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279" r:id="rId5"/>
    <p:sldId id="308" r:id="rId6"/>
    <p:sldId id="282" r:id="rId7"/>
    <p:sldId id="281" r:id="rId8"/>
    <p:sldId id="317" r:id="rId9"/>
    <p:sldId id="315" r:id="rId10"/>
    <p:sldId id="326" r:id="rId11"/>
    <p:sldId id="316" r:id="rId12"/>
    <p:sldId id="321" r:id="rId13"/>
    <p:sldId id="322" r:id="rId14"/>
    <p:sldId id="320" r:id="rId15"/>
    <p:sldId id="302" r:id="rId16"/>
    <p:sldId id="323" r:id="rId17"/>
    <p:sldId id="313" r:id="rId18"/>
  </p:sldIdLst>
  <p:sldSz cx="9144000" cy="6858000" type="screen4x3"/>
  <p:notesSz cx="7010400" cy="9296400"/>
  <p:custDataLst>
    <p:tags r:id="rId21"/>
  </p:custDataLst>
  <p:defaultText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7E"/>
    <a:srgbClr val="00CC99"/>
    <a:srgbClr val="FF9933"/>
    <a:srgbClr val="B1DDCD"/>
    <a:srgbClr val="00CC00"/>
    <a:srgbClr val="008272"/>
    <a:srgbClr val="299497"/>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2143" autoAdjust="0"/>
  </p:normalViewPr>
  <p:slideViewPr>
    <p:cSldViewPr>
      <p:cViewPr varScale="1">
        <p:scale>
          <a:sx n="65" d="100"/>
          <a:sy n="65" d="100"/>
        </p:scale>
        <p:origin x="-213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06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Rule_Development\Currrent%20Plan\WQ-RM-SRF-Katie%20Foreman\2-StakeholderInvolvement\EPA%20proposal\Proposal\FINAL%20for%20EPA\Exhibits\EXHIBIT%20D2%20Model%20Scenari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latin typeface="Arial" pitchFamily="34" charset="0"/>
                <a:cs typeface="Arial" pitchFamily="34" charset="0"/>
              </a:rPr>
              <a:t>Comparison of Annual Project</a:t>
            </a:r>
            <a:r>
              <a:rPr lang="en-US" sz="1600" baseline="0">
                <a:latin typeface="Arial" pitchFamily="34" charset="0"/>
                <a:cs typeface="Arial" pitchFamily="34" charset="0"/>
              </a:rPr>
              <a:t> Commitments</a:t>
            </a:r>
            <a:endParaRPr lang="en-US" sz="1600">
              <a:latin typeface="Arial" pitchFamily="34" charset="0"/>
              <a:cs typeface="Arial" pitchFamily="34" charset="0"/>
            </a:endParaRPr>
          </a:p>
        </c:rich>
      </c:tx>
      <c:layout>
        <c:manualLayout>
          <c:xMode val="edge"/>
          <c:yMode val="edge"/>
          <c:x val="0.14185131233595802"/>
          <c:y val="1.8469310238210353E-2"/>
        </c:manualLayout>
      </c:layout>
    </c:title>
    <c:plotArea>
      <c:layout>
        <c:manualLayout>
          <c:layoutTarget val="inner"/>
          <c:xMode val="edge"/>
          <c:yMode val="edge"/>
          <c:x val="0.18425641025641026"/>
          <c:y val="0.21240310077519381"/>
          <c:w val="0.45933333333333332"/>
          <c:h val="0.56761643166697184"/>
        </c:manualLayout>
      </c:layout>
      <c:lineChart>
        <c:grouping val="standard"/>
        <c:ser>
          <c:idx val="0"/>
          <c:order val="0"/>
          <c:tx>
            <c:v>Base Case Scenario</c:v>
          </c:tx>
          <c:marker>
            <c:symbol val="none"/>
          </c:marker>
          <c:cat>
            <c:numRef>
              <c:f>'Scenarios - Just Treatment Work'!$A$3:$A$63</c:f>
              <c:numCache>
                <c:formatCode>General</c:formatCode>
                <c:ptCount val="61"/>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pt idx="26">
                  <c:v>2039</c:v>
                </c:pt>
                <c:pt idx="27">
                  <c:v>2040</c:v>
                </c:pt>
                <c:pt idx="28">
                  <c:v>2041</c:v>
                </c:pt>
                <c:pt idx="29">
                  <c:v>2042</c:v>
                </c:pt>
                <c:pt idx="30">
                  <c:v>2043</c:v>
                </c:pt>
                <c:pt idx="31">
                  <c:v>2044</c:v>
                </c:pt>
                <c:pt idx="32">
                  <c:v>2045</c:v>
                </c:pt>
                <c:pt idx="33">
                  <c:v>2046</c:v>
                </c:pt>
                <c:pt idx="34">
                  <c:v>2047</c:v>
                </c:pt>
                <c:pt idx="35">
                  <c:v>2048</c:v>
                </c:pt>
                <c:pt idx="36">
                  <c:v>2049</c:v>
                </c:pt>
                <c:pt idx="37">
                  <c:v>2050</c:v>
                </c:pt>
                <c:pt idx="38">
                  <c:v>2051</c:v>
                </c:pt>
                <c:pt idx="39">
                  <c:v>2052</c:v>
                </c:pt>
                <c:pt idx="40">
                  <c:v>2053</c:v>
                </c:pt>
                <c:pt idx="41">
                  <c:v>2054</c:v>
                </c:pt>
                <c:pt idx="42">
                  <c:v>2055</c:v>
                </c:pt>
                <c:pt idx="43">
                  <c:v>2056</c:v>
                </c:pt>
                <c:pt idx="44">
                  <c:v>2057</c:v>
                </c:pt>
                <c:pt idx="45">
                  <c:v>2058</c:v>
                </c:pt>
                <c:pt idx="46">
                  <c:v>2059</c:v>
                </c:pt>
                <c:pt idx="47">
                  <c:v>2060</c:v>
                </c:pt>
                <c:pt idx="48">
                  <c:v>2061</c:v>
                </c:pt>
                <c:pt idx="49">
                  <c:v>2062</c:v>
                </c:pt>
                <c:pt idx="50">
                  <c:v>2063</c:v>
                </c:pt>
                <c:pt idx="51">
                  <c:v>2064</c:v>
                </c:pt>
                <c:pt idx="52">
                  <c:v>2065</c:v>
                </c:pt>
                <c:pt idx="53">
                  <c:v>2066</c:v>
                </c:pt>
                <c:pt idx="54">
                  <c:v>2067</c:v>
                </c:pt>
                <c:pt idx="55">
                  <c:v>2068</c:v>
                </c:pt>
                <c:pt idx="56">
                  <c:v>2069</c:v>
                </c:pt>
                <c:pt idx="57">
                  <c:v>2070</c:v>
                </c:pt>
                <c:pt idx="58">
                  <c:v>2071</c:v>
                </c:pt>
                <c:pt idx="59">
                  <c:v>2072</c:v>
                </c:pt>
                <c:pt idx="60">
                  <c:v>2073</c:v>
                </c:pt>
              </c:numCache>
            </c:numRef>
          </c:cat>
          <c:val>
            <c:numRef>
              <c:f>'Scenarios - Just Treatment Work'!$B$3:$B$63</c:f>
              <c:numCache>
                <c:formatCode>General</c:formatCode>
                <c:ptCount val="61"/>
                <c:pt idx="0">
                  <c:v>0</c:v>
                </c:pt>
                <c:pt idx="1">
                  <c:v>0</c:v>
                </c:pt>
                <c:pt idx="2">
                  <c:v>55.214306991630842</c:v>
                </c:pt>
                <c:pt idx="3">
                  <c:v>78.848170382762959</c:v>
                </c:pt>
                <c:pt idx="4">
                  <c:v>76.586329189483322</c:v>
                </c:pt>
                <c:pt idx="5">
                  <c:v>75.2528075189324</c:v>
                </c:pt>
                <c:pt idx="6">
                  <c:v>75.412706835535516</c:v>
                </c:pt>
                <c:pt idx="7">
                  <c:v>75.300447620728463</c:v>
                </c:pt>
                <c:pt idx="8">
                  <c:v>75.202682159774795</c:v>
                </c:pt>
                <c:pt idx="9">
                  <c:v>75.050287358287122</c:v>
                </c:pt>
                <c:pt idx="10">
                  <c:v>65.438827232669269</c:v>
                </c:pt>
                <c:pt idx="11">
                  <c:v>52.186594619598054</c:v>
                </c:pt>
                <c:pt idx="12">
                  <c:v>52.057365476806069</c:v>
                </c:pt>
                <c:pt idx="13">
                  <c:v>51.273342897765758</c:v>
                </c:pt>
                <c:pt idx="14">
                  <c:v>50.17606756292637</c:v>
                </c:pt>
                <c:pt idx="15">
                  <c:v>48.938673946137278</c:v>
                </c:pt>
                <c:pt idx="16">
                  <c:v>47.648880530530242</c:v>
                </c:pt>
                <c:pt idx="17">
                  <c:v>46.350787908426234</c:v>
                </c:pt>
                <c:pt idx="18">
                  <c:v>45.06611727126112</c:v>
                </c:pt>
                <c:pt idx="19">
                  <c:v>43.805087100891065</c:v>
                </c:pt>
                <c:pt idx="20">
                  <c:v>42.572020805550046</c:v>
                </c:pt>
                <c:pt idx="21">
                  <c:v>41.368253041449613</c:v>
                </c:pt>
                <c:pt idx="22">
                  <c:v>40.193640889342866</c:v>
                </c:pt>
                <c:pt idx="23">
                  <c:v>39.974401834045345</c:v>
                </c:pt>
                <c:pt idx="24">
                  <c:v>39.704489175597118</c:v>
                </c:pt>
                <c:pt idx="25">
                  <c:v>39.392642997200092</c:v>
                </c:pt>
                <c:pt idx="26">
                  <c:v>39.058610493757179</c:v>
                </c:pt>
                <c:pt idx="27">
                  <c:v>38.713627875250367</c:v>
                </c:pt>
                <c:pt idx="28">
                  <c:v>38.364071838658631</c:v>
                </c:pt>
                <c:pt idx="29">
                  <c:v>38.013545437601721</c:v>
                </c:pt>
                <c:pt idx="30">
                  <c:v>37.664069524176476</c:v>
                </c:pt>
                <c:pt idx="31">
                  <c:v>37.316763238635147</c:v>
                </c:pt>
                <c:pt idx="32">
                  <c:v>36.972232600939321</c:v>
                </c:pt>
                <c:pt idx="33">
                  <c:v>36.630792358064369</c:v>
                </c:pt>
                <c:pt idx="34">
                  <c:v>36.292592590426807</c:v>
                </c:pt>
                <c:pt idx="35">
                  <c:v>35.957690898116397</c:v>
                </c:pt>
                <c:pt idx="36">
                  <c:v>35.626093536094885</c:v>
                </c:pt>
                <c:pt idx="37">
                  <c:v>35.297778796395647</c:v>
                </c:pt>
                <c:pt idx="38">
                  <c:v>34.972710261353811</c:v>
                </c:pt>
                <c:pt idx="39">
                  <c:v>34.650844286851836</c:v>
                </c:pt>
                <c:pt idx="40">
                  <c:v>34.332134188673855</c:v>
                </c:pt>
                <c:pt idx="41">
                  <c:v>34.016532553348306</c:v>
                </c:pt>
                <c:pt idx="42">
                  <c:v>33.703992485645159</c:v>
                </c:pt>
                <c:pt idx="43">
                  <c:v>33.394468248211787</c:v>
                </c:pt>
                <c:pt idx="44">
                  <c:v>33.087915574853142</c:v>
                </c:pt>
                <c:pt idx="45">
                  <c:v>32.784291780146852</c:v>
                </c:pt>
                <c:pt idx="46">
                  <c:v>32.483555774199644</c:v>
                </c:pt>
                <c:pt idx="47">
                  <c:v>32.185668019885213</c:v>
                </c:pt>
                <c:pt idx="48">
                  <c:v>31.890590465911455</c:v>
                </c:pt>
                <c:pt idx="49">
                  <c:v>31.598286462051099</c:v>
                </c:pt>
                <c:pt idx="50">
                  <c:v>31.308720676465395</c:v>
                </c:pt>
                <c:pt idx="51">
                  <c:v>31.02185900617965</c:v>
                </c:pt>
                <c:pt idx="52">
                  <c:v>30.7376685023352</c:v>
                </c:pt>
                <c:pt idx="53">
                  <c:v>30.456117285446751</c:v>
                </c:pt>
                <c:pt idx="54">
                  <c:v>30.177174482184004</c:v>
                </c:pt>
                <c:pt idx="55">
                  <c:v>29.900810150614944</c:v>
                </c:pt>
                <c:pt idx="56">
                  <c:v>29.62699522125957</c:v>
                </c:pt>
                <c:pt idx="57">
                  <c:v>29.355701439784923</c:v>
                </c:pt>
                <c:pt idx="58">
                  <c:v>29.086901311681444</c:v>
                </c:pt>
                <c:pt idx="59">
                  <c:v>28.820568056873672</c:v>
                </c:pt>
                <c:pt idx="60">
                  <c:v>28.556675558792193</c:v>
                </c:pt>
              </c:numCache>
            </c:numRef>
          </c:val>
        </c:ser>
        <c:ser>
          <c:idx val="1"/>
          <c:order val="1"/>
          <c:tx>
            <c:v>Proposed ETF Scenario</c:v>
          </c:tx>
          <c:spPr>
            <a:ln>
              <a:prstDash val="sysDash"/>
            </a:ln>
          </c:spPr>
          <c:marker>
            <c:symbol val="none"/>
          </c:marker>
          <c:val>
            <c:numRef>
              <c:f>'Scenarios - Just Treatment Work'!$I$3:$I$63</c:f>
              <c:numCache>
                <c:formatCode>General</c:formatCode>
                <c:ptCount val="61"/>
                <c:pt idx="0">
                  <c:v>0.27</c:v>
                </c:pt>
                <c:pt idx="1">
                  <c:v>0.52478134110787178</c:v>
                </c:pt>
                <c:pt idx="2">
                  <c:v>34.942354773545333</c:v>
                </c:pt>
                <c:pt idx="3">
                  <c:v>80.126932555410392</c:v>
                </c:pt>
                <c:pt idx="4">
                  <c:v>77.683337944398247</c:v>
                </c:pt>
                <c:pt idx="5">
                  <c:v>76.737574033305862</c:v>
                </c:pt>
                <c:pt idx="6">
                  <c:v>71.163219598774475</c:v>
                </c:pt>
                <c:pt idx="7">
                  <c:v>71.202987247043851</c:v>
                </c:pt>
                <c:pt idx="8">
                  <c:v>71.125954422099767</c:v>
                </c:pt>
                <c:pt idx="9">
                  <c:v>70.963261096655899</c:v>
                </c:pt>
                <c:pt idx="10">
                  <c:v>61.344413119583649</c:v>
                </c:pt>
                <c:pt idx="11">
                  <c:v>48.293168482983468</c:v>
                </c:pt>
                <c:pt idx="12">
                  <c:v>48.319263070271205</c:v>
                </c:pt>
                <c:pt idx="13">
                  <c:v>47.67938862721595</c:v>
                </c:pt>
                <c:pt idx="14">
                  <c:v>46.846185272499831</c:v>
                </c:pt>
                <c:pt idx="15">
                  <c:v>45.831132068990158</c:v>
                </c:pt>
                <c:pt idx="16">
                  <c:v>44.781902066291416</c:v>
                </c:pt>
                <c:pt idx="17">
                  <c:v>43.73672691466134</c:v>
                </c:pt>
                <c:pt idx="18">
                  <c:v>42.836940207822913</c:v>
                </c:pt>
                <c:pt idx="19">
                  <c:v>42.199706626420486</c:v>
                </c:pt>
                <c:pt idx="20">
                  <c:v>41.226921809790703</c:v>
                </c:pt>
                <c:pt idx="21">
                  <c:v>40.287693588005006</c:v>
                </c:pt>
                <c:pt idx="22">
                  <c:v>39.380791758531643</c:v>
                </c:pt>
                <c:pt idx="23">
                  <c:v>38.504422769570382</c:v>
                </c:pt>
                <c:pt idx="24">
                  <c:v>37.656603074359566</c:v>
                </c:pt>
                <c:pt idx="25">
                  <c:v>36.835348313840143</c:v>
                </c:pt>
                <c:pt idx="26">
                  <c:v>36.03876485091925</c:v>
                </c:pt>
                <c:pt idx="27">
                  <c:v>35.265089804006791</c:v>
                </c:pt>
                <c:pt idx="28">
                  <c:v>34.512704243712804</c:v>
                </c:pt>
                <c:pt idx="29">
                  <c:v>33.780132766346036</c:v>
                </c:pt>
                <c:pt idx="30">
                  <c:v>33.06603649359031</c:v>
                </c:pt>
                <c:pt idx="31">
                  <c:v>32.369203237250851</c:v>
                </c:pt>
                <c:pt idx="32">
                  <c:v>32.27939350440117</c:v>
                </c:pt>
                <c:pt idx="33">
                  <c:v>32.140869359222819</c:v>
                </c:pt>
                <c:pt idx="34">
                  <c:v>31.983214522484875</c:v>
                </c:pt>
                <c:pt idx="35">
                  <c:v>31.814577596467075</c:v>
                </c:pt>
                <c:pt idx="36">
                  <c:v>31.639794394916741</c:v>
                </c:pt>
                <c:pt idx="37">
                  <c:v>31.461735272957696</c:v>
                </c:pt>
                <c:pt idx="38">
                  <c:v>31.282104390780813</c:v>
                </c:pt>
                <c:pt idx="39">
                  <c:v>31.101913885954719</c:v>
                </c:pt>
                <c:pt idx="40">
                  <c:v>30.921765163835282</c:v>
                </c:pt>
                <c:pt idx="41">
                  <c:v>30.742015784965563</c:v>
                </c:pt>
                <c:pt idx="42">
                  <c:v>30.562878477760751</c:v>
                </c:pt>
                <c:pt idx="43">
                  <c:v>30.384479888287217</c:v>
                </c:pt>
                <c:pt idx="44">
                  <c:v>30.206895439744574</c:v>
                </c:pt>
                <c:pt idx="45">
                  <c:v>30.030170031606694</c:v>
                </c:pt>
                <c:pt idx="46">
                  <c:v>29.854330315745877</c:v>
                </c:pt>
                <c:pt idx="47">
                  <c:v>29.679392001384539</c:v>
                </c:pt>
                <c:pt idx="48">
                  <c:v>29.505364188646691</c:v>
                </c:pt>
                <c:pt idx="49">
                  <c:v>29.332251951089585</c:v>
                </c:pt>
                <c:pt idx="50">
                  <c:v>29.160057876256698</c:v>
                </c:pt>
                <c:pt idx="51">
                  <c:v>28.988782982170907</c:v>
                </c:pt>
                <c:pt idx="52">
                  <c:v>28.818427271460855</c:v>
                </c:pt>
                <c:pt idx="53">
                  <c:v>28.648990065738857</c:v>
                </c:pt>
                <c:pt idx="54">
                  <c:v>28.480470207632852</c:v>
                </c:pt>
                <c:pt idx="55">
                  <c:v>28.312866186911226</c:v>
                </c:pt>
                <c:pt idx="56">
                  <c:v>28.146176222913898</c:v>
                </c:pt>
                <c:pt idx="57">
                  <c:v>27.98039831150421</c:v>
                </c:pt>
                <c:pt idx="58">
                  <c:v>27.815530264355434</c:v>
                </c:pt>
                <c:pt idx="59">
                  <c:v>27.651569731193579</c:v>
                </c:pt>
                <c:pt idx="60">
                  <c:v>27.488514217941166</c:v>
                </c:pt>
              </c:numCache>
            </c:numRef>
          </c:val>
        </c:ser>
        <c:marker val="1"/>
        <c:axId val="51980928"/>
        <c:axId val="53609216"/>
      </c:lineChart>
      <c:catAx>
        <c:axId val="51980928"/>
        <c:scaling>
          <c:orientation val="minMax"/>
        </c:scaling>
        <c:axPos val="b"/>
        <c:title>
          <c:tx>
            <c:rich>
              <a:bodyPr/>
              <a:lstStyle/>
              <a:p>
                <a:pPr>
                  <a:defRPr sz="1200">
                    <a:latin typeface="Arial" pitchFamily="34" charset="0"/>
                    <a:cs typeface="Arial" pitchFamily="34" charset="0"/>
                  </a:defRPr>
                </a:pPr>
                <a:r>
                  <a:rPr lang="en-US" sz="1200">
                    <a:latin typeface="Arial" pitchFamily="34" charset="0"/>
                    <a:cs typeface="Arial" pitchFamily="34" charset="0"/>
                  </a:rPr>
                  <a:t>Date</a:t>
                </a:r>
              </a:p>
            </c:rich>
          </c:tx>
          <c:layout>
            <c:manualLayout>
              <c:xMode val="edge"/>
              <c:yMode val="edge"/>
              <c:x val="0.34954435695538061"/>
              <c:y val="0.94181177904138469"/>
            </c:manualLayout>
          </c:layout>
        </c:title>
        <c:numFmt formatCode="General" sourceLinked="1"/>
        <c:tickLblPos val="nextTo"/>
        <c:txPr>
          <a:bodyPr/>
          <a:lstStyle/>
          <a:p>
            <a:pPr>
              <a:defRPr sz="900">
                <a:latin typeface="Arial" pitchFamily="34" charset="0"/>
                <a:cs typeface="Arial" pitchFamily="34" charset="0"/>
              </a:defRPr>
            </a:pPr>
            <a:endParaRPr lang="en-US"/>
          </a:p>
        </c:txPr>
        <c:crossAx val="53609216"/>
        <c:crosses val="autoZero"/>
        <c:auto val="1"/>
        <c:lblAlgn val="ctr"/>
        <c:lblOffset val="100"/>
      </c:catAx>
      <c:valAx>
        <c:axId val="53609216"/>
        <c:scaling>
          <c:orientation val="minMax"/>
        </c:scaling>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Millions of 2013 Dollars (2.9% Discount Rate)</a:t>
                </a:r>
              </a:p>
            </c:rich>
          </c:tx>
          <c:layout>
            <c:manualLayout>
              <c:xMode val="edge"/>
              <c:yMode val="edge"/>
              <c:x val="1.1666666666666683E-2"/>
              <c:y val="0.17088062938503937"/>
            </c:manualLayout>
          </c:layout>
        </c:title>
        <c:numFmt formatCode="General" sourceLinked="1"/>
        <c:tickLblPos val="nextTo"/>
        <c:txPr>
          <a:bodyPr/>
          <a:lstStyle/>
          <a:p>
            <a:pPr>
              <a:defRPr sz="900">
                <a:latin typeface="Arial" pitchFamily="34" charset="0"/>
                <a:cs typeface="Arial" pitchFamily="34" charset="0"/>
              </a:defRPr>
            </a:pPr>
            <a:endParaRPr lang="en-US"/>
          </a:p>
        </c:txPr>
        <c:crossAx val="51980928"/>
        <c:crosses val="autoZero"/>
        <c:crossBetween val="between"/>
      </c:valAx>
    </c:plotArea>
    <c:legend>
      <c:legendPos val="r"/>
      <c:layout>
        <c:manualLayout>
          <c:xMode val="edge"/>
          <c:yMode val="edge"/>
          <c:x val="0.74582060367454206"/>
          <c:y val="0.32539075493926922"/>
          <c:w val="0.25168600810504682"/>
          <c:h val="0.119359164262883"/>
        </c:manualLayout>
      </c:layout>
      <c:txPr>
        <a:bodyPr/>
        <a:lstStyle/>
        <a:p>
          <a:pPr>
            <a:defRPr sz="900">
              <a:latin typeface="Arial" pitchFamily="34" charset="0"/>
              <a:cs typeface="Arial" pitchFamily="34" charset="0"/>
            </a:defRPr>
          </a:pPr>
          <a:endParaRPr lang="en-US"/>
        </a:p>
      </c:txPr>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sz="900" dirty="0">
              <a:latin typeface="Arial" pitchFamily="34" charset="0"/>
              <a:cs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1D3C7A-54F4-49B9-8880-8CF32C1BEB9A}" type="datetimeFigureOut">
              <a:rPr lang="en-US" sz="900" smtClean="0">
                <a:latin typeface="Arial" pitchFamily="34" charset="0"/>
                <a:cs typeface="Arial" pitchFamily="34" charset="0"/>
              </a:rPr>
              <a:pPr/>
              <a:t>1/2/2014</a:t>
            </a:fld>
            <a:endParaRPr lang="en-US" sz="900" dirty="0">
              <a:latin typeface="Arial" pitchFamily="34" charset="0"/>
              <a:cs typeface="Arial"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sz="900" dirty="0">
              <a:latin typeface="Arial" pitchFamily="34" charset="0"/>
              <a:cs typeface="Arial"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BA706AD-4987-49D9-85BE-B3D1E709A58E}" type="slidenum">
              <a:rPr lang="en-US" sz="900" smtClean="0">
                <a:latin typeface="Arial" pitchFamily="34" charset="0"/>
                <a:cs typeface="Arial" pitchFamily="34" charset="0"/>
              </a:rPr>
              <a:pPr/>
              <a:t>‹#›</a:t>
            </a:fld>
            <a:endParaRPr lang="en-US" sz="9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900">
                <a:latin typeface="Arial" pitchFamily="34" charset="0"/>
                <a:cs typeface="Arial" pitchFamily="34" charset="0"/>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900">
                <a:latin typeface="Arial" pitchFamily="34" charset="0"/>
                <a:cs typeface="Arial" pitchFamily="34" charset="0"/>
              </a:defRPr>
            </a:lvl1pPr>
          </a:lstStyle>
          <a:p>
            <a:fld id="{4C9D6970-2381-4A6F-8016-49E76EF02DE7}" type="datetimeFigureOut">
              <a:rPr lang="en-US" smtClean="0"/>
              <a:pPr/>
              <a:t>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900">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900">
                <a:latin typeface="Arial" pitchFamily="34" charset="0"/>
                <a:cs typeface="Arial" pitchFamily="34" charset="0"/>
              </a:defRPr>
            </a:lvl1pPr>
          </a:lstStyle>
          <a:p>
            <a:fld id="{104C5D67-D91E-40D0-AFA9-25945CB0C6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52" rtl="0" eaLnBrk="1" latinLnBrk="0" hangingPunct="1">
      <a:defRPr sz="1200" kern="1200">
        <a:solidFill>
          <a:schemeClr val="tx1"/>
        </a:solidFill>
        <a:latin typeface="+mn-lt"/>
        <a:ea typeface="+mn-ea"/>
        <a:cs typeface="+mn-cs"/>
      </a:defRPr>
    </a:lvl1pPr>
    <a:lvl2pPr marL="457126" algn="l" defTabSz="914252" rtl="0" eaLnBrk="1" latinLnBrk="0" hangingPunct="1">
      <a:defRPr sz="1200" kern="1200">
        <a:solidFill>
          <a:schemeClr val="tx1"/>
        </a:solidFill>
        <a:latin typeface="+mn-lt"/>
        <a:ea typeface="+mn-ea"/>
        <a:cs typeface="+mn-cs"/>
      </a:defRPr>
    </a:lvl2pPr>
    <a:lvl3pPr marL="914252" algn="l" defTabSz="914252" rtl="0" eaLnBrk="1" latinLnBrk="0" hangingPunct="1">
      <a:defRPr sz="1200" kern="1200">
        <a:solidFill>
          <a:schemeClr val="tx1"/>
        </a:solidFill>
        <a:latin typeface="+mn-lt"/>
        <a:ea typeface="+mn-ea"/>
        <a:cs typeface="+mn-cs"/>
      </a:defRPr>
    </a:lvl3pPr>
    <a:lvl4pPr marL="1371380" algn="l" defTabSz="914252" rtl="0" eaLnBrk="1" latinLnBrk="0" hangingPunct="1">
      <a:defRPr sz="1200" kern="1200">
        <a:solidFill>
          <a:schemeClr val="tx1"/>
        </a:solidFill>
        <a:latin typeface="+mn-lt"/>
        <a:ea typeface="+mn-ea"/>
        <a:cs typeface="+mn-cs"/>
      </a:defRPr>
    </a:lvl4pPr>
    <a:lvl5pPr marL="1828506" algn="l" defTabSz="914252" rtl="0" eaLnBrk="1" latinLnBrk="0" hangingPunct="1">
      <a:defRPr sz="1200" kern="1200">
        <a:solidFill>
          <a:schemeClr val="tx1"/>
        </a:solidFill>
        <a:latin typeface="+mn-lt"/>
        <a:ea typeface="+mn-ea"/>
        <a:cs typeface="+mn-cs"/>
      </a:defRPr>
    </a:lvl5pPr>
    <a:lvl6pPr marL="2285632" algn="l" defTabSz="914252" rtl="0" eaLnBrk="1" latinLnBrk="0" hangingPunct="1">
      <a:defRPr sz="1200" kern="1200">
        <a:solidFill>
          <a:schemeClr val="tx1"/>
        </a:solidFill>
        <a:latin typeface="+mn-lt"/>
        <a:ea typeface="+mn-ea"/>
        <a:cs typeface="+mn-cs"/>
      </a:defRPr>
    </a:lvl6pPr>
    <a:lvl7pPr marL="2742758" algn="l" defTabSz="914252" rtl="0" eaLnBrk="1" latinLnBrk="0" hangingPunct="1">
      <a:defRPr sz="1200" kern="1200">
        <a:solidFill>
          <a:schemeClr val="tx1"/>
        </a:solidFill>
        <a:latin typeface="+mn-lt"/>
        <a:ea typeface="+mn-ea"/>
        <a:cs typeface="+mn-cs"/>
      </a:defRPr>
    </a:lvl7pPr>
    <a:lvl8pPr marL="3199885" algn="l" defTabSz="914252" rtl="0" eaLnBrk="1" latinLnBrk="0" hangingPunct="1">
      <a:defRPr sz="1200" kern="1200">
        <a:solidFill>
          <a:schemeClr val="tx1"/>
        </a:solidFill>
        <a:latin typeface="+mn-lt"/>
        <a:ea typeface="+mn-ea"/>
        <a:cs typeface="+mn-cs"/>
      </a:defRPr>
    </a:lvl8pPr>
    <a:lvl9pPr marL="3657011" algn="l" defTabSz="914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Oregon law currently limits extended term financing to treatment works projects. DEQ is not proposing to change state law at this point but hopes to in the future.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(3) “Treatment works” means:</a:t>
            </a:r>
          </a:p>
          <a:p>
            <a:r>
              <a:rPr lang="en-US" sz="1200" b="0" i="0" kern="1200" dirty="0" smtClean="0">
                <a:solidFill>
                  <a:schemeClr val="tx1"/>
                </a:solidFill>
                <a:latin typeface="+mn-lt"/>
                <a:ea typeface="+mn-ea"/>
                <a:cs typeface="+mn-cs"/>
              </a:rPr>
              <a:t>(a) The devices and systems used in the storage, treatment, recycling and reclamation of municipal sewage or industrial wastes of a liquid nature, necessary to recycle or reuse water at the most economical cost over the estimated life of the works. “Treatment works” includes:</a:t>
            </a:r>
          </a:p>
          <a:p>
            <a:r>
              <a:rPr lang="en-US" sz="1200" b="0" i="0" kern="1200" dirty="0" smtClean="0">
                <a:solidFill>
                  <a:schemeClr val="tx1"/>
                </a:solidFill>
                <a:latin typeface="+mn-lt"/>
                <a:ea typeface="+mn-ea"/>
                <a:cs typeface="+mn-cs"/>
              </a:rPr>
              <a:t>(A) Intercepting sewers, outfall sewers, sewage collection systems, pumping power and other equipment, and any appurtenance, extension, improvement, remodeling, addition or alteration to the equipment;</a:t>
            </a:r>
          </a:p>
          <a:p>
            <a:r>
              <a:rPr lang="en-US" sz="1200" b="0" i="0" kern="1200" dirty="0" smtClean="0">
                <a:solidFill>
                  <a:schemeClr val="tx1"/>
                </a:solidFill>
                <a:latin typeface="+mn-lt"/>
                <a:ea typeface="+mn-ea"/>
                <a:cs typeface="+mn-cs"/>
              </a:rPr>
              <a:t>(B) Elements essential to provide a reliable recycled water supply including standby treatment units and clear well facilities; and</a:t>
            </a:r>
          </a:p>
          <a:p>
            <a:r>
              <a:rPr lang="en-US" sz="1200" b="0" i="0" kern="1200" dirty="0" smtClean="0">
                <a:solidFill>
                  <a:schemeClr val="tx1"/>
                </a:solidFill>
                <a:latin typeface="+mn-lt"/>
                <a:ea typeface="+mn-ea"/>
                <a:cs typeface="+mn-cs"/>
              </a:rPr>
              <a:t>(C) Any other acquisitions that will be an integral part of the treatment process or used for ultimate disposal of residues resulting from such treatment, including but not limited to land used to store treated waste water in land treatment systems prior to land application.</a:t>
            </a:r>
          </a:p>
          <a:p>
            <a:r>
              <a:rPr lang="en-US" sz="1200" b="0" i="0" kern="1200" dirty="0" smtClean="0">
                <a:solidFill>
                  <a:schemeClr val="tx1"/>
                </a:solidFill>
                <a:latin typeface="+mn-lt"/>
                <a:ea typeface="+mn-ea"/>
                <a:cs typeface="+mn-cs"/>
              </a:rPr>
              <a:t>(b) Any other method or system for preventing, abating, reducing, storing, treating, separating or disposing of municipal waste, storm water runoff, industrial waste or waste in combined storm water and sanitary sewer systems.</a:t>
            </a:r>
          </a:p>
          <a:p>
            <a:r>
              <a:rPr lang="en-US" sz="1200" b="0" i="0" kern="1200" dirty="0" smtClean="0">
                <a:solidFill>
                  <a:schemeClr val="tx1"/>
                </a:solidFill>
                <a:latin typeface="+mn-lt"/>
                <a:ea typeface="+mn-ea"/>
                <a:cs typeface="+mn-cs"/>
              </a:rPr>
              <a:t>(c) Any other facility that the Environmental Quality Commission determines a public agency must construct or replace in order to abate or prevent surface or ground water pollution.”</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The longer-term financing option requires a public agency to sell debt obligations in the form of revenue bonds to DEQ. The process of selling a revenue bond may require more effort and upfront costs to communities than required for a traditional loan. However, local governments would still have the option of pursuing a 20-year loan if they determine the economic costs of the new process of selling a revenue bond outweighs the economic benefits of the longer-term financing.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rules could increase administrative costs for the Oregon Department of Land Conservation and Development as well as DEQ if the proposed longer-term financing option results in additional funded and refinanced projects requiring more administrative time for application requirements such as environmental review. Financial impacts to the Clean Water State Revolving Fund will result in a slight decrease in the binding commitments, which is the total amount of money lent from the program, over a long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positive environmental benefits for Oregon resulting from projects that protect and improve water quality for human health, wildlife and aquatic life in Oregon’s watersheds. </a:t>
            </a:r>
          </a:p>
          <a:p>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proposed rules would have no direct economic impact on the public. There may be </a:t>
            </a:r>
            <a:r>
              <a:rPr lang="en-US" sz="1200" i="1" kern="1200" dirty="0" smtClean="0">
                <a:solidFill>
                  <a:schemeClr val="tx1"/>
                </a:solidFill>
                <a:latin typeface="+mn-lt"/>
                <a:ea typeface="+mn-ea"/>
                <a:cs typeface="+mn-cs"/>
              </a:rPr>
              <a:t>indirect</a:t>
            </a:r>
            <a:r>
              <a:rPr lang="en-US" sz="1200" kern="1200" dirty="0" smtClean="0">
                <a:solidFill>
                  <a:schemeClr val="tx1"/>
                </a:solidFill>
                <a:latin typeface="+mn-lt"/>
                <a:ea typeface="+mn-ea"/>
                <a:cs typeface="+mn-cs"/>
              </a:rPr>
              <a:t> economic impacts to individuals located in a service area where the CWSRF funds a public agency project that affects sewer or other service rates. The proposed longer-term financing on new and existing debt obligations for CWSRF treatment works projects may </a:t>
            </a:r>
            <a:r>
              <a:rPr lang="en-US" sz="1200" i="1" kern="1200" dirty="0" smtClean="0">
                <a:solidFill>
                  <a:schemeClr val="tx1"/>
                </a:solidFill>
                <a:latin typeface="+mn-lt"/>
                <a:ea typeface="+mn-ea"/>
                <a:cs typeface="+mn-cs"/>
              </a:rPr>
              <a:t>indirectly</a:t>
            </a:r>
            <a:r>
              <a:rPr lang="en-US" sz="1200" kern="1200" dirty="0" smtClean="0">
                <a:solidFill>
                  <a:schemeClr val="tx1"/>
                </a:solidFill>
                <a:latin typeface="+mn-lt"/>
                <a:ea typeface="+mn-ea"/>
                <a:cs typeface="+mn-cs"/>
              </a:rPr>
              <a:t> benefit individual ratepayers if the public agency is able to avoid rate increases.</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difference in binding commitments is a 7 percent decrease if all borrowers used extended term financing versus no extended term financing. This is below EPA’s 10 percent threshold. This result is displayed as a graph in </a:t>
            </a:r>
            <a:r>
              <a:rPr lang="en-US" sz="1200" b="1" kern="1200" baseline="0" dirty="0" smtClean="0">
                <a:solidFill>
                  <a:schemeClr val="tx1"/>
                </a:solidFill>
                <a:latin typeface="+mn-lt"/>
                <a:ea typeface="+mn-ea"/>
                <a:cs typeface="+mn-cs"/>
              </a:rPr>
              <a:t>Exhibit D3 that compares the percent change in binding commitments over a 60 year projection period for the above scenario and for the scenario where extended term financing is not utilized.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 include a statement of why the need for a special session.</a:t>
            </a: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Projects include wastewater treatment facility construction and upgrades, </a:t>
            </a:r>
            <a:r>
              <a:rPr lang="en-US" dirty="0" err="1" smtClean="0"/>
              <a:t>stormwater</a:t>
            </a:r>
            <a:r>
              <a:rPr lang="en-US" dirty="0" smtClean="0"/>
              <a:t> controls, sewer improvements and replacement, irrigation improvements and stream restoration. </a:t>
            </a:r>
          </a:p>
          <a:p>
            <a:endParaRPr lang="en-US" dirty="0" smtClean="0"/>
          </a:p>
          <a:p>
            <a:r>
              <a:rPr lang="en-US" sz="1200" kern="1200" dirty="0" smtClean="0">
                <a:solidFill>
                  <a:schemeClr val="tx1"/>
                </a:solidFill>
                <a:latin typeface="+mn-lt"/>
                <a:ea typeface="+mn-ea"/>
                <a:cs typeface="+mn-cs"/>
              </a:rPr>
              <a:t>Low-interest rates and loan terms make this program an attractive alternative to borrowing from higher-interest bond markets.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Allowing longer-term financing would make the program even more attractive.</a:t>
            </a:r>
          </a:p>
          <a:p>
            <a:pPr lvl="0"/>
            <a:r>
              <a:rPr lang="en-US" sz="1200" kern="1200" dirty="0" smtClean="0">
                <a:solidFill>
                  <a:schemeClr val="tx1"/>
                </a:solidFill>
                <a:latin typeface="+mn-lt"/>
                <a:ea typeface="+mn-ea"/>
                <a:cs typeface="+mn-cs"/>
              </a:rPr>
              <a:t>Our rates are 2% less than municipal bond market rates.</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25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 for selling a revenue bond may require more effort and upfront costs to communities than is required for a traditional loan</a:t>
            </a:r>
          </a:p>
          <a:p>
            <a:endParaRPr lang="en-US" dirty="0" smtClean="0"/>
          </a:p>
          <a:p>
            <a:r>
              <a:rPr lang="en-US" dirty="0" smtClean="0"/>
              <a:t>An option of a combination of the two types of financing on new projects will not be available. Non-treatment works projects (such as stream restoration and irrigation improvements) would not be eligible for long-term financing</a:t>
            </a:r>
            <a:r>
              <a:rPr lang="en-US" dirty="0" smtClean="0"/>
              <a:t>.</a:t>
            </a:r>
          </a:p>
          <a:p>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DEQ updated Oregon’s Clean Water State Revolving Fund rules in 2012 with input from the CWSRF Advisory Committee. The 2012 rules made the CWSRF loan program more affordable to communities by reducing loan interest rates and annual fees and offering further incentives for smaller communities. During the 2012 rulemaking, the advisory committee identified the option of offering a financing term longer than 20 years as a way to help make water quality improvements more affordable. </a:t>
            </a:r>
          </a:p>
          <a:p>
            <a:endParaRPr lang="en-US" dirty="0" smtClean="0"/>
          </a:p>
          <a:p>
            <a:endParaRPr lang="en-US" dirty="0" smtClean="0"/>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Advisory Committee</a:t>
            </a:r>
          </a:p>
          <a:p>
            <a:endParaRPr lang="en-US" dirty="0" smtClean="0"/>
          </a:p>
          <a:p>
            <a:pPr marL="0" marR="0" indent="0" algn="l" defTabSz="91425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Oregon established the Clean Water State Revolving Fund Advisory Committee in 2011 to address program issues and provide input to DEQ for the 2012 rulemaking. After the committee last met in 2012, DEQ’s director appointed a 14-member standing CWSRF Advisory Committee that includes many of the original members. Current members represent CWSRF interests from federal and state agencies, local governments, water and wastewater districts and utilities, watershed organizations, environmental advocacy groups, local conservation districts, and the financial sector. </a:t>
            </a:r>
          </a:p>
          <a:p>
            <a:pPr marL="0" marR="0" indent="0" algn="l" defTabSz="914252"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DEQ staff provided information to the committee about potential demand for, and benefits of, longer-term financing to existing and new borrowers including: Characteristics of Oregon CWSRF borrowers and loans, Oregon community demographics, impact of longer-term financing on community sewer rates for existing and potential new borrowers, and other CWSRF state programs and infrastructure funding agencies that have implemented longer-term financing. Based on the committee's discussion of different eligibility, interest rate and priority-setting criteria, DEQ presented modeling scenarios reflecting the impact of those criteria on the fund’s perpetuity. The committee used this information to develop a report detailing its recommendations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recommendations</a:t>
            </a:r>
            <a:r>
              <a:rPr lang="en-US" baseline="0" dirty="0" smtClean="0"/>
              <a:t> from the advisory committee report</a:t>
            </a:r>
            <a:endParaRPr lang="en-US" dirty="0" smtClean="0"/>
          </a:p>
          <a:p>
            <a:endParaRPr lang="en-US" dirty="0" smtClean="0"/>
          </a:p>
          <a:p>
            <a:r>
              <a:rPr lang="en-US" dirty="0" smtClean="0"/>
              <a:t>Proposal </a:t>
            </a:r>
            <a:r>
              <a:rPr lang="en-US" dirty="0" smtClean="0"/>
              <a:t>details</a:t>
            </a:r>
          </a:p>
          <a:p>
            <a:endParaRPr lang="en-US" dirty="0" smtClean="0"/>
          </a:p>
          <a:p>
            <a:r>
              <a:rPr lang="en-US" dirty="0" smtClean="0"/>
              <a:t>-All new borrowers for treatment works projects should be eligible for longer-term financing. </a:t>
            </a:r>
          </a:p>
          <a:p>
            <a:r>
              <a:rPr lang="en-US" dirty="0" smtClean="0"/>
              <a:t>-Eligibility should be very limited for existing borrowers to refinance their current CWSRF loans for treatment works. The most disadvantaged communities should be allowed to refinance as specified by economic status and loan characteristic criteria. Refinancing should be a one-time offer and available only for a finite period of time. </a:t>
            </a:r>
          </a:p>
          <a:p>
            <a:r>
              <a:rPr lang="en-US" dirty="0" smtClean="0"/>
              <a:t>-Interest rate premiums should be added to current base rates to protect the CWSRF fund’s perpetuity. </a:t>
            </a:r>
          </a:p>
          <a:p>
            <a:r>
              <a:rPr lang="en-US" dirty="0" smtClean="0"/>
              <a:t>-Premiums should be added in a three-tiered structure based on borrowers’ economic status, with the most disadvantaged communities paying the lowest rates and least disadvantaged paying the highest rates. These premium rates should apply to new and existing borrowers eligible to refinance their CWSRF loans, and range from 0 to 0.5 percent. </a:t>
            </a:r>
          </a:p>
          <a:p>
            <a:r>
              <a:rPr lang="en-US" dirty="0" smtClean="0"/>
              <a:t>-The amount of CWSRF funds allocated for longer-term financing should not be limited. </a:t>
            </a:r>
          </a:p>
          <a:p>
            <a:r>
              <a:rPr lang="en-US" dirty="0" smtClean="0"/>
              <a:t>-Prioritization should not be considered in allocating the new financing option other than what is stated in current rules. </a:t>
            </a:r>
          </a:p>
          <a:p>
            <a:r>
              <a:rPr lang="en-US" dirty="0" smtClean="0"/>
              <a:t>-Allocation and priority setting for incentives such as the green project and small community reserves and principal forgiveness should not change from current rules. </a:t>
            </a: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Refinancing criteria</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Median household income is less than 70 percent of the Oregon statewide median household income (Statewide Median Household Income (MHI) is $49,850), </a:t>
            </a:r>
          </a:p>
          <a:p>
            <a:r>
              <a:rPr lang="en-US" sz="1200" kern="1200" baseline="0" dirty="0" smtClean="0">
                <a:solidFill>
                  <a:schemeClr val="tx1"/>
                </a:solidFill>
                <a:latin typeface="+mn-lt"/>
                <a:ea typeface="+mn-ea"/>
                <a:cs typeface="+mn-cs"/>
              </a:rPr>
              <a:t> Loan term remaining is 10 years or greater, </a:t>
            </a:r>
          </a:p>
          <a:p>
            <a:r>
              <a:rPr lang="en-US" sz="1200" kern="1200" baseline="0" dirty="0" smtClean="0">
                <a:solidFill>
                  <a:schemeClr val="tx1"/>
                </a:solidFill>
                <a:latin typeface="+mn-lt"/>
                <a:ea typeface="+mn-ea"/>
                <a:cs typeface="+mn-cs"/>
              </a:rPr>
              <a:t> Loan repayments are currently not in default, </a:t>
            </a:r>
          </a:p>
          <a:p>
            <a:r>
              <a:rPr lang="en-US" sz="1200" kern="1200" baseline="0" dirty="0" smtClean="0">
                <a:solidFill>
                  <a:schemeClr val="tx1"/>
                </a:solidFill>
                <a:latin typeface="+mn-lt"/>
                <a:ea typeface="+mn-ea"/>
                <a:cs typeface="+mn-cs"/>
              </a:rPr>
              <a:t> Loan does not include American Recovery and Reinvestment Act or principal forgiveness funding, </a:t>
            </a:r>
          </a:p>
          <a:p>
            <a:r>
              <a:rPr lang="en-US" sz="1200" kern="1200" baseline="0" dirty="0" smtClean="0">
                <a:solidFill>
                  <a:schemeClr val="tx1"/>
                </a:solidFill>
                <a:latin typeface="+mn-lt"/>
                <a:ea typeface="+mn-ea"/>
                <a:cs typeface="+mn-cs"/>
              </a:rPr>
              <a:t> When the department purchases a debt obligation to replace an existing CWSRF loan or debt obligation, the amortization period of the debt obligation may not exceed the lesser of: 1) The useful life of the asset, or 2) Thirty years minus the number of years that the existing CWSRF loan or debt obligation has been in repayment. </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Savings is that semi-annual payments are less – for instance: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 a $1 Million on a 20 year at 1.89% (lowest interest rate), the semi – annual repayment is $30,775; on a  30 year loan, same interest rate the repayments are $22,189, so will pay </a:t>
            </a:r>
            <a:r>
              <a:rPr lang="en-US" sz="1200" b="1" i="1" kern="1200" dirty="0" smtClean="0">
                <a:solidFill>
                  <a:schemeClr val="tx1"/>
                </a:solidFill>
                <a:latin typeface="+mn-lt"/>
                <a:ea typeface="+mn-ea"/>
                <a:cs typeface="+mn-cs"/>
              </a:rPr>
              <a:t>$16K less a year in repayments</a:t>
            </a:r>
            <a:r>
              <a:rPr lang="en-US" sz="1200" i="1" kern="1200" dirty="0" smtClean="0">
                <a:solidFill>
                  <a:schemeClr val="tx1"/>
                </a:solidFill>
                <a:latin typeface="+mn-lt"/>
                <a:ea typeface="+mn-ea"/>
                <a:cs typeface="+mn-cs"/>
              </a:rPr>
              <a:t>.  However, will pay more in interest over the life of the loan.  They will pay $331K interest  on  30 years vs. $212K or </a:t>
            </a:r>
            <a:r>
              <a:rPr lang="en-US" sz="1200" b="1" i="1" kern="1200" dirty="0" smtClean="0">
                <a:solidFill>
                  <a:schemeClr val="tx1"/>
                </a:solidFill>
                <a:latin typeface="+mn-lt"/>
                <a:ea typeface="+mn-ea"/>
                <a:cs typeface="+mn-cs"/>
              </a:rPr>
              <a:t>$119,000 more in interest</a:t>
            </a:r>
            <a:r>
              <a:rPr lang="en-US" sz="1200" i="1" kern="1200" dirty="0" smtClean="0">
                <a:solidFill>
                  <a:schemeClr val="tx1"/>
                </a:solidFill>
                <a:latin typeface="+mn-lt"/>
                <a:ea typeface="+mn-ea"/>
                <a:cs typeface="+mn-cs"/>
              </a:rPr>
              <a:t> than for 20 years.</a:t>
            </a:r>
            <a:endParaRPr lang="en-US" dirty="0" smtClean="0"/>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4C5D67-D91E-40D0-AFA9-25945CB0C6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126"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6" indent="0" algn="ctr">
              <a:buNone/>
              <a:defRPr>
                <a:solidFill>
                  <a:schemeClr val="tx1">
                    <a:tint val="75000"/>
                  </a:schemeClr>
                </a:solidFill>
              </a:defRPr>
            </a:lvl5pPr>
            <a:lvl6pPr marL="2285632" indent="0" algn="ctr">
              <a:buNone/>
              <a:defRPr>
                <a:solidFill>
                  <a:schemeClr val="tx1">
                    <a:tint val="75000"/>
                  </a:schemeClr>
                </a:solidFill>
              </a:defRPr>
            </a:lvl6pPr>
            <a:lvl7pPr marL="2742758" indent="0" algn="ctr">
              <a:buNone/>
              <a:defRPr>
                <a:solidFill>
                  <a:schemeClr val="tx1">
                    <a:tint val="75000"/>
                  </a:schemeClr>
                </a:solidFill>
              </a:defRPr>
            </a:lvl7pPr>
            <a:lvl8pPr marL="3199885" indent="0" algn="ctr">
              <a:buNone/>
              <a:defRPr>
                <a:solidFill>
                  <a:schemeClr val="tx1">
                    <a:tint val="75000"/>
                  </a:schemeClr>
                </a:solidFill>
              </a:defRPr>
            </a:lvl8pPr>
            <a:lvl9pPr marL="3657011"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457200" y="6324603"/>
            <a:ext cx="2895600" cy="365125"/>
          </a:xfrm>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524000" y="6324600"/>
            <a:ext cx="2895600" cy="365125"/>
          </a:xfrm>
        </p:spPr>
        <p:txBody>
          <a:bodyPr/>
          <a:lstStyle/>
          <a:p>
            <a:endParaRPr lang="en-US" dirty="0"/>
          </a:p>
        </p:txBody>
      </p:sp>
      <p:sp>
        <p:nvSpPr>
          <p:cNvPr id="4" name="Slide Number Placeholder 3"/>
          <p:cNvSpPr>
            <a:spLocks noGrp="1"/>
          </p:cNvSpPr>
          <p:nvPr>
            <p:ph type="sldNum" sz="quarter" idx="11"/>
          </p:nvPr>
        </p:nvSpPr>
        <p:spPr/>
        <p:txBody>
          <a:bodyPr/>
          <a:lstStyle/>
          <a:p>
            <a:fld id="{2363C456-CFC3-4674-83B9-34DB1ABF1FA1}" type="slidenum">
              <a:rPr lang="en-US" smtClean="0"/>
              <a:pPr/>
              <a:t>‹#›</a:t>
            </a:fld>
            <a:endParaRPr lang="en-US"/>
          </a:p>
        </p:txBody>
      </p:sp>
      <p:sp>
        <p:nvSpPr>
          <p:cNvPr id="6" name="Text Placeholder 5"/>
          <p:cNvSpPr>
            <a:spLocks noGrp="1"/>
          </p:cNvSpPr>
          <p:nvPr>
            <p:ph type="body" sz="quarter" idx="12" hasCustomPrompt="1"/>
          </p:nvPr>
        </p:nvSpPr>
        <p:spPr>
          <a:xfrm>
            <a:off x="0" y="1447800"/>
            <a:ext cx="1524000" cy="5410200"/>
          </a:xfrm>
          <a:solidFill>
            <a:srgbClr val="00827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tIns="91440">
            <a:noAutofit/>
          </a:bodyPr>
          <a:lstStyle>
            <a:lvl1pPr marL="0" marR="0" indent="0" algn="l" defTabSz="914252" rtl="0" eaLnBrk="1" fontAlgn="auto" latinLnBrk="0" hangingPunct="1">
              <a:lnSpc>
                <a:spcPct val="100000"/>
              </a:lnSpc>
              <a:spcBef>
                <a:spcPct val="20000"/>
              </a:spcBef>
              <a:spcAft>
                <a:spcPts val="0"/>
              </a:spcAft>
              <a:buClrTx/>
              <a:buSzTx/>
              <a:buFont typeface="Arial" pitchFamily="34" charset="0"/>
              <a:buNone/>
              <a:tabLst/>
              <a:defRPr sz="1800" baseline="0">
                <a:solidFill>
                  <a:schemeClr val="bg1"/>
                </a:solidFill>
              </a:defRPr>
            </a:lvl1pPr>
          </a:lstStyle>
          <a:p>
            <a:pPr marL="0" marR="0" lvl="0" indent="0" algn="l" defTabSz="914252"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Text: Insert links, contents, pictures, bulleted or numbered lists. Use custom animations to add dimension and visual interest to your presentation.</a:t>
            </a:r>
          </a:p>
          <a:p>
            <a:pPr lvl="0"/>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100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buSzPct val="70000"/>
              <a:buFont typeface="Courier New" pitchFamily="49" charset="0"/>
              <a:buChar char="o"/>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600201"/>
            <a:ext cx="4040188"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438402"/>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600201"/>
            <a:ext cx="4041775" cy="761999"/>
          </a:xfrm>
        </p:spPr>
        <p:txBody>
          <a:bodyPr anchor="b"/>
          <a:lstStyle>
            <a:lvl1pPr marL="0" indent="0">
              <a:buNone/>
              <a:defRPr sz="2400" b="1"/>
            </a:lvl1pPr>
            <a:lvl2pPr marL="457126" indent="0">
              <a:buNone/>
              <a:defRPr sz="2000" b="1"/>
            </a:lvl2pPr>
            <a:lvl3pPr marL="914252" indent="0">
              <a:buNone/>
              <a:defRPr sz="1800" b="1"/>
            </a:lvl3pPr>
            <a:lvl4pPr marL="1371380" indent="0">
              <a:buNone/>
              <a:defRPr sz="1600" b="1"/>
            </a:lvl4pPr>
            <a:lvl5pPr marL="1828506" indent="0">
              <a:buNone/>
              <a:defRPr sz="1600" b="1"/>
            </a:lvl5pPr>
            <a:lvl6pPr marL="2285632" indent="0">
              <a:buNone/>
              <a:defRPr sz="1600" b="1"/>
            </a:lvl6pPr>
            <a:lvl7pPr marL="2742758" indent="0">
              <a:buNone/>
              <a:defRPr sz="1600" b="1"/>
            </a:lvl7pPr>
            <a:lvl8pPr marL="3199885" indent="0">
              <a:buNone/>
              <a:defRPr sz="1600" b="1"/>
            </a:lvl8pPr>
            <a:lvl9pPr marL="365701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438402"/>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3C456-CFC3-4674-83B9-34DB1ABF1FA1}" type="slidenum">
              <a:rPr lang="en-US" smtClean="0"/>
              <a:pPr/>
              <a:t>‹#›</a:t>
            </a:fld>
            <a:endParaRPr lang="en-US"/>
          </a:p>
        </p:txBody>
      </p:sp>
      <p:sp>
        <p:nvSpPr>
          <p:cNvPr id="8" name="Table Placeholder 7"/>
          <p:cNvSpPr>
            <a:spLocks noGrp="1"/>
          </p:cNvSpPr>
          <p:nvPr>
            <p:ph type="tbl" sz="quarter" idx="13"/>
          </p:nvPr>
        </p:nvSpPr>
        <p:spPr>
          <a:xfrm>
            <a:off x="381000" y="1600200"/>
            <a:ext cx="8382000" cy="4419600"/>
          </a:xfrm>
        </p:spPr>
        <p:txBody>
          <a:bodyPr/>
          <a:lstStyle/>
          <a:p>
            <a:r>
              <a:rPr lang="en-US" dirty="0" smtClean="0"/>
              <a:t>Click icon to add table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63C456-CFC3-4674-83B9-34DB1ABF1FA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76400"/>
            <a:ext cx="3008313" cy="933450"/>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2" y="1676403"/>
            <a:ext cx="5111751" cy="4449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743203"/>
            <a:ext cx="3008313" cy="3382963"/>
          </a:xfrm>
        </p:spPr>
        <p:txBody>
          <a:bodyPr/>
          <a:lstStyle>
            <a:lvl1pPr marL="0" indent="0">
              <a:buNone/>
              <a:defRPr sz="1400"/>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lIns="91425" tIns="45713" rIns="91425" bIns="45713"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066800" y="1600200"/>
            <a:ext cx="7010400" cy="3127374"/>
          </a:xfrm>
        </p:spPr>
        <p:txBody>
          <a:bodyPr/>
          <a:lstStyle>
            <a:lvl1pPr marL="0" indent="0">
              <a:buNone/>
              <a:defRPr sz="3200"/>
            </a:lvl1pPr>
            <a:lvl2pPr marL="457126" indent="0">
              <a:buNone/>
              <a:defRPr sz="2800"/>
            </a:lvl2pPr>
            <a:lvl3pPr marL="914252" indent="0">
              <a:buNone/>
              <a:defRPr sz="2400"/>
            </a:lvl3pPr>
            <a:lvl4pPr marL="1371380" indent="0">
              <a:buNone/>
              <a:defRPr sz="2000"/>
            </a:lvl4pPr>
            <a:lvl5pPr marL="1828506" indent="0">
              <a:buNone/>
              <a:defRPr sz="2000"/>
            </a:lvl5pPr>
            <a:lvl6pPr marL="2285632" indent="0">
              <a:buNone/>
              <a:defRPr sz="2000"/>
            </a:lvl6pPr>
            <a:lvl7pPr marL="2742758" indent="0">
              <a:buNone/>
              <a:defRPr sz="2000"/>
            </a:lvl7pPr>
            <a:lvl8pPr marL="3199885" indent="0">
              <a:buNone/>
              <a:defRPr sz="2000"/>
            </a:lvl8pPr>
            <a:lvl9pPr marL="365701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pitchFamily="34" charset="0"/>
                <a:cs typeface="Arial" pitchFamily="34" charset="0"/>
              </a:defRPr>
            </a:lvl1pPr>
            <a:lvl2pPr marL="457126" indent="0">
              <a:buNone/>
              <a:defRPr sz="1200"/>
            </a:lvl2pPr>
            <a:lvl3pPr marL="914252" indent="0">
              <a:buNone/>
              <a:defRPr sz="1000"/>
            </a:lvl3pPr>
            <a:lvl4pPr marL="1371380" indent="0">
              <a:buNone/>
              <a:defRPr sz="900"/>
            </a:lvl4pPr>
            <a:lvl5pPr marL="1828506" indent="0">
              <a:buNone/>
              <a:defRPr sz="900"/>
            </a:lvl5pPr>
            <a:lvl6pPr marL="2285632" indent="0">
              <a:buNone/>
              <a:defRPr sz="900"/>
            </a:lvl6pPr>
            <a:lvl7pPr marL="2742758" indent="0">
              <a:buNone/>
              <a:defRPr sz="900"/>
            </a:lvl7pPr>
            <a:lvl8pPr marL="3199885" indent="0">
              <a:buNone/>
              <a:defRPr sz="900"/>
            </a:lvl8pPr>
            <a:lvl9pPr marL="3657011"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3C456-CFC3-4674-83B9-34DB1ABF1FA1}"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bg1"/>
            </a:gs>
            <a:gs pos="100000">
              <a:srgbClr val="008272">
                <a:alpha val="52941"/>
              </a:srgbClr>
            </a:gs>
          </a:gsLst>
          <a:lin ang="13500000" scaled="1"/>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3"/>
            <a:ext cx="8229600" cy="4525963"/>
          </a:xfrm>
          <a:prstGeom prst="rect">
            <a:avLst/>
          </a:prstGeom>
        </p:spPr>
        <p:txBody>
          <a:bodyPr vert="horz" lIns="91425" tIns="45713" rIns="91425"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3"/>
            <a:ext cx="2895600" cy="365125"/>
          </a:xfrm>
          <a:prstGeom prst="rect">
            <a:avLst/>
          </a:prstGeom>
        </p:spPr>
        <p:txBody>
          <a:bodyPr vert="horz" lIns="91425" tIns="45713" rIns="91425" bIns="45713" rtlCol="0" anchor="ctr"/>
          <a:lstStyle>
            <a:lvl1pPr algn="l">
              <a:defRPr sz="900" b="0">
                <a:solidFill>
                  <a:schemeClr val="bg1">
                    <a:lumMod val="50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24603"/>
            <a:ext cx="2133600" cy="365125"/>
          </a:xfrm>
          <a:prstGeom prst="rect">
            <a:avLst/>
          </a:prstGeom>
        </p:spPr>
        <p:txBody>
          <a:bodyPr vert="horz" lIns="91425" tIns="45713" rIns="91425" bIns="45713" rtlCol="0" anchor="ctr"/>
          <a:lstStyle>
            <a:lvl1pPr algn="r">
              <a:defRPr sz="900">
                <a:solidFill>
                  <a:schemeClr val="tx1">
                    <a:tint val="75000"/>
                  </a:schemeClr>
                </a:solidFill>
                <a:latin typeface="Arial" pitchFamily="34" charset="0"/>
                <a:cs typeface="Arial" pitchFamily="34" charset="0"/>
              </a:defRPr>
            </a:lvl1pPr>
          </a:lstStyle>
          <a:p>
            <a:fld id="{2363C456-CFC3-4674-83B9-34DB1ABF1FA1}" type="slidenum">
              <a:rPr lang="en-US" smtClean="0"/>
              <a:pPr/>
              <a:t>‹#›</a:t>
            </a:fld>
            <a:endParaRPr lang="en-US" dirty="0"/>
          </a:p>
        </p:txBody>
      </p:sp>
      <p:pic>
        <p:nvPicPr>
          <p:cNvPr id="10" name="Picture 9" descr="Logo Color Regular copy.jpg"/>
          <p:cNvPicPr>
            <a:picLocks noChangeAspect="1"/>
          </p:cNvPicPr>
          <p:nvPr/>
        </p:nvPicPr>
        <p:blipFill>
          <a:blip r:embed="rId12" cstate="print"/>
          <a:stretch>
            <a:fillRect/>
          </a:stretch>
        </p:blipFill>
        <p:spPr>
          <a:xfrm>
            <a:off x="229469" y="152400"/>
            <a:ext cx="437749" cy="1005840"/>
          </a:xfrm>
          <a:prstGeom prst="rect">
            <a:avLst/>
          </a:prstGeom>
        </p:spPr>
      </p:pic>
      <p:cxnSp>
        <p:nvCxnSpPr>
          <p:cNvPr id="11" name="Straight Connector 10"/>
          <p:cNvCxnSpPr/>
          <p:nvPr userDrawn="1"/>
        </p:nvCxnSpPr>
        <p:spPr>
          <a:xfrm>
            <a:off x="0" y="1295400"/>
            <a:ext cx="8305800" cy="0"/>
          </a:xfrm>
          <a:prstGeom prst="line">
            <a:avLst/>
          </a:prstGeom>
          <a:ln w="76200">
            <a:solidFill>
              <a:srgbClr val="008272"/>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p:transition>
  <p:hf hdr="0" ftr="0" dt="0"/>
  <p:txStyles>
    <p:titleStyle>
      <a:lvl1pPr algn="ctr" defTabSz="914252"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2"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30" indent="-285704" algn="l" defTabSz="914252"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2816" indent="-228564" algn="l" defTabSz="914252"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599942" indent="-228564" algn="l" defTabSz="914252"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069" indent="-228564" algn="l" defTabSz="914252"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19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1"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48"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4" indent="-228564" algn="l" defTabSz="91425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2" rtl="0" eaLnBrk="1" latinLnBrk="0" hangingPunct="1">
        <a:defRPr sz="1800" kern="1200">
          <a:solidFill>
            <a:schemeClr val="tx1"/>
          </a:solidFill>
          <a:latin typeface="+mn-lt"/>
          <a:ea typeface="+mn-ea"/>
          <a:cs typeface="+mn-cs"/>
        </a:defRPr>
      </a:lvl1pPr>
      <a:lvl2pPr marL="457126" algn="l" defTabSz="914252" rtl="0" eaLnBrk="1" latinLnBrk="0" hangingPunct="1">
        <a:defRPr sz="1800" kern="1200">
          <a:solidFill>
            <a:schemeClr val="tx1"/>
          </a:solidFill>
          <a:latin typeface="+mn-lt"/>
          <a:ea typeface="+mn-ea"/>
          <a:cs typeface="+mn-cs"/>
        </a:defRPr>
      </a:lvl2pPr>
      <a:lvl3pPr marL="914252" algn="l" defTabSz="914252" rtl="0" eaLnBrk="1" latinLnBrk="0" hangingPunct="1">
        <a:defRPr sz="1800" kern="1200">
          <a:solidFill>
            <a:schemeClr val="tx1"/>
          </a:solidFill>
          <a:latin typeface="+mn-lt"/>
          <a:ea typeface="+mn-ea"/>
          <a:cs typeface="+mn-cs"/>
        </a:defRPr>
      </a:lvl3pPr>
      <a:lvl4pPr marL="1371380" algn="l" defTabSz="914252" rtl="0" eaLnBrk="1" latinLnBrk="0" hangingPunct="1">
        <a:defRPr sz="1800" kern="1200">
          <a:solidFill>
            <a:schemeClr val="tx1"/>
          </a:solidFill>
          <a:latin typeface="+mn-lt"/>
          <a:ea typeface="+mn-ea"/>
          <a:cs typeface="+mn-cs"/>
        </a:defRPr>
      </a:lvl4pPr>
      <a:lvl5pPr marL="1828506" algn="l" defTabSz="914252" rtl="0" eaLnBrk="1" latinLnBrk="0" hangingPunct="1">
        <a:defRPr sz="1800" kern="1200">
          <a:solidFill>
            <a:schemeClr val="tx1"/>
          </a:solidFill>
          <a:latin typeface="+mn-lt"/>
          <a:ea typeface="+mn-ea"/>
          <a:cs typeface="+mn-cs"/>
        </a:defRPr>
      </a:lvl5pPr>
      <a:lvl6pPr marL="2285632" algn="l" defTabSz="914252" rtl="0" eaLnBrk="1" latinLnBrk="0" hangingPunct="1">
        <a:defRPr sz="1800" kern="1200">
          <a:solidFill>
            <a:schemeClr val="tx1"/>
          </a:solidFill>
          <a:latin typeface="+mn-lt"/>
          <a:ea typeface="+mn-ea"/>
          <a:cs typeface="+mn-cs"/>
        </a:defRPr>
      </a:lvl6pPr>
      <a:lvl7pPr marL="2742758" algn="l" defTabSz="914252" rtl="0" eaLnBrk="1" latinLnBrk="0" hangingPunct="1">
        <a:defRPr sz="1800" kern="1200">
          <a:solidFill>
            <a:schemeClr val="tx1"/>
          </a:solidFill>
          <a:latin typeface="+mn-lt"/>
          <a:ea typeface="+mn-ea"/>
          <a:cs typeface="+mn-cs"/>
        </a:defRPr>
      </a:lvl7pPr>
      <a:lvl8pPr marL="3199885" algn="l" defTabSz="914252" rtl="0" eaLnBrk="1" latinLnBrk="0" hangingPunct="1">
        <a:defRPr sz="1800" kern="1200">
          <a:solidFill>
            <a:schemeClr val="tx1"/>
          </a:solidFill>
          <a:latin typeface="+mn-lt"/>
          <a:ea typeface="+mn-ea"/>
          <a:cs typeface="+mn-cs"/>
        </a:defRPr>
      </a:lvl8pPr>
      <a:lvl9pPr marL="3657011" algn="l" defTabSz="9142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219200"/>
            <a:ext cx="7772400" cy="3810000"/>
          </a:xfrm>
        </p:spPr>
        <p:txBody>
          <a:bodyPr/>
          <a:lstStyle/>
          <a:p>
            <a:r>
              <a:rPr lang="en-US" sz="3600" b="1" dirty="0" smtClean="0"/>
              <a:t> </a:t>
            </a:r>
            <a:r>
              <a:rPr lang="en-US" sz="3600" b="1" u="sng" dirty="0" smtClean="0"/>
              <a:t>Action Item: </a:t>
            </a:r>
            <a:r>
              <a:rPr lang="en-US" sz="3600" b="1" dirty="0" smtClean="0"/>
              <a:t>Clean Water State Revolving Fund Longer-term Financing</a:t>
            </a:r>
            <a:r>
              <a:rPr lang="en-US" dirty="0" smtClean="0"/>
              <a:t/>
            </a:r>
            <a:br>
              <a:rPr lang="en-US" dirty="0" smtClean="0"/>
            </a:br>
            <a:r>
              <a:rPr lang="en-US" dirty="0" smtClean="0"/>
              <a:t/>
            </a:r>
            <a:br>
              <a:rPr lang="en-US" dirty="0" smtClean="0"/>
            </a:br>
            <a:r>
              <a:rPr lang="en-US" sz="3600" dirty="0" smtClean="0"/>
              <a:t>EQC</a:t>
            </a:r>
            <a:br>
              <a:rPr lang="en-US" sz="3600" dirty="0" smtClean="0"/>
            </a:br>
            <a:r>
              <a:rPr lang="en-US" sz="2800" dirty="0" smtClean="0"/>
              <a:t>Special Conference Call</a:t>
            </a:r>
            <a:r>
              <a:rPr lang="en-US" dirty="0" smtClean="0"/>
              <a:t/>
            </a:r>
            <a:br>
              <a:rPr lang="en-US" dirty="0" smtClean="0"/>
            </a:br>
            <a:r>
              <a:rPr lang="en-US" sz="2800" dirty="0" smtClean="0"/>
              <a:t>January 23, 2014</a:t>
            </a:r>
            <a:r>
              <a:rPr lang="en-US" dirty="0" smtClean="0"/>
              <a:t/>
            </a:r>
            <a:br>
              <a:rPr lang="en-US" dirty="0" smtClean="0"/>
            </a:br>
            <a:endParaRPr lang="en-US" dirty="0"/>
          </a:p>
        </p:txBody>
      </p:sp>
      <p:sp>
        <p:nvSpPr>
          <p:cNvPr id="5" name="Subtitle 4"/>
          <p:cNvSpPr>
            <a:spLocks noGrp="1"/>
          </p:cNvSpPr>
          <p:nvPr>
            <p:ph type="subTitle" idx="1"/>
          </p:nvPr>
        </p:nvSpPr>
        <p:spPr>
          <a:xfrm>
            <a:off x="1219200" y="5867400"/>
            <a:ext cx="6400800" cy="762000"/>
          </a:xfrm>
        </p:spPr>
        <p:txBody>
          <a:bodyPr>
            <a:normAutofit/>
          </a:bodyPr>
          <a:lstStyle/>
          <a:p>
            <a:r>
              <a:rPr lang="en-US" dirty="0" smtClean="0">
                <a:solidFill>
                  <a:schemeClr val="tx1"/>
                </a:solidFill>
              </a:rPr>
              <a:t>Katie Foreman, DEQ</a:t>
            </a:r>
          </a:p>
          <a:p>
            <a:endParaRPr lang="en-US" dirty="0">
              <a:solidFill>
                <a:srgbClr val="008272"/>
              </a:solidFill>
            </a:endParaRPr>
          </a:p>
        </p:txBody>
      </p:sp>
      <p:sp>
        <p:nvSpPr>
          <p:cNvPr id="3" name="Slide Number Placeholder 2"/>
          <p:cNvSpPr>
            <a:spLocks noGrp="1"/>
          </p:cNvSpPr>
          <p:nvPr>
            <p:ph type="sldNum" sz="quarter" idx="12"/>
          </p:nvPr>
        </p:nvSpPr>
        <p:spPr/>
        <p:txBody>
          <a:bodyPr/>
          <a:lstStyle/>
          <a:p>
            <a:fld id="{2363C456-CFC3-4674-83B9-34DB1ABF1FA1}" type="slidenum">
              <a:rPr lang="en-US" smtClean="0"/>
              <a:pPr/>
              <a:t>1</a:t>
            </a:fld>
            <a:endParaRPr lang="en-US"/>
          </a:p>
        </p:txBody>
      </p:sp>
      <p:pic>
        <p:nvPicPr>
          <p:cNvPr id="6" name="Picture 5" descr="DEQ logo color.tiff"/>
          <p:cNvPicPr>
            <a:picLocks noChangeAspect="1"/>
          </p:cNvPicPr>
          <p:nvPr/>
        </p:nvPicPr>
        <p:blipFill>
          <a:blip r:embed="rId3" cstate="print"/>
          <a:stretch>
            <a:fillRect/>
          </a:stretch>
        </p:blipFill>
        <p:spPr>
          <a:xfrm>
            <a:off x="304800" y="152400"/>
            <a:ext cx="432821" cy="9906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10</a:t>
            </a:fld>
            <a:endParaRPr lang="en-US"/>
          </a:p>
        </p:txBody>
      </p:sp>
      <p:sp>
        <p:nvSpPr>
          <p:cNvPr id="7" name="Content Placeholder 6"/>
          <p:cNvSpPr>
            <a:spLocks noGrp="1"/>
          </p:cNvSpPr>
          <p:nvPr>
            <p:ph idx="1"/>
          </p:nvPr>
        </p:nvSpPr>
        <p:spPr/>
        <p:txBody>
          <a:bodyPr/>
          <a:lstStyle/>
          <a:p>
            <a:pPr>
              <a:buNone/>
            </a:pPr>
            <a:endParaRPr lang="en-US" dirty="0"/>
          </a:p>
        </p:txBody>
      </p:sp>
      <p:pic>
        <p:nvPicPr>
          <p:cNvPr id="4101" name="Picture 5"/>
          <p:cNvPicPr>
            <a:picLocks noChangeAspect="1" noChangeArrowheads="1"/>
          </p:cNvPicPr>
          <p:nvPr/>
        </p:nvPicPr>
        <p:blipFill>
          <a:blip r:embed="rId3" cstate="print"/>
          <a:srcRect/>
          <a:stretch>
            <a:fillRect/>
          </a:stretch>
        </p:blipFill>
        <p:spPr bwMode="auto">
          <a:xfrm>
            <a:off x="381000" y="1981200"/>
            <a:ext cx="8429625" cy="4219575"/>
          </a:xfrm>
          <a:prstGeom prst="rect">
            <a:avLst/>
          </a:prstGeom>
          <a:noFill/>
          <a:ln w="9525">
            <a:noFill/>
            <a:miter lim="800000"/>
            <a:headEnd/>
            <a:tailEnd/>
          </a:ln>
          <a:effectLst/>
        </p:spPr>
      </p:pic>
      <p:sp>
        <p:nvSpPr>
          <p:cNvPr id="9" name="Rectangle 8"/>
          <p:cNvSpPr/>
          <p:nvPr/>
        </p:nvSpPr>
        <p:spPr>
          <a:xfrm>
            <a:off x="990600" y="228600"/>
            <a:ext cx="5029200" cy="1569660"/>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Eligible Borrowers for Refinancing</a:t>
            </a:r>
          </a:p>
          <a:p>
            <a:endParaRPr lang="en-US" sz="3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3886200" cy="4144966"/>
          </a:xfrm>
        </p:spPr>
        <p:txBody>
          <a:bodyPr>
            <a:normAutofit fontScale="85000" lnSpcReduction="20000"/>
          </a:bodyPr>
          <a:lstStyle/>
          <a:p>
            <a:r>
              <a:rPr lang="en-US" dirty="0" smtClean="0"/>
              <a:t>State statute limits use of longer-term financing to treatment works projects</a:t>
            </a:r>
          </a:p>
          <a:p>
            <a:r>
              <a:rPr lang="en-US" dirty="0" smtClean="0"/>
              <a:t>Treatment </a:t>
            </a:r>
            <a:r>
              <a:rPr lang="en-US" dirty="0" smtClean="0"/>
              <a:t>works is defined to include wastewater treatment plants, their conveyors, and their equipment, also included are industrial and </a:t>
            </a:r>
            <a:r>
              <a:rPr lang="en-US" dirty="0" err="1" smtClean="0"/>
              <a:t>stormwater</a:t>
            </a:r>
            <a:r>
              <a:rPr lang="en-US" dirty="0" smtClean="0"/>
              <a:t> treatment, storing disposing of and abatement.</a:t>
            </a:r>
          </a:p>
          <a:p>
            <a:r>
              <a:rPr lang="en-US" dirty="0" smtClean="0"/>
              <a:t>No irrigation projects, or nonpoint source like stream restoration</a:t>
            </a:r>
            <a:r>
              <a:rPr lang="en-US" dirty="0" smtClean="0"/>
              <a:t>.</a:t>
            </a:r>
          </a:p>
          <a:p>
            <a:r>
              <a:rPr lang="en-US" dirty="0" smtClean="0"/>
              <a:t>Potential to change statute in the 2015 session</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11</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Treatment works</a:t>
            </a:r>
            <a:endParaRPr lang="en-US" sz="3200" dirty="0"/>
          </a:p>
        </p:txBody>
      </p:sp>
      <p:pic>
        <p:nvPicPr>
          <p:cNvPr id="5" name="Picture 2" descr="X:\Logos &amp; Photos\photos\Albany WWTP\Albany WWTP 060111 (2).jpg"/>
          <p:cNvPicPr>
            <a:picLocks noChangeAspect="1" noChangeArrowheads="1"/>
          </p:cNvPicPr>
          <p:nvPr/>
        </p:nvPicPr>
        <p:blipFill>
          <a:blip r:embed="rId3" cstate="print"/>
          <a:srcRect/>
          <a:stretch>
            <a:fillRect/>
          </a:stretch>
        </p:blipFill>
        <p:spPr bwMode="auto">
          <a:xfrm>
            <a:off x="4343400" y="2514600"/>
            <a:ext cx="4292600" cy="321945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191000" cy="4525963"/>
          </a:xfrm>
        </p:spPr>
        <p:txBody>
          <a:bodyPr>
            <a:normAutofit fontScale="92500" lnSpcReduction="10000"/>
          </a:bodyPr>
          <a:lstStyle/>
          <a:p>
            <a:pPr>
              <a:buClr>
                <a:srgbClr val="008272"/>
              </a:buClr>
              <a:buFont typeface="Wingdings" pitchFamily="2" charset="2"/>
              <a:buChar char="§"/>
            </a:pPr>
            <a:r>
              <a:rPr lang="en-US" dirty="0" smtClean="0"/>
              <a:t>Indirect benefit </a:t>
            </a:r>
            <a:r>
              <a:rPr lang="en-US" dirty="0" smtClean="0"/>
              <a:t>to </a:t>
            </a:r>
            <a:r>
              <a:rPr lang="en-US" dirty="0" smtClean="0"/>
              <a:t>communities and potentially small businesses</a:t>
            </a:r>
          </a:p>
          <a:p>
            <a:pPr>
              <a:buClr>
                <a:srgbClr val="008272"/>
              </a:buClr>
              <a:buFont typeface="Wingdings" pitchFamily="2" charset="2"/>
              <a:buChar char="§"/>
            </a:pPr>
            <a:r>
              <a:rPr lang="en-US" dirty="0" smtClean="0"/>
              <a:t>More upfront costs for the longer-term option to communities</a:t>
            </a:r>
            <a:endParaRPr lang="en-US" dirty="0" smtClean="0"/>
          </a:p>
          <a:p>
            <a:pPr>
              <a:buClr>
                <a:srgbClr val="008272"/>
              </a:buClr>
              <a:buFont typeface="Wingdings" pitchFamily="2" charset="2"/>
              <a:buChar char="§"/>
            </a:pPr>
            <a:r>
              <a:rPr lang="en-US" dirty="0" smtClean="0"/>
              <a:t>Generally, DEQ does not expect any significant fiscal or economic effects from revisions proposed in this </a:t>
            </a:r>
            <a:r>
              <a:rPr lang="en-US" dirty="0" smtClean="0"/>
              <a:t>rulemaking</a:t>
            </a:r>
          </a:p>
          <a:p>
            <a:pPr>
              <a:buClr>
                <a:srgbClr val="008272"/>
              </a:buClr>
              <a:buFont typeface="Wingdings" pitchFamily="2" charset="2"/>
              <a:buChar char="§"/>
            </a:pPr>
            <a:r>
              <a:rPr lang="en-US" dirty="0" smtClean="0"/>
              <a:t>Slight decrease in binding commitments over time that is </a:t>
            </a:r>
            <a:r>
              <a:rPr lang="en-US" dirty="0" err="1" smtClean="0"/>
              <a:t>healthly</a:t>
            </a:r>
            <a:r>
              <a:rPr lang="en-US" dirty="0" smtClean="0"/>
              <a:t> over the long term</a:t>
            </a:r>
            <a:endParaRPr lang="en-US" dirty="0" smtClean="0"/>
          </a:p>
          <a:p>
            <a:pPr>
              <a:buClr>
                <a:srgbClr val="008272"/>
              </a:buClr>
              <a:buNone/>
            </a:pPr>
            <a:endParaRPr lang="en-US" dirty="0" smtClean="0"/>
          </a:p>
          <a:p>
            <a:pPr lvl="1">
              <a:buClr>
                <a:srgbClr val="008272"/>
              </a:buClr>
              <a:buNone/>
            </a:pP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12</a:t>
            </a:fld>
            <a:endParaRPr lang="en-US"/>
          </a:p>
        </p:txBody>
      </p:sp>
      <p:sp>
        <p:nvSpPr>
          <p:cNvPr id="4" name="TextBox 3"/>
          <p:cNvSpPr txBox="1"/>
          <p:nvPr/>
        </p:nvSpPr>
        <p:spPr>
          <a:xfrm>
            <a:off x="914400" y="457200"/>
            <a:ext cx="7696200" cy="584775"/>
          </a:xfrm>
          <a:prstGeom prst="rect">
            <a:avLst/>
          </a:prstGeom>
          <a:noFill/>
        </p:spPr>
        <p:txBody>
          <a:bodyPr wrap="square" rtlCol="0">
            <a:spAutoFit/>
          </a:bodyPr>
          <a:lstStyle/>
          <a:p>
            <a:r>
              <a:rPr lang="en-US" sz="3200" dirty="0" smtClean="0">
                <a:latin typeface="Arial" pitchFamily="34" charset="0"/>
                <a:cs typeface="Arial" pitchFamily="34" charset="0"/>
              </a:rPr>
              <a:t>Who’s potentially affected?</a:t>
            </a:r>
            <a:endParaRPr lang="en-US" sz="3200" dirty="0">
              <a:latin typeface="Arial" pitchFamily="34" charset="0"/>
              <a:cs typeface="Arial" pitchFamily="34" charset="0"/>
            </a:endParaRPr>
          </a:p>
        </p:txBody>
      </p:sp>
      <p:graphicFrame>
        <p:nvGraphicFramePr>
          <p:cNvPr id="6" name="Chart 5"/>
          <p:cNvGraphicFramePr/>
          <p:nvPr/>
        </p:nvGraphicFramePr>
        <p:xfrm>
          <a:off x="4495800" y="1752600"/>
          <a:ext cx="4648200" cy="3429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3276600" cy="4525963"/>
          </a:xfrm>
        </p:spPr>
        <p:txBody>
          <a:bodyPr/>
          <a:lstStyle/>
          <a:p>
            <a:r>
              <a:rPr lang="en-US" dirty="0" smtClean="0"/>
              <a:t>Implementation </a:t>
            </a:r>
            <a:r>
              <a:rPr lang="en-US" dirty="0" smtClean="0"/>
              <a:t>plan for new </a:t>
            </a:r>
            <a:r>
              <a:rPr lang="en-US" dirty="0" smtClean="0"/>
              <a:t>rule</a:t>
            </a:r>
          </a:p>
          <a:p>
            <a:r>
              <a:rPr lang="en-US" dirty="0" smtClean="0"/>
              <a:t>Communication strategy</a:t>
            </a:r>
          </a:p>
          <a:p>
            <a:pPr lvl="1"/>
            <a:r>
              <a:rPr lang="en-US" dirty="0" smtClean="0"/>
              <a:t>Refinancing</a:t>
            </a:r>
          </a:p>
          <a:p>
            <a:pPr lvl="1"/>
            <a:r>
              <a:rPr lang="en-US" dirty="0" smtClean="0"/>
              <a:t>New option</a:t>
            </a:r>
            <a:endParaRPr lang="en-US" dirty="0" smtClean="0"/>
          </a:p>
          <a:p>
            <a:r>
              <a:rPr lang="en-US" dirty="0" smtClean="0"/>
              <a:t>Statutory Change to include all non-treatment works</a:t>
            </a:r>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13</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Next steps</a:t>
            </a:r>
            <a:endParaRPr lang="en-US" sz="3200" dirty="0"/>
          </a:p>
        </p:txBody>
      </p:sp>
      <p:pic>
        <p:nvPicPr>
          <p:cNvPr id="5" name="Picture 3" descr="X:\Logos &amp; Photos\photos\Tillamook2\031.jpg"/>
          <p:cNvPicPr>
            <a:picLocks noChangeAspect="1" noChangeArrowheads="1"/>
          </p:cNvPicPr>
          <p:nvPr/>
        </p:nvPicPr>
        <p:blipFill>
          <a:blip r:embed="rId2" cstate="print"/>
          <a:srcRect/>
          <a:stretch>
            <a:fillRect/>
          </a:stretch>
        </p:blipFill>
        <p:spPr bwMode="auto">
          <a:xfrm>
            <a:off x="3886200" y="2057400"/>
            <a:ext cx="4648200" cy="348615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724400" cy="4114800"/>
          </a:xfrm>
        </p:spPr>
        <p:txBody>
          <a:bodyPr>
            <a:normAutofit/>
          </a:bodyPr>
          <a:lstStyle/>
          <a:p>
            <a:pPr>
              <a:buClr>
                <a:srgbClr val="00817E"/>
              </a:buClr>
              <a:buFont typeface="Wingdings" pitchFamily="2" charset="2"/>
              <a:buChar char="§"/>
            </a:pPr>
            <a:r>
              <a:rPr lang="en-US" sz="3200" dirty="0" smtClean="0"/>
              <a:t>DEQ recommends that the EQC adopt proposed amendments to OAR 340, Divisions 54 as shown in Attachment A.</a:t>
            </a:r>
          </a:p>
          <a:p>
            <a:endParaRPr lang="en-US" dirty="0" smtClean="0"/>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14</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5" name="Picture 2"/>
          <p:cNvPicPr>
            <a:picLocks noChangeAspect="1" noChangeArrowheads="1"/>
          </p:cNvPicPr>
          <p:nvPr/>
        </p:nvPicPr>
        <p:blipFill>
          <a:blip r:embed="rId3" cstate="print"/>
          <a:srcRect/>
          <a:stretch>
            <a:fillRect/>
          </a:stretch>
        </p:blipFill>
        <p:spPr bwMode="auto">
          <a:xfrm>
            <a:off x="5257800" y="1496399"/>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4572000" cy="4952997"/>
          </a:xfrm>
        </p:spPr>
        <p:txBody>
          <a:bodyPr>
            <a:normAutofit lnSpcReduction="10000"/>
          </a:bodyPr>
          <a:lstStyle/>
          <a:p>
            <a:pPr>
              <a:buClr>
                <a:srgbClr val="00817E"/>
              </a:buClr>
              <a:buFont typeface="Wingdings" pitchFamily="2" charset="2"/>
              <a:buChar char="§"/>
            </a:pPr>
            <a:r>
              <a:rPr lang="en-US" dirty="0" smtClean="0"/>
              <a:t>DEQ recommends that the EQC adopt proposed amendments to OAR 340, Division 54 as shown in Attachment A.</a:t>
            </a:r>
          </a:p>
          <a:p>
            <a:endParaRPr lang="en-US" dirty="0" smtClean="0"/>
          </a:p>
          <a:p>
            <a:pPr>
              <a:buClr>
                <a:srgbClr val="00817E"/>
              </a:buClr>
              <a:buFont typeface="Wingdings" pitchFamily="2" charset="2"/>
              <a:buChar char="§"/>
            </a:pPr>
            <a:r>
              <a:rPr lang="en-US" dirty="0" smtClean="0"/>
              <a:t>Allow public agencies a longer-term financing option in the Clean Waters State Revolving Fund </a:t>
            </a:r>
          </a:p>
          <a:p>
            <a:pPr lvl="1">
              <a:buClr>
                <a:srgbClr val="00817E"/>
              </a:buClr>
              <a:buFont typeface="Wingdings" pitchFamily="2" charset="2"/>
              <a:buChar char="§"/>
            </a:pPr>
            <a:r>
              <a:rPr lang="en-US" dirty="0" smtClean="0"/>
              <a:t>Applicable to all new borrowers and a small set of existing CWSRF borrowers for treatment works projects</a:t>
            </a:r>
            <a:r>
              <a:rPr lang="en-US" sz="2200" dirty="0" smtClean="0"/>
              <a:t>  </a:t>
            </a:r>
          </a:p>
          <a:p>
            <a:pPr lvl="1">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2</a:t>
            </a:fld>
            <a:endParaRPr lang="en-US"/>
          </a:p>
        </p:txBody>
      </p:sp>
      <p:sp>
        <p:nvSpPr>
          <p:cNvPr id="4" name="Rectangle 3"/>
          <p:cNvSpPr/>
          <p:nvPr/>
        </p:nvSpPr>
        <p:spPr>
          <a:xfrm>
            <a:off x="914400" y="4572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DEQ’s recommendation</a:t>
            </a:r>
            <a:endParaRPr lang="en-US" sz="3200" dirty="0"/>
          </a:p>
        </p:txBody>
      </p:sp>
      <p:pic>
        <p:nvPicPr>
          <p:cNvPr id="4098" name="Picture 2"/>
          <p:cNvPicPr>
            <a:picLocks noChangeAspect="1" noChangeArrowheads="1"/>
          </p:cNvPicPr>
          <p:nvPr/>
        </p:nvPicPr>
        <p:blipFill>
          <a:blip r:embed="rId3" cstate="print"/>
          <a:srcRect/>
          <a:stretch>
            <a:fillRect/>
          </a:stretch>
        </p:blipFill>
        <p:spPr bwMode="auto">
          <a:xfrm>
            <a:off x="5029200" y="1447800"/>
            <a:ext cx="3658490" cy="4904401"/>
          </a:xfrm>
          <a:prstGeom prst="rect">
            <a:avLst/>
          </a:prstGeom>
          <a:noFill/>
          <a:ln w="317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4495800" cy="4830763"/>
          </a:xfrm>
        </p:spPr>
        <p:txBody>
          <a:bodyPr>
            <a:normAutofit fontScale="85000" lnSpcReduction="10000"/>
          </a:bodyPr>
          <a:lstStyle/>
          <a:p>
            <a:r>
              <a:rPr lang="en-US" dirty="0" smtClean="0"/>
              <a:t>Oregon’s CWSRF program provides funding to public agencies for water quality protection and improvement projects. </a:t>
            </a:r>
          </a:p>
          <a:p>
            <a:endParaRPr lang="en-US" dirty="0" smtClean="0"/>
          </a:p>
          <a:p>
            <a:r>
              <a:rPr lang="en-US" dirty="0" smtClean="0"/>
              <a:t>Low-interest rates and loan terms up to 20 years make this program an attractive alternative to borrowing from higher-interest bond markets. </a:t>
            </a:r>
          </a:p>
          <a:p>
            <a:endParaRPr lang="en-US" dirty="0" smtClean="0"/>
          </a:p>
          <a:p>
            <a:r>
              <a:rPr lang="en-US" dirty="0" smtClean="0"/>
              <a:t>Since 1990, these DEQ-administered loans have provided more than $1 billion to assist 149 Oregon communities with water quality improvement projects.</a:t>
            </a:r>
          </a:p>
          <a:p>
            <a:pPr>
              <a:buClr>
                <a:srgbClr val="008272"/>
              </a:buClr>
              <a:buNone/>
            </a:pPr>
            <a:endParaRPr lang="en-US" dirty="0" smtClean="0"/>
          </a:p>
          <a:p>
            <a:pPr>
              <a:buClr>
                <a:srgbClr val="008272"/>
              </a:buClr>
              <a:buNone/>
            </a:pPr>
            <a:endParaRPr lang="en-US" u="sng"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3</a:t>
            </a:fld>
            <a:endParaRPr lang="en-US"/>
          </a:p>
        </p:txBody>
      </p:sp>
      <p:sp>
        <p:nvSpPr>
          <p:cNvPr id="4" name="TextBox 3"/>
          <p:cNvSpPr txBox="1"/>
          <p:nvPr/>
        </p:nvSpPr>
        <p:spPr>
          <a:xfrm>
            <a:off x="990600" y="152400"/>
            <a:ext cx="7086600" cy="1077218"/>
          </a:xfrm>
          <a:prstGeom prst="rect">
            <a:avLst/>
          </a:prstGeom>
          <a:noFill/>
        </p:spPr>
        <p:txBody>
          <a:bodyPr wrap="square" rtlCol="0">
            <a:spAutoFit/>
          </a:bodyPr>
          <a:lstStyle/>
          <a:p>
            <a:r>
              <a:rPr lang="en-US" sz="3200" dirty="0" smtClean="0">
                <a:latin typeface="Arial" pitchFamily="34" charset="0"/>
                <a:cs typeface="Arial" pitchFamily="34" charset="0"/>
              </a:rPr>
              <a:t>What is the Clean Water State Revolving Fund?</a:t>
            </a:r>
            <a:endParaRPr lang="en-US" sz="3200" dirty="0">
              <a:latin typeface="Arial" pitchFamily="34" charset="0"/>
              <a:cs typeface="Arial" pitchFamily="34" charset="0"/>
            </a:endParaRPr>
          </a:p>
        </p:txBody>
      </p:sp>
      <p:pic>
        <p:nvPicPr>
          <p:cNvPr id="5" name="Picture 4" descr="X:\Logos &amp; Photos\photos\Gold Beach\brand new digesters - Gold Beach.jpg"/>
          <p:cNvPicPr>
            <a:picLocks noChangeAspect="1" noChangeArrowheads="1"/>
          </p:cNvPicPr>
          <p:nvPr/>
        </p:nvPicPr>
        <p:blipFill>
          <a:blip r:embed="rId3" cstate="print"/>
          <a:srcRect/>
          <a:stretch>
            <a:fillRect/>
          </a:stretch>
        </p:blipFill>
        <p:spPr bwMode="auto">
          <a:xfrm>
            <a:off x="4648200" y="1371600"/>
            <a:ext cx="4267200" cy="3187230"/>
          </a:xfrm>
          <a:prstGeom prst="rect">
            <a:avLst/>
          </a:prstGeom>
          <a:noFill/>
        </p:spPr>
      </p:pic>
      <p:pic>
        <p:nvPicPr>
          <p:cNvPr id="6" name="Picture 4" descr="X:\Logos &amp; Photos\photos\Coburg Aug 2013\DSCF0772.JPG"/>
          <p:cNvPicPr>
            <a:picLocks noChangeAspect="1" noChangeArrowheads="1"/>
          </p:cNvPicPr>
          <p:nvPr/>
        </p:nvPicPr>
        <p:blipFill>
          <a:blip r:embed="rId4" cstate="print"/>
          <a:srcRect/>
          <a:stretch>
            <a:fillRect/>
          </a:stretch>
        </p:blipFill>
        <p:spPr bwMode="auto">
          <a:xfrm>
            <a:off x="5791200" y="4267200"/>
            <a:ext cx="30480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8229600" cy="4876797"/>
          </a:xfrm>
        </p:spPr>
        <p:txBody>
          <a:bodyPr>
            <a:normAutofit/>
          </a:bodyPr>
          <a:lstStyle/>
          <a:p>
            <a:pPr>
              <a:buNone/>
            </a:pPr>
            <a:endParaRPr lang="en-US" b="1" dirty="0" smtClean="0">
              <a:solidFill>
                <a:srgbClr val="008272"/>
              </a:solidFill>
            </a:endParaRPr>
          </a:p>
          <a:p>
            <a:r>
              <a:rPr lang="en-US" sz="2800" dirty="0" smtClean="0"/>
              <a:t>The federal Clean Water Act and state statute allow the use of the Clean Water State Revolving Fund for various purposes, including loans with terms not to exceed 20 years after project completion.</a:t>
            </a:r>
          </a:p>
          <a:p>
            <a:r>
              <a:rPr lang="en-US" sz="2800" dirty="0" smtClean="0"/>
              <a:t>For some communities, loan terms associated with shorter repayment periods present a hardship for ratepayers. </a:t>
            </a:r>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4</a:t>
            </a:fld>
            <a:endParaRPr lang="en-US"/>
          </a:p>
        </p:txBody>
      </p:sp>
      <p:sp>
        <p:nvSpPr>
          <p:cNvPr id="5" name="TextBox 4"/>
          <p:cNvSpPr txBox="1"/>
          <p:nvPr/>
        </p:nvSpPr>
        <p:spPr>
          <a:xfrm>
            <a:off x="914400" y="381000"/>
            <a:ext cx="7772400" cy="584775"/>
          </a:xfrm>
          <a:prstGeom prst="rect">
            <a:avLst/>
          </a:prstGeom>
          <a:noFill/>
        </p:spPr>
        <p:txBody>
          <a:bodyPr wrap="square" rtlCol="0">
            <a:spAutoFit/>
          </a:bodyPr>
          <a:lstStyle/>
          <a:p>
            <a:r>
              <a:rPr lang="en-US" sz="3200" dirty="0" smtClean="0">
                <a:latin typeface="Arial" pitchFamily="34" charset="0"/>
                <a:cs typeface="Arial" pitchFamily="34" charset="0"/>
              </a:rPr>
              <a:t>Why is DEQ proposing this rulemaking?</a:t>
            </a:r>
            <a:endParaRPr lang="en-US" sz="32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3"/>
            <a:ext cx="6324600" cy="4724397"/>
          </a:xfrm>
        </p:spPr>
        <p:txBody>
          <a:bodyPr>
            <a:normAutofit fontScale="92500" lnSpcReduction="20000"/>
          </a:bodyPr>
          <a:lstStyle/>
          <a:p>
            <a:r>
              <a:rPr lang="en-US" dirty="0" smtClean="0"/>
              <a:t>The federal Clean Water Act and state statute </a:t>
            </a:r>
            <a:r>
              <a:rPr lang="en-US" u="sng" dirty="0" smtClean="0"/>
              <a:t>do</a:t>
            </a:r>
            <a:r>
              <a:rPr lang="en-US" dirty="0" smtClean="0"/>
              <a:t> allow use of the fund for the purchase or refinance of debt obligations for treatment works projects in the form of revenue bonds for terms up to 30 years. </a:t>
            </a:r>
          </a:p>
          <a:p>
            <a:r>
              <a:rPr lang="en-US" dirty="0" smtClean="0"/>
              <a:t>An option for longer-term financing would especially benefit smaller and lower-income communities by spreading the loan repayment over a longer period of time, thereby decreasing the financial burden on residents when communities increase utility rates to cover debt repayments.</a:t>
            </a:r>
          </a:p>
          <a:p>
            <a:r>
              <a:rPr lang="en-US" dirty="0" smtClean="0"/>
              <a:t>15 other states in the nation allow longer-term financing in their CWSRF </a:t>
            </a:r>
            <a:r>
              <a:rPr lang="en-US" dirty="0" smtClean="0"/>
              <a:t>programs</a:t>
            </a:r>
          </a:p>
          <a:p>
            <a:r>
              <a:rPr lang="en-US" dirty="0" smtClean="0"/>
              <a:t>Recommended during the 2012 rulemaking</a:t>
            </a:r>
            <a:endParaRPr lang="en-US" dirty="0" smtClean="0"/>
          </a:p>
          <a:p>
            <a:endParaRPr lang="en-US" dirty="0" smtClean="0"/>
          </a:p>
          <a:p>
            <a:pPr>
              <a:buNone/>
            </a:pP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5</a:t>
            </a:fld>
            <a:endParaRPr lang="en-US"/>
          </a:p>
        </p:txBody>
      </p:sp>
      <p:sp>
        <p:nvSpPr>
          <p:cNvPr id="4" name="Rectangle 3"/>
          <p:cNvSpPr/>
          <p:nvPr/>
        </p:nvSpPr>
        <p:spPr>
          <a:xfrm>
            <a:off x="838200" y="0"/>
            <a:ext cx="50292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Benefits to smaller and lower income communities</a:t>
            </a:r>
            <a:endParaRPr lang="en-US" sz="3200" dirty="0"/>
          </a:p>
        </p:txBody>
      </p:sp>
      <p:pic>
        <p:nvPicPr>
          <p:cNvPr id="6" name="Picture 5" descr="bills-weight.jpg"/>
          <p:cNvPicPr>
            <a:picLocks noChangeAspect="1"/>
          </p:cNvPicPr>
          <p:nvPr/>
        </p:nvPicPr>
        <p:blipFill>
          <a:blip r:embed="rId3" cstate="print"/>
          <a:stretch>
            <a:fillRect/>
          </a:stretch>
        </p:blipFill>
        <p:spPr>
          <a:xfrm>
            <a:off x="6629400" y="2438400"/>
            <a:ext cx="2324100" cy="2200275"/>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Internal </a:t>
            </a:r>
            <a:r>
              <a:rPr lang="en-US" dirty="0" smtClean="0"/>
              <a:t>rulemaking group</a:t>
            </a:r>
            <a:endParaRPr lang="en-US" dirty="0" smtClean="0"/>
          </a:p>
          <a:p>
            <a:r>
              <a:rPr lang="en-US" dirty="0" smtClean="0"/>
              <a:t>Advisory </a:t>
            </a:r>
            <a:r>
              <a:rPr lang="en-US" dirty="0" smtClean="0"/>
              <a:t>committee</a:t>
            </a:r>
          </a:p>
          <a:p>
            <a:pPr lvl="1"/>
            <a:r>
              <a:rPr lang="en-US" dirty="0" smtClean="0"/>
              <a:t>Standing committee 14 members</a:t>
            </a:r>
          </a:p>
          <a:p>
            <a:pPr lvl="1"/>
            <a:r>
              <a:rPr lang="en-US" dirty="0" smtClean="0"/>
              <a:t>Met 4 times in 2013</a:t>
            </a:r>
          </a:p>
          <a:p>
            <a:pPr lvl="1"/>
            <a:r>
              <a:rPr lang="en-US" dirty="0" smtClean="0"/>
              <a:t>Recommendations report</a:t>
            </a:r>
            <a:endParaRPr lang="en-US" dirty="0" smtClean="0"/>
          </a:p>
          <a:p>
            <a:r>
              <a:rPr lang="en-US" dirty="0" smtClean="0"/>
              <a:t>EPA Region 10 and HQ</a:t>
            </a:r>
          </a:p>
          <a:p>
            <a:pPr lvl="1"/>
            <a:r>
              <a:rPr lang="en-US" dirty="0" smtClean="0"/>
              <a:t>Concurrence required</a:t>
            </a:r>
          </a:p>
          <a:p>
            <a:pPr lvl="1"/>
            <a:r>
              <a:rPr lang="en-US" dirty="0" smtClean="0"/>
              <a:t>Approved on December 5, 2013</a:t>
            </a:r>
            <a:endParaRPr lang="en-US" dirty="0" smtClean="0"/>
          </a:p>
        </p:txBody>
      </p:sp>
      <p:sp>
        <p:nvSpPr>
          <p:cNvPr id="3" name="Slide Number Placeholder 2"/>
          <p:cNvSpPr>
            <a:spLocks noGrp="1"/>
          </p:cNvSpPr>
          <p:nvPr>
            <p:ph type="sldNum" sz="quarter" idx="12"/>
          </p:nvPr>
        </p:nvSpPr>
        <p:spPr/>
        <p:txBody>
          <a:bodyPr/>
          <a:lstStyle/>
          <a:p>
            <a:fld id="{2363C456-CFC3-4674-83B9-34DB1ABF1FA1}" type="slidenum">
              <a:rPr lang="en-US" smtClean="0"/>
              <a:pPr/>
              <a:t>6</a:t>
            </a:fld>
            <a:endParaRPr lang="en-US" dirty="0"/>
          </a:p>
        </p:txBody>
      </p:sp>
      <p:sp>
        <p:nvSpPr>
          <p:cNvPr id="4" name="Rectangle 3"/>
          <p:cNvSpPr/>
          <p:nvPr/>
        </p:nvSpPr>
        <p:spPr>
          <a:xfrm>
            <a:off x="914400" y="457200"/>
            <a:ext cx="71628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Process: </a:t>
            </a:r>
            <a:r>
              <a:rPr lang="en-US" sz="3200" dirty="0" smtClean="0">
                <a:solidFill>
                  <a:prstClr val="black"/>
                </a:solidFill>
                <a:latin typeface="Arial" pitchFamily="34" charset="0"/>
                <a:cs typeface="Arial" pitchFamily="34" charset="0"/>
              </a:rPr>
              <a:t>Advisors</a:t>
            </a:r>
            <a:endParaRPr lang="en-US" sz="32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363C456-CFC3-4674-83B9-34DB1ABF1FA1}" type="slidenum">
              <a:rPr lang="en-US" smtClean="0"/>
              <a:pPr/>
              <a:t>7</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rot="-360000">
            <a:off x="5400451" y="1647118"/>
            <a:ext cx="3340348" cy="4362450"/>
          </a:xfrm>
          <a:prstGeom prst="rect">
            <a:avLst/>
          </a:prstGeom>
          <a:noFill/>
          <a:ln w="3175">
            <a:solidFill>
              <a:schemeClr val="tx1"/>
            </a:solidFill>
            <a:miter lim="800000"/>
            <a:headEnd/>
            <a:tailEnd/>
          </a:ln>
        </p:spPr>
      </p:pic>
      <p:pic>
        <p:nvPicPr>
          <p:cNvPr id="3075" name="Picture 3"/>
          <p:cNvPicPr>
            <a:picLocks noGrp="1" noChangeAspect="1" noChangeArrowheads="1"/>
          </p:cNvPicPr>
          <p:nvPr>
            <p:ph idx="1"/>
          </p:nvPr>
        </p:nvPicPr>
        <p:blipFill>
          <a:blip r:embed="rId4" cstate="print"/>
          <a:srcRect/>
          <a:stretch>
            <a:fillRect/>
          </a:stretch>
        </p:blipFill>
        <p:spPr bwMode="auto">
          <a:xfrm rot="420000">
            <a:off x="5932289" y="2707867"/>
            <a:ext cx="2895600" cy="3769133"/>
          </a:xfrm>
          <a:prstGeom prst="rect">
            <a:avLst/>
          </a:prstGeom>
          <a:noFill/>
          <a:ln w="3175">
            <a:solidFill>
              <a:schemeClr val="tx1"/>
            </a:solid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rot="-420000">
            <a:off x="6640523" y="3891534"/>
            <a:ext cx="2133600" cy="2814066"/>
          </a:xfrm>
          <a:prstGeom prst="rect">
            <a:avLst/>
          </a:prstGeom>
          <a:noFill/>
          <a:ln w="3175">
            <a:solidFill>
              <a:schemeClr val="tx1"/>
            </a:solidFill>
            <a:miter lim="800000"/>
            <a:headEnd/>
            <a:tailEnd/>
          </a:ln>
        </p:spPr>
      </p:pic>
      <p:sp>
        <p:nvSpPr>
          <p:cNvPr id="7" name="Rectangle 6"/>
          <p:cNvSpPr/>
          <p:nvPr/>
        </p:nvSpPr>
        <p:spPr>
          <a:xfrm>
            <a:off x="1143000" y="381000"/>
            <a:ext cx="5029200" cy="584775"/>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Process: Noticing</a:t>
            </a:r>
            <a:endParaRPr lang="en-US" sz="3200" dirty="0"/>
          </a:p>
        </p:txBody>
      </p:sp>
      <p:sp>
        <p:nvSpPr>
          <p:cNvPr id="8" name="Rectangle 7"/>
          <p:cNvSpPr/>
          <p:nvPr/>
        </p:nvSpPr>
        <p:spPr>
          <a:xfrm>
            <a:off x="0" y="1447800"/>
            <a:ext cx="5334000" cy="5816977"/>
          </a:xfrm>
          <a:prstGeom prst="rect">
            <a:avLst/>
          </a:prstGeom>
        </p:spPr>
        <p:txBody>
          <a:bodyPr wrap="square">
            <a:spAutoFit/>
          </a:bodyPr>
          <a:lstStyle/>
          <a:p>
            <a:pPr lvl="1">
              <a:buFont typeface="Arial" pitchFamily="34" charset="0"/>
              <a:buChar char="•"/>
            </a:pPr>
            <a:r>
              <a:rPr lang="en-US" sz="2400" dirty="0" smtClean="0"/>
              <a:t>30 </a:t>
            </a:r>
            <a:r>
              <a:rPr lang="en-US" sz="2400" dirty="0" smtClean="0"/>
              <a:t>day public comment period Dec – </a:t>
            </a:r>
            <a:r>
              <a:rPr lang="en-US" sz="2400" dirty="0" smtClean="0"/>
              <a:t>Nov. 1-Dec. 2, 2013</a:t>
            </a:r>
            <a:endParaRPr lang="en-US" sz="2400" dirty="0" smtClean="0"/>
          </a:p>
          <a:p>
            <a:pPr lvl="1">
              <a:buFont typeface="Arial" pitchFamily="34" charset="0"/>
              <a:buChar char="•"/>
            </a:pPr>
            <a:r>
              <a:rPr lang="en-US" sz="2400" dirty="0" smtClean="0"/>
              <a:t>12 public meetings across the state in Nov. </a:t>
            </a:r>
            <a:r>
              <a:rPr lang="en-US" sz="2400" dirty="0" smtClean="0"/>
              <a:t>19, 2013</a:t>
            </a:r>
            <a:endParaRPr lang="en-US" sz="2400" dirty="0" smtClean="0"/>
          </a:p>
          <a:p>
            <a:pPr lvl="2">
              <a:buFont typeface="Arial" pitchFamily="34" charset="0"/>
              <a:buChar char="•"/>
            </a:pPr>
            <a:r>
              <a:rPr lang="en-US" sz="2400" dirty="0" smtClean="0"/>
              <a:t>No </a:t>
            </a:r>
            <a:r>
              <a:rPr lang="en-US" sz="2400" dirty="0" smtClean="0"/>
              <a:t>attendees</a:t>
            </a:r>
            <a:endParaRPr lang="en-US" sz="2400" dirty="0" smtClean="0"/>
          </a:p>
          <a:p>
            <a:pPr lvl="1">
              <a:buFont typeface="Arial" pitchFamily="34" charset="0"/>
              <a:buChar char="•"/>
            </a:pPr>
            <a:r>
              <a:rPr lang="en-US" sz="2400" dirty="0" smtClean="0"/>
              <a:t>Noticing to interested parties, legislators, EPA, general public, LOC</a:t>
            </a:r>
          </a:p>
          <a:p>
            <a:pPr lvl="1">
              <a:buFont typeface="Arial" pitchFamily="34" charset="0"/>
              <a:buChar char="•"/>
            </a:pPr>
            <a:r>
              <a:rPr lang="en-US" sz="2400" dirty="0" smtClean="0"/>
              <a:t>4 supportive comment and one comment asking for more lower cost treatment works projects</a:t>
            </a:r>
          </a:p>
          <a:p>
            <a:pPr lvl="2">
              <a:buFont typeface="Arial" pitchFamily="34" charset="0"/>
              <a:buChar char="•"/>
            </a:pPr>
            <a:r>
              <a:rPr lang="en-US" sz="2400" dirty="0" smtClean="0"/>
              <a:t>No changes in proposed </a:t>
            </a:r>
            <a:r>
              <a:rPr lang="en-US" sz="2400" dirty="0" smtClean="0"/>
              <a:t>rules</a:t>
            </a:r>
          </a:p>
          <a:p>
            <a:pPr lvl="2">
              <a:buFont typeface="Arial" pitchFamily="34" charset="0"/>
              <a:buChar char="•"/>
            </a:pPr>
            <a:endParaRPr lang="en-US" dirty="0" smtClean="0"/>
          </a:p>
          <a:p>
            <a:pPr lvl="2">
              <a:buFont typeface="Arial" pitchFamily="34" charset="0"/>
              <a:buChar char="•"/>
            </a:pPr>
            <a:endParaRPr lang="en-US" dirty="0" smtClean="0"/>
          </a:p>
          <a:p>
            <a:pPr lvl="2">
              <a:buFont typeface="Arial" pitchFamily="34" charset="0"/>
              <a:buChar char="•"/>
            </a:pPr>
            <a:endParaRPr lang="en-US" dirty="0" smtClean="0"/>
          </a:p>
          <a:p>
            <a:pPr lvl="2">
              <a:buFont typeface="Arial" pitchFamily="34" charset="0"/>
              <a:buChar char="•"/>
            </a:pPr>
            <a:endParaRPr lang="en-US" dirty="0" smtClean="0"/>
          </a:p>
          <a:p>
            <a:pPr lvl="2"/>
            <a:endParaRPr lang="en-US" dirty="0" smtClean="0"/>
          </a:p>
          <a:p>
            <a:pPr lvl="2"/>
            <a:endParaRPr 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4648200" cy="4449766"/>
          </a:xfrm>
        </p:spPr>
        <p:txBody>
          <a:bodyPr>
            <a:normAutofit fontScale="85000" lnSpcReduction="20000"/>
          </a:bodyPr>
          <a:lstStyle/>
          <a:p>
            <a:r>
              <a:rPr lang="en-US" dirty="0" smtClean="0"/>
              <a:t>Under the proposal, all new borrowers and a small group of existing borrowers for treatment works projects would have the option of the traditional CWSRF loan for terms up to 20 years or the new financing option of a bond purchase agreement with terms up to 30 </a:t>
            </a:r>
            <a:r>
              <a:rPr lang="en-US" dirty="0" smtClean="0"/>
              <a:t>years (life of asset)</a:t>
            </a:r>
          </a:p>
          <a:p>
            <a:r>
              <a:rPr lang="en-US" dirty="0" smtClean="0"/>
              <a:t>Interest rate premiums will </a:t>
            </a:r>
            <a:r>
              <a:rPr lang="en-US" dirty="0" smtClean="0"/>
              <a:t>be added in a three-tiered structure based on borrowers’ economic </a:t>
            </a:r>
            <a:r>
              <a:rPr lang="en-US" dirty="0" smtClean="0"/>
              <a:t>status ranging 0-0.5%.</a:t>
            </a:r>
          </a:p>
          <a:p>
            <a:r>
              <a:rPr lang="en-US" dirty="0" smtClean="0"/>
              <a:t> No limit on the amount of funds allocated and no change in prioritization of projects or allocation of incentives</a:t>
            </a:r>
            <a:endParaRPr lang="en-US" dirty="0" smtClean="0"/>
          </a:p>
          <a:p>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8</a:t>
            </a:fld>
            <a:endParaRPr lang="en-US"/>
          </a:p>
        </p:txBody>
      </p:sp>
      <p:sp>
        <p:nvSpPr>
          <p:cNvPr id="4" name="Rectangle 3"/>
          <p:cNvSpPr/>
          <p:nvPr/>
        </p:nvSpPr>
        <p:spPr>
          <a:xfrm>
            <a:off x="914400" y="457200"/>
            <a:ext cx="50292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Proposal</a:t>
            </a:r>
          </a:p>
          <a:p>
            <a:endParaRPr lang="en-US" sz="3200" dirty="0"/>
          </a:p>
        </p:txBody>
      </p:sp>
      <p:pic>
        <p:nvPicPr>
          <p:cNvPr id="5" name="Picture 4"/>
          <p:cNvPicPr>
            <a:picLocks noChangeAspect="1" noChangeArrowheads="1"/>
          </p:cNvPicPr>
          <p:nvPr/>
        </p:nvPicPr>
        <p:blipFill>
          <a:blip r:embed="rId3" cstate="print"/>
          <a:srcRect/>
          <a:stretch>
            <a:fillRect/>
          </a:stretch>
        </p:blipFill>
        <p:spPr bwMode="auto">
          <a:xfrm>
            <a:off x="5410200" y="1524000"/>
            <a:ext cx="3416545" cy="4525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14 existing CWSRF </a:t>
            </a:r>
            <a:r>
              <a:rPr lang="en-US" dirty="0" smtClean="0"/>
              <a:t>borrowers (</a:t>
            </a:r>
            <a:r>
              <a:rPr lang="en-US" dirty="0" smtClean="0"/>
              <a:t>10.5 percent </a:t>
            </a:r>
            <a:r>
              <a:rPr lang="en-US" dirty="0" smtClean="0"/>
              <a:t>of fund)</a:t>
            </a:r>
            <a:endParaRPr lang="en-US" dirty="0" smtClean="0"/>
          </a:p>
          <a:p>
            <a:pPr lvl="1"/>
            <a:r>
              <a:rPr lang="en-US" dirty="0" smtClean="0"/>
              <a:t>Most disadvantaged communities as specified by economic status and loan characteristic criteria.</a:t>
            </a:r>
          </a:p>
          <a:p>
            <a:r>
              <a:rPr lang="en-US" dirty="0" smtClean="0"/>
              <a:t>One time, limited period offer</a:t>
            </a:r>
          </a:p>
          <a:p>
            <a:r>
              <a:rPr lang="en-US" dirty="0" smtClean="0"/>
              <a:t>Extend loan </a:t>
            </a:r>
            <a:r>
              <a:rPr lang="en-US" dirty="0" smtClean="0"/>
              <a:t>terms, less paid annually </a:t>
            </a:r>
          </a:p>
          <a:p>
            <a:r>
              <a:rPr lang="en-US" dirty="0" smtClean="0"/>
              <a:t>In </a:t>
            </a:r>
            <a:r>
              <a:rPr lang="en-US" dirty="0" smtClean="0"/>
              <a:t>many cases </a:t>
            </a:r>
            <a:r>
              <a:rPr lang="en-US" dirty="0" smtClean="0"/>
              <a:t>a smaller </a:t>
            </a:r>
            <a:r>
              <a:rPr lang="en-US" dirty="0" smtClean="0"/>
              <a:t>interest </a:t>
            </a:r>
            <a:r>
              <a:rPr lang="en-US" dirty="0" smtClean="0"/>
              <a:t>rate than current loan</a:t>
            </a:r>
          </a:p>
          <a:p>
            <a:r>
              <a:rPr lang="en-US" dirty="0" smtClean="0"/>
              <a:t>Notified in October 2013 of their eligibility </a:t>
            </a:r>
            <a:endParaRPr lang="en-US" dirty="0"/>
          </a:p>
        </p:txBody>
      </p:sp>
      <p:sp>
        <p:nvSpPr>
          <p:cNvPr id="3" name="Slide Number Placeholder 2"/>
          <p:cNvSpPr>
            <a:spLocks noGrp="1"/>
          </p:cNvSpPr>
          <p:nvPr>
            <p:ph type="sldNum" sz="quarter" idx="12"/>
          </p:nvPr>
        </p:nvSpPr>
        <p:spPr/>
        <p:txBody>
          <a:bodyPr/>
          <a:lstStyle/>
          <a:p>
            <a:fld id="{2363C456-CFC3-4674-83B9-34DB1ABF1FA1}" type="slidenum">
              <a:rPr lang="en-US" smtClean="0"/>
              <a:pPr/>
              <a:t>9</a:t>
            </a:fld>
            <a:endParaRPr lang="en-US"/>
          </a:p>
        </p:txBody>
      </p:sp>
      <p:sp>
        <p:nvSpPr>
          <p:cNvPr id="4" name="Rectangle 3"/>
          <p:cNvSpPr/>
          <p:nvPr/>
        </p:nvSpPr>
        <p:spPr>
          <a:xfrm>
            <a:off x="914400" y="457200"/>
            <a:ext cx="5029200" cy="1077218"/>
          </a:xfrm>
          <a:prstGeom prst="rect">
            <a:avLst/>
          </a:prstGeom>
        </p:spPr>
        <p:txBody>
          <a:bodyPr wrap="square">
            <a:spAutoFit/>
          </a:bodyPr>
          <a:lstStyle/>
          <a:p>
            <a:r>
              <a:rPr lang="en-US" sz="3200" dirty="0" smtClean="0">
                <a:solidFill>
                  <a:prstClr val="black"/>
                </a:solidFill>
                <a:latin typeface="Arial" pitchFamily="34" charset="0"/>
                <a:cs typeface="Arial" pitchFamily="34" charset="0"/>
              </a:rPr>
              <a:t>Refinancing</a:t>
            </a:r>
          </a:p>
          <a:p>
            <a:endParaRPr lang="en-US" sz="32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1N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 xmlns="$ListId:docs;">Final</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30CE39A159454D9D9417F47C3E573F" ma:contentTypeVersion="" ma:contentTypeDescription="Create a new document." ma:contentTypeScope="" ma:versionID="932c72e578cf51cf0ad9711861407725">
  <xsd:schema xmlns:xsd="http://www.w3.org/2001/XMLSchema" xmlns:xs="http://www.w3.org/2001/XMLSchema" xmlns:p="http://schemas.microsoft.com/office/2006/metadata/properties" xmlns:ns2="$ListId:docs;" targetNamespace="http://schemas.microsoft.com/office/2006/metadata/properties" ma:root="true" ma:fieldsID="e0dd946a71213c81a1de28164ba7cf36"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6E8CB9-6666-4B5C-83D0-DDF58C5B9DA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7B61359C-3ACA-4B57-8AFE-5C0A8744965A}">
  <ds:schemaRefs>
    <ds:schemaRef ds:uri="http://schemas.microsoft.com/sharepoint/v3/contenttype/forms"/>
  </ds:schemaRefs>
</ds:datastoreItem>
</file>

<file path=customXml/itemProps3.xml><?xml version="1.0" encoding="utf-8"?>
<ds:datastoreItem xmlns:ds="http://schemas.openxmlformats.org/officeDocument/2006/customXml" ds:itemID="{C80C2829-8A4B-440F-A091-20DB5DE9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2330</Words>
  <Application>Microsoft Office PowerPoint</Application>
  <PresentationFormat>On-screen Show (4:3)</PresentationFormat>
  <Paragraphs>167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Presentation1Nb</vt:lpstr>
      <vt:lpstr> Action Item: Clean Water State Revolving Fund Longer-term Financing  EQC Special Conference Call January 23, 2014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Corrections and Clarifications to Toxics Water Quality Standards Rulemaking</dc:title>
  <dc:subject>toxics rulemaking</dc:subject>
  <dc:creator/>
  <cp:keywords>toxics, rulemaking, advisory committee, DEQ, Oregon</cp:keywords>
  <cp:lastModifiedBy/>
  <cp:revision>1</cp:revision>
  <dcterms:created xsi:type="dcterms:W3CDTF">2011-02-16T18:46:51Z</dcterms:created>
  <dcterms:modified xsi:type="dcterms:W3CDTF">2014-01-02T20:16:44Z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0x0101002030CE39A159454D9D9417F47C3E573F</vt:lpwstr>
  </property>
</Properties>
</file>