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279" r:id="rId5"/>
    <p:sldId id="308" r:id="rId6"/>
    <p:sldId id="282" r:id="rId7"/>
    <p:sldId id="281" r:id="rId8"/>
    <p:sldId id="317" r:id="rId9"/>
    <p:sldId id="315" r:id="rId10"/>
    <p:sldId id="316" r:id="rId11"/>
    <p:sldId id="328" r:id="rId12"/>
    <p:sldId id="321" r:id="rId13"/>
    <p:sldId id="322" r:id="rId14"/>
    <p:sldId id="302" r:id="rId15"/>
    <p:sldId id="327" r:id="rId16"/>
    <p:sldId id="313" r:id="rId17"/>
    <p:sldId id="323" r:id="rId18"/>
  </p:sldIdLst>
  <p:sldSz cx="9144000" cy="6858000" type="screen4x3"/>
  <p:notesSz cx="7010400" cy="9296400"/>
  <p:custDataLst>
    <p:tags r:id="rId21"/>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2-StakeholderInvolvement\EPA%20proposal\Proposal\FINAL%20for%20EPA\Exhibits\EXHIBIT%20D2%20Model%20Scenari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a:latin typeface="Arial" pitchFamily="34" charset="0"/>
                <a:cs typeface="Arial" pitchFamily="34" charset="0"/>
              </a:rPr>
              <a:t>Comparison of Annual Project</a:t>
            </a:r>
            <a:r>
              <a:rPr lang="en-US" sz="1600" baseline="0" dirty="0">
                <a:latin typeface="Arial" pitchFamily="34" charset="0"/>
                <a:cs typeface="Arial" pitchFamily="34" charset="0"/>
              </a:rPr>
              <a:t> Commitments</a:t>
            </a:r>
            <a:endParaRPr lang="en-US" sz="1600" dirty="0">
              <a:latin typeface="Arial" pitchFamily="34" charset="0"/>
              <a:cs typeface="Arial" pitchFamily="34" charset="0"/>
            </a:endParaRPr>
          </a:p>
        </c:rich>
      </c:tx>
      <c:layout>
        <c:manualLayout>
          <c:xMode val="edge"/>
          <c:yMode val="edge"/>
          <c:x val="1.426594402972356E-2"/>
          <c:y val="2.8570150322118827E-2"/>
        </c:manualLayout>
      </c:layout>
    </c:title>
    <c:plotArea>
      <c:layout>
        <c:manualLayout>
          <c:layoutTarget val="inner"/>
          <c:xMode val="edge"/>
          <c:yMode val="edge"/>
          <c:x val="0.18425641025641026"/>
          <c:y val="0.21240310077519381"/>
          <c:w val="0.45933333333333332"/>
          <c:h val="0.56761643166697184"/>
        </c:manualLayout>
      </c:layout>
      <c:lineChart>
        <c:grouping val="standard"/>
        <c:ser>
          <c:idx val="0"/>
          <c:order val="0"/>
          <c:tx>
            <c:v>Base Case Scenario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76.586329189483322</c:v>
                </c:pt>
                <c:pt idx="5">
                  <c:v>75.2528075189324</c:v>
                </c:pt>
                <c:pt idx="6">
                  <c:v>75.412706835535516</c:v>
                </c:pt>
                <c:pt idx="7">
                  <c:v>75.300447620728463</c:v>
                </c:pt>
                <c:pt idx="8">
                  <c:v>75.202682159774795</c:v>
                </c:pt>
                <c:pt idx="9">
                  <c:v>75.050287358287122</c:v>
                </c:pt>
                <c:pt idx="10">
                  <c:v>65.438827232669269</c:v>
                </c:pt>
                <c:pt idx="11">
                  <c:v>52.186594619598054</c:v>
                </c:pt>
                <c:pt idx="12">
                  <c:v>52.057365476806069</c:v>
                </c:pt>
                <c:pt idx="13">
                  <c:v>51.273342897765758</c:v>
                </c:pt>
                <c:pt idx="14">
                  <c:v>50.17606756292637</c:v>
                </c:pt>
                <c:pt idx="15">
                  <c:v>48.938673946137278</c:v>
                </c:pt>
                <c:pt idx="16">
                  <c:v>47.648880530530242</c:v>
                </c:pt>
                <c:pt idx="17">
                  <c:v>46.350787908426234</c:v>
                </c:pt>
                <c:pt idx="18">
                  <c:v>45.06611727126112</c:v>
                </c:pt>
                <c:pt idx="19">
                  <c:v>43.805087100891065</c:v>
                </c:pt>
                <c:pt idx="20">
                  <c:v>42.572020805550046</c:v>
                </c:pt>
                <c:pt idx="21">
                  <c:v>41.368253041449613</c:v>
                </c:pt>
                <c:pt idx="22">
                  <c:v>40.193640889342866</c:v>
                </c:pt>
                <c:pt idx="23">
                  <c:v>39.974401834045345</c:v>
                </c:pt>
                <c:pt idx="24">
                  <c:v>39.704489175597118</c:v>
                </c:pt>
                <c:pt idx="25">
                  <c:v>39.392642997200092</c:v>
                </c:pt>
                <c:pt idx="26">
                  <c:v>39.058610493757179</c:v>
                </c:pt>
                <c:pt idx="27">
                  <c:v>38.713627875250367</c:v>
                </c:pt>
                <c:pt idx="28">
                  <c:v>38.364071838658631</c:v>
                </c:pt>
                <c:pt idx="29">
                  <c:v>38.013545437601721</c:v>
                </c:pt>
                <c:pt idx="30">
                  <c:v>37.664069524176476</c:v>
                </c:pt>
                <c:pt idx="31">
                  <c:v>37.316763238635147</c:v>
                </c:pt>
                <c:pt idx="32">
                  <c:v>36.972232600939321</c:v>
                </c:pt>
                <c:pt idx="33">
                  <c:v>36.630792358064369</c:v>
                </c:pt>
                <c:pt idx="34">
                  <c:v>36.292592590426807</c:v>
                </c:pt>
                <c:pt idx="35">
                  <c:v>35.957690898116397</c:v>
                </c:pt>
                <c:pt idx="36">
                  <c:v>35.626093536094885</c:v>
                </c:pt>
                <c:pt idx="37">
                  <c:v>35.297778796395647</c:v>
                </c:pt>
                <c:pt idx="38">
                  <c:v>34.972710261353811</c:v>
                </c:pt>
                <c:pt idx="39">
                  <c:v>34.650844286851836</c:v>
                </c:pt>
                <c:pt idx="40">
                  <c:v>34.332134188673855</c:v>
                </c:pt>
                <c:pt idx="41">
                  <c:v>34.016532553348306</c:v>
                </c:pt>
                <c:pt idx="42">
                  <c:v>33.703992485645159</c:v>
                </c:pt>
                <c:pt idx="43">
                  <c:v>33.394468248211787</c:v>
                </c:pt>
                <c:pt idx="44">
                  <c:v>33.087915574853142</c:v>
                </c:pt>
                <c:pt idx="45">
                  <c:v>32.784291780146852</c:v>
                </c:pt>
                <c:pt idx="46">
                  <c:v>32.483555774199644</c:v>
                </c:pt>
                <c:pt idx="47">
                  <c:v>32.185668019885213</c:v>
                </c:pt>
                <c:pt idx="48">
                  <c:v>31.890590465911455</c:v>
                </c:pt>
                <c:pt idx="49">
                  <c:v>31.598286462051099</c:v>
                </c:pt>
                <c:pt idx="50">
                  <c:v>31.308720676465395</c:v>
                </c:pt>
                <c:pt idx="51">
                  <c:v>31.02185900617965</c:v>
                </c:pt>
                <c:pt idx="52">
                  <c:v>30.7376685023352</c:v>
                </c:pt>
                <c:pt idx="53">
                  <c:v>30.456117285446751</c:v>
                </c:pt>
                <c:pt idx="54">
                  <c:v>30.177174482184004</c:v>
                </c:pt>
                <c:pt idx="55">
                  <c:v>29.900810150614944</c:v>
                </c:pt>
                <c:pt idx="56">
                  <c:v>29.62699522125957</c:v>
                </c:pt>
                <c:pt idx="57">
                  <c:v>29.355701439784923</c:v>
                </c:pt>
                <c:pt idx="58">
                  <c:v>29.086901311681444</c:v>
                </c:pt>
                <c:pt idx="59">
                  <c:v>28.820568056873672</c:v>
                </c:pt>
                <c:pt idx="60">
                  <c:v>28.556675558792193</c:v>
                </c:pt>
              </c:numCache>
            </c:numRef>
          </c:val>
        </c:ser>
        <c:ser>
          <c:idx val="1"/>
          <c:order val="1"/>
          <c:tx>
            <c:v>Proposed ETF Scenario</c:v>
          </c:tx>
          <c:spPr>
            <a:ln>
              <a:prstDash val="sysDash"/>
            </a:ln>
          </c:spPr>
          <c:marker>
            <c:symbol val="none"/>
          </c:marker>
          <c:val>
            <c:numRef>
              <c:f>'Scenarios - Just Treatment Work'!$I$3:$I$63</c:f>
              <c:numCache>
                <c:formatCode>General</c:formatCode>
                <c:ptCount val="61"/>
                <c:pt idx="0">
                  <c:v>0.27</c:v>
                </c:pt>
                <c:pt idx="1">
                  <c:v>0.52478134110787178</c:v>
                </c:pt>
                <c:pt idx="2">
                  <c:v>34.942354773545333</c:v>
                </c:pt>
                <c:pt idx="3">
                  <c:v>80.126932555410392</c:v>
                </c:pt>
                <c:pt idx="4">
                  <c:v>77.683337944398247</c:v>
                </c:pt>
                <c:pt idx="5">
                  <c:v>76.737574033305862</c:v>
                </c:pt>
                <c:pt idx="6">
                  <c:v>71.163219598774475</c:v>
                </c:pt>
                <c:pt idx="7">
                  <c:v>71.202987247043851</c:v>
                </c:pt>
                <c:pt idx="8">
                  <c:v>71.125954422099767</c:v>
                </c:pt>
                <c:pt idx="9">
                  <c:v>70.963261096655899</c:v>
                </c:pt>
                <c:pt idx="10">
                  <c:v>61.344413119583649</c:v>
                </c:pt>
                <c:pt idx="11">
                  <c:v>48.293168482983468</c:v>
                </c:pt>
                <c:pt idx="12">
                  <c:v>48.319263070271205</c:v>
                </c:pt>
                <c:pt idx="13">
                  <c:v>47.67938862721595</c:v>
                </c:pt>
                <c:pt idx="14">
                  <c:v>46.846185272499831</c:v>
                </c:pt>
                <c:pt idx="15">
                  <c:v>45.831132068990158</c:v>
                </c:pt>
                <c:pt idx="16">
                  <c:v>44.781902066291416</c:v>
                </c:pt>
                <c:pt idx="17">
                  <c:v>43.73672691466134</c:v>
                </c:pt>
                <c:pt idx="18">
                  <c:v>42.836940207822913</c:v>
                </c:pt>
                <c:pt idx="19">
                  <c:v>42.199706626420486</c:v>
                </c:pt>
                <c:pt idx="20">
                  <c:v>41.226921809790703</c:v>
                </c:pt>
                <c:pt idx="21">
                  <c:v>40.287693588005006</c:v>
                </c:pt>
                <c:pt idx="22">
                  <c:v>39.380791758531643</c:v>
                </c:pt>
                <c:pt idx="23">
                  <c:v>38.504422769570382</c:v>
                </c:pt>
                <c:pt idx="24">
                  <c:v>37.656603074359566</c:v>
                </c:pt>
                <c:pt idx="25">
                  <c:v>36.835348313840143</c:v>
                </c:pt>
                <c:pt idx="26">
                  <c:v>36.03876485091925</c:v>
                </c:pt>
                <c:pt idx="27">
                  <c:v>35.265089804006791</c:v>
                </c:pt>
                <c:pt idx="28">
                  <c:v>34.512704243712804</c:v>
                </c:pt>
                <c:pt idx="29">
                  <c:v>33.780132766346036</c:v>
                </c:pt>
                <c:pt idx="30">
                  <c:v>33.06603649359031</c:v>
                </c:pt>
                <c:pt idx="31">
                  <c:v>32.369203237250851</c:v>
                </c:pt>
                <c:pt idx="32">
                  <c:v>32.27939350440117</c:v>
                </c:pt>
                <c:pt idx="33">
                  <c:v>32.140869359222819</c:v>
                </c:pt>
                <c:pt idx="34">
                  <c:v>31.983214522484875</c:v>
                </c:pt>
                <c:pt idx="35">
                  <c:v>31.814577596467075</c:v>
                </c:pt>
                <c:pt idx="36">
                  <c:v>31.639794394916741</c:v>
                </c:pt>
                <c:pt idx="37">
                  <c:v>31.461735272957696</c:v>
                </c:pt>
                <c:pt idx="38">
                  <c:v>31.282104390780813</c:v>
                </c:pt>
                <c:pt idx="39">
                  <c:v>31.101913885954719</c:v>
                </c:pt>
                <c:pt idx="40">
                  <c:v>30.921765163835282</c:v>
                </c:pt>
                <c:pt idx="41">
                  <c:v>30.742015784965563</c:v>
                </c:pt>
                <c:pt idx="42">
                  <c:v>30.562878477760751</c:v>
                </c:pt>
                <c:pt idx="43">
                  <c:v>30.384479888287217</c:v>
                </c:pt>
                <c:pt idx="44">
                  <c:v>30.206895439744574</c:v>
                </c:pt>
                <c:pt idx="45">
                  <c:v>30.030170031606694</c:v>
                </c:pt>
                <c:pt idx="46">
                  <c:v>29.854330315745877</c:v>
                </c:pt>
                <c:pt idx="47">
                  <c:v>29.679392001384539</c:v>
                </c:pt>
                <c:pt idx="48">
                  <c:v>29.505364188646691</c:v>
                </c:pt>
                <c:pt idx="49">
                  <c:v>29.332251951089585</c:v>
                </c:pt>
                <c:pt idx="50">
                  <c:v>29.160057876256698</c:v>
                </c:pt>
                <c:pt idx="51">
                  <c:v>28.988782982170907</c:v>
                </c:pt>
                <c:pt idx="52">
                  <c:v>28.818427271460855</c:v>
                </c:pt>
                <c:pt idx="53">
                  <c:v>28.648990065738857</c:v>
                </c:pt>
                <c:pt idx="54">
                  <c:v>28.480470207632852</c:v>
                </c:pt>
                <c:pt idx="55">
                  <c:v>28.312866186911226</c:v>
                </c:pt>
                <c:pt idx="56">
                  <c:v>28.146176222913898</c:v>
                </c:pt>
                <c:pt idx="57">
                  <c:v>27.98039831150421</c:v>
                </c:pt>
                <c:pt idx="58">
                  <c:v>27.815530264355434</c:v>
                </c:pt>
                <c:pt idx="59">
                  <c:v>27.651569731193579</c:v>
                </c:pt>
                <c:pt idx="60">
                  <c:v>27.488514217941166</c:v>
                </c:pt>
              </c:numCache>
            </c:numRef>
          </c:val>
        </c:ser>
        <c:marker val="1"/>
        <c:axId val="51980928"/>
        <c:axId val="53609216"/>
      </c:lineChart>
      <c:catAx>
        <c:axId val="51980928"/>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61"/>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53609216"/>
        <c:crosses val="autoZero"/>
        <c:auto val="1"/>
        <c:lblAlgn val="ctr"/>
        <c:lblOffset val="100"/>
      </c:catAx>
      <c:valAx>
        <c:axId val="53609216"/>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2013 Dollars (2.9% Discount Rate)</a:t>
                </a:r>
              </a:p>
            </c:rich>
          </c:tx>
          <c:layout>
            <c:manualLayout>
              <c:xMode val="edge"/>
              <c:yMode val="edge"/>
              <c:x val="1.1666666666666683E-2"/>
              <c:y val="0.17088062938503937"/>
            </c:manualLayout>
          </c:layout>
        </c:title>
        <c:numFmt formatCode="General" sourceLinked="1"/>
        <c:tickLblPos val="nextTo"/>
        <c:txPr>
          <a:bodyPr/>
          <a:lstStyle/>
          <a:p>
            <a:pPr>
              <a:defRPr sz="900">
                <a:latin typeface="Arial" pitchFamily="34" charset="0"/>
                <a:cs typeface="Arial" pitchFamily="34" charset="0"/>
              </a:defRPr>
            </a:pPr>
            <a:endParaRPr lang="en-US"/>
          </a:p>
        </c:txPr>
        <c:crossAx val="51980928"/>
        <c:crosses val="autoZero"/>
        <c:crossBetween val="between"/>
      </c:valAx>
    </c:plotArea>
    <c:legend>
      <c:legendPos val="r"/>
      <c:layout>
        <c:manualLayout>
          <c:xMode val="edge"/>
          <c:yMode val="edge"/>
          <c:x val="0.65034205951528778"/>
          <c:y val="0.28539389962618311"/>
          <c:w val="0.25168600810504682"/>
          <c:h val="0.119359164262883"/>
        </c:manualLayout>
      </c:layout>
      <c:txPr>
        <a:bodyPr/>
        <a:lstStyle/>
        <a:p>
          <a:pPr>
            <a:defRPr sz="90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would have no direct economic impact on the public. There may be </a:t>
            </a:r>
            <a:r>
              <a:rPr lang="en-US" sz="1200" i="1" kern="1200" dirty="0" smtClean="0">
                <a:solidFill>
                  <a:schemeClr val="tx1"/>
                </a:solidFill>
                <a:latin typeface="+mn-lt"/>
                <a:ea typeface="+mn-ea"/>
                <a:cs typeface="+mn-cs"/>
              </a:rPr>
              <a:t>indirect</a:t>
            </a:r>
            <a:r>
              <a:rPr lang="en-US" sz="1200" kern="1200" dirty="0" smtClean="0">
                <a:solidFill>
                  <a:schemeClr val="tx1"/>
                </a:solidFill>
                <a:latin typeface="+mn-lt"/>
                <a:ea typeface="+mn-ea"/>
                <a:cs typeface="+mn-cs"/>
              </a:rPr>
              <a:t> economic impacts to individuals located in a service area where the CWSRF funds a public agency project that affects sewer or other service rates. The proposed longer-term financing on new and existing debt obligations for CWSRF treatment works projects may </a:t>
            </a:r>
            <a:r>
              <a:rPr lang="en-US" sz="1200" i="1" kern="1200" dirty="0" smtClean="0">
                <a:solidFill>
                  <a:schemeClr val="tx1"/>
                </a:solidFill>
                <a:latin typeface="+mn-lt"/>
                <a:ea typeface="+mn-ea"/>
                <a:cs typeface="+mn-cs"/>
              </a:rPr>
              <a:t>indirectly</a:t>
            </a:r>
            <a:r>
              <a:rPr lang="en-US" sz="1200" kern="1200" dirty="0" smtClean="0">
                <a:solidFill>
                  <a:schemeClr val="tx1"/>
                </a:solidFill>
                <a:latin typeface="+mn-lt"/>
                <a:ea typeface="+mn-ea"/>
                <a:cs typeface="+mn-cs"/>
              </a:rPr>
              <a:t> benefit individual ratepayers if the public agency is able to avoid rate increases.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a:t>
            </a:r>
            <a:r>
              <a:rPr lang="en-US" dirty="0" smtClean="0"/>
              <a:t>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baseline="0" dirty="0" smtClean="0"/>
          </a:p>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a:t>
            </a:r>
            <a:r>
              <a:rPr lang="en-US" dirty="0" smtClean="0"/>
              <a:t>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a:t>
            </a:r>
            <a:r>
              <a:rPr lang="en-US" sz="1200" kern="1200" dirty="0" smtClean="0">
                <a:solidFill>
                  <a:schemeClr val="tx1"/>
                </a:solidFill>
                <a:latin typeface="+mn-lt"/>
                <a:ea typeface="+mn-ea"/>
                <a:cs typeface="+mn-cs"/>
              </a:rPr>
              <a:t>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Allowing longer-term financing would make the program even more attractive.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State</a:t>
            </a:r>
            <a:r>
              <a:rPr lang="en-US" sz="1200" kern="1200" baseline="0" dirty="0" smtClean="0">
                <a:solidFill>
                  <a:schemeClr val="tx1"/>
                </a:solidFill>
                <a:latin typeface="+mn-lt"/>
                <a:ea typeface="+mn-ea"/>
                <a:cs typeface="+mn-cs"/>
              </a:rPr>
              <a:t> statute only allows treatment works to be eligible for longer-term financing.</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Emphasize: Longer-term financing means the selling of a revenue bond to fund a treatment works project.  This means that a public agency would sell DEQ a revenue bond.  Difference is that it would not be a loan, but a bond purchase agreement.</a:t>
            </a:r>
            <a:endParaRPr lang="en-US" sz="1200" b="1"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r>
              <a:rPr lang="en-US" dirty="0" smtClean="0"/>
              <a:t>The </a:t>
            </a:r>
            <a:r>
              <a:rPr lang="en-US" dirty="0" smtClean="0"/>
              <a:t>process for selling a revenue bond may require more effort and upfront costs to communities than is required for a traditional </a:t>
            </a:r>
            <a:r>
              <a:rPr lang="en-US" dirty="0" smtClean="0"/>
              <a:t>loan, however, a</a:t>
            </a:r>
            <a:r>
              <a:rPr lang="en-US" baseline="0" dirty="0" smtClean="0"/>
              <a:t> community can decide if the costs outweigh the benefits.</a:t>
            </a:r>
            <a:endParaRPr lang="en-US" dirty="0" smtClean="0"/>
          </a:p>
          <a:p>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Internal</a:t>
            </a:r>
            <a:r>
              <a:rPr lang="en-US" b="1" baseline="0" dirty="0" smtClean="0"/>
              <a:t> rulemaking workgroup </a:t>
            </a:r>
            <a:r>
              <a:rPr lang="en-US" baseline="0" dirty="0" smtClean="0"/>
              <a:t>included the Regional Division Administrators, Deputy Director (Joni Hammond) and the Water Quality Division Administrator (Greg Aldrich), and key CWSRF program staff and manager.</a:t>
            </a:r>
            <a:endParaRPr lang="en-US" dirty="0" smtClean="0"/>
          </a:p>
          <a:p>
            <a:r>
              <a:rPr lang="en-US" dirty="0" smtClean="0"/>
              <a:t> </a:t>
            </a:r>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a:t>
            </a:r>
            <a:endParaRPr lang="en-US" dirty="0" smtClean="0"/>
          </a:p>
          <a:p>
            <a:endParaRPr lang="en-US" dirty="0" smtClean="0"/>
          </a:p>
          <a:p>
            <a:r>
              <a:rPr lang="en-US" b="1" dirty="0" smtClean="0"/>
              <a:t>Emphasize the new option</a:t>
            </a:r>
            <a:r>
              <a:rPr lang="en-US" b="1" baseline="0" dirty="0" smtClean="0"/>
              <a:t> it is a different funding mechanism from a loan</a:t>
            </a:r>
          </a:p>
          <a:p>
            <a:endParaRPr lang="en-US" dirty="0" smtClean="0"/>
          </a:p>
          <a:p>
            <a:r>
              <a:rPr lang="en-US" dirty="0" smtClean="0"/>
              <a:t>Proposal </a:t>
            </a:r>
            <a:r>
              <a:rPr lang="en-US" dirty="0" smtClean="0"/>
              <a:t>details</a:t>
            </a:r>
          </a:p>
          <a:p>
            <a:r>
              <a:rPr lang="en-US" dirty="0" smtClean="0"/>
              <a:t>-</a:t>
            </a:r>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Refinancing </a:t>
            </a:r>
            <a:r>
              <a:rPr lang="en-US" sz="1200" kern="1200" baseline="0" dirty="0" smtClean="0">
                <a:solidFill>
                  <a:schemeClr val="tx1"/>
                </a:solidFill>
                <a:latin typeface="+mn-lt"/>
                <a:ea typeface="+mn-ea"/>
                <a:cs typeface="+mn-cs"/>
              </a:rPr>
              <a:t>criteria:</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a:t>
            </a:r>
            <a:r>
              <a:rPr lang="en-US" sz="1200" kern="1200" baseline="0" dirty="0" smtClean="0">
                <a:solidFill>
                  <a:schemeClr val="tx1"/>
                </a:solidFill>
                <a:latin typeface="+mn-lt"/>
                <a:ea typeface="+mn-ea"/>
                <a:cs typeface="+mn-cs"/>
              </a:rPr>
              <a:t>term remaining is 10 years or greater, </a:t>
            </a:r>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a:t>
            </a:r>
            <a:r>
              <a:rPr lang="en-US" sz="1200" kern="1200" baseline="0" dirty="0" smtClean="0">
                <a:solidFill>
                  <a:schemeClr val="tx1"/>
                </a:solidFill>
                <a:latin typeface="+mn-lt"/>
                <a:ea typeface="+mn-ea"/>
                <a:cs typeface="+mn-cs"/>
              </a:rPr>
              <a:t>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a:t>
            </a:r>
            <a:r>
              <a:rPr lang="en-US" sz="1200" kern="1200" baseline="0" dirty="0" smtClean="0">
                <a:solidFill>
                  <a:schemeClr val="tx1"/>
                </a:solidFill>
                <a:latin typeface="+mn-lt"/>
                <a:ea typeface="+mn-ea"/>
                <a:cs typeface="+mn-cs"/>
              </a:rPr>
              <a:t>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a:t>
            </a:r>
            <a:r>
              <a:rPr lang="en-US" sz="2800" dirty="0" smtClean="0"/>
              <a:t>pecial </a:t>
            </a:r>
            <a:r>
              <a:rPr lang="en-US" sz="2800" dirty="0" smtClean="0"/>
              <a:t>Conference Call</a:t>
            </a:r>
            <a:br>
              <a:rPr lang="en-US" sz="2800" dirty="0" smtClean="0"/>
            </a:br>
            <a:r>
              <a:rPr lang="en-US" sz="2800" dirty="0" smtClean="0"/>
              <a:t>January 23,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a:t>
            </a:r>
            <a:r>
              <a:rPr lang="en-US" sz="3200" dirty="0" smtClean="0">
                <a:solidFill>
                  <a:prstClr val="black"/>
                </a:solidFill>
                <a:latin typeface="Arial" pitchFamily="34" charset="0"/>
                <a:cs typeface="Arial" pitchFamily="34" charset="0"/>
              </a:rPr>
              <a:t>existing CWSRF </a:t>
            </a:r>
            <a:r>
              <a:rPr lang="en-US" sz="3200" dirty="0" smtClean="0">
                <a:solidFill>
                  <a:prstClr val="black"/>
                </a:solidFill>
                <a:latin typeface="Arial" pitchFamily="34" charset="0"/>
                <a:cs typeface="Arial" pitchFamily="34" charset="0"/>
              </a:rPr>
              <a:t>borrowers </a:t>
            </a:r>
            <a:r>
              <a:rPr lang="en-US" sz="3200" dirty="0" smtClean="0">
                <a:solidFill>
                  <a:prstClr val="black"/>
                </a:solidFill>
                <a:latin typeface="Arial" pitchFamily="34" charset="0"/>
                <a:cs typeface="Arial" pitchFamily="34" charset="0"/>
              </a:rPr>
              <a:t>for </a:t>
            </a:r>
            <a:r>
              <a:rPr lang="en-US" sz="3200" dirty="0" smtClean="0">
                <a:solidFill>
                  <a:prstClr val="black"/>
                </a:solidFill>
                <a:latin typeface="Arial" pitchFamily="34" charset="0"/>
                <a:cs typeface="Arial" pitchFamily="34" charset="0"/>
              </a:rPr>
              <a:t>refinancing</a:t>
            </a:r>
            <a:endParaRPr lang="en-US" sz="3200" dirty="0" smtClean="0">
              <a:solidFill>
                <a:prstClr val="black"/>
              </a:solidFill>
              <a:latin typeface="Arial" pitchFamily="34" charset="0"/>
              <a:cs typeface="Arial" pitchFamily="34" charset="0"/>
            </a:endParaRPr>
          </a:p>
          <a:p>
            <a:endParaRPr lang="en-US" sz="3200" dirty="0"/>
          </a:p>
        </p:txBody>
      </p:sp>
      <p:pic>
        <p:nvPicPr>
          <p:cNvPr id="5122" name="Picture 2"/>
          <p:cNvPicPr>
            <a:picLocks noChangeAspect="1" noChangeArrowheads="1"/>
          </p:cNvPicPr>
          <p:nvPr/>
        </p:nvPicPr>
        <p:blipFill>
          <a:blip r:embed="rId3" cstate="print"/>
          <a:srcRect/>
          <a:stretch>
            <a:fillRect/>
          </a:stretch>
        </p:blipFill>
        <p:spPr bwMode="auto">
          <a:xfrm>
            <a:off x="381000" y="1524000"/>
            <a:ext cx="8077200" cy="50047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85000" lnSpcReduction="10000"/>
          </a:bodyPr>
          <a:lstStyle/>
          <a:p>
            <a:pPr>
              <a:buClr>
                <a:srgbClr val="008272"/>
              </a:buClr>
              <a:buFont typeface="Wingdings" pitchFamily="2" charset="2"/>
              <a:buChar char="§"/>
            </a:pPr>
            <a:r>
              <a:rPr lang="en-US" dirty="0" smtClean="0"/>
              <a:t>Indirect benefit </a:t>
            </a:r>
            <a:r>
              <a:rPr lang="en-US" dirty="0" smtClean="0"/>
              <a:t>to </a:t>
            </a:r>
            <a:r>
              <a:rPr lang="en-US" dirty="0" smtClean="0"/>
              <a:t>communities and businesses</a:t>
            </a:r>
          </a:p>
          <a:p>
            <a:pPr>
              <a:buClr>
                <a:srgbClr val="008272"/>
              </a:buClr>
              <a:buFont typeface="Wingdings" pitchFamily="2" charset="2"/>
              <a:buChar char="§"/>
            </a:pPr>
            <a:r>
              <a:rPr lang="en-US" dirty="0" smtClean="0"/>
              <a:t>More upfront costs to communities</a:t>
            </a:r>
            <a:endParaRPr lang="en-US" dirty="0" smtClean="0"/>
          </a:p>
          <a:p>
            <a:pPr>
              <a:buClr>
                <a:srgbClr val="008272"/>
              </a:buClr>
              <a:buFont typeface="Wingdings" pitchFamily="2" charset="2"/>
              <a:buChar char="§"/>
            </a:pPr>
            <a:r>
              <a:rPr lang="en-US" dirty="0" smtClean="0"/>
              <a:t>No significant DEQ </a:t>
            </a:r>
            <a:r>
              <a:rPr lang="en-US" dirty="0" smtClean="0"/>
              <a:t>fiscal or economic </a:t>
            </a:r>
            <a:r>
              <a:rPr lang="en-US" dirty="0" smtClean="0"/>
              <a:t>effects </a:t>
            </a:r>
          </a:p>
          <a:p>
            <a:pPr>
              <a:buClr>
                <a:srgbClr val="008272"/>
              </a:buClr>
              <a:buFont typeface="Wingdings" pitchFamily="2" charset="2"/>
              <a:buChar char="§"/>
            </a:pPr>
            <a:r>
              <a:rPr lang="en-US" dirty="0" smtClean="0"/>
              <a:t>Slight decrease in CWSRF binding commitments over time</a:t>
            </a:r>
          </a:p>
          <a:p>
            <a:pPr>
              <a:buClr>
                <a:srgbClr val="008272"/>
              </a:buClr>
              <a:buFont typeface="Wingdings" pitchFamily="2" charset="2"/>
              <a:buChar char="§"/>
            </a:pPr>
            <a:r>
              <a:rPr lang="en-US" dirty="0" smtClean="0"/>
              <a:t>Improved water quality across Oregon</a:t>
            </a:r>
            <a:endParaRPr lang="en-US" dirty="0" smtClean="0"/>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6" name="Chart 5"/>
          <p:cNvGraphicFramePr/>
          <p:nvPr/>
        </p:nvGraphicFramePr>
        <p:xfrm>
          <a:off x="3810000" y="1600200"/>
          <a:ext cx="5867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447800"/>
            <a:ext cx="4572000" cy="4952997"/>
          </a:xfrm>
        </p:spPr>
        <p:txBody>
          <a:bodyPr>
            <a:noAutofit/>
          </a:bodyPr>
          <a:lstStyle/>
          <a:p>
            <a:pPr marL="342845" lvl="1" indent="-342845">
              <a:buClr>
                <a:srgbClr val="00817E"/>
              </a:buClr>
              <a:buFont typeface="Wingdings" pitchFamily="2" charset="2"/>
              <a:buChar char="§"/>
            </a:pPr>
            <a:r>
              <a:rPr lang="en-US" dirty="0" smtClean="0"/>
              <a:t>30 day public comment period </a:t>
            </a:r>
          </a:p>
          <a:p>
            <a:pPr marL="799971" lvl="3" indent="-342845">
              <a:buClr>
                <a:srgbClr val="00817E"/>
              </a:buClr>
              <a:buFont typeface="Wingdings" pitchFamily="2" charset="2"/>
              <a:buChar char="§"/>
            </a:pPr>
            <a:r>
              <a:rPr lang="en-US" sz="2000" dirty="0" smtClean="0"/>
              <a:t>Nov. 1-Dec. 2, 2013</a:t>
            </a:r>
          </a:p>
          <a:p>
            <a:pPr marL="342845" lvl="1" indent="-342845">
              <a:buClr>
                <a:srgbClr val="00817E"/>
              </a:buClr>
              <a:buFont typeface="Wingdings" pitchFamily="2" charset="2"/>
              <a:buChar char="§"/>
            </a:pPr>
            <a:r>
              <a:rPr lang="en-US" dirty="0" smtClean="0"/>
              <a:t>12 public meetings across the state on Nov. 19, 2013</a:t>
            </a:r>
          </a:p>
          <a:p>
            <a:pPr marL="799971" lvl="3" indent="-342845">
              <a:buClr>
                <a:srgbClr val="00817E"/>
              </a:buClr>
              <a:buFont typeface="Wingdings" pitchFamily="2" charset="2"/>
              <a:buChar char="§"/>
            </a:pPr>
            <a:r>
              <a:rPr lang="en-US" sz="2000" dirty="0" smtClean="0"/>
              <a:t>No attendees</a:t>
            </a:r>
          </a:p>
          <a:p>
            <a:pPr marL="342845" lvl="1" indent="-342845">
              <a:buClr>
                <a:srgbClr val="00817E"/>
              </a:buClr>
              <a:buFont typeface="Wingdings" pitchFamily="2" charset="2"/>
              <a:buChar char="§"/>
            </a:pPr>
            <a:r>
              <a:rPr lang="en-US" dirty="0" smtClean="0"/>
              <a:t>Noticing to interested parties</a:t>
            </a:r>
          </a:p>
          <a:p>
            <a:pPr marL="799971" lvl="3" indent="-342845">
              <a:buClr>
                <a:srgbClr val="00817E"/>
              </a:buClr>
              <a:buFont typeface="Wingdings" pitchFamily="2" charset="2"/>
              <a:buChar char="§"/>
            </a:pPr>
            <a:r>
              <a:rPr lang="en-US" sz="2000" dirty="0" smtClean="0"/>
              <a:t>Legislators, EPA, general public, public agencies</a:t>
            </a:r>
          </a:p>
          <a:p>
            <a:pPr marL="799971" lvl="3" indent="-342845">
              <a:buClr>
                <a:srgbClr val="00817E"/>
              </a:buClr>
              <a:buFont typeface="Wingdings" pitchFamily="2" charset="2"/>
              <a:buChar char="§"/>
            </a:pPr>
            <a:r>
              <a:rPr lang="en-US" sz="2000" dirty="0" smtClean="0"/>
              <a:t>4 supportive comments,1 comment beyond scope</a:t>
            </a:r>
          </a:p>
          <a:p>
            <a:pPr marL="799971" lvl="3" indent="-342845">
              <a:buClr>
                <a:srgbClr val="00817E"/>
              </a:buClr>
              <a:buFont typeface="Wingdings" pitchFamily="2" charset="2"/>
              <a:buChar char="§"/>
            </a:pPr>
            <a:r>
              <a:rPr lang="en-US" sz="2000" dirty="0" smtClean="0"/>
              <a:t>Proposal approved by EPA</a:t>
            </a:r>
          </a:p>
          <a:p>
            <a:pPr>
              <a:buClr>
                <a:srgbClr val="00817E"/>
              </a:buClr>
              <a:buFont typeface="Wingdings" pitchFamily="2" charset="2"/>
              <a:buChar char="§"/>
            </a:pPr>
            <a:r>
              <a:rPr lang="en-US" sz="2400" dirty="0" smtClean="0"/>
              <a:t>No changes warranted to proposed rules</a:t>
            </a:r>
            <a:endParaRPr lang="en-US" sz="24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12</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rot="-360000">
            <a:off x="4944841" y="1679996"/>
            <a:ext cx="3340348" cy="4362450"/>
          </a:xfrm>
          <a:prstGeom prst="rect">
            <a:avLst/>
          </a:prstGeom>
          <a:noFill/>
          <a:ln w="3175">
            <a:solidFill>
              <a:schemeClr val="tx1"/>
            </a:solid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rot="420000">
            <a:off x="5476679" y="2740745"/>
            <a:ext cx="2895600" cy="3769133"/>
          </a:xfrm>
          <a:prstGeom prst="rect">
            <a:avLst/>
          </a:prstGeom>
          <a:noFill/>
          <a:ln w="3175">
            <a:solidFill>
              <a:schemeClr val="tx1"/>
            </a:solid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rot="-420000">
            <a:off x="6184913" y="3924412"/>
            <a:ext cx="2133600" cy="2814066"/>
          </a:xfrm>
          <a:prstGeom prst="rect">
            <a:avLst/>
          </a:prstGeom>
          <a:noFill/>
          <a:ln w="3175">
            <a:solidFill>
              <a:schemeClr val="tx1"/>
            </a:solidFill>
            <a:miter lim="800000"/>
            <a:headEnd/>
            <a:tailEnd/>
          </a:ln>
        </p:spPr>
      </p:pic>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encouraged on proposal</a:t>
            </a:r>
            <a:endParaRPr lang="en-US" sz="3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105400" cy="4525963"/>
          </a:xfrm>
        </p:spPr>
        <p:txBody>
          <a:bodyPr>
            <a:normAutofit/>
          </a:bodyPr>
          <a:lstStyle/>
          <a:p>
            <a:pPr>
              <a:buClr>
                <a:srgbClr val="00817E"/>
              </a:buClr>
              <a:buNone/>
            </a:pPr>
            <a:r>
              <a:rPr lang="en-US" dirty="0" smtClean="0"/>
              <a:t>DEQ recommends </a:t>
            </a:r>
            <a:r>
              <a:rPr lang="en-US" dirty="0" smtClean="0"/>
              <a:t>that </a:t>
            </a:r>
            <a:r>
              <a:rPr lang="en-US" dirty="0" smtClean="0"/>
              <a:t>the EQC adopt proposed amendments to OAR 340, Divisions 54 as shown in Attachment </a:t>
            </a:r>
            <a:r>
              <a:rPr lang="en-US" dirty="0" smtClean="0"/>
              <a:t>A</a:t>
            </a:r>
            <a:endParaRPr lang="en-US" dirty="0" smtClean="0"/>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5"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buClr>
                <a:srgbClr val="00817E"/>
              </a:buClr>
              <a:buFont typeface="Wingdings" pitchFamily="2" charset="2"/>
              <a:buChar char="§"/>
            </a:pPr>
            <a:r>
              <a:rPr lang="en-US" dirty="0" smtClean="0"/>
              <a:t>Implementation plan</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Potential, new, and existing borrowers</a:t>
            </a:r>
          </a:p>
          <a:p>
            <a:pPr>
              <a:buClr>
                <a:srgbClr val="00817E"/>
              </a:buClr>
              <a:buFont typeface="Wingdings" pitchFamily="2" charset="2"/>
              <a:buChar char="§"/>
            </a:pPr>
            <a:r>
              <a:rPr lang="en-US" dirty="0" smtClean="0"/>
              <a:t>Possible statutory change for longer-term financing </a:t>
            </a:r>
            <a:r>
              <a:rPr lang="en-US" dirty="0" smtClean="0"/>
              <a:t>to include all non-treatment works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a:t>
            </a:r>
            <a:r>
              <a:rPr lang="en-US" sz="3200" dirty="0" smtClean="0">
                <a:solidFill>
                  <a:prstClr val="black"/>
                </a:solidFill>
                <a:latin typeface="Arial" pitchFamily="34" charset="0"/>
                <a:cs typeface="Arial" pitchFamily="34" charset="0"/>
              </a:rPr>
              <a:t>steps if approved</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191000" y="2057400"/>
            <a:ext cx="4648200" cy="348615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648200" cy="4525963"/>
          </a:xfrm>
        </p:spPr>
        <p:txBody>
          <a:bodyPr>
            <a:normAutofit/>
          </a:bodyPr>
          <a:lstStyle/>
          <a:p>
            <a:pPr>
              <a:buClr>
                <a:srgbClr val="00817E"/>
              </a:buClr>
              <a:buNone/>
            </a:pPr>
            <a:r>
              <a:rPr lang="en-US" dirty="0" smtClean="0"/>
              <a:t>DEQ recommends that the </a:t>
            </a:r>
            <a:r>
              <a:rPr lang="en-US" dirty="0" smtClean="0"/>
              <a:t>EQC adopt </a:t>
            </a:r>
            <a:r>
              <a:rPr lang="en-US" dirty="0" smtClean="0"/>
              <a:t>proposed amendments to OAR 340, Division 54 as shown in Attachment A.</a:t>
            </a:r>
          </a:p>
          <a:p>
            <a:pPr lvl="1">
              <a:buClr>
                <a:srgbClr val="00817E"/>
              </a:buClr>
              <a:buFont typeface="Wingdings" pitchFamily="2" charset="2"/>
              <a:buChar char="§"/>
            </a:pPr>
            <a:r>
              <a:rPr lang="en-US" dirty="0" smtClean="0"/>
              <a:t>Longer-term </a:t>
            </a:r>
            <a:r>
              <a:rPr lang="en-US" dirty="0" smtClean="0"/>
              <a:t>financing option in the Clean </a:t>
            </a:r>
            <a:r>
              <a:rPr lang="en-US" dirty="0" smtClean="0"/>
              <a:t>Water </a:t>
            </a:r>
            <a:r>
              <a:rPr lang="en-US" dirty="0" smtClean="0"/>
              <a:t>State Revolving </a:t>
            </a:r>
            <a:r>
              <a:rPr lang="en-US" dirty="0" smtClean="0"/>
              <a:t>Fund (CWSRF</a:t>
            </a:r>
            <a:r>
              <a:rPr lang="en-US" dirty="0" smtClean="0"/>
              <a:t>) program</a:t>
            </a:r>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4098" name="Picture 2"/>
          <p:cNvPicPr>
            <a:picLocks noChangeAspect="1" noChangeArrowheads="1"/>
          </p:cNvPicPr>
          <p:nvPr/>
        </p:nvPicPr>
        <p:blipFill>
          <a:blip r:embed="rId3" cstate="print"/>
          <a:srcRect/>
          <a:stretch>
            <a:fillRect/>
          </a:stretch>
        </p:blipFill>
        <p:spPr bwMode="auto">
          <a:xfrm rot="420000">
            <a:off x="4857213" y="1423851"/>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lnSpcReduction="10000"/>
          </a:bodyPr>
          <a:lstStyle/>
          <a:p>
            <a:pPr>
              <a:buNone/>
            </a:pPr>
            <a:r>
              <a:rPr lang="en-US" dirty="0" smtClean="0"/>
              <a:t>Funding </a:t>
            </a:r>
            <a:r>
              <a:rPr lang="en-US" dirty="0" smtClean="0"/>
              <a:t>to public agencies for water quality protection and improvement </a:t>
            </a:r>
            <a:r>
              <a:rPr lang="en-US" dirty="0" smtClean="0"/>
              <a:t>projects</a:t>
            </a:r>
          </a:p>
          <a:p>
            <a:pPr lvl="1">
              <a:buClr>
                <a:srgbClr val="00817E"/>
              </a:buClr>
              <a:buFont typeface="Wingdings" pitchFamily="2" charset="2"/>
              <a:buChar char="§"/>
            </a:pPr>
            <a:r>
              <a:rPr lang="en-US" dirty="0" smtClean="0"/>
              <a:t>Lower than market interest rates</a:t>
            </a:r>
          </a:p>
          <a:p>
            <a:pPr lvl="1">
              <a:buClr>
                <a:srgbClr val="00817E"/>
              </a:buClr>
              <a:buFont typeface="Wingdings" pitchFamily="2" charset="2"/>
              <a:buChar char="§"/>
            </a:pPr>
            <a:r>
              <a:rPr lang="en-US" dirty="0" smtClean="0"/>
              <a:t>Loan </a:t>
            </a:r>
            <a:r>
              <a:rPr lang="en-US" dirty="0" smtClean="0"/>
              <a:t>terms up to 20 </a:t>
            </a:r>
            <a:r>
              <a:rPr lang="en-US" dirty="0" smtClean="0"/>
              <a:t>years</a:t>
            </a:r>
          </a:p>
          <a:p>
            <a:pPr lvl="1">
              <a:buClr>
                <a:srgbClr val="00817E"/>
              </a:buClr>
              <a:buFont typeface="Wingdings" pitchFamily="2" charset="2"/>
              <a:buChar char="§"/>
            </a:pPr>
            <a:r>
              <a:rPr lang="en-US" dirty="0" smtClean="0"/>
              <a:t>L</a:t>
            </a:r>
            <a:r>
              <a:rPr lang="en-US" dirty="0" smtClean="0"/>
              <a:t>oaned $1 </a:t>
            </a:r>
            <a:r>
              <a:rPr lang="en-US" dirty="0" smtClean="0"/>
              <a:t>billion to </a:t>
            </a:r>
            <a:r>
              <a:rPr lang="en-US" dirty="0" smtClean="0"/>
              <a:t>149 communities since 1990</a:t>
            </a:r>
          </a:p>
          <a:p>
            <a:pPr lvl="1">
              <a:buClr>
                <a:srgbClr val="00817E"/>
              </a:buClr>
              <a:buFont typeface="Wingdings" pitchFamily="2" charset="2"/>
              <a:buChar char="§"/>
            </a:pPr>
            <a:r>
              <a:rPr lang="en-US" dirty="0" smtClean="0"/>
              <a:t>Enormous water quality benefits</a:t>
            </a:r>
            <a:endParaRPr lang="en-US" dirty="0" smtClean="0"/>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Oregon CWSRF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2672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None/>
            </a:pPr>
            <a:r>
              <a:rPr lang="en-US" sz="2800" dirty="0" smtClean="0"/>
              <a:t>The federal Clean </a:t>
            </a:r>
            <a:r>
              <a:rPr lang="en-US" sz="2800" dirty="0" smtClean="0"/>
              <a:t>Water Act and state </a:t>
            </a:r>
            <a:r>
              <a:rPr lang="en-US" sz="2800" dirty="0" smtClean="0"/>
              <a:t>statute</a:t>
            </a:r>
          </a:p>
          <a:p>
            <a:pPr lvl="1">
              <a:buClr>
                <a:srgbClr val="00817E"/>
              </a:buClr>
              <a:buFont typeface="Wingdings" pitchFamily="2" charset="2"/>
              <a:buChar char="§"/>
            </a:pPr>
            <a:r>
              <a:rPr lang="en-US" sz="2400" dirty="0" smtClean="0"/>
              <a:t>limit  CWSRF loan terms to up to </a:t>
            </a:r>
            <a:r>
              <a:rPr lang="en-US" sz="2400" dirty="0" smtClean="0"/>
              <a:t>20 </a:t>
            </a:r>
            <a:r>
              <a:rPr lang="en-US" sz="2400" dirty="0" smtClean="0"/>
              <a:t>years</a:t>
            </a:r>
            <a:endParaRPr lang="en-US" sz="2400" dirty="0" smtClean="0"/>
          </a:p>
          <a:p>
            <a:pPr lvl="1">
              <a:buClr>
                <a:srgbClr val="00817E"/>
              </a:buClr>
              <a:buFont typeface="Wingdings" pitchFamily="2" charset="2"/>
              <a:buChar char="§"/>
            </a:pPr>
            <a:r>
              <a:rPr lang="en-US" sz="2400" dirty="0" smtClean="0"/>
              <a:t>allow a bond purchase agreement  with repayment terms up to 30 years for </a:t>
            </a:r>
            <a:r>
              <a:rPr lang="en-US" sz="2400" dirty="0" smtClean="0"/>
              <a:t>treatment works projects </a:t>
            </a:r>
            <a:r>
              <a:rPr lang="en-US" sz="2400" dirty="0" smtClean="0"/>
              <a:t>(i.e. longer-term financing)</a:t>
            </a:r>
            <a:endParaRPr lang="en-US" sz="2400" dirty="0" smtClean="0"/>
          </a:p>
          <a:p>
            <a:endParaRPr lang="en-US" sz="2800" dirty="0" smtClean="0"/>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possible with amendments to CWSRF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98637"/>
            <a:ext cx="6248400" cy="4525963"/>
          </a:xfrm>
        </p:spPr>
        <p:txBody>
          <a:bodyPr>
            <a:normAutofit lnSpcReduction="10000"/>
          </a:bodyPr>
          <a:lstStyle/>
          <a:p>
            <a:pPr>
              <a:buClr>
                <a:srgbClr val="00817E"/>
              </a:buClr>
              <a:buFont typeface="Wingdings" pitchFamily="2" charset="2"/>
              <a:buChar char="§"/>
            </a:pPr>
            <a:r>
              <a:rPr lang="en-US" dirty="0" smtClean="0"/>
              <a:t>Loan </a:t>
            </a:r>
            <a:r>
              <a:rPr lang="en-US" dirty="0" smtClean="0"/>
              <a:t>terms associated with shorter repayment </a:t>
            </a:r>
            <a:r>
              <a:rPr lang="en-US" dirty="0" smtClean="0"/>
              <a:t>periods can present </a:t>
            </a:r>
            <a:r>
              <a:rPr lang="en-US" dirty="0" smtClean="0"/>
              <a:t>a hardship for </a:t>
            </a:r>
            <a:r>
              <a:rPr lang="en-US" dirty="0" smtClean="0"/>
              <a:t>ratepayers </a:t>
            </a:r>
            <a:endParaRPr lang="en-US" dirty="0" smtClean="0"/>
          </a:p>
          <a:p>
            <a:pPr>
              <a:buClr>
                <a:srgbClr val="00817E"/>
              </a:buClr>
              <a:buFont typeface="Wingdings" pitchFamily="2" charset="2"/>
              <a:buChar char="§"/>
            </a:pPr>
            <a:r>
              <a:rPr lang="en-US" dirty="0" smtClean="0"/>
              <a:t>Longer-term </a:t>
            </a:r>
            <a:r>
              <a:rPr lang="en-US" dirty="0" smtClean="0"/>
              <a:t>financing would especially benefit smaller and lower-income communities </a:t>
            </a:r>
            <a:endParaRPr lang="en-US" dirty="0" smtClean="0"/>
          </a:p>
          <a:p>
            <a:pPr>
              <a:buClr>
                <a:srgbClr val="00817E"/>
              </a:buClr>
              <a:buFont typeface="Wingdings" pitchFamily="2" charset="2"/>
              <a:buChar char="§"/>
            </a:pPr>
            <a:r>
              <a:rPr lang="en-US" dirty="0" smtClean="0"/>
              <a:t>15 </a:t>
            </a:r>
            <a:r>
              <a:rPr lang="en-US" dirty="0" smtClean="0"/>
              <a:t>other </a:t>
            </a:r>
            <a:r>
              <a:rPr lang="en-US" dirty="0" smtClean="0"/>
              <a:t>state CWSRF programs </a:t>
            </a:r>
            <a:r>
              <a:rPr lang="en-US" dirty="0" smtClean="0"/>
              <a:t>allow longer-term </a:t>
            </a:r>
            <a:r>
              <a:rPr lang="en-US" dirty="0" smtClean="0"/>
              <a:t>financing</a:t>
            </a:r>
          </a:p>
          <a:p>
            <a:pPr>
              <a:buClr>
                <a:srgbClr val="00817E"/>
              </a:buClr>
              <a:buFont typeface="Wingdings" pitchFamily="2" charset="2"/>
              <a:buChar char="§"/>
            </a:pPr>
            <a:r>
              <a:rPr lang="en-US" dirty="0" smtClean="0"/>
              <a:t>Recommended during the 2012 CWSRF rulemaking</a:t>
            </a:r>
            <a:endParaRPr lang="en-US" dirty="0" smtClean="0"/>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pic>
        <p:nvPicPr>
          <p:cNvPr id="7" name="Picture 6" descr="bills-weight.jpg"/>
          <p:cNvPicPr>
            <a:picLocks noChangeAspect="1"/>
          </p:cNvPicPr>
          <p:nvPr/>
        </p:nvPicPr>
        <p:blipFill>
          <a:blip r:embed="rId3" cstate="print"/>
          <a:stretch>
            <a:fillRect/>
          </a:stretch>
        </p:blipFill>
        <p:spPr>
          <a:xfrm>
            <a:off x="6556004" y="3886201"/>
            <a:ext cx="2092696" cy="1981200"/>
          </a:xfrm>
          <a:prstGeom prst="rect">
            <a:avLst/>
          </a:prstGeom>
        </p:spPr>
      </p:pic>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a:t>
            </a:r>
            <a:r>
              <a:rPr lang="en-US" sz="3200" dirty="0" smtClean="0">
                <a:latin typeface="Arial" pitchFamily="34" charset="0"/>
                <a:cs typeface="Arial" pitchFamily="34" charset="0"/>
              </a:rPr>
              <a:t>terms </a:t>
            </a:r>
            <a:r>
              <a:rPr lang="en-US" sz="3200" dirty="0" smtClean="0">
                <a:latin typeface="Arial" pitchFamily="34" charset="0"/>
                <a:cs typeface="Arial" pitchFamily="34" charset="0"/>
              </a:rPr>
              <a:t>will </a:t>
            </a:r>
            <a:r>
              <a:rPr lang="en-US" sz="3200" dirty="0" smtClean="0">
                <a:latin typeface="Arial" pitchFamily="34" charset="0"/>
                <a:cs typeface="Arial" pitchFamily="34" charset="0"/>
              </a:rPr>
              <a:t>enhance the </a:t>
            </a:r>
            <a:r>
              <a:rPr lang="en-US" sz="3200" dirty="0" smtClean="0">
                <a:latin typeface="Arial" pitchFamily="34" charset="0"/>
                <a:cs typeface="Arial" pitchFamily="34" charset="0"/>
              </a:rPr>
              <a:t>CWSRF </a:t>
            </a:r>
            <a:r>
              <a:rPr lang="en-US" sz="3200" dirty="0" smtClean="0">
                <a:latin typeface="Arial" pitchFamily="34" charset="0"/>
                <a:cs typeface="Arial" pitchFamily="34" charset="0"/>
              </a:rPr>
              <a:t>program</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229600" cy="4525963"/>
          </a:xfrm>
        </p:spPr>
        <p:txBody>
          <a:bodyPr>
            <a:normAutofit/>
          </a:bodyPr>
          <a:lstStyle/>
          <a:p>
            <a:pPr>
              <a:buClr>
                <a:srgbClr val="00817E"/>
              </a:buClr>
              <a:buFont typeface="Wingdings" pitchFamily="2" charset="2"/>
              <a:buChar char="§"/>
            </a:pPr>
            <a:r>
              <a:rPr lang="en-US" dirty="0" smtClean="0"/>
              <a:t>Internal </a:t>
            </a:r>
            <a:r>
              <a:rPr lang="en-US" dirty="0" smtClean="0"/>
              <a:t>rulemaking workgroup</a:t>
            </a:r>
          </a:p>
          <a:p>
            <a:pPr lvl="1">
              <a:buClr>
                <a:srgbClr val="00817E"/>
              </a:buClr>
              <a:buFont typeface="Wingdings" pitchFamily="2" charset="2"/>
              <a:buChar char="§"/>
            </a:pPr>
            <a:r>
              <a:rPr lang="en-US" dirty="0" smtClean="0"/>
              <a:t>Met monthly May-Oct. 2013</a:t>
            </a:r>
            <a:endParaRPr lang="en-US" dirty="0" smtClean="0"/>
          </a:p>
          <a:p>
            <a:pPr>
              <a:buClr>
                <a:srgbClr val="00817E"/>
              </a:buClr>
              <a:buFont typeface="Wingdings" pitchFamily="2" charset="2"/>
              <a:buChar char="§"/>
            </a:pPr>
            <a:r>
              <a:rPr lang="en-US" dirty="0" smtClean="0"/>
              <a:t>CWSRF Advisory </a:t>
            </a:r>
            <a:r>
              <a:rPr lang="en-US" dirty="0" smtClean="0"/>
              <a:t>C</a:t>
            </a:r>
            <a:r>
              <a:rPr lang="en-US" dirty="0" smtClean="0"/>
              <a:t>ommittee</a:t>
            </a:r>
          </a:p>
          <a:p>
            <a:pPr lvl="1">
              <a:buClr>
                <a:srgbClr val="00817E"/>
              </a:buClr>
              <a:buFont typeface="Wingdings" pitchFamily="2" charset="2"/>
              <a:buChar char="§"/>
            </a:pPr>
            <a:r>
              <a:rPr lang="en-US" dirty="0" smtClean="0"/>
              <a:t>Standing 14 member committee</a:t>
            </a:r>
          </a:p>
          <a:p>
            <a:pPr lvl="1">
              <a:buClr>
                <a:srgbClr val="00817E"/>
              </a:buClr>
              <a:buFont typeface="Wingdings" pitchFamily="2" charset="2"/>
              <a:buChar char="§"/>
            </a:pPr>
            <a:r>
              <a:rPr lang="en-US" dirty="0" smtClean="0"/>
              <a:t>Met monthly from June-Sept. 2013</a:t>
            </a:r>
          </a:p>
          <a:p>
            <a:pPr lvl="1">
              <a:buClr>
                <a:srgbClr val="00817E"/>
              </a:buClr>
              <a:buFont typeface="Wingdings" pitchFamily="2" charset="2"/>
              <a:buChar char="§"/>
            </a:pPr>
            <a:r>
              <a:rPr lang="en-US" dirty="0" smtClean="0"/>
              <a:t>Developed recommendations report</a:t>
            </a:r>
            <a:endParaRPr lang="en-US" dirty="0" smtClean="0"/>
          </a:p>
          <a:p>
            <a:pPr>
              <a:buClr>
                <a:srgbClr val="00817E"/>
              </a:buClr>
              <a:buFont typeface="Wingdings" pitchFamily="2" charset="2"/>
              <a:buChar char="§"/>
            </a:pPr>
            <a:r>
              <a:rPr lang="en-US" dirty="0" smtClean="0"/>
              <a:t>EPA Region 10 and HQ</a:t>
            </a:r>
          </a:p>
          <a:p>
            <a:pPr lvl="1">
              <a:buClr>
                <a:srgbClr val="00817E"/>
              </a:buClr>
              <a:buFont typeface="Wingdings" pitchFamily="2" charset="2"/>
              <a:buChar char="§"/>
            </a:pPr>
            <a:r>
              <a:rPr lang="en-US" dirty="0" smtClean="0"/>
              <a:t>Provided input as their concurrence was required</a:t>
            </a:r>
          </a:p>
          <a:p>
            <a:pPr lvl="1">
              <a:buClr>
                <a:srgbClr val="00817E"/>
              </a:buClr>
              <a:buFont typeface="Wingdings" pitchFamily="2" charset="2"/>
              <a:buChar char="§"/>
            </a:pPr>
            <a:r>
              <a:rPr lang="en-US" dirty="0" smtClean="0"/>
              <a:t>Approved  proposal on December 5, 2013</a:t>
            </a:r>
            <a:endParaRPr lang="en-US"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295400"/>
            <a:ext cx="5105400" cy="5638800"/>
          </a:xfrm>
        </p:spPr>
        <p:txBody>
          <a:bodyPr>
            <a:normAutofit fontScale="62500" lnSpcReduction="20000"/>
          </a:bodyPr>
          <a:lstStyle/>
          <a:p>
            <a:pPr>
              <a:buNone/>
            </a:pPr>
            <a:endParaRPr lang="en-US" sz="3800" dirty="0" smtClean="0"/>
          </a:p>
          <a:p>
            <a:pPr>
              <a:buNone/>
            </a:pPr>
            <a:r>
              <a:rPr lang="en-US" sz="3800" dirty="0" smtClean="0"/>
              <a:t>Option of the </a:t>
            </a:r>
            <a:r>
              <a:rPr lang="en-US" sz="3800" dirty="0" smtClean="0"/>
              <a:t>traditional CWSRF loan for terms up to 20 years </a:t>
            </a:r>
            <a:r>
              <a:rPr lang="en-US" sz="3800" b="1" i="1" dirty="0" smtClean="0"/>
              <a:t>or</a:t>
            </a:r>
            <a:r>
              <a:rPr lang="en-US" sz="3800" dirty="0" smtClean="0"/>
              <a:t> longer-term financing including the following conditions</a:t>
            </a:r>
          </a:p>
          <a:p>
            <a:pPr lvl="1">
              <a:buClr>
                <a:srgbClr val="00817E"/>
              </a:buClr>
              <a:buFont typeface="Wingdings" pitchFamily="2" charset="2"/>
              <a:buChar char="§"/>
            </a:pPr>
            <a:r>
              <a:rPr lang="en-US" sz="3200" dirty="0" smtClean="0"/>
              <a:t>A revenue bond purchase agreement with terms up to 30 years</a:t>
            </a:r>
          </a:p>
          <a:p>
            <a:pPr lvl="1">
              <a:buClr>
                <a:srgbClr val="00817E"/>
              </a:buClr>
              <a:buFont typeface="Wingdings" pitchFamily="2" charset="2"/>
              <a:buChar char="§"/>
            </a:pPr>
            <a:r>
              <a:rPr lang="en-US" sz="3200" dirty="0" smtClean="0"/>
              <a:t>All new borrowers eligible</a:t>
            </a:r>
          </a:p>
          <a:p>
            <a:pPr lvl="1">
              <a:buClr>
                <a:srgbClr val="00817E"/>
              </a:buClr>
              <a:buFont typeface="Wingdings" pitchFamily="2" charset="2"/>
              <a:buChar char="§"/>
            </a:pPr>
            <a:r>
              <a:rPr lang="en-US" sz="3200" dirty="0" smtClean="0"/>
              <a:t>Small group of existing CWSRF borrowers can refinance</a:t>
            </a:r>
          </a:p>
          <a:p>
            <a:pPr lvl="1">
              <a:buClr>
                <a:srgbClr val="00817E"/>
              </a:buClr>
              <a:buFont typeface="Wingdings" pitchFamily="2" charset="2"/>
              <a:buChar char="§"/>
            </a:pPr>
            <a:r>
              <a:rPr lang="en-US" sz="3200" dirty="0" smtClean="0"/>
              <a:t>Interest rate premiums added in a tiered structure</a:t>
            </a:r>
          </a:p>
          <a:p>
            <a:pPr lvl="1">
              <a:buClr>
                <a:srgbClr val="00817E"/>
              </a:buClr>
              <a:buFont typeface="Wingdings" pitchFamily="2" charset="2"/>
              <a:buChar char="§"/>
            </a:pPr>
            <a:r>
              <a:rPr lang="en-US" sz="3200" dirty="0" smtClean="0"/>
              <a:t>No limit on amount of funds allocated </a:t>
            </a:r>
          </a:p>
          <a:p>
            <a:pPr lvl="1">
              <a:buClr>
                <a:srgbClr val="00817E"/>
              </a:buClr>
              <a:buFont typeface="Wingdings" pitchFamily="2" charset="2"/>
              <a:buChar char="§"/>
            </a:pPr>
            <a:r>
              <a:rPr lang="en-US" sz="3200" dirty="0" smtClean="0"/>
              <a:t>No change in prioritization of projects or allocation of incentives</a:t>
            </a:r>
          </a:p>
          <a:p>
            <a:pPr lvl="1">
              <a:buClr>
                <a:srgbClr val="00817E"/>
              </a:buClr>
              <a:buFont typeface="Wingdings" pitchFamily="2" charset="2"/>
              <a:buChar char="§"/>
            </a:pPr>
            <a:r>
              <a:rPr lang="en-US" sz="3200" dirty="0" smtClean="0"/>
              <a:t>No combination of the two types of funding</a:t>
            </a:r>
          </a:p>
          <a:p>
            <a:pPr lvl="1">
              <a:buClr>
                <a:srgbClr val="00817E"/>
              </a:buClr>
              <a:buFont typeface="Wingdings" pitchFamily="2" charset="2"/>
              <a:buChar char="§"/>
            </a:pPr>
            <a:r>
              <a:rPr lang="en-US" sz="3200" dirty="0" smtClean="0"/>
              <a:t>Applies only to treatment works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14400" y="152400"/>
            <a:ext cx="8229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Proposed conditions for CWSRF longer-term financing</a:t>
            </a:r>
            <a:endParaRPr lang="en-US" sz="3200" dirty="0" smtClean="0">
              <a:solidFill>
                <a:prstClr val="black"/>
              </a:solidFill>
              <a:latin typeface="Arial" pitchFamily="34" charset="0"/>
              <a:cs typeface="Arial" pitchFamily="34" charset="0"/>
            </a:endParaRPr>
          </a:p>
          <a:p>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548611" y="1993578"/>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storage, treatment, plants and equipment </a:t>
            </a:r>
            <a:endParaRPr lang="en-US" sz="2200" dirty="0" smtClean="0"/>
          </a:p>
          <a:p>
            <a:pPr lvl="1">
              <a:buClr>
                <a:srgbClr val="00817E"/>
              </a:buClr>
              <a:buFont typeface="Wingdings" pitchFamily="2" charset="2"/>
              <a:buChar char="§"/>
            </a:pPr>
            <a:r>
              <a:rPr lang="en-US" sz="2200" dirty="0" smtClean="0"/>
              <a:t>No </a:t>
            </a:r>
            <a:r>
              <a:rPr lang="en-US" sz="2200" dirty="0" smtClean="0"/>
              <a:t>nonpoint source projects such as </a:t>
            </a:r>
            <a:r>
              <a:rPr lang="en-US" sz="2200" dirty="0" smtClean="0"/>
              <a:t>stream </a:t>
            </a:r>
            <a:r>
              <a:rPr lang="en-US" sz="2200" dirty="0" smtClean="0"/>
              <a:t>restoration and irrigation</a:t>
            </a:r>
            <a:endParaRPr lang="en-US" sz="2200" dirty="0" smtClean="0"/>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622800" y="2362200"/>
            <a:ext cx="4292600" cy="321945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a:t>
            </a:r>
            <a:r>
              <a:rPr lang="en-US" dirty="0" smtClean="0"/>
              <a:t>existing CWSRF </a:t>
            </a:r>
            <a:r>
              <a:rPr lang="en-US" dirty="0" smtClean="0"/>
              <a:t>borrowers (</a:t>
            </a:r>
            <a:r>
              <a:rPr lang="en-US" dirty="0" smtClean="0"/>
              <a:t>10.5 </a:t>
            </a:r>
            <a:r>
              <a:rPr lang="en-US" dirty="0" smtClean="0"/>
              <a:t>% of fund)</a:t>
            </a:r>
            <a:endParaRPr lang="en-US" dirty="0" smtClean="0"/>
          </a:p>
          <a:p>
            <a:pPr lvl="1">
              <a:buClr>
                <a:srgbClr val="00817E"/>
              </a:buClr>
              <a:buFont typeface="Wingdings" pitchFamily="2" charset="2"/>
              <a:buChar char="§"/>
            </a:pPr>
            <a:r>
              <a:rPr lang="en-US" dirty="0" smtClean="0"/>
              <a:t>Most disadvantaged communities as specified by economic status and loan characteristic </a:t>
            </a:r>
            <a:r>
              <a:rPr lang="en-US" dirty="0" smtClean="0"/>
              <a:t>criteria</a:t>
            </a:r>
            <a:endParaRPr lang="en-US" dirty="0" smtClean="0"/>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Extend debt terms, less paid annually</a:t>
            </a:r>
          </a:p>
          <a:p>
            <a:pPr lvl="1">
              <a:buClr>
                <a:srgbClr val="00817E"/>
              </a:buClr>
              <a:buFont typeface="Wingdings" pitchFamily="2" charset="2"/>
              <a:buChar char="§"/>
            </a:pPr>
            <a:r>
              <a:rPr lang="en-US" dirty="0" smtClean="0"/>
              <a:t>Potential to avoid increases in utility rates</a:t>
            </a:r>
            <a:r>
              <a:rPr lang="en-US" dirty="0" smtClean="0"/>
              <a:t> </a:t>
            </a:r>
          </a:p>
          <a:p>
            <a:pPr lvl="1">
              <a:buClr>
                <a:srgbClr val="00817E"/>
              </a:buClr>
              <a:buFont typeface="Wingdings" pitchFamily="2" charset="2"/>
              <a:buChar char="§"/>
            </a:pPr>
            <a:r>
              <a:rPr lang="en-US" dirty="0" smtClean="0"/>
              <a:t>I</a:t>
            </a:r>
            <a:r>
              <a:rPr lang="en-US" dirty="0" smtClean="0"/>
              <a:t>n </a:t>
            </a:r>
            <a:r>
              <a:rPr lang="en-US" dirty="0" smtClean="0"/>
              <a:t>many </a:t>
            </a:r>
            <a:r>
              <a:rPr lang="en-US" dirty="0" smtClean="0"/>
              <a:t>cases, smaller </a:t>
            </a:r>
            <a:r>
              <a:rPr lang="en-US" dirty="0" smtClean="0"/>
              <a:t>interest </a:t>
            </a:r>
            <a:r>
              <a:rPr lang="en-US" dirty="0" smtClean="0"/>
              <a:t>rate than current loan</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a:t>
            </a:r>
            <a:r>
              <a:rPr lang="en-US" sz="3200" dirty="0" smtClean="0">
                <a:solidFill>
                  <a:prstClr val="black"/>
                </a:solidFill>
                <a:latin typeface="Arial" pitchFamily="34" charset="0"/>
                <a:cs typeface="Arial" pitchFamily="34" charset="0"/>
              </a:rPr>
              <a:t>borrowers can refinance loans</a:t>
            </a:r>
            <a:endParaRPr lang="en-US" sz="3200" dirty="0" smtClean="0">
              <a:solidFill>
                <a:prstClr val="black"/>
              </a:solidFill>
              <a:latin typeface="Arial" pitchFamily="34" charset="0"/>
              <a:cs typeface="Arial" pitchFamily="34" charset="0"/>
            </a:endParaRPr>
          </a:p>
          <a:p>
            <a:endParaRPr lang="en-US" sz="32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2443</Words>
  <Application>Microsoft Office PowerPoint</Application>
  <PresentationFormat>On-screen Show (4:3)</PresentationFormat>
  <Paragraphs>197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Presentation1Nb</vt:lpstr>
      <vt:lpstr> Action Item: Clean Water State Revolving Fund Longer-term Financing  Environmental Quality Commission Special Conference Call January 23,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2014-01-03T01:48:11Z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