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9"/>
  </p:notesMasterIdLst>
  <p:handoutMasterIdLst>
    <p:handoutMasterId r:id="rId20"/>
  </p:handoutMasterIdLst>
  <p:sldIdLst>
    <p:sldId id="279" r:id="rId5"/>
    <p:sldId id="308" r:id="rId6"/>
    <p:sldId id="282" r:id="rId7"/>
    <p:sldId id="281" r:id="rId8"/>
    <p:sldId id="317" r:id="rId9"/>
    <p:sldId id="315" r:id="rId10"/>
    <p:sldId id="316" r:id="rId11"/>
    <p:sldId id="328" r:id="rId12"/>
    <p:sldId id="321" r:id="rId13"/>
    <p:sldId id="322" r:id="rId14"/>
    <p:sldId id="302" r:id="rId15"/>
    <p:sldId id="327" r:id="rId16"/>
    <p:sldId id="313" r:id="rId17"/>
    <p:sldId id="323" r:id="rId18"/>
  </p:sldIdLst>
  <p:sldSz cx="9144000" cy="6858000" type="screen4x3"/>
  <p:notesSz cx="7010400" cy="9296400"/>
  <p:custDataLst>
    <p:tags r:id="rId21"/>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2174" autoAdjust="0"/>
  </p:normalViewPr>
  <p:slideViewPr>
    <p:cSldViewPr>
      <p:cViewPr varScale="1">
        <p:scale>
          <a:sx n="65" d="100"/>
          <a:sy n="65" d="100"/>
        </p:scale>
        <p:origin x="-21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Rule_Development\Currrent%20Plan\WQ-RM-SRF-Katie%20Foreman\2-StakeholderInvolvement\EPA%20proposal\Proposal\FINAL%20for%20EPA\Exhibits\EXHIBIT%20D2%20Model%20Scenari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dirty="0">
                <a:latin typeface="Arial" pitchFamily="34" charset="0"/>
                <a:cs typeface="Arial" pitchFamily="34" charset="0"/>
              </a:rPr>
              <a:t>Comparison of Annual Project</a:t>
            </a:r>
            <a:r>
              <a:rPr lang="en-US" sz="1600" baseline="0" dirty="0">
                <a:latin typeface="Arial" pitchFamily="34" charset="0"/>
                <a:cs typeface="Arial" pitchFamily="34" charset="0"/>
              </a:rPr>
              <a:t> Commitments</a:t>
            </a:r>
            <a:endParaRPr lang="en-US" sz="1600" dirty="0">
              <a:latin typeface="Arial" pitchFamily="34" charset="0"/>
              <a:cs typeface="Arial" pitchFamily="34" charset="0"/>
            </a:endParaRPr>
          </a:p>
        </c:rich>
      </c:tx>
      <c:layout>
        <c:manualLayout>
          <c:xMode val="edge"/>
          <c:yMode val="edge"/>
          <c:x val="1.426594402972356E-2"/>
          <c:y val="2.8570150322118827E-2"/>
        </c:manualLayout>
      </c:layout>
    </c:title>
    <c:plotArea>
      <c:layout>
        <c:manualLayout>
          <c:layoutTarget val="inner"/>
          <c:xMode val="edge"/>
          <c:yMode val="edge"/>
          <c:x val="0.18425641025641026"/>
          <c:y val="0.21240310077519381"/>
          <c:w val="0.45933333333333332"/>
          <c:h val="0.56761643166697184"/>
        </c:manualLayout>
      </c:layout>
      <c:lineChart>
        <c:grouping val="standard"/>
        <c:ser>
          <c:idx val="0"/>
          <c:order val="0"/>
          <c:tx>
            <c:v>Base Case Scenario</c:v>
          </c:tx>
          <c:marker>
            <c:symbol val="none"/>
          </c:marker>
          <c:cat>
            <c:numRef>
              <c:f>'Scenarios - Just Treatment Work'!$A$3:$A$63</c:f>
              <c:numCache>
                <c:formatCode>General</c:formatCode>
                <c:ptCount val="6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pt idx="38">
                  <c:v>2051</c:v>
                </c:pt>
                <c:pt idx="39">
                  <c:v>2052</c:v>
                </c:pt>
                <c:pt idx="40">
                  <c:v>2053</c:v>
                </c:pt>
                <c:pt idx="41">
                  <c:v>2054</c:v>
                </c:pt>
                <c:pt idx="42">
                  <c:v>2055</c:v>
                </c:pt>
                <c:pt idx="43">
                  <c:v>2056</c:v>
                </c:pt>
                <c:pt idx="44">
                  <c:v>2057</c:v>
                </c:pt>
                <c:pt idx="45">
                  <c:v>2058</c:v>
                </c:pt>
                <c:pt idx="46">
                  <c:v>2059</c:v>
                </c:pt>
                <c:pt idx="47">
                  <c:v>2060</c:v>
                </c:pt>
                <c:pt idx="48">
                  <c:v>2061</c:v>
                </c:pt>
                <c:pt idx="49">
                  <c:v>2062</c:v>
                </c:pt>
                <c:pt idx="50">
                  <c:v>2063</c:v>
                </c:pt>
                <c:pt idx="51">
                  <c:v>2064</c:v>
                </c:pt>
                <c:pt idx="52">
                  <c:v>2065</c:v>
                </c:pt>
                <c:pt idx="53">
                  <c:v>2066</c:v>
                </c:pt>
                <c:pt idx="54">
                  <c:v>2067</c:v>
                </c:pt>
                <c:pt idx="55">
                  <c:v>2068</c:v>
                </c:pt>
                <c:pt idx="56">
                  <c:v>2069</c:v>
                </c:pt>
                <c:pt idx="57">
                  <c:v>2070</c:v>
                </c:pt>
                <c:pt idx="58">
                  <c:v>2071</c:v>
                </c:pt>
                <c:pt idx="59">
                  <c:v>2072</c:v>
                </c:pt>
                <c:pt idx="60">
                  <c:v>2073</c:v>
                </c:pt>
              </c:numCache>
            </c:numRef>
          </c:cat>
          <c:val>
            <c:numRef>
              <c:f>'Scenarios - Just Treatment Work'!$B$3:$B$63</c:f>
              <c:numCache>
                <c:formatCode>General</c:formatCode>
                <c:ptCount val="61"/>
                <c:pt idx="0">
                  <c:v>0</c:v>
                </c:pt>
                <c:pt idx="1">
                  <c:v>0</c:v>
                </c:pt>
                <c:pt idx="2">
                  <c:v>55.214306991630842</c:v>
                </c:pt>
                <c:pt idx="3">
                  <c:v>78.848170382762959</c:v>
                </c:pt>
                <c:pt idx="4">
                  <c:v>76.586329189483322</c:v>
                </c:pt>
                <c:pt idx="5">
                  <c:v>75.2528075189324</c:v>
                </c:pt>
                <c:pt idx="6">
                  <c:v>75.412706835535516</c:v>
                </c:pt>
                <c:pt idx="7">
                  <c:v>75.300447620728463</c:v>
                </c:pt>
                <c:pt idx="8">
                  <c:v>75.202682159774795</c:v>
                </c:pt>
                <c:pt idx="9">
                  <c:v>75.050287358287122</c:v>
                </c:pt>
                <c:pt idx="10">
                  <c:v>65.438827232669269</c:v>
                </c:pt>
                <c:pt idx="11">
                  <c:v>52.186594619598054</c:v>
                </c:pt>
                <c:pt idx="12">
                  <c:v>52.057365476806069</c:v>
                </c:pt>
                <c:pt idx="13">
                  <c:v>51.273342897765758</c:v>
                </c:pt>
                <c:pt idx="14">
                  <c:v>50.17606756292637</c:v>
                </c:pt>
                <c:pt idx="15">
                  <c:v>48.938673946137278</c:v>
                </c:pt>
                <c:pt idx="16">
                  <c:v>47.648880530530242</c:v>
                </c:pt>
                <c:pt idx="17">
                  <c:v>46.350787908426234</c:v>
                </c:pt>
                <c:pt idx="18">
                  <c:v>45.06611727126112</c:v>
                </c:pt>
                <c:pt idx="19">
                  <c:v>43.805087100891065</c:v>
                </c:pt>
                <c:pt idx="20">
                  <c:v>42.572020805550046</c:v>
                </c:pt>
                <c:pt idx="21">
                  <c:v>41.368253041449613</c:v>
                </c:pt>
                <c:pt idx="22">
                  <c:v>40.193640889342866</c:v>
                </c:pt>
                <c:pt idx="23">
                  <c:v>39.974401834045345</c:v>
                </c:pt>
                <c:pt idx="24">
                  <c:v>39.704489175597118</c:v>
                </c:pt>
                <c:pt idx="25">
                  <c:v>39.392642997200092</c:v>
                </c:pt>
                <c:pt idx="26">
                  <c:v>39.058610493757179</c:v>
                </c:pt>
                <c:pt idx="27">
                  <c:v>38.713627875250367</c:v>
                </c:pt>
                <c:pt idx="28">
                  <c:v>38.364071838658631</c:v>
                </c:pt>
                <c:pt idx="29">
                  <c:v>38.013545437601721</c:v>
                </c:pt>
                <c:pt idx="30">
                  <c:v>37.664069524176476</c:v>
                </c:pt>
                <c:pt idx="31">
                  <c:v>37.316763238635147</c:v>
                </c:pt>
                <c:pt idx="32">
                  <c:v>36.972232600939321</c:v>
                </c:pt>
                <c:pt idx="33">
                  <c:v>36.630792358064369</c:v>
                </c:pt>
                <c:pt idx="34">
                  <c:v>36.292592590426807</c:v>
                </c:pt>
                <c:pt idx="35">
                  <c:v>35.957690898116397</c:v>
                </c:pt>
                <c:pt idx="36">
                  <c:v>35.626093536094885</c:v>
                </c:pt>
                <c:pt idx="37">
                  <c:v>35.297778796395647</c:v>
                </c:pt>
                <c:pt idx="38">
                  <c:v>34.972710261353811</c:v>
                </c:pt>
                <c:pt idx="39">
                  <c:v>34.650844286851836</c:v>
                </c:pt>
                <c:pt idx="40">
                  <c:v>34.332134188673855</c:v>
                </c:pt>
                <c:pt idx="41">
                  <c:v>34.016532553348306</c:v>
                </c:pt>
                <c:pt idx="42">
                  <c:v>33.703992485645159</c:v>
                </c:pt>
                <c:pt idx="43">
                  <c:v>33.394468248211787</c:v>
                </c:pt>
                <c:pt idx="44">
                  <c:v>33.087915574853142</c:v>
                </c:pt>
                <c:pt idx="45">
                  <c:v>32.784291780146852</c:v>
                </c:pt>
                <c:pt idx="46">
                  <c:v>32.483555774199644</c:v>
                </c:pt>
                <c:pt idx="47">
                  <c:v>32.185668019885213</c:v>
                </c:pt>
                <c:pt idx="48">
                  <c:v>31.890590465911455</c:v>
                </c:pt>
                <c:pt idx="49">
                  <c:v>31.598286462051099</c:v>
                </c:pt>
                <c:pt idx="50">
                  <c:v>31.308720676465395</c:v>
                </c:pt>
                <c:pt idx="51">
                  <c:v>31.02185900617965</c:v>
                </c:pt>
                <c:pt idx="52">
                  <c:v>30.7376685023352</c:v>
                </c:pt>
                <c:pt idx="53">
                  <c:v>30.456117285446751</c:v>
                </c:pt>
                <c:pt idx="54">
                  <c:v>30.177174482184004</c:v>
                </c:pt>
                <c:pt idx="55">
                  <c:v>29.900810150614944</c:v>
                </c:pt>
                <c:pt idx="56">
                  <c:v>29.62699522125957</c:v>
                </c:pt>
                <c:pt idx="57">
                  <c:v>29.355701439784923</c:v>
                </c:pt>
                <c:pt idx="58">
                  <c:v>29.086901311681444</c:v>
                </c:pt>
                <c:pt idx="59">
                  <c:v>28.820568056873672</c:v>
                </c:pt>
                <c:pt idx="60">
                  <c:v>28.556675558792193</c:v>
                </c:pt>
              </c:numCache>
            </c:numRef>
          </c:val>
        </c:ser>
        <c:ser>
          <c:idx val="1"/>
          <c:order val="1"/>
          <c:tx>
            <c:v>Proposed ETF Scenario</c:v>
          </c:tx>
          <c:spPr>
            <a:ln>
              <a:prstDash val="sysDash"/>
            </a:ln>
          </c:spPr>
          <c:marker>
            <c:symbol val="none"/>
          </c:marker>
          <c:val>
            <c:numRef>
              <c:f>'Scenarios - Just Treatment Work'!$I$3:$I$63</c:f>
              <c:numCache>
                <c:formatCode>General</c:formatCode>
                <c:ptCount val="61"/>
                <c:pt idx="0">
                  <c:v>0.27</c:v>
                </c:pt>
                <c:pt idx="1">
                  <c:v>0.52478134110787178</c:v>
                </c:pt>
                <c:pt idx="2">
                  <c:v>34.942354773545333</c:v>
                </c:pt>
                <c:pt idx="3">
                  <c:v>80.126932555410392</c:v>
                </c:pt>
                <c:pt idx="4">
                  <c:v>77.683337944398247</c:v>
                </c:pt>
                <c:pt idx="5">
                  <c:v>76.737574033305862</c:v>
                </c:pt>
                <c:pt idx="6">
                  <c:v>71.163219598774475</c:v>
                </c:pt>
                <c:pt idx="7">
                  <c:v>71.202987247043851</c:v>
                </c:pt>
                <c:pt idx="8">
                  <c:v>71.125954422099767</c:v>
                </c:pt>
                <c:pt idx="9">
                  <c:v>70.963261096655899</c:v>
                </c:pt>
                <c:pt idx="10">
                  <c:v>61.344413119583649</c:v>
                </c:pt>
                <c:pt idx="11">
                  <c:v>48.293168482983468</c:v>
                </c:pt>
                <c:pt idx="12">
                  <c:v>48.319263070271205</c:v>
                </c:pt>
                <c:pt idx="13">
                  <c:v>47.67938862721595</c:v>
                </c:pt>
                <c:pt idx="14">
                  <c:v>46.846185272499831</c:v>
                </c:pt>
                <c:pt idx="15">
                  <c:v>45.831132068990158</c:v>
                </c:pt>
                <c:pt idx="16">
                  <c:v>44.781902066291416</c:v>
                </c:pt>
                <c:pt idx="17">
                  <c:v>43.73672691466134</c:v>
                </c:pt>
                <c:pt idx="18">
                  <c:v>42.836940207822913</c:v>
                </c:pt>
                <c:pt idx="19">
                  <c:v>42.199706626420486</c:v>
                </c:pt>
                <c:pt idx="20">
                  <c:v>41.226921809790703</c:v>
                </c:pt>
                <c:pt idx="21">
                  <c:v>40.287693588005006</c:v>
                </c:pt>
                <c:pt idx="22">
                  <c:v>39.380791758531643</c:v>
                </c:pt>
                <c:pt idx="23">
                  <c:v>38.504422769570382</c:v>
                </c:pt>
                <c:pt idx="24">
                  <c:v>37.656603074359566</c:v>
                </c:pt>
                <c:pt idx="25">
                  <c:v>36.835348313840143</c:v>
                </c:pt>
                <c:pt idx="26">
                  <c:v>36.03876485091925</c:v>
                </c:pt>
                <c:pt idx="27">
                  <c:v>35.265089804006791</c:v>
                </c:pt>
                <c:pt idx="28">
                  <c:v>34.512704243712804</c:v>
                </c:pt>
                <c:pt idx="29">
                  <c:v>33.780132766346036</c:v>
                </c:pt>
                <c:pt idx="30">
                  <c:v>33.06603649359031</c:v>
                </c:pt>
                <c:pt idx="31">
                  <c:v>32.369203237250851</c:v>
                </c:pt>
                <c:pt idx="32">
                  <c:v>32.27939350440117</c:v>
                </c:pt>
                <c:pt idx="33">
                  <c:v>32.140869359222819</c:v>
                </c:pt>
                <c:pt idx="34">
                  <c:v>31.983214522484875</c:v>
                </c:pt>
                <c:pt idx="35">
                  <c:v>31.814577596467075</c:v>
                </c:pt>
                <c:pt idx="36">
                  <c:v>31.639794394916741</c:v>
                </c:pt>
                <c:pt idx="37">
                  <c:v>31.461735272957696</c:v>
                </c:pt>
                <c:pt idx="38">
                  <c:v>31.282104390780813</c:v>
                </c:pt>
                <c:pt idx="39">
                  <c:v>31.101913885954719</c:v>
                </c:pt>
                <c:pt idx="40">
                  <c:v>30.921765163835282</c:v>
                </c:pt>
                <c:pt idx="41">
                  <c:v>30.742015784965563</c:v>
                </c:pt>
                <c:pt idx="42">
                  <c:v>30.562878477760751</c:v>
                </c:pt>
                <c:pt idx="43">
                  <c:v>30.384479888287217</c:v>
                </c:pt>
                <c:pt idx="44">
                  <c:v>30.206895439744574</c:v>
                </c:pt>
                <c:pt idx="45">
                  <c:v>30.030170031606694</c:v>
                </c:pt>
                <c:pt idx="46">
                  <c:v>29.854330315745877</c:v>
                </c:pt>
                <c:pt idx="47">
                  <c:v>29.679392001384539</c:v>
                </c:pt>
                <c:pt idx="48">
                  <c:v>29.505364188646691</c:v>
                </c:pt>
                <c:pt idx="49">
                  <c:v>29.332251951089585</c:v>
                </c:pt>
                <c:pt idx="50">
                  <c:v>29.160057876256698</c:v>
                </c:pt>
                <c:pt idx="51">
                  <c:v>28.988782982170907</c:v>
                </c:pt>
                <c:pt idx="52">
                  <c:v>28.818427271460855</c:v>
                </c:pt>
                <c:pt idx="53">
                  <c:v>28.648990065738857</c:v>
                </c:pt>
                <c:pt idx="54">
                  <c:v>28.480470207632852</c:v>
                </c:pt>
                <c:pt idx="55">
                  <c:v>28.312866186911226</c:v>
                </c:pt>
                <c:pt idx="56">
                  <c:v>28.146176222913898</c:v>
                </c:pt>
                <c:pt idx="57">
                  <c:v>27.98039831150421</c:v>
                </c:pt>
                <c:pt idx="58">
                  <c:v>27.815530264355434</c:v>
                </c:pt>
                <c:pt idx="59">
                  <c:v>27.651569731193579</c:v>
                </c:pt>
                <c:pt idx="60">
                  <c:v>27.488514217941166</c:v>
                </c:pt>
              </c:numCache>
            </c:numRef>
          </c:val>
        </c:ser>
        <c:marker val="1"/>
        <c:axId val="51980928"/>
        <c:axId val="53609216"/>
      </c:lineChart>
      <c:catAx>
        <c:axId val="51980928"/>
        <c:scaling>
          <c:orientation val="minMax"/>
        </c:scaling>
        <c:axPos val="b"/>
        <c:title>
          <c:tx>
            <c:rich>
              <a:bodyPr/>
              <a:lstStyle/>
              <a:p>
                <a:pPr>
                  <a:defRPr sz="1200">
                    <a:latin typeface="Arial" pitchFamily="34" charset="0"/>
                    <a:cs typeface="Arial" pitchFamily="34" charset="0"/>
                  </a:defRPr>
                </a:pPr>
                <a:r>
                  <a:rPr lang="en-US" sz="1200" dirty="0">
                    <a:latin typeface="Arial" pitchFamily="34" charset="0"/>
                    <a:cs typeface="Arial" pitchFamily="34" charset="0"/>
                  </a:rPr>
                  <a:t>Date</a:t>
                </a:r>
              </a:p>
            </c:rich>
          </c:tx>
          <c:layout>
            <c:manualLayout>
              <c:xMode val="edge"/>
              <c:yMode val="edge"/>
              <c:x val="0.34954435695538061"/>
              <c:y val="0.94181177904138469"/>
            </c:manualLayout>
          </c:layout>
        </c:title>
        <c:numFmt formatCode="General" sourceLinked="1"/>
        <c:tickLblPos val="nextTo"/>
        <c:txPr>
          <a:bodyPr/>
          <a:lstStyle/>
          <a:p>
            <a:pPr>
              <a:defRPr sz="900">
                <a:latin typeface="Arial" pitchFamily="34" charset="0"/>
                <a:cs typeface="Arial" pitchFamily="34" charset="0"/>
              </a:defRPr>
            </a:pPr>
            <a:endParaRPr lang="en-US"/>
          </a:p>
        </c:txPr>
        <c:crossAx val="53609216"/>
        <c:crosses val="autoZero"/>
        <c:auto val="1"/>
        <c:lblAlgn val="ctr"/>
        <c:lblOffset val="100"/>
      </c:catAx>
      <c:valAx>
        <c:axId val="53609216"/>
        <c:scaling>
          <c:orientation val="minMax"/>
        </c:scaling>
        <c:axPos val="l"/>
        <c:majorGridlines/>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Millions of 2013 Dollars (2.9% Discount Rate)</a:t>
                </a:r>
              </a:p>
            </c:rich>
          </c:tx>
          <c:layout>
            <c:manualLayout>
              <c:xMode val="edge"/>
              <c:yMode val="edge"/>
              <c:x val="1.1666666666666683E-2"/>
              <c:y val="0.17088062938503937"/>
            </c:manualLayout>
          </c:layout>
        </c:title>
        <c:numFmt formatCode="General" sourceLinked="1"/>
        <c:tickLblPos val="nextTo"/>
        <c:txPr>
          <a:bodyPr/>
          <a:lstStyle/>
          <a:p>
            <a:pPr>
              <a:defRPr sz="900">
                <a:latin typeface="Arial" pitchFamily="34" charset="0"/>
                <a:cs typeface="Arial" pitchFamily="34" charset="0"/>
              </a:defRPr>
            </a:pPr>
            <a:endParaRPr lang="en-US"/>
          </a:p>
        </c:txPr>
        <c:crossAx val="51980928"/>
        <c:crosses val="autoZero"/>
        <c:crossBetween val="between"/>
      </c:valAx>
    </c:plotArea>
    <c:legend>
      <c:legendPos val="r"/>
      <c:layout>
        <c:manualLayout>
          <c:xMode val="edge"/>
          <c:yMode val="edge"/>
          <c:x val="0.65034205951528778"/>
          <c:y val="0.28539389962618311"/>
          <c:w val="0.25168600810504682"/>
          <c:h val="0.119359164262883"/>
        </c:manualLayout>
      </c:layout>
      <c:txPr>
        <a:bodyPr/>
        <a:lstStyle/>
        <a:p>
          <a:pPr>
            <a:defRPr sz="900">
              <a:latin typeface="Arial" pitchFamily="34" charset="0"/>
              <a:cs typeface="Arial" pitchFamily="34" charset="0"/>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1/2/2014</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borrowers were interested in refinancing when notified</a:t>
            </a:r>
            <a:r>
              <a:rPr lang="en-US" baseline="0" dirty="0" smtClean="0"/>
              <a:t> of their eligibility</a:t>
            </a:r>
            <a:r>
              <a:rPr lang="en-US" dirty="0" smtClean="0"/>
              <a:t>.</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proposed rules would have no direct economic impact on the public. There may be </a:t>
            </a:r>
            <a:r>
              <a:rPr lang="en-US" sz="1200" i="1" kern="1200" dirty="0" smtClean="0">
                <a:solidFill>
                  <a:schemeClr val="tx1"/>
                </a:solidFill>
                <a:latin typeface="+mn-lt"/>
                <a:ea typeface="+mn-ea"/>
                <a:cs typeface="+mn-cs"/>
              </a:rPr>
              <a:t>indirect</a:t>
            </a:r>
            <a:r>
              <a:rPr lang="en-US" sz="1200" kern="1200" dirty="0" smtClean="0">
                <a:solidFill>
                  <a:schemeClr val="tx1"/>
                </a:solidFill>
                <a:latin typeface="+mn-lt"/>
                <a:ea typeface="+mn-ea"/>
                <a:cs typeface="+mn-cs"/>
              </a:rPr>
              <a:t> economic impacts to individuals located in a service area where the CWSRF funds a public agency project that affects sewer or other service rates. The proposed longer-term financing on new and existing debt obligations for CWSRF treatment works projects may </a:t>
            </a:r>
            <a:r>
              <a:rPr lang="en-US" sz="1200" i="1" kern="1200" dirty="0" smtClean="0">
                <a:solidFill>
                  <a:schemeClr val="tx1"/>
                </a:solidFill>
                <a:latin typeface="+mn-lt"/>
                <a:ea typeface="+mn-ea"/>
                <a:cs typeface="+mn-cs"/>
              </a:rPr>
              <a:t>indirectly</a:t>
            </a:r>
            <a:r>
              <a:rPr lang="en-US" sz="1200" kern="1200" dirty="0" smtClean="0">
                <a:solidFill>
                  <a:schemeClr val="tx1"/>
                </a:solidFill>
                <a:latin typeface="+mn-lt"/>
                <a:ea typeface="+mn-ea"/>
                <a:cs typeface="+mn-cs"/>
              </a:rPr>
              <a:t> benefit individual ratepayers if the public agency is able to avoid rate increases.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longer-term financing option requires a public agency to sell debt obligations in the form of revenue bonds to DEQ. </a:t>
            </a:r>
            <a:r>
              <a:rPr lang="en-US" sz="1200" b="1" kern="1200" dirty="0" smtClean="0">
                <a:solidFill>
                  <a:schemeClr val="tx1"/>
                </a:solidFill>
                <a:latin typeface="+mn-lt"/>
                <a:ea typeface="+mn-ea"/>
                <a:cs typeface="+mn-cs"/>
              </a:rPr>
              <a:t>Emphasize: The process of selling a revenue bond may require more effort and upfront costs to communities than required for a traditional loan.</a:t>
            </a:r>
            <a:r>
              <a:rPr lang="en-US" sz="1200" kern="1200" dirty="0" smtClean="0">
                <a:solidFill>
                  <a:schemeClr val="tx1"/>
                </a:solidFill>
                <a:latin typeface="+mn-lt"/>
                <a:ea typeface="+mn-ea"/>
                <a:cs typeface="+mn-cs"/>
              </a:rPr>
              <a:t> However, local governments would still have the option of pursuing a 20-year loan if they determine the economic costs of the new process of selling a revenue bond outweighs the economic benefits of the longer-term financing.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proposed rules could minimally increase administrative costs for the Oregon Department of Land Conservation and Development as well as DEQ if the proposed longer-term financing option results in additional funded and refinanced projects requiring more administrative time for application requirements such as environmental review.  </a:t>
            </a:r>
            <a:r>
              <a:rPr lang="en-US" sz="1200" b="1" kern="1200" dirty="0" smtClean="0">
                <a:solidFill>
                  <a:schemeClr val="tx1"/>
                </a:solidFill>
                <a:latin typeface="+mn-lt"/>
                <a:ea typeface="+mn-ea"/>
                <a:cs typeface="+mn-cs"/>
              </a:rPr>
              <a:t>Internal</a:t>
            </a:r>
            <a:r>
              <a:rPr lang="en-US" sz="1200" b="1" kern="1200" baseline="0" dirty="0" smtClean="0">
                <a:solidFill>
                  <a:schemeClr val="tx1"/>
                </a:solidFill>
                <a:latin typeface="+mn-lt"/>
                <a:ea typeface="+mn-ea"/>
                <a:cs typeface="+mn-cs"/>
              </a:rPr>
              <a:t> processes will not change so much that it will be burdensome to DEQ staff, already have rules in place for loan-secured by revenue bonds, this will have very similar rules.  Most time will be extra DEQ staff time for refinance details.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Financial impacts to the Clean Water State Revolving Fund will result in a slight decrease in the binding commitments, which is the total amount of money lent from the program, over a long period. </a:t>
            </a:r>
            <a:r>
              <a:rPr lang="en-US" sz="1200" b="1" kern="1200" baseline="0" dirty="0" smtClean="0">
                <a:solidFill>
                  <a:schemeClr val="tx1"/>
                </a:solidFill>
                <a:latin typeface="+mn-lt"/>
                <a:ea typeface="+mn-ea"/>
                <a:cs typeface="+mn-cs"/>
              </a:rPr>
              <a:t>The difference in binding commitments is a 7 percent decrease if all borrowers used extended term financing versus no extended term financing. This is below EPA’s 10 percent threshold. This result is displayed as a graph in that compares the percent change in binding commitments over a 60 year projection period for the above scenario and for the scenario where extended term financing is not utilized. </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positive environmental benefits for Oregon resulting from projects that protect and improve water quality for human health, wildlife and aquatic life in Oregon’s watersheds.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DEQ held public hearings on Tuesday, Nov. 19, 2013 in six different DEQ office locations across the state at two different times of the day, totally 12 public hearing sessions.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Hearings were held in DEQ offices in Portland, Bend, Eugene, Coos Bay, Medford and Pendleton. DEQ staff were the presiding officers at each site, with Larry McAllister as the presiding officer at DEQ Headquarters in Portland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a:t>
            </a:r>
            <a:r>
              <a:rPr lang="en-US" sz="1200" kern="1200" baseline="0" dirty="0" smtClean="0">
                <a:solidFill>
                  <a:schemeClr val="tx1"/>
                </a:solidFill>
                <a:latin typeface="+mn-lt"/>
                <a:ea typeface="+mn-ea"/>
                <a:cs typeface="+mn-cs"/>
              </a:rPr>
              <a:t>s were at</a:t>
            </a:r>
            <a:r>
              <a:rPr lang="en-US" sz="1200" kern="1200" dirty="0" smtClean="0">
                <a:solidFill>
                  <a:schemeClr val="tx1"/>
                </a:solidFill>
                <a:latin typeface="+mn-lt"/>
                <a:ea typeface="+mn-ea"/>
                <a:cs typeface="+mn-cs"/>
              </a:rPr>
              <a:t> 11 am and then again at 4 p.m.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Comments </a:t>
            </a:r>
          </a:p>
          <a:p>
            <a:r>
              <a:rPr lang="en-US" sz="1200" kern="1200" dirty="0" smtClean="0">
                <a:solidFill>
                  <a:schemeClr val="tx1"/>
                </a:solidFill>
                <a:latin typeface="+mn-lt"/>
                <a:ea typeface="+mn-ea"/>
                <a:cs typeface="+mn-cs"/>
              </a:rPr>
              <a:t>-City of Springfield, League of Oregon Cities, Special Districts Association of Oregon and the Oregon Association of Clean Water Agencies</a:t>
            </a:r>
            <a:r>
              <a:rPr lang="en-US" sz="1200" kern="1200" baseline="0" dirty="0" smtClean="0">
                <a:solidFill>
                  <a:schemeClr val="tx1"/>
                </a:solidFill>
                <a:latin typeface="+mn-lt"/>
                <a:ea typeface="+mn-ea"/>
                <a:cs typeface="+mn-cs"/>
              </a:rPr>
              <a:t> were supportive.</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-Senator Doug Whitsett was generally supportive of the proposed rules but thinks that they are not addressing the root of the problem. Commenter thinks that lower cost, regionally-specific options for water treatment projects are needed.</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r>
              <a:rPr lang="en-US" baseline="0" dirty="0" smtClean="0"/>
              <a:t> -</a:t>
            </a:r>
            <a:r>
              <a:rPr lang="en-US" dirty="0" smtClean="0"/>
              <a:t> include a statement of the fact that this rulemaking</a:t>
            </a:r>
            <a:r>
              <a:rPr lang="en-US" baseline="0" dirty="0" smtClean="0"/>
              <a:t> was deemed a priority.  This rulemaking benefits communities and water quality. DEQ wanted to have a special session with EQC early in the year so this did not have to wait until the March 2014 EQC meeting.</a:t>
            </a:r>
          </a:p>
          <a:p>
            <a:endParaRPr lang="en-US" baseline="0" dirty="0" smtClean="0"/>
          </a:p>
          <a:p>
            <a:r>
              <a:rPr lang="en-US" baseline="0" dirty="0" smtClean="0"/>
              <a:t>Option is for terms in the CWSRF for longer than the rule-allowable 20 year terms.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Eligible projects </a:t>
            </a:r>
            <a:r>
              <a:rPr lang="en-US" dirty="0" smtClean="0"/>
              <a:t>include wastewater treatment facility construction and upgrades, stormwater controls, sewer improvements and replacement, irrigation improvements and stream restoration. </a:t>
            </a:r>
          </a:p>
          <a:p>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Low-interest rates and loan terms make this program an attractive alternative to borrowing from higher-interest bond markets. </a:t>
            </a:r>
            <a:r>
              <a:rPr lang="en-US" sz="1200" kern="1200" dirty="0" smtClean="0">
                <a:solidFill>
                  <a:schemeClr val="tx1"/>
                </a:solidFill>
                <a:latin typeface="+mn-lt"/>
                <a:ea typeface="+mn-ea"/>
                <a:cs typeface="+mn-cs"/>
              </a:rPr>
              <a:t>Our rates are 2% less than municipal bond market rates.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Allowing longer-term financing would make the program even more attractive.</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State</a:t>
            </a:r>
            <a:r>
              <a:rPr lang="en-US" sz="1200" kern="1200" baseline="0" dirty="0" smtClean="0">
                <a:solidFill>
                  <a:schemeClr val="tx1"/>
                </a:solidFill>
                <a:latin typeface="+mn-lt"/>
                <a:ea typeface="+mn-ea"/>
                <a:cs typeface="+mn-cs"/>
              </a:rPr>
              <a:t> statute only allows treatment works to be eligible for longer-term financing.</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Emphasize: Longer-term financing means the selling of a revenue bond to fund a treatment works project.  This means that a public agency would sell DEQ a revenue bond.  Difference is that it would not be a loan, but a bond purchase agreement.</a:t>
            </a:r>
            <a:endParaRPr lang="en-US" sz="1200" b="1"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Emphasize: Longer-term financing spreads debt repayment over a longer period of time, thereby decreasing the financial burden on residents when communities increase utility rates to cover debt repayments.</a:t>
            </a: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dirty="0" smtClean="0"/>
          </a:p>
          <a:p>
            <a:r>
              <a:rPr lang="en-US" dirty="0" smtClean="0"/>
              <a:t>The </a:t>
            </a:r>
            <a:r>
              <a:rPr lang="en-US" dirty="0" smtClean="0"/>
              <a:t>process for selling a revenue bond may require more effort and upfront costs to communities than is required for a traditional </a:t>
            </a:r>
            <a:r>
              <a:rPr lang="en-US" dirty="0" smtClean="0"/>
              <a:t>loan, however, a</a:t>
            </a:r>
            <a:r>
              <a:rPr lang="en-US" baseline="0" dirty="0" smtClean="0"/>
              <a:t> community can decide if the costs outweigh the benefits.</a:t>
            </a:r>
            <a:endParaRPr lang="en-US" dirty="0" smtClean="0"/>
          </a:p>
          <a:p>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DEQ updated Oregon’s Clean Water State Revolving Fund rules in 2012 with input from the CWSRF Advisory Committee. The 2012 rules made the CWSRF loan program more affordable to communities by reducing loan interest rates and annual fees and offering further incentives for smaller communities. During the 2012 rulemaking, the advisory committee identified the option of offering a financing term longer than 20 years as a way to help make water quality improvements more affordable.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Internal</a:t>
            </a:r>
            <a:r>
              <a:rPr lang="en-US" b="1" baseline="0" dirty="0" smtClean="0"/>
              <a:t> rulemaking workgroup </a:t>
            </a:r>
            <a:r>
              <a:rPr lang="en-US" baseline="0" dirty="0" smtClean="0"/>
              <a:t>included the Regional Division Administrators, Deputy Director (Joni Hammond) and the Water Quality Division Administrator (Greg Aldrich), and key CWSRF program staff and manager.</a:t>
            </a:r>
            <a:endParaRPr lang="en-US" dirty="0" smtClean="0"/>
          </a:p>
          <a:p>
            <a:r>
              <a:rPr lang="en-US" dirty="0" smtClean="0"/>
              <a:t> </a:t>
            </a:r>
          </a:p>
          <a:p>
            <a:r>
              <a:rPr lang="en-US" b="1" dirty="0" smtClean="0"/>
              <a:t>Advisory Committee</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Oregon established the Clean Water State Revolving Fund Advisory Committee in 2011 to address program issues and provide input to DEQ for the 2012 rulemaking. After the committee last met in 2012, DEQ’s director appointed a 14-member standing CWSRF Advisory Committee that includes many of the original members. Current members represent CWSRF interests from federal and state agencies, local governments, water and wastewater districts and utilities, watershed organizations, environmental advocacy groups, local conservation districts, and the financial sector.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DEQ staff provided information to the committee about potential demand for, and benefits of, longer-term financing to existing and new borrowers including: Characteristics of Oregon CWSRF borrowers and loans, Oregon community demographics, impact of longer-term financing on community sewer rates for existing and potential new borrowers, and other CWSRF state programs and infrastructure funding agencies that have implemented longer-term financing. Based on the committee's discussion of different eligibility, interest rate and priority-setting criteria, DEQ presented modeling scenarios reflecting the impact of those criteria on the fund’s perpetuity. The committee used this information to develop a report detailing its recommendations.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EPA </a:t>
            </a:r>
          </a:p>
          <a:p>
            <a:r>
              <a:rPr lang="en-US" sz="1200" b="0" kern="1200" baseline="0" dirty="0" smtClean="0">
                <a:solidFill>
                  <a:schemeClr val="tx1"/>
                </a:solidFill>
                <a:latin typeface="+mn-lt"/>
                <a:ea typeface="+mn-ea"/>
                <a:cs typeface="+mn-cs"/>
              </a:rPr>
              <a:t>Concurrence required that required a formal proposal for what they call “Extended Term Financing”. This proposal required modeling that shows that the impacts of the new rule would not negatively impact the perpetuity of the CWSRF.</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recommendations</a:t>
            </a:r>
            <a:r>
              <a:rPr lang="en-US" baseline="0" dirty="0" smtClean="0"/>
              <a:t> from the advisory committee report</a:t>
            </a:r>
            <a:endParaRPr lang="en-US" dirty="0" smtClean="0"/>
          </a:p>
          <a:p>
            <a:endParaRPr lang="en-US" dirty="0" smtClean="0"/>
          </a:p>
          <a:p>
            <a:r>
              <a:rPr lang="en-US" b="1" dirty="0" smtClean="0"/>
              <a:t>Emphasize the new option</a:t>
            </a:r>
            <a:r>
              <a:rPr lang="en-US" b="1" baseline="0" dirty="0" smtClean="0"/>
              <a:t> it is a different funding mechanism from a loan</a:t>
            </a:r>
          </a:p>
          <a:p>
            <a:endParaRPr lang="en-US" dirty="0" smtClean="0"/>
          </a:p>
          <a:p>
            <a:r>
              <a:rPr lang="en-US" dirty="0" smtClean="0"/>
              <a:t>Proposal </a:t>
            </a:r>
            <a:r>
              <a:rPr lang="en-US" dirty="0" smtClean="0"/>
              <a:t>details</a:t>
            </a:r>
          </a:p>
          <a:p>
            <a:r>
              <a:rPr lang="en-US" dirty="0" smtClean="0"/>
              <a:t>-</a:t>
            </a:r>
            <a:r>
              <a:rPr lang="en-US" dirty="0" smtClean="0"/>
              <a:t>All new borrowers for treatment works projects should be eligible for longer-term financing. </a:t>
            </a:r>
          </a:p>
          <a:p>
            <a:r>
              <a:rPr lang="en-US" dirty="0" smtClean="0"/>
              <a:t>-Eligibility should be very limited for existing borrowers to refinance their current CWSRF loans for treatment works. The most disadvantaged communities should be allowed to refinance as specified by economic status and loan characteristic criteria. Refinancing should be a one-time offer and available only for a finite period of time. </a:t>
            </a:r>
          </a:p>
          <a:p>
            <a:r>
              <a:rPr lang="en-US" dirty="0" smtClean="0"/>
              <a:t>-Interest rate premiums should be added to current base rates to protect the CWSRF fund’s perpetuity. </a:t>
            </a:r>
          </a:p>
          <a:p>
            <a:r>
              <a:rPr lang="en-US" dirty="0" smtClean="0"/>
              <a:t>-Premiums should be added in a three-tiered structure based on borrowers’ economic status, with the most disadvantaged communities paying the lowest rates and least disadvantaged paying the highest rates. These premium rates should apply to new and existing borrowers eligible to refinance their CWSRF loans, and range from 0 to 0.5 percent. </a:t>
            </a:r>
          </a:p>
          <a:p>
            <a:r>
              <a:rPr lang="en-US" dirty="0" smtClean="0"/>
              <a:t>-The amount of CWSRF funds allocated for longer-term financing should not be limited. </a:t>
            </a:r>
          </a:p>
          <a:p>
            <a:r>
              <a:rPr lang="en-US" dirty="0" smtClean="0"/>
              <a:t>-Prioritization should not be considered in allocating the new financing option other than what is stated in current rules. </a:t>
            </a:r>
          </a:p>
          <a:p>
            <a:r>
              <a:rPr lang="en-US" dirty="0" smtClean="0"/>
              <a:t>-Allocation and priority setting for incentives such as the green project and small community reserves and principal forgiveness should not change from current rules.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Oregon law currently limits extended term financing to treatment works projects. DEQ is not proposing to change state law at this point but hopes to in the future.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Currently state statute limits the longer-term financing option to only “treatment works” projects as defined in ORS 468.423:   </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(3) “Treatment works” means:</a:t>
            </a:r>
          </a:p>
          <a:p>
            <a:r>
              <a:rPr lang="en-US" sz="1200" b="0" i="0" kern="1200" dirty="0" smtClean="0">
                <a:solidFill>
                  <a:schemeClr val="tx1"/>
                </a:solidFill>
                <a:latin typeface="+mn-lt"/>
                <a:ea typeface="+mn-ea"/>
                <a:cs typeface="+mn-cs"/>
              </a:rPr>
              <a:t>(a) The devices and systems used in the storage, treatment, recycling and reclamation of municipal sewage or industrial wastes of a liquid nature, necessary to recycle or reuse water at the most economical cost over the estimated life of the works. “Treatment works” includes:</a:t>
            </a:r>
          </a:p>
          <a:p>
            <a:r>
              <a:rPr lang="en-US" sz="1200" b="0" i="0" kern="1200" dirty="0" smtClean="0">
                <a:solidFill>
                  <a:schemeClr val="tx1"/>
                </a:solidFill>
                <a:latin typeface="+mn-lt"/>
                <a:ea typeface="+mn-ea"/>
                <a:cs typeface="+mn-cs"/>
              </a:rPr>
              <a:t>(A) Intercepting sewers, outfall sewers, sewage collection systems, pumping power and other equipment, and any appurtenance, extension, improvement, remodeling, addition or alteration to the equipment;</a:t>
            </a:r>
          </a:p>
          <a:p>
            <a:r>
              <a:rPr lang="en-US" sz="1200" b="0" i="0" kern="1200" dirty="0" smtClean="0">
                <a:solidFill>
                  <a:schemeClr val="tx1"/>
                </a:solidFill>
                <a:latin typeface="+mn-lt"/>
                <a:ea typeface="+mn-ea"/>
                <a:cs typeface="+mn-cs"/>
              </a:rPr>
              <a:t>(B) Elements essential to provide a reliable recycled water supply including standby treatment units and clear well facilities; and</a:t>
            </a:r>
          </a:p>
          <a:p>
            <a:r>
              <a:rPr lang="en-US" sz="1200" b="0" i="0" kern="1200" dirty="0" smtClean="0">
                <a:solidFill>
                  <a:schemeClr val="tx1"/>
                </a:solidFill>
                <a:latin typeface="+mn-lt"/>
                <a:ea typeface="+mn-ea"/>
                <a:cs typeface="+mn-cs"/>
              </a:rPr>
              <a:t>(C) Any other acquisitions that will be an integral part of the treatment process or used for ultimate disposal of residues resulting from such treatment, including but not limited to land used to store treated waste water in land treatment systems prior to land application.</a:t>
            </a:r>
          </a:p>
          <a:p>
            <a:r>
              <a:rPr lang="en-US" sz="1200" b="0" i="0" kern="1200" dirty="0" smtClean="0">
                <a:solidFill>
                  <a:schemeClr val="tx1"/>
                </a:solidFill>
                <a:latin typeface="+mn-lt"/>
                <a:ea typeface="+mn-ea"/>
                <a:cs typeface="+mn-cs"/>
              </a:rPr>
              <a:t>(b) Any other method or system for preventing, abating, reducing, storing, treating, separating or disposing of municipal waste, storm water runoff, industrial waste or waste in combined storm water and sanitary sewer systems.</a:t>
            </a:r>
          </a:p>
          <a:p>
            <a:r>
              <a:rPr lang="en-US" sz="1200" b="0" i="0" kern="1200" dirty="0" smtClean="0">
                <a:solidFill>
                  <a:schemeClr val="tx1"/>
                </a:solidFill>
                <a:latin typeface="+mn-lt"/>
                <a:ea typeface="+mn-ea"/>
                <a:cs typeface="+mn-cs"/>
              </a:rPr>
              <a:t>(c) Any other facility that the Environmental Quality Commission determines a public agency must construct or replace in order to abate or prevent surface or ground water pollution.”</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Refinancing </a:t>
            </a:r>
            <a:r>
              <a:rPr lang="en-US" sz="1200" kern="1200" baseline="0" dirty="0" smtClean="0">
                <a:solidFill>
                  <a:schemeClr val="tx1"/>
                </a:solidFill>
                <a:latin typeface="+mn-lt"/>
                <a:ea typeface="+mn-ea"/>
                <a:cs typeface="+mn-cs"/>
              </a:rPr>
              <a:t>criteria:</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p>
          <a:p>
            <a:pPr>
              <a:buFont typeface="Wingdings" pitchFamily="2" charset="2"/>
              <a:buChar char="§"/>
            </a:pPr>
            <a:r>
              <a:rPr lang="en-US" sz="1200" kern="1200" baseline="0" dirty="0" smtClean="0">
                <a:solidFill>
                  <a:schemeClr val="tx1"/>
                </a:solidFill>
                <a:latin typeface="+mn-lt"/>
                <a:ea typeface="+mn-ea"/>
                <a:cs typeface="+mn-cs"/>
              </a:rPr>
              <a:t>Median household income is less than 70 percent of the Oregon statewide median household income (Statewide Median Household Income (MHI) is $49,850), </a:t>
            </a:r>
          </a:p>
          <a:p>
            <a:pPr>
              <a:buFont typeface="Wingdings" pitchFamily="2" charset="2"/>
              <a:buChar char="§"/>
            </a:pPr>
            <a:r>
              <a:rPr lang="en-US" sz="1200" kern="1200" baseline="0" dirty="0" smtClean="0">
                <a:solidFill>
                  <a:schemeClr val="tx1"/>
                </a:solidFill>
                <a:latin typeface="+mn-lt"/>
                <a:ea typeface="+mn-ea"/>
                <a:cs typeface="+mn-cs"/>
              </a:rPr>
              <a:t>Loan </a:t>
            </a:r>
            <a:r>
              <a:rPr lang="en-US" sz="1200" kern="1200" baseline="0" dirty="0" smtClean="0">
                <a:solidFill>
                  <a:schemeClr val="tx1"/>
                </a:solidFill>
                <a:latin typeface="+mn-lt"/>
                <a:ea typeface="+mn-ea"/>
                <a:cs typeface="+mn-cs"/>
              </a:rPr>
              <a:t>term remaining is 10 years or greater, </a:t>
            </a:r>
            <a:endParaRPr lang="en-US" sz="1200" kern="1200" baseline="0" dirty="0" smtClean="0">
              <a:solidFill>
                <a:schemeClr val="tx1"/>
              </a:solidFill>
              <a:latin typeface="+mn-lt"/>
              <a:ea typeface="+mn-ea"/>
              <a:cs typeface="+mn-cs"/>
            </a:endParaRPr>
          </a:p>
          <a:p>
            <a:pPr>
              <a:buFont typeface="Wingdings" pitchFamily="2" charset="2"/>
              <a:buChar char="§"/>
            </a:pPr>
            <a:r>
              <a:rPr lang="en-US" sz="1200" kern="1200" baseline="0" dirty="0" smtClean="0">
                <a:solidFill>
                  <a:schemeClr val="tx1"/>
                </a:solidFill>
                <a:latin typeface="+mn-lt"/>
                <a:ea typeface="+mn-ea"/>
                <a:cs typeface="+mn-cs"/>
              </a:rPr>
              <a:t>Loan repayments are currently not in default, </a:t>
            </a:r>
          </a:p>
          <a:p>
            <a:pPr>
              <a:buFont typeface="Wingdings" pitchFamily="2" charset="2"/>
              <a:buChar char="§"/>
            </a:pPr>
            <a:r>
              <a:rPr lang="en-US" sz="1200" kern="1200" baseline="0" dirty="0" smtClean="0">
                <a:solidFill>
                  <a:schemeClr val="tx1"/>
                </a:solidFill>
                <a:latin typeface="+mn-lt"/>
                <a:ea typeface="+mn-ea"/>
                <a:cs typeface="+mn-cs"/>
              </a:rPr>
              <a:t>Loan </a:t>
            </a:r>
            <a:r>
              <a:rPr lang="en-US" sz="1200" kern="1200" baseline="0" dirty="0" smtClean="0">
                <a:solidFill>
                  <a:schemeClr val="tx1"/>
                </a:solidFill>
                <a:latin typeface="+mn-lt"/>
                <a:ea typeface="+mn-ea"/>
                <a:cs typeface="+mn-cs"/>
              </a:rPr>
              <a:t>does not include American Recovery and Reinvestment Act or principal forgiveness funding, </a:t>
            </a:r>
          </a:p>
          <a:p>
            <a:pPr>
              <a:buFont typeface="Wingdings" pitchFamily="2" charset="2"/>
              <a:buChar char="§"/>
            </a:pPr>
            <a:r>
              <a:rPr lang="en-US" sz="1200" kern="1200" baseline="0" dirty="0" smtClean="0">
                <a:solidFill>
                  <a:schemeClr val="tx1"/>
                </a:solidFill>
                <a:latin typeface="+mn-lt"/>
                <a:ea typeface="+mn-ea"/>
                <a:cs typeface="+mn-cs"/>
              </a:rPr>
              <a:t>When </a:t>
            </a:r>
            <a:r>
              <a:rPr lang="en-US" sz="1200" kern="1200" baseline="0" dirty="0" smtClean="0">
                <a:solidFill>
                  <a:schemeClr val="tx1"/>
                </a:solidFill>
                <a:latin typeface="+mn-lt"/>
                <a:ea typeface="+mn-ea"/>
                <a:cs typeface="+mn-cs"/>
              </a:rPr>
              <a:t>the department purchases a debt obligation to replace an existing CWSRF loan or debt obligation, the amortization period of the debt obligation may not exceed the lesser of: 1) The useful life of the asset, or 2) Thirty years minus the number of years that the existing CWSRF loan or debt obligation has been in repayment.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Clean Water State Revolving Fund Longer-term Financing</a:t>
            </a:r>
            <a:r>
              <a:rPr lang="en-US" dirty="0" smtClean="0"/>
              <a:t/>
            </a:r>
            <a:br>
              <a:rPr lang="en-US" dirty="0" smtClean="0"/>
            </a:br>
            <a:r>
              <a:rPr lang="en-US" dirty="0" smtClean="0"/>
              <a:t/>
            </a:r>
            <a:br>
              <a:rPr lang="en-US" dirty="0" smtClean="0"/>
            </a:br>
            <a:r>
              <a:rPr lang="en-US" sz="3600" dirty="0" smtClean="0"/>
              <a:t>Environmental Quality Commission</a:t>
            </a:r>
            <a:br>
              <a:rPr lang="en-US" sz="3600" dirty="0" smtClean="0"/>
            </a:br>
            <a:r>
              <a:rPr lang="en-US" sz="2800" dirty="0" smtClean="0"/>
              <a:t>S</a:t>
            </a:r>
            <a:r>
              <a:rPr lang="en-US" sz="2800" dirty="0" smtClean="0"/>
              <a:t>pecial </a:t>
            </a:r>
            <a:r>
              <a:rPr lang="en-US" sz="2800" dirty="0" smtClean="0"/>
              <a:t>Conference Call</a:t>
            </a:r>
            <a:br>
              <a:rPr lang="en-US" sz="2800" dirty="0" smtClean="0"/>
            </a:br>
            <a:r>
              <a:rPr lang="en-US" sz="2800" dirty="0" smtClean="0"/>
              <a:t>January 23, 2014</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Katie Foreman,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dirty="0"/>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dirty="0"/>
          </a:p>
        </p:txBody>
      </p:sp>
      <p:sp>
        <p:nvSpPr>
          <p:cNvPr id="9" name="Rectangle 8"/>
          <p:cNvSpPr/>
          <p:nvPr/>
        </p:nvSpPr>
        <p:spPr>
          <a:xfrm>
            <a:off x="990600" y="76200"/>
            <a:ext cx="78486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14 eligible </a:t>
            </a:r>
            <a:r>
              <a:rPr lang="en-US" sz="3200" dirty="0" smtClean="0">
                <a:solidFill>
                  <a:prstClr val="black"/>
                </a:solidFill>
                <a:latin typeface="Arial" pitchFamily="34" charset="0"/>
                <a:cs typeface="Arial" pitchFamily="34" charset="0"/>
              </a:rPr>
              <a:t>existing CWSRF </a:t>
            </a:r>
            <a:r>
              <a:rPr lang="en-US" sz="3200" dirty="0" smtClean="0">
                <a:solidFill>
                  <a:prstClr val="black"/>
                </a:solidFill>
                <a:latin typeface="Arial" pitchFamily="34" charset="0"/>
                <a:cs typeface="Arial" pitchFamily="34" charset="0"/>
              </a:rPr>
              <a:t>borrowers </a:t>
            </a:r>
            <a:r>
              <a:rPr lang="en-US" sz="3200" dirty="0" smtClean="0">
                <a:solidFill>
                  <a:prstClr val="black"/>
                </a:solidFill>
                <a:latin typeface="Arial" pitchFamily="34" charset="0"/>
                <a:cs typeface="Arial" pitchFamily="34" charset="0"/>
              </a:rPr>
              <a:t>for </a:t>
            </a:r>
            <a:r>
              <a:rPr lang="en-US" sz="3200" dirty="0" smtClean="0">
                <a:solidFill>
                  <a:prstClr val="black"/>
                </a:solidFill>
                <a:latin typeface="Arial" pitchFamily="34" charset="0"/>
                <a:cs typeface="Arial" pitchFamily="34" charset="0"/>
              </a:rPr>
              <a:t>refinancing</a:t>
            </a:r>
            <a:endParaRPr lang="en-US" sz="3200" dirty="0" smtClean="0">
              <a:solidFill>
                <a:prstClr val="black"/>
              </a:solidFill>
              <a:latin typeface="Arial" pitchFamily="34" charset="0"/>
              <a:cs typeface="Arial" pitchFamily="34" charset="0"/>
            </a:endParaRPr>
          </a:p>
          <a:p>
            <a:endParaRPr lang="en-US" sz="3200" dirty="0"/>
          </a:p>
        </p:txBody>
      </p:sp>
      <p:pic>
        <p:nvPicPr>
          <p:cNvPr id="5122" name="Picture 2"/>
          <p:cNvPicPr>
            <a:picLocks noChangeAspect="1" noChangeArrowheads="1"/>
          </p:cNvPicPr>
          <p:nvPr/>
        </p:nvPicPr>
        <p:blipFill>
          <a:blip r:embed="rId3" cstate="print"/>
          <a:srcRect/>
          <a:stretch>
            <a:fillRect/>
          </a:stretch>
        </p:blipFill>
        <p:spPr bwMode="auto">
          <a:xfrm>
            <a:off x="381000" y="1524000"/>
            <a:ext cx="8077200" cy="500475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22437"/>
            <a:ext cx="4038600" cy="4525963"/>
          </a:xfrm>
        </p:spPr>
        <p:txBody>
          <a:bodyPr>
            <a:normAutofit fontScale="85000" lnSpcReduction="10000"/>
          </a:bodyPr>
          <a:lstStyle/>
          <a:p>
            <a:pPr>
              <a:buClr>
                <a:srgbClr val="008272"/>
              </a:buClr>
              <a:buFont typeface="Wingdings" pitchFamily="2" charset="2"/>
              <a:buChar char="§"/>
            </a:pPr>
            <a:r>
              <a:rPr lang="en-US" dirty="0" smtClean="0"/>
              <a:t>Indirect benefit </a:t>
            </a:r>
            <a:r>
              <a:rPr lang="en-US" dirty="0" smtClean="0"/>
              <a:t>to </a:t>
            </a:r>
            <a:r>
              <a:rPr lang="en-US" dirty="0" smtClean="0"/>
              <a:t>communities and businesses</a:t>
            </a:r>
          </a:p>
          <a:p>
            <a:pPr>
              <a:buClr>
                <a:srgbClr val="008272"/>
              </a:buClr>
              <a:buFont typeface="Wingdings" pitchFamily="2" charset="2"/>
              <a:buChar char="§"/>
            </a:pPr>
            <a:r>
              <a:rPr lang="en-US" dirty="0" smtClean="0"/>
              <a:t>More upfront costs to communities</a:t>
            </a:r>
            <a:endParaRPr lang="en-US" dirty="0" smtClean="0"/>
          </a:p>
          <a:p>
            <a:pPr>
              <a:buClr>
                <a:srgbClr val="008272"/>
              </a:buClr>
              <a:buFont typeface="Wingdings" pitchFamily="2" charset="2"/>
              <a:buChar char="§"/>
            </a:pPr>
            <a:r>
              <a:rPr lang="en-US" dirty="0" smtClean="0"/>
              <a:t>No significant DEQ </a:t>
            </a:r>
            <a:r>
              <a:rPr lang="en-US" dirty="0" smtClean="0"/>
              <a:t>fiscal or economic </a:t>
            </a:r>
            <a:r>
              <a:rPr lang="en-US" dirty="0" smtClean="0"/>
              <a:t>effects </a:t>
            </a:r>
          </a:p>
          <a:p>
            <a:pPr>
              <a:buClr>
                <a:srgbClr val="008272"/>
              </a:buClr>
              <a:buFont typeface="Wingdings" pitchFamily="2" charset="2"/>
              <a:buChar char="§"/>
            </a:pPr>
            <a:r>
              <a:rPr lang="en-US" dirty="0" smtClean="0"/>
              <a:t>Slight decrease in CWSRF binding commitments over time</a:t>
            </a:r>
          </a:p>
          <a:p>
            <a:pPr>
              <a:buClr>
                <a:srgbClr val="008272"/>
              </a:buClr>
              <a:buFont typeface="Wingdings" pitchFamily="2" charset="2"/>
              <a:buChar char="§"/>
            </a:pPr>
            <a:r>
              <a:rPr lang="en-US" dirty="0" smtClean="0"/>
              <a:t>Improved water quality across Oregon</a:t>
            </a:r>
            <a:endParaRPr lang="en-US" dirty="0" smtClean="0"/>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dirty="0"/>
          </a:p>
        </p:txBody>
      </p:sp>
      <p:sp>
        <p:nvSpPr>
          <p:cNvPr id="4" name="TextBox 3"/>
          <p:cNvSpPr txBox="1"/>
          <p:nvPr/>
        </p:nvSpPr>
        <p:spPr>
          <a:xfrm>
            <a:off x="914400" y="1524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Proposal provides many benefits with limited costs </a:t>
            </a:r>
            <a:endParaRPr lang="en-US" sz="3200" dirty="0">
              <a:latin typeface="Arial" pitchFamily="34" charset="0"/>
              <a:cs typeface="Arial" pitchFamily="34" charset="0"/>
            </a:endParaRPr>
          </a:p>
        </p:txBody>
      </p:sp>
      <p:graphicFrame>
        <p:nvGraphicFramePr>
          <p:cNvPr id="6" name="Chart 5"/>
          <p:cNvGraphicFramePr/>
          <p:nvPr/>
        </p:nvGraphicFramePr>
        <p:xfrm>
          <a:off x="3810000" y="1600200"/>
          <a:ext cx="58674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447800"/>
            <a:ext cx="4572000" cy="4952997"/>
          </a:xfrm>
        </p:spPr>
        <p:txBody>
          <a:bodyPr>
            <a:noAutofit/>
          </a:bodyPr>
          <a:lstStyle/>
          <a:p>
            <a:pPr marL="342845" lvl="1" indent="-342845">
              <a:buClr>
                <a:srgbClr val="00817E"/>
              </a:buClr>
              <a:buFont typeface="Wingdings" pitchFamily="2" charset="2"/>
              <a:buChar char="§"/>
            </a:pPr>
            <a:r>
              <a:rPr lang="en-US" dirty="0" smtClean="0"/>
              <a:t>30 day public comment period </a:t>
            </a:r>
          </a:p>
          <a:p>
            <a:pPr marL="799971" lvl="3" indent="-342845">
              <a:buClr>
                <a:srgbClr val="00817E"/>
              </a:buClr>
              <a:buFont typeface="Wingdings" pitchFamily="2" charset="2"/>
              <a:buChar char="§"/>
            </a:pPr>
            <a:r>
              <a:rPr lang="en-US" sz="2000" dirty="0" smtClean="0"/>
              <a:t>Nov. 1-Dec. 2, 2013</a:t>
            </a:r>
          </a:p>
          <a:p>
            <a:pPr marL="342845" lvl="1" indent="-342845">
              <a:buClr>
                <a:srgbClr val="00817E"/>
              </a:buClr>
              <a:buFont typeface="Wingdings" pitchFamily="2" charset="2"/>
              <a:buChar char="§"/>
            </a:pPr>
            <a:r>
              <a:rPr lang="en-US" dirty="0" smtClean="0"/>
              <a:t>12 public meetings across the state on Nov. 19, 2013</a:t>
            </a:r>
          </a:p>
          <a:p>
            <a:pPr marL="799971" lvl="3" indent="-342845">
              <a:buClr>
                <a:srgbClr val="00817E"/>
              </a:buClr>
              <a:buFont typeface="Wingdings" pitchFamily="2" charset="2"/>
              <a:buChar char="§"/>
            </a:pPr>
            <a:r>
              <a:rPr lang="en-US" sz="2000" dirty="0" smtClean="0"/>
              <a:t>No attendees</a:t>
            </a:r>
          </a:p>
          <a:p>
            <a:pPr marL="342845" lvl="1" indent="-342845">
              <a:buClr>
                <a:srgbClr val="00817E"/>
              </a:buClr>
              <a:buFont typeface="Wingdings" pitchFamily="2" charset="2"/>
              <a:buChar char="§"/>
            </a:pPr>
            <a:r>
              <a:rPr lang="en-US" dirty="0" smtClean="0"/>
              <a:t>Noticing to interested parties</a:t>
            </a:r>
          </a:p>
          <a:p>
            <a:pPr marL="799971" lvl="3" indent="-342845">
              <a:buClr>
                <a:srgbClr val="00817E"/>
              </a:buClr>
              <a:buFont typeface="Wingdings" pitchFamily="2" charset="2"/>
              <a:buChar char="§"/>
            </a:pPr>
            <a:r>
              <a:rPr lang="en-US" sz="2000" dirty="0" smtClean="0"/>
              <a:t>Legislators, EPA, general public, public agencies</a:t>
            </a:r>
          </a:p>
          <a:p>
            <a:pPr marL="799971" lvl="3" indent="-342845">
              <a:buClr>
                <a:srgbClr val="00817E"/>
              </a:buClr>
              <a:buFont typeface="Wingdings" pitchFamily="2" charset="2"/>
              <a:buChar char="§"/>
            </a:pPr>
            <a:r>
              <a:rPr lang="en-US" sz="2000" dirty="0" smtClean="0"/>
              <a:t>4 supportive comments,1 comment beyond scope</a:t>
            </a:r>
          </a:p>
          <a:p>
            <a:pPr marL="799971" lvl="3" indent="-342845">
              <a:buClr>
                <a:srgbClr val="00817E"/>
              </a:buClr>
              <a:buFont typeface="Wingdings" pitchFamily="2" charset="2"/>
              <a:buChar char="§"/>
            </a:pPr>
            <a:r>
              <a:rPr lang="en-US" sz="2000" dirty="0" smtClean="0"/>
              <a:t>Proposal approved by EPA</a:t>
            </a:r>
          </a:p>
          <a:p>
            <a:pPr>
              <a:buClr>
                <a:srgbClr val="00817E"/>
              </a:buClr>
              <a:buFont typeface="Wingdings" pitchFamily="2" charset="2"/>
              <a:buChar char="§"/>
            </a:pPr>
            <a:r>
              <a:rPr lang="en-US" sz="2400" dirty="0" smtClean="0"/>
              <a:t>No changes warranted to proposed rules</a:t>
            </a:r>
            <a:endParaRPr lang="en-US" sz="2400"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12</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rot="-360000">
            <a:off x="4944841" y="1679996"/>
            <a:ext cx="3340348" cy="4362450"/>
          </a:xfrm>
          <a:prstGeom prst="rect">
            <a:avLst/>
          </a:prstGeom>
          <a:noFill/>
          <a:ln w="3175">
            <a:solidFill>
              <a:schemeClr val="tx1"/>
            </a:solid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rot="420000">
            <a:off x="5476679" y="2740745"/>
            <a:ext cx="2895600" cy="3769133"/>
          </a:xfrm>
          <a:prstGeom prst="rect">
            <a:avLst/>
          </a:prstGeom>
          <a:noFill/>
          <a:ln w="3175">
            <a:solidFill>
              <a:schemeClr val="tx1"/>
            </a:solid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rot="-420000">
            <a:off x="6184913" y="3924412"/>
            <a:ext cx="2133600" cy="2814066"/>
          </a:xfrm>
          <a:prstGeom prst="rect">
            <a:avLst/>
          </a:prstGeom>
          <a:noFill/>
          <a:ln w="3175">
            <a:solidFill>
              <a:schemeClr val="tx1"/>
            </a:solidFill>
            <a:miter lim="800000"/>
            <a:headEnd/>
            <a:tailEnd/>
          </a:ln>
        </p:spPr>
      </p:pic>
      <p:sp>
        <p:nvSpPr>
          <p:cNvPr id="8" name="Rectangle 7"/>
          <p:cNvSpPr/>
          <p:nvPr/>
        </p:nvSpPr>
        <p:spPr>
          <a:xfrm>
            <a:off x="990600" y="228600"/>
            <a:ext cx="76200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Stakeholder and public feedback was encouraged on proposal</a:t>
            </a:r>
            <a:endParaRPr lang="en-US" sz="32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00203"/>
            <a:ext cx="5105400" cy="4525963"/>
          </a:xfrm>
        </p:spPr>
        <p:txBody>
          <a:bodyPr>
            <a:normAutofit/>
          </a:bodyPr>
          <a:lstStyle/>
          <a:p>
            <a:pPr>
              <a:buClr>
                <a:srgbClr val="00817E"/>
              </a:buClr>
              <a:buNone/>
            </a:pPr>
            <a:r>
              <a:rPr lang="en-US" dirty="0" smtClean="0"/>
              <a:t>DEQ recommends </a:t>
            </a:r>
            <a:r>
              <a:rPr lang="en-US" dirty="0" smtClean="0"/>
              <a:t>that </a:t>
            </a:r>
            <a:r>
              <a:rPr lang="en-US" dirty="0" smtClean="0"/>
              <a:t>the EQC adopt proposed amendments to OAR 340, Divisions 54 as shown in Attachment </a:t>
            </a:r>
            <a:r>
              <a:rPr lang="en-US" dirty="0" smtClean="0"/>
              <a:t>A</a:t>
            </a:r>
            <a:endParaRPr lang="en-US" dirty="0" smtClean="0"/>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5" name="Picture 2"/>
          <p:cNvPicPr>
            <a:picLocks noChangeAspect="1" noChangeArrowheads="1"/>
          </p:cNvPicPr>
          <p:nvPr/>
        </p:nvPicPr>
        <p:blipFill>
          <a:blip r:embed="rId3" cstate="print"/>
          <a:srcRect/>
          <a:stretch>
            <a:fillRect/>
          </a:stretch>
        </p:blipFill>
        <p:spPr bwMode="auto">
          <a:xfrm rot="420000">
            <a:off x="4933413" y="1500050"/>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a:buClr>
                <a:srgbClr val="00817E"/>
              </a:buClr>
              <a:buFont typeface="Wingdings" pitchFamily="2" charset="2"/>
              <a:buChar char="§"/>
            </a:pPr>
            <a:r>
              <a:rPr lang="en-US" dirty="0" smtClean="0"/>
              <a:t>Implementation plan</a:t>
            </a:r>
          </a:p>
          <a:p>
            <a:pPr>
              <a:buClr>
                <a:srgbClr val="00817E"/>
              </a:buClr>
              <a:buFont typeface="Wingdings" pitchFamily="2" charset="2"/>
              <a:buChar char="§"/>
            </a:pPr>
            <a:r>
              <a:rPr lang="en-US" dirty="0" smtClean="0"/>
              <a:t>Communication strategy</a:t>
            </a:r>
          </a:p>
          <a:p>
            <a:pPr lvl="1">
              <a:buClr>
                <a:srgbClr val="00817E"/>
              </a:buClr>
              <a:buFont typeface="Wingdings" pitchFamily="2" charset="2"/>
              <a:buChar char="§"/>
            </a:pPr>
            <a:r>
              <a:rPr lang="en-US" dirty="0" smtClean="0"/>
              <a:t>Potential, new, and existing borrowers</a:t>
            </a:r>
          </a:p>
          <a:p>
            <a:pPr>
              <a:buClr>
                <a:srgbClr val="00817E"/>
              </a:buClr>
              <a:buFont typeface="Wingdings" pitchFamily="2" charset="2"/>
              <a:buChar char="§"/>
            </a:pPr>
            <a:r>
              <a:rPr lang="en-US" dirty="0" smtClean="0"/>
              <a:t>Possible statutory change for longer-term financing </a:t>
            </a:r>
            <a:r>
              <a:rPr lang="en-US" dirty="0" smtClean="0"/>
              <a:t>to include all non-treatment works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14</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Next </a:t>
            </a:r>
            <a:r>
              <a:rPr lang="en-US" sz="3200" dirty="0" smtClean="0">
                <a:solidFill>
                  <a:prstClr val="black"/>
                </a:solidFill>
                <a:latin typeface="Arial" pitchFamily="34" charset="0"/>
                <a:cs typeface="Arial" pitchFamily="34" charset="0"/>
              </a:rPr>
              <a:t>steps if approved</a:t>
            </a:r>
            <a:endParaRPr lang="en-US" sz="3200" dirty="0"/>
          </a:p>
        </p:txBody>
      </p:sp>
      <p:pic>
        <p:nvPicPr>
          <p:cNvPr id="5" name="Picture 3" descr="X:\Logos &amp; Photos\photos\Tillamook2\031.jpg"/>
          <p:cNvPicPr>
            <a:picLocks noChangeAspect="1" noChangeArrowheads="1"/>
          </p:cNvPicPr>
          <p:nvPr/>
        </p:nvPicPr>
        <p:blipFill>
          <a:blip r:embed="rId3" cstate="print"/>
          <a:srcRect/>
          <a:stretch>
            <a:fillRect/>
          </a:stretch>
        </p:blipFill>
        <p:spPr bwMode="auto">
          <a:xfrm>
            <a:off x="4191000" y="2057400"/>
            <a:ext cx="4648200" cy="348615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46237"/>
            <a:ext cx="4648200" cy="4525963"/>
          </a:xfrm>
        </p:spPr>
        <p:txBody>
          <a:bodyPr>
            <a:normAutofit/>
          </a:bodyPr>
          <a:lstStyle/>
          <a:p>
            <a:pPr>
              <a:buClr>
                <a:srgbClr val="00817E"/>
              </a:buClr>
              <a:buNone/>
            </a:pPr>
            <a:r>
              <a:rPr lang="en-US" dirty="0" smtClean="0"/>
              <a:t>DEQ recommends that the </a:t>
            </a:r>
            <a:r>
              <a:rPr lang="en-US" dirty="0" smtClean="0"/>
              <a:t>EQC adopt </a:t>
            </a:r>
            <a:r>
              <a:rPr lang="en-US" dirty="0" smtClean="0"/>
              <a:t>proposed amendments to OAR 340, Division 54 as shown in Attachment A.</a:t>
            </a:r>
          </a:p>
          <a:p>
            <a:pPr lvl="1">
              <a:buClr>
                <a:srgbClr val="00817E"/>
              </a:buClr>
              <a:buFont typeface="Wingdings" pitchFamily="2" charset="2"/>
              <a:buChar char="§"/>
            </a:pPr>
            <a:r>
              <a:rPr lang="en-US" dirty="0" smtClean="0"/>
              <a:t>Longer-term </a:t>
            </a:r>
            <a:r>
              <a:rPr lang="en-US" dirty="0" smtClean="0"/>
              <a:t>financing option in the Clean </a:t>
            </a:r>
            <a:r>
              <a:rPr lang="en-US" dirty="0" smtClean="0"/>
              <a:t>Water </a:t>
            </a:r>
            <a:r>
              <a:rPr lang="en-US" dirty="0" smtClean="0"/>
              <a:t>State Revolving </a:t>
            </a:r>
            <a:r>
              <a:rPr lang="en-US" dirty="0" smtClean="0"/>
              <a:t>Fund (CWSRF</a:t>
            </a:r>
            <a:r>
              <a:rPr lang="en-US" dirty="0" smtClean="0"/>
              <a:t>) program</a:t>
            </a:r>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4098" name="Picture 2"/>
          <p:cNvPicPr>
            <a:picLocks noChangeAspect="1" noChangeArrowheads="1"/>
          </p:cNvPicPr>
          <p:nvPr/>
        </p:nvPicPr>
        <p:blipFill>
          <a:blip r:embed="rId3" cstate="print"/>
          <a:srcRect/>
          <a:stretch>
            <a:fillRect/>
          </a:stretch>
        </p:blipFill>
        <p:spPr bwMode="auto">
          <a:xfrm rot="420000">
            <a:off x="4857213" y="1423851"/>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00203"/>
            <a:ext cx="4495800" cy="4525963"/>
          </a:xfrm>
        </p:spPr>
        <p:txBody>
          <a:bodyPr>
            <a:normAutofit lnSpcReduction="10000"/>
          </a:bodyPr>
          <a:lstStyle/>
          <a:p>
            <a:pPr>
              <a:buNone/>
            </a:pPr>
            <a:r>
              <a:rPr lang="en-US" dirty="0" smtClean="0"/>
              <a:t>Funding </a:t>
            </a:r>
            <a:r>
              <a:rPr lang="en-US" dirty="0" smtClean="0"/>
              <a:t>to public agencies for water quality protection and improvement </a:t>
            </a:r>
            <a:r>
              <a:rPr lang="en-US" dirty="0" smtClean="0"/>
              <a:t>projects</a:t>
            </a:r>
          </a:p>
          <a:p>
            <a:pPr lvl="1">
              <a:buClr>
                <a:srgbClr val="00817E"/>
              </a:buClr>
              <a:buFont typeface="Wingdings" pitchFamily="2" charset="2"/>
              <a:buChar char="§"/>
            </a:pPr>
            <a:r>
              <a:rPr lang="en-US" dirty="0" smtClean="0"/>
              <a:t>Lower than market interest rates</a:t>
            </a:r>
          </a:p>
          <a:p>
            <a:pPr lvl="1">
              <a:buClr>
                <a:srgbClr val="00817E"/>
              </a:buClr>
              <a:buFont typeface="Wingdings" pitchFamily="2" charset="2"/>
              <a:buChar char="§"/>
            </a:pPr>
            <a:r>
              <a:rPr lang="en-US" dirty="0" smtClean="0"/>
              <a:t>Loan </a:t>
            </a:r>
            <a:r>
              <a:rPr lang="en-US" dirty="0" smtClean="0"/>
              <a:t>terms up to 20 </a:t>
            </a:r>
            <a:r>
              <a:rPr lang="en-US" dirty="0" smtClean="0"/>
              <a:t>years</a:t>
            </a:r>
          </a:p>
          <a:p>
            <a:pPr lvl="1">
              <a:buClr>
                <a:srgbClr val="00817E"/>
              </a:buClr>
              <a:buFont typeface="Wingdings" pitchFamily="2" charset="2"/>
              <a:buChar char="§"/>
            </a:pPr>
            <a:r>
              <a:rPr lang="en-US" dirty="0" smtClean="0"/>
              <a:t>L</a:t>
            </a:r>
            <a:r>
              <a:rPr lang="en-US" dirty="0" smtClean="0"/>
              <a:t>oaned $1 </a:t>
            </a:r>
            <a:r>
              <a:rPr lang="en-US" dirty="0" smtClean="0"/>
              <a:t>billion to </a:t>
            </a:r>
            <a:r>
              <a:rPr lang="en-US" dirty="0" smtClean="0"/>
              <a:t>149 communities since 1990</a:t>
            </a:r>
          </a:p>
          <a:p>
            <a:pPr lvl="1">
              <a:buClr>
                <a:srgbClr val="00817E"/>
              </a:buClr>
              <a:buFont typeface="Wingdings" pitchFamily="2" charset="2"/>
              <a:buChar char="§"/>
            </a:pPr>
            <a:r>
              <a:rPr lang="en-US" dirty="0" smtClean="0"/>
              <a:t>Enormous water quality benefits</a:t>
            </a:r>
            <a:endParaRPr lang="en-US" dirty="0" smtClean="0"/>
          </a:p>
          <a:p>
            <a:pPr>
              <a:buClr>
                <a:srgbClr val="008272"/>
              </a:buClr>
              <a:buNone/>
            </a:pPr>
            <a:endParaRPr lang="en-US" dirty="0" smtClean="0"/>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dirty="0"/>
          </a:p>
        </p:txBody>
      </p:sp>
      <p:sp>
        <p:nvSpPr>
          <p:cNvPr id="4" name="TextBox 3"/>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The Oregon CWSRF provides affordable funding to communities</a:t>
            </a:r>
            <a:endParaRPr lang="en-US" sz="3200" dirty="0">
              <a:latin typeface="Arial" pitchFamily="34" charset="0"/>
              <a:cs typeface="Arial" pitchFamily="34" charset="0"/>
            </a:endParaRPr>
          </a:p>
        </p:txBody>
      </p:sp>
      <p:pic>
        <p:nvPicPr>
          <p:cNvPr id="5" name="Picture 4" descr="X:\Logos &amp; Photos\photos\Gold Beach\brand new digesters - Gold Beach.jpg"/>
          <p:cNvPicPr>
            <a:picLocks noChangeAspect="1" noChangeArrowheads="1"/>
          </p:cNvPicPr>
          <p:nvPr/>
        </p:nvPicPr>
        <p:blipFill>
          <a:blip r:embed="rId3" cstate="print"/>
          <a:srcRect/>
          <a:stretch>
            <a:fillRect/>
          </a:stretch>
        </p:blipFill>
        <p:spPr bwMode="auto">
          <a:xfrm>
            <a:off x="4648200" y="1371600"/>
            <a:ext cx="4267200" cy="3187230"/>
          </a:xfrm>
          <a:prstGeom prst="rect">
            <a:avLst/>
          </a:prstGeom>
          <a:noFill/>
        </p:spPr>
      </p:pic>
      <p:pic>
        <p:nvPicPr>
          <p:cNvPr id="6" name="Picture 4" descr="X:\Logos &amp; Photos\photos\Coburg Aug 2013\DSCF0772.JPG"/>
          <p:cNvPicPr>
            <a:picLocks noChangeAspect="1" noChangeArrowheads="1"/>
          </p:cNvPicPr>
          <p:nvPr/>
        </p:nvPicPr>
        <p:blipFill>
          <a:blip r:embed="rId4" cstate="print"/>
          <a:srcRect/>
          <a:stretch>
            <a:fillRect/>
          </a:stretch>
        </p:blipFill>
        <p:spPr bwMode="auto">
          <a:xfrm>
            <a:off x="5791200" y="4267200"/>
            <a:ext cx="30480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4</a:t>
            </a:fld>
            <a:endParaRPr lang="en-US" dirty="0"/>
          </a:p>
        </p:txBody>
      </p:sp>
      <p:sp>
        <p:nvSpPr>
          <p:cNvPr id="2" name="Content Placeholder 1"/>
          <p:cNvSpPr>
            <a:spLocks noGrp="1"/>
          </p:cNvSpPr>
          <p:nvPr>
            <p:ph idx="4294967295"/>
          </p:nvPr>
        </p:nvSpPr>
        <p:spPr>
          <a:xfrm>
            <a:off x="228600" y="1295400"/>
            <a:ext cx="8229600" cy="4876800"/>
          </a:xfrm>
        </p:spPr>
        <p:txBody>
          <a:bodyPr>
            <a:normAutofit/>
          </a:bodyPr>
          <a:lstStyle/>
          <a:p>
            <a:pPr>
              <a:buNone/>
            </a:pPr>
            <a:endParaRPr lang="en-US" b="1" dirty="0" smtClean="0">
              <a:solidFill>
                <a:srgbClr val="008272"/>
              </a:solidFill>
            </a:endParaRPr>
          </a:p>
          <a:p>
            <a:pPr>
              <a:buNone/>
            </a:pPr>
            <a:r>
              <a:rPr lang="en-US" sz="2800" dirty="0" smtClean="0"/>
              <a:t>The federal Clean </a:t>
            </a:r>
            <a:r>
              <a:rPr lang="en-US" sz="2800" dirty="0" smtClean="0"/>
              <a:t>Water Act and state </a:t>
            </a:r>
            <a:r>
              <a:rPr lang="en-US" sz="2800" dirty="0" smtClean="0"/>
              <a:t>statute</a:t>
            </a:r>
          </a:p>
          <a:p>
            <a:pPr lvl="1">
              <a:buClr>
                <a:srgbClr val="00817E"/>
              </a:buClr>
              <a:buFont typeface="Wingdings" pitchFamily="2" charset="2"/>
              <a:buChar char="§"/>
            </a:pPr>
            <a:r>
              <a:rPr lang="en-US" sz="2400" dirty="0" smtClean="0"/>
              <a:t>limit  CWSRF loan terms to up to </a:t>
            </a:r>
            <a:r>
              <a:rPr lang="en-US" sz="2400" dirty="0" smtClean="0"/>
              <a:t>20 </a:t>
            </a:r>
            <a:r>
              <a:rPr lang="en-US" sz="2400" dirty="0" smtClean="0"/>
              <a:t>years</a:t>
            </a:r>
            <a:endParaRPr lang="en-US" sz="2400" dirty="0" smtClean="0"/>
          </a:p>
          <a:p>
            <a:pPr lvl="1">
              <a:buClr>
                <a:srgbClr val="00817E"/>
              </a:buClr>
              <a:buFont typeface="Wingdings" pitchFamily="2" charset="2"/>
              <a:buChar char="§"/>
            </a:pPr>
            <a:r>
              <a:rPr lang="en-US" sz="2400" dirty="0" smtClean="0"/>
              <a:t>allow a bond purchase agreement  with repayment terms up to 30 years for </a:t>
            </a:r>
            <a:r>
              <a:rPr lang="en-US" sz="2400" dirty="0" smtClean="0"/>
              <a:t>treatment works projects </a:t>
            </a:r>
            <a:r>
              <a:rPr lang="en-US" sz="2400" dirty="0" smtClean="0"/>
              <a:t>(i.e. longer-term financing)</a:t>
            </a:r>
            <a:endParaRPr lang="en-US" sz="2400" dirty="0" smtClean="0"/>
          </a:p>
          <a:p>
            <a:endParaRPr lang="en-US" sz="2800" dirty="0" smtClean="0"/>
          </a:p>
          <a:p>
            <a:pPr>
              <a:buNone/>
            </a:pPr>
            <a:endParaRPr lang="en-US" dirty="0"/>
          </a:p>
        </p:txBody>
      </p:sp>
      <p:sp>
        <p:nvSpPr>
          <p:cNvPr id="7" name="Rectangle 6"/>
          <p:cNvSpPr/>
          <p:nvPr/>
        </p:nvSpPr>
        <p:spPr>
          <a:xfrm>
            <a:off x="1066800" y="152400"/>
            <a:ext cx="7239000" cy="1077218"/>
          </a:xfrm>
          <a:prstGeom prst="rect">
            <a:avLst/>
          </a:prstGeom>
        </p:spPr>
        <p:txBody>
          <a:bodyPr wrap="square">
            <a:spAutoFit/>
          </a:bodyPr>
          <a:lstStyle/>
          <a:p>
            <a:r>
              <a:rPr lang="en-US" sz="3200" dirty="0" smtClean="0">
                <a:latin typeface="Arial" pitchFamily="34" charset="0"/>
                <a:cs typeface="Arial" pitchFamily="34" charset="0"/>
              </a:rPr>
              <a:t>Longer-term financing is possible with amendments to CWSRF rules </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98637"/>
            <a:ext cx="6248400" cy="4525963"/>
          </a:xfrm>
        </p:spPr>
        <p:txBody>
          <a:bodyPr>
            <a:normAutofit lnSpcReduction="10000"/>
          </a:bodyPr>
          <a:lstStyle/>
          <a:p>
            <a:pPr>
              <a:buClr>
                <a:srgbClr val="00817E"/>
              </a:buClr>
              <a:buFont typeface="Wingdings" pitchFamily="2" charset="2"/>
              <a:buChar char="§"/>
            </a:pPr>
            <a:r>
              <a:rPr lang="en-US" dirty="0" smtClean="0"/>
              <a:t>Loan </a:t>
            </a:r>
            <a:r>
              <a:rPr lang="en-US" dirty="0" smtClean="0"/>
              <a:t>terms associated with shorter repayment </a:t>
            </a:r>
            <a:r>
              <a:rPr lang="en-US" dirty="0" smtClean="0"/>
              <a:t>periods can present </a:t>
            </a:r>
            <a:r>
              <a:rPr lang="en-US" dirty="0" smtClean="0"/>
              <a:t>a hardship for </a:t>
            </a:r>
            <a:r>
              <a:rPr lang="en-US" dirty="0" smtClean="0"/>
              <a:t>ratepayers </a:t>
            </a:r>
            <a:endParaRPr lang="en-US" dirty="0" smtClean="0"/>
          </a:p>
          <a:p>
            <a:pPr>
              <a:buClr>
                <a:srgbClr val="00817E"/>
              </a:buClr>
              <a:buFont typeface="Wingdings" pitchFamily="2" charset="2"/>
              <a:buChar char="§"/>
            </a:pPr>
            <a:r>
              <a:rPr lang="en-US" dirty="0" smtClean="0"/>
              <a:t>Longer-term </a:t>
            </a:r>
            <a:r>
              <a:rPr lang="en-US" dirty="0" smtClean="0"/>
              <a:t>financing would especially benefit smaller and lower-income communities </a:t>
            </a:r>
            <a:endParaRPr lang="en-US" dirty="0" smtClean="0"/>
          </a:p>
          <a:p>
            <a:pPr>
              <a:buClr>
                <a:srgbClr val="00817E"/>
              </a:buClr>
              <a:buFont typeface="Wingdings" pitchFamily="2" charset="2"/>
              <a:buChar char="§"/>
            </a:pPr>
            <a:r>
              <a:rPr lang="en-US" dirty="0" smtClean="0"/>
              <a:t>15 </a:t>
            </a:r>
            <a:r>
              <a:rPr lang="en-US" dirty="0" smtClean="0"/>
              <a:t>other </a:t>
            </a:r>
            <a:r>
              <a:rPr lang="en-US" dirty="0" smtClean="0"/>
              <a:t>state CWSRF programs </a:t>
            </a:r>
            <a:r>
              <a:rPr lang="en-US" dirty="0" smtClean="0"/>
              <a:t>allow longer-term </a:t>
            </a:r>
            <a:r>
              <a:rPr lang="en-US" dirty="0" smtClean="0"/>
              <a:t>financing</a:t>
            </a:r>
          </a:p>
          <a:p>
            <a:pPr>
              <a:buClr>
                <a:srgbClr val="00817E"/>
              </a:buClr>
              <a:buFont typeface="Wingdings" pitchFamily="2" charset="2"/>
              <a:buChar char="§"/>
            </a:pPr>
            <a:r>
              <a:rPr lang="en-US" dirty="0" smtClean="0"/>
              <a:t>Recommended during the 2012 CWSRF rulemaking</a:t>
            </a:r>
            <a:endParaRPr lang="en-US" dirty="0" smtClean="0"/>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dirty="0"/>
          </a:p>
        </p:txBody>
      </p:sp>
      <p:pic>
        <p:nvPicPr>
          <p:cNvPr id="7" name="Picture 6" descr="bills-weight.jpg"/>
          <p:cNvPicPr>
            <a:picLocks noChangeAspect="1"/>
          </p:cNvPicPr>
          <p:nvPr/>
        </p:nvPicPr>
        <p:blipFill>
          <a:blip r:embed="rId3" cstate="print"/>
          <a:stretch>
            <a:fillRect/>
          </a:stretch>
        </p:blipFill>
        <p:spPr>
          <a:xfrm>
            <a:off x="6556004" y="3886201"/>
            <a:ext cx="2092696" cy="1981200"/>
          </a:xfrm>
          <a:prstGeom prst="rect">
            <a:avLst/>
          </a:prstGeom>
        </p:spPr>
      </p:pic>
      <p:sp>
        <p:nvSpPr>
          <p:cNvPr id="8" name="Rectangle 7"/>
          <p:cNvSpPr/>
          <p:nvPr/>
        </p:nvSpPr>
        <p:spPr>
          <a:xfrm>
            <a:off x="1143000" y="141982"/>
            <a:ext cx="7696200" cy="1077218"/>
          </a:xfrm>
          <a:prstGeom prst="rect">
            <a:avLst/>
          </a:prstGeom>
        </p:spPr>
        <p:txBody>
          <a:bodyPr wrap="square">
            <a:spAutoFit/>
          </a:bodyPr>
          <a:lstStyle/>
          <a:p>
            <a:r>
              <a:rPr lang="en-US" sz="3200" dirty="0" smtClean="0">
                <a:latin typeface="Arial" pitchFamily="34" charset="0"/>
                <a:cs typeface="Arial" pitchFamily="34" charset="0"/>
              </a:rPr>
              <a:t>Longer </a:t>
            </a:r>
            <a:r>
              <a:rPr lang="en-US" sz="3200" dirty="0" smtClean="0">
                <a:latin typeface="Arial" pitchFamily="34" charset="0"/>
                <a:cs typeface="Arial" pitchFamily="34" charset="0"/>
              </a:rPr>
              <a:t>terms </a:t>
            </a:r>
            <a:r>
              <a:rPr lang="en-US" sz="3200" dirty="0" smtClean="0">
                <a:latin typeface="Arial" pitchFamily="34" charset="0"/>
                <a:cs typeface="Arial" pitchFamily="34" charset="0"/>
              </a:rPr>
              <a:t>will </a:t>
            </a:r>
            <a:r>
              <a:rPr lang="en-US" sz="3200" dirty="0" smtClean="0">
                <a:latin typeface="Arial" pitchFamily="34" charset="0"/>
                <a:cs typeface="Arial" pitchFamily="34" charset="0"/>
              </a:rPr>
              <a:t>enhance the </a:t>
            </a:r>
            <a:r>
              <a:rPr lang="en-US" sz="3200" dirty="0" smtClean="0">
                <a:latin typeface="Arial" pitchFamily="34" charset="0"/>
                <a:cs typeface="Arial" pitchFamily="34" charset="0"/>
              </a:rPr>
              <a:t>CWSRF </a:t>
            </a:r>
            <a:r>
              <a:rPr lang="en-US" sz="3200" dirty="0" smtClean="0">
                <a:latin typeface="Arial" pitchFamily="34" charset="0"/>
                <a:cs typeface="Arial" pitchFamily="34" charset="0"/>
              </a:rPr>
              <a:t>program</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8229600" cy="4525963"/>
          </a:xfrm>
        </p:spPr>
        <p:txBody>
          <a:bodyPr>
            <a:normAutofit/>
          </a:bodyPr>
          <a:lstStyle/>
          <a:p>
            <a:pPr>
              <a:buClr>
                <a:srgbClr val="00817E"/>
              </a:buClr>
              <a:buFont typeface="Wingdings" pitchFamily="2" charset="2"/>
              <a:buChar char="§"/>
            </a:pPr>
            <a:r>
              <a:rPr lang="en-US" dirty="0" smtClean="0"/>
              <a:t>Internal </a:t>
            </a:r>
            <a:r>
              <a:rPr lang="en-US" dirty="0" smtClean="0"/>
              <a:t>rulemaking workgroup</a:t>
            </a:r>
          </a:p>
          <a:p>
            <a:pPr lvl="1">
              <a:buClr>
                <a:srgbClr val="00817E"/>
              </a:buClr>
              <a:buFont typeface="Wingdings" pitchFamily="2" charset="2"/>
              <a:buChar char="§"/>
            </a:pPr>
            <a:r>
              <a:rPr lang="en-US" dirty="0" smtClean="0"/>
              <a:t>Met monthly May-Oct. 2013</a:t>
            </a:r>
            <a:endParaRPr lang="en-US" dirty="0" smtClean="0"/>
          </a:p>
          <a:p>
            <a:pPr>
              <a:buClr>
                <a:srgbClr val="00817E"/>
              </a:buClr>
              <a:buFont typeface="Wingdings" pitchFamily="2" charset="2"/>
              <a:buChar char="§"/>
            </a:pPr>
            <a:r>
              <a:rPr lang="en-US" dirty="0" smtClean="0"/>
              <a:t>CWSRF Advisory </a:t>
            </a:r>
            <a:r>
              <a:rPr lang="en-US" dirty="0" smtClean="0"/>
              <a:t>C</a:t>
            </a:r>
            <a:r>
              <a:rPr lang="en-US" dirty="0" smtClean="0"/>
              <a:t>ommittee</a:t>
            </a:r>
          </a:p>
          <a:p>
            <a:pPr lvl="1">
              <a:buClr>
                <a:srgbClr val="00817E"/>
              </a:buClr>
              <a:buFont typeface="Wingdings" pitchFamily="2" charset="2"/>
              <a:buChar char="§"/>
            </a:pPr>
            <a:r>
              <a:rPr lang="en-US" dirty="0" smtClean="0"/>
              <a:t>Standing 14 member committee</a:t>
            </a:r>
          </a:p>
          <a:p>
            <a:pPr lvl="1">
              <a:buClr>
                <a:srgbClr val="00817E"/>
              </a:buClr>
              <a:buFont typeface="Wingdings" pitchFamily="2" charset="2"/>
              <a:buChar char="§"/>
            </a:pPr>
            <a:r>
              <a:rPr lang="en-US" dirty="0" smtClean="0"/>
              <a:t>Met monthly from June-Sept. 2013</a:t>
            </a:r>
          </a:p>
          <a:p>
            <a:pPr lvl="1">
              <a:buClr>
                <a:srgbClr val="00817E"/>
              </a:buClr>
              <a:buFont typeface="Wingdings" pitchFamily="2" charset="2"/>
              <a:buChar char="§"/>
            </a:pPr>
            <a:r>
              <a:rPr lang="en-US" dirty="0" smtClean="0"/>
              <a:t>Developed recommendations report</a:t>
            </a:r>
            <a:endParaRPr lang="en-US" dirty="0" smtClean="0"/>
          </a:p>
          <a:p>
            <a:pPr>
              <a:buClr>
                <a:srgbClr val="00817E"/>
              </a:buClr>
              <a:buFont typeface="Wingdings" pitchFamily="2" charset="2"/>
              <a:buChar char="§"/>
            </a:pPr>
            <a:r>
              <a:rPr lang="en-US" dirty="0" smtClean="0"/>
              <a:t>EPA Region 10 and HQ</a:t>
            </a:r>
          </a:p>
          <a:p>
            <a:pPr lvl="1">
              <a:buClr>
                <a:srgbClr val="00817E"/>
              </a:buClr>
              <a:buFont typeface="Wingdings" pitchFamily="2" charset="2"/>
              <a:buChar char="§"/>
            </a:pPr>
            <a:r>
              <a:rPr lang="en-US" dirty="0" smtClean="0"/>
              <a:t>Provided input as their concurrence was required</a:t>
            </a:r>
          </a:p>
          <a:p>
            <a:pPr lvl="1">
              <a:buClr>
                <a:srgbClr val="00817E"/>
              </a:buClr>
              <a:buFont typeface="Wingdings" pitchFamily="2" charset="2"/>
              <a:buChar char="§"/>
            </a:pPr>
            <a:r>
              <a:rPr lang="en-US" dirty="0" smtClean="0"/>
              <a:t>Approved  proposal on December 5, 2013</a:t>
            </a:r>
            <a:endParaRPr lang="en-US"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dirty="0"/>
          </a:p>
        </p:txBody>
      </p:sp>
      <p:sp>
        <p:nvSpPr>
          <p:cNvPr id="4" name="Rectangle 3"/>
          <p:cNvSpPr/>
          <p:nvPr/>
        </p:nvSpPr>
        <p:spPr>
          <a:xfrm>
            <a:off x="990600" y="152400"/>
            <a:ext cx="7848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Input from many to develop recommendations for the proposed rules</a:t>
            </a:r>
            <a:endParaRPr lang="en-US" sz="3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295400"/>
            <a:ext cx="5105400" cy="5638800"/>
          </a:xfrm>
        </p:spPr>
        <p:txBody>
          <a:bodyPr>
            <a:normAutofit fontScale="62500" lnSpcReduction="20000"/>
          </a:bodyPr>
          <a:lstStyle/>
          <a:p>
            <a:pPr>
              <a:buNone/>
            </a:pPr>
            <a:endParaRPr lang="en-US" sz="3800" dirty="0" smtClean="0"/>
          </a:p>
          <a:p>
            <a:pPr>
              <a:buNone/>
            </a:pPr>
            <a:r>
              <a:rPr lang="en-US" sz="3800" dirty="0" smtClean="0"/>
              <a:t>Option of the </a:t>
            </a:r>
            <a:r>
              <a:rPr lang="en-US" sz="3800" dirty="0" smtClean="0"/>
              <a:t>traditional CWSRF loan for terms up to 20 years </a:t>
            </a:r>
            <a:r>
              <a:rPr lang="en-US" sz="3800" b="1" i="1" dirty="0" smtClean="0"/>
              <a:t>or</a:t>
            </a:r>
            <a:r>
              <a:rPr lang="en-US" sz="3800" dirty="0" smtClean="0"/>
              <a:t> longer-term financing including the following conditions</a:t>
            </a:r>
          </a:p>
          <a:p>
            <a:pPr lvl="1">
              <a:buClr>
                <a:srgbClr val="00817E"/>
              </a:buClr>
              <a:buFont typeface="Wingdings" pitchFamily="2" charset="2"/>
              <a:buChar char="§"/>
            </a:pPr>
            <a:r>
              <a:rPr lang="en-US" sz="3200" dirty="0" smtClean="0"/>
              <a:t>A revenue bond purchase agreement with terms up to 30 years</a:t>
            </a:r>
          </a:p>
          <a:p>
            <a:pPr lvl="1">
              <a:buClr>
                <a:srgbClr val="00817E"/>
              </a:buClr>
              <a:buFont typeface="Wingdings" pitchFamily="2" charset="2"/>
              <a:buChar char="§"/>
            </a:pPr>
            <a:r>
              <a:rPr lang="en-US" sz="3200" dirty="0" smtClean="0"/>
              <a:t>All new borrowers eligible</a:t>
            </a:r>
          </a:p>
          <a:p>
            <a:pPr lvl="1">
              <a:buClr>
                <a:srgbClr val="00817E"/>
              </a:buClr>
              <a:buFont typeface="Wingdings" pitchFamily="2" charset="2"/>
              <a:buChar char="§"/>
            </a:pPr>
            <a:r>
              <a:rPr lang="en-US" sz="3200" dirty="0" smtClean="0"/>
              <a:t>Small group of existing CWSRF borrowers can refinance</a:t>
            </a:r>
          </a:p>
          <a:p>
            <a:pPr lvl="1">
              <a:buClr>
                <a:srgbClr val="00817E"/>
              </a:buClr>
              <a:buFont typeface="Wingdings" pitchFamily="2" charset="2"/>
              <a:buChar char="§"/>
            </a:pPr>
            <a:r>
              <a:rPr lang="en-US" sz="3200" dirty="0" smtClean="0"/>
              <a:t>Interest rate premiums added in a tiered structure</a:t>
            </a:r>
          </a:p>
          <a:p>
            <a:pPr lvl="1">
              <a:buClr>
                <a:srgbClr val="00817E"/>
              </a:buClr>
              <a:buFont typeface="Wingdings" pitchFamily="2" charset="2"/>
              <a:buChar char="§"/>
            </a:pPr>
            <a:r>
              <a:rPr lang="en-US" sz="3200" dirty="0" smtClean="0"/>
              <a:t>No limit on amount of funds allocated </a:t>
            </a:r>
          </a:p>
          <a:p>
            <a:pPr lvl="1">
              <a:buClr>
                <a:srgbClr val="00817E"/>
              </a:buClr>
              <a:buFont typeface="Wingdings" pitchFamily="2" charset="2"/>
              <a:buChar char="§"/>
            </a:pPr>
            <a:r>
              <a:rPr lang="en-US" sz="3200" dirty="0" smtClean="0"/>
              <a:t>No change in prioritization of projects or allocation of incentives</a:t>
            </a:r>
          </a:p>
          <a:p>
            <a:pPr lvl="1">
              <a:buClr>
                <a:srgbClr val="00817E"/>
              </a:buClr>
              <a:buFont typeface="Wingdings" pitchFamily="2" charset="2"/>
              <a:buChar char="§"/>
            </a:pPr>
            <a:r>
              <a:rPr lang="en-US" sz="3200" dirty="0" smtClean="0"/>
              <a:t>No combination of the two types of funding</a:t>
            </a:r>
          </a:p>
          <a:p>
            <a:pPr lvl="1">
              <a:buClr>
                <a:srgbClr val="00817E"/>
              </a:buClr>
              <a:buFont typeface="Wingdings" pitchFamily="2" charset="2"/>
              <a:buChar char="§"/>
            </a:pPr>
            <a:r>
              <a:rPr lang="en-US" sz="3200" dirty="0" smtClean="0"/>
              <a:t>Applies only to treatment works projects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dirty="0"/>
          </a:p>
        </p:txBody>
      </p:sp>
      <p:sp>
        <p:nvSpPr>
          <p:cNvPr id="4" name="Rectangle 3"/>
          <p:cNvSpPr/>
          <p:nvPr/>
        </p:nvSpPr>
        <p:spPr>
          <a:xfrm>
            <a:off x="914400" y="152400"/>
            <a:ext cx="82296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Proposed conditions for CWSRF longer-term financing</a:t>
            </a:r>
            <a:endParaRPr lang="en-US" sz="3200" dirty="0" smtClean="0">
              <a:solidFill>
                <a:prstClr val="black"/>
              </a:solidFill>
              <a:latin typeface="Arial" pitchFamily="34" charset="0"/>
              <a:cs typeface="Arial" pitchFamily="34" charset="0"/>
            </a:endParaRPr>
          </a:p>
          <a:p>
            <a:endParaRPr lang="en-US" sz="3200" dirty="0"/>
          </a:p>
        </p:txBody>
      </p:sp>
      <p:pic>
        <p:nvPicPr>
          <p:cNvPr id="5" name="Picture 4"/>
          <p:cNvPicPr>
            <a:picLocks noChangeAspect="1" noChangeArrowheads="1"/>
          </p:cNvPicPr>
          <p:nvPr/>
        </p:nvPicPr>
        <p:blipFill>
          <a:blip r:embed="rId3" cstate="print"/>
          <a:srcRect/>
          <a:stretch>
            <a:fillRect/>
          </a:stretch>
        </p:blipFill>
        <p:spPr bwMode="auto">
          <a:xfrm rot="600000">
            <a:off x="5548611" y="1993578"/>
            <a:ext cx="3416545" cy="4525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buClr>
                <a:srgbClr val="00817E"/>
              </a:buClr>
              <a:buFont typeface="Wingdings" pitchFamily="2" charset="2"/>
              <a:buChar char="§"/>
            </a:pPr>
            <a:r>
              <a:rPr lang="en-US" sz="2600" dirty="0" smtClean="0"/>
              <a:t>“Treatment works” </a:t>
            </a:r>
          </a:p>
          <a:p>
            <a:pPr lvl="1">
              <a:buClr>
                <a:srgbClr val="00817E"/>
              </a:buClr>
              <a:buFont typeface="Wingdings" pitchFamily="2" charset="2"/>
              <a:buChar char="§"/>
            </a:pPr>
            <a:r>
              <a:rPr lang="en-US" sz="2200" dirty="0" smtClean="0"/>
              <a:t>Wastewater, industrial and stormwater storage, treatment, plants and equipment </a:t>
            </a:r>
            <a:endParaRPr lang="en-US" sz="2200" dirty="0" smtClean="0"/>
          </a:p>
          <a:p>
            <a:pPr lvl="1">
              <a:buClr>
                <a:srgbClr val="00817E"/>
              </a:buClr>
              <a:buFont typeface="Wingdings" pitchFamily="2" charset="2"/>
              <a:buChar char="§"/>
            </a:pPr>
            <a:r>
              <a:rPr lang="en-US" sz="2200" dirty="0" smtClean="0"/>
              <a:t>No </a:t>
            </a:r>
            <a:r>
              <a:rPr lang="en-US" sz="2200" dirty="0" smtClean="0"/>
              <a:t>nonpoint source projects such as </a:t>
            </a:r>
            <a:r>
              <a:rPr lang="en-US" sz="2200" dirty="0" smtClean="0"/>
              <a:t>stream </a:t>
            </a:r>
            <a:r>
              <a:rPr lang="en-US" sz="2200" dirty="0" smtClean="0"/>
              <a:t>restoration and irrigation</a:t>
            </a:r>
            <a:endParaRPr lang="en-US" sz="2200" dirty="0" smtClean="0"/>
          </a:p>
          <a:p>
            <a:pPr>
              <a:buClr>
                <a:srgbClr val="00817E"/>
              </a:buClr>
              <a:buFont typeface="Wingdings" pitchFamily="2" charset="2"/>
              <a:buChar char="§"/>
            </a:pPr>
            <a:r>
              <a:rPr lang="en-US" sz="2600" dirty="0" smtClean="0"/>
              <a:t>Federal law allows longer-term financing for non-treatment works projects</a:t>
            </a:r>
          </a:p>
          <a:p>
            <a:pPr lvl="1">
              <a:buClr>
                <a:srgbClr val="00817E"/>
              </a:buClr>
              <a:buFont typeface="Wingdings" pitchFamily="2" charset="2"/>
              <a:buChar char="§"/>
            </a:pPr>
            <a:r>
              <a:rPr lang="en-US" sz="2200" dirty="0" smtClean="0"/>
              <a:t>Could amend statute in future</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dirty="0"/>
          </a:p>
        </p:txBody>
      </p:sp>
      <p:sp>
        <p:nvSpPr>
          <p:cNvPr id="4" name="Rectangle 3"/>
          <p:cNvSpPr/>
          <p:nvPr/>
        </p:nvSpPr>
        <p:spPr>
          <a:xfrm>
            <a:off x="914400" y="152400"/>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Longer-term financing limited by state law to “treatment works” projects</a:t>
            </a:r>
            <a:endParaRPr lang="en-US" sz="3200" dirty="0"/>
          </a:p>
        </p:txBody>
      </p:sp>
      <p:pic>
        <p:nvPicPr>
          <p:cNvPr id="5" name="Picture 2" descr="X:\Logos &amp; Photos\photos\Albany WWTP\Albany WWTP 060111 (2).jpg"/>
          <p:cNvPicPr>
            <a:picLocks noChangeAspect="1" noChangeArrowheads="1"/>
          </p:cNvPicPr>
          <p:nvPr/>
        </p:nvPicPr>
        <p:blipFill>
          <a:blip r:embed="rId3" cstate="print"/>
          <a:srcRect/>
          <a:stretch>
            <a:fillRect/>
          </a:stretch>
        </p:blipFill>
        <p:spPr bwMode="auto">
          <a:xfrm>
            <a:off x="4622800" y="2362200"/>
            <a:ext cx="4292600" cy="321945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8305800" cy="4525963"/>
          </a:xfrm>
        </p:spPr>
        <p:txBody>
          <a:bodyPr>
            <a:normAutofit/>
          </a:bodyPr>
          <a:lstStyle/>
          <a:p>
            <a:pPr>
              <a:buClr>
                <a:srgbClr val="00817E"/>
              </a:buClr>
              <a:buFont typeface="Wingdings" pitchFamily="2" charset="2"/>
              <a:buChar char="§"/>
            </a:pPr>
            <a:r>
              <a:rPr lang="en-US" dirty="0" smtClean="0"/>
              <a:t>14 </a:t>
            </a:r>
            <a:r>
              <a:rPr lang="en-US" dirty="0" smtClean="0"/>
              <a:t>existing CWSRF </a:t>
            </a:r>
            <a:r>
              <a:rPr lang="en-US" dirty="0" smtClean="0"/>
              <a:t>borrowers (</a:t>
            </a:r>
            <a:r>
              <a:rPr lang="en-US" dirty="0" smtClean="0"/>
              <a:t>10.5 </a:t>
            </a:r>
            <a:r>
              <a:rPr lang="en-US" dirty="0" smtClean="0"/>
              <a:t>% of fund)</a:t>
            </a:r>
            <a:endParaRPr lang="en-US" dirty="0" smtClean="0"/>
          </a:p>
          <a:p>
            <a:pPr lvl="1">
              <a:buClr>
                <a:srgbClr val="00817E"/>
              </a:buClr>
              <a:buFont typeface="Wingdings" pitchFamily="2" charset="2"/>
              <a:buChar char="§"/>
            </a:pPr>
            <a:r>
              <a:rPr lang="en-US" dirty="0" smtClean="0"/>
              <a:t>Most disadvantaged communities as specified by economic status and loan characteristic </a:t>
            </a:r>
            <a:r>
              <a:rPr lang="en-US" dirty="0" smtClean="0"/>
              <a:t>criteria</a:t>
            </a:r>
            <a:endParaRPr lang="en-US" dirty="0" smtClean="0"/>
          </a:p>
          <a:p>
            <a:pPr>
              <a:buClr>
                <a:srgbClr val="00817E"/>
              </a:buClr>
              <a:buFont typeface="Wingdings" pitchFamily="2" charset="2"/>
              <a:buChar char="§"/>
            </a:pPr>
            <a:r>
              <a:rPr lang="en-US" dirty="0" smtClean="0"/>
              <a:t>One time, limited period offer</a:t>
            </a:r>
          </a:p>
          <a:p>
            <a:pPr>
              <a:buClr>
                <a:srgbClr val="00817E"/>
              </a:buClr>
              <a:buFont typeface="Wingdings" pitchFamily="2" charset="2"/>
              <a:buChar char="§"/>
            </a:pPr>
            <a:r>
              <a:rPr lang="en-US" dirty="0" smtClean="0"/>
              <a:t>Cost savings</a:t>
            </a:r>
          </a:p>
          <a:p>
            <a:pPr lvl="1">
              <a:buClr>
                <a:srgbClr val="00817E"/>
              </a:buClr>
              <a:buFont typeface="Wingdings" pitchFamily="2" charset="2"/>
              <a:buChar char="§"/>
            </a:pPr>
            <a:r>
              <a:rPr lang="en-US" dirty="0" smtClean="0"/>
              <a:t>Extend debt terms, less paid annually</a:t>
            </a:r>
          </a:p>
          <a:p>
            <a:pPr lvl="1">
              <a:buClr>
                <a:srgbClr val="00817E"/>
              </a:buClr>
              <a:buFont typeface="Wingdings" pitchFamily="2" charset="2"/>
              <a:buChar char="§"/>
            </a:pPr>
            <a:r>
              <a:rPr lang="en-US" dirty="0" smtClean="0"/>
              <a:t>Potential to avoid increases in utility rates</a:t>
            </a:r>
            <a:r>
              <a:rPr lang="en-US" dirty="0" smtClean="0"/>
              <a:t> </a:t>
            </a:r>
          </a:p>
          <a:p>
            <a:pPr lvl="1">
              <a:buClr>
                <a:srgbClr val="00817E"/>
              </a:buClr>
              <a:buFont typeface="Wingdings" pitchFamily="2" charset="2"/>
              <a:buChar char="§"/>
            </a:pPr>
            <a:r>
              <a:rPr lang="en-US" dirty="0" smtClean="0"/>
              <a:t>I</a:t>
            </a:r>
            <a:r>
              <a:rPr lang="en-US" dirty="0" smtClean="0"/>
              <a:t>n </a:t>
            </a:r>
            <a:r>
              <a:rPr lang="en-US" dirty="0" smtClean="0"/>
              <a:t>many </a:t>
            </a:r>
            <a:r>
              <a:rPr lang="en-US" dirty="0" smtClean="0"/>
              <a:t>cases, smaller </a:t>
            </a:r>
            <a:r>
              <a:rPr lang="en-US" dirty="0" smtClean="0"/>
              <a:t>interest </a:t>
            </a:r>
            <a:r>
              <a:rPr lang="en-US" dirty="0" smtClean="0"/>
              <a:t>rate than current loan</a:t>
            </a:r>
          </a:p>
          <a:p>
            <a:pPr>
              <a:buClr>
                <a:srgbClr val="00817E"/>
              </a:buClr>
              <a:buFont typeface="Wingdings" pitchFamily="2" charset="2"/>
              <a:buChar char="§"/>
            </a:pPr>
            <a:r>
              <a:rPr lang="en-US" dirty="0" smtClean="0"/>
              <a:t>Notified in October 2013 of their eligibility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9</a:t>
            </a:fld>
            <a:endParaRPr lang="en-US" dirty="0"/>
          </a:p>
        </p:txBody>
      </p:sp>
      <p:sp>
        <p:nvSpPr>
          <p:cNvPr id="4" name="Rectangle 3"/>
          <p:cNvSpPr/>
          <p:nvPr/>
        </p:nvSpPr>
        <p:spPr>
          <a:xfrm>
            <a:off x="914400" y="152400"/>
            <a:ext cx="80010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Small group of existing </a:t>
            </a:r>
            <a:r>
              <a:rPr lang="en-US" sz="3200" dirty="0" smtClean="0">
                <a:solidFill>
                  <a:prstClr val="black"/>
                </a:solidFill>
                <a:latin typeface="Arial" pitchFamily="34" charset="0"/>
                <a:cs typeface="Arial" pitchFamily="34" charset="0"/>
              </a:rPr>
              <a:t>borrowers can refinance loans</a:t>
            </a:r>
            <a:endParaRPr lang="en-US" sz="3200" dirty="0" smtClean="0">
              <a:solidFill>
                <a:prstClr val="black"/>
              </a:solidFill>
              <a:latin typeface="Arial" pitchFamily="34" charset="0"/>
              <a:cs typeface="Arial" pitchFamily="34" charset="0"/>
            </a:endParaRPr>
          </a:p>
          <a:p>
            <a:endParaRPr lang="en-US" sz="32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ListId:docs;">Final</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2443</Words>
  <Application>Microsoft Office PowerPoint</Application>
  <PresentationFormat>On-screen Show (4:3)</PresentationFormat>
  <Paragraphs>197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Presentation1Nb</vt:lpstr>
      <vt:lpstr> Action Item: Clean Water State Revolving Fund Longer-term Financing  Environmental Quality Commission Special Conference Call January 23, 2014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2014-01-03T01:48:23Z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