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4"/>
  </p:sldMasterIdLst>
  <p:notesMasterIdLst>
    <p:notesMasterId r:id="rId19"/>
  </p:notesMasterIdLst>
  <p:handoutMasterIdLst>
    <p:handoutMasterId r:id="rId20"/>
  </p:handoutMasterIdLst>
  <p:sldIdLst>
    <p:sldId id="279" r:id="rId5"/>
    <p:sldId id="308" r:id="rId6"/>
    <p:sldId id="282" r:id="rId7"/>
    <p:sldId id="281" r:id="rId8"/>
    <p:sldId id="317" r:id="rId9"/>
    <p:sldId id="315" r:id="rId10"/>
    <p:sldId id="316" r:id="rId11"/>
    <p:sldId id="328" r:id="rId12"/>
    <p:sldId id="321" r:id="rId13"/>
    <p:sldId id="322" r:id="rId14"/>
    <p:sldId id="302" r:id="rId15"/>
    <p:sldId id="327" r:id="rId16"/>
    <p:sldId id="313" r:id="rId17"/>
    <p:sldId id="323" r:id="rId18"/>
  </p:sldIdLst>
  <p:sldSz cx="9144000" cy="6858000" type="screen4x3"/>
  <p:notesSz cx="6881813" cy="9296400"/>
  <p:custDataLst>
    <p:tags r:id="rId21"/>
  </p:custDataLst>
  <p:defaultTextStyle>
    <a:defPPr>
      <a:defRPr lang="en-US"/>
    </a:defPPr>
    <a:lvl1pPr marL="0" algn="l" defTabSz="914252" rtl="0" eaLnBrk="1" latinLnBrk="0" hangingPunct="1">
      <a:defRPr sz="1800" kern="1200">
        <a:solidFill>
          <a:schemeClr val="tx1"/>
        </a:solidFill>
        <a:latin typeface="+mn-lt"/>
        <a:ea typeface="+mn-ea"/>
        <a:cs typeface="+mn-cs"/>
      </a:defRPr>
    </a:lvl1pPr>
    <a:lvl2pPr marL="457126" algn="l" defTabSz="914252" rtl="0" eaLnBrk="1" latinLnBrk="0" hangingPunct="1">
      <a:defRPr sz="1800" kern="1200">
        <a:solidFill>
          <a:schemeClr val="tx1"/>
        </a:solidFill>
        <a:latin typeface="+mn-lt"/>
        <a:ea typeface="+mn-ea"/>
        <a:cs typeface="+mn-cs"/>
      </a:defRPr>
    </a:lvl2pPr>
    <a:lvl3pPr marL="914252" algn="l" defTabSz="914252" rtl="0" eaLnBrk="1" latinLnBrk="0" hangingPunct="1">
      <a:defRPr sz="1800" kern="1200">
        <a:solidFill>
          <a:schemeClr val="tx1"/>
        </a:solidFill>
        <a:latin typeface="+mn-lt"/>
        <a:ea typeface="+mn-ea"/>
        <a:cs typeface="+mn-cs"/>
      </a:defRPr>
    </a:lvl3pPr>
    <a:lvl4pPr marL="1371380" algn="l" defTabSz="914252" rtl="0" eaLnBrk="1" latinLnBrk="0" hangingPunct="1">
      <a:defRPr sz="1800" kern="1200">
        <a:solidFill>
          <a:schemeClr val="tx1"/>
        </a:solidFill>
        <a:latin typeface="+mn-lt"/>
        <a:ea typeface="+mn-ea"/>
        <a:cs typeface="+mn-cs"/>
      </a:defRPr>
    </a:lvl4pPr>
    <a:lvl5pPr marL="1828506" algn="l" defTabSz="914252" rtl="0" eaLnBrk="1" latinLnBrk="0" hangingPunct="1">
      <a:defRPr sz="1800" kern="1200">
        <a:solidFill>
          <a:schemeClr val="tx1"/>
        </a:solidFill>
        <a:latin typeface="+mn-lt"/>
        <a:ea typeface="+mn-ea"/>
        <a:cs typeface="+mn-cs"/>
      </a:defRPr>
    </a:lvl5pPr>
    <a:lvl6pPr marL="2285632" algn="l" defTabSz="914252" rtl="0" eaLnBrk="1" latinLnBrk="0" hangingPunct="1">
      <a:defRPr sz="1800" kern="1200">
        <a:solidFill>
          <a:schemeClr val="tx1"/>
        </a:solidFill>
        <a:latin typeface="+mn-lt"/>
        <a:ea typeface="+mn-ea"/>
        <a:cs typeface="+mn-cs"/>
      </a:defRPr>
    </a:lvl6pPr>
    <a:lvl7pPr marL="2742758" algn="l" defTabSz="914252" rtl="0" eaLnBrk="1" latinLnBrk="0" hangingPunct="1">
      <a:defRPr sz="1800" kern="1200">
        <a:solidFill>
          <a:schemeClr val="tx1"/>
        </a:solidFill>
        <a:latin typeface="+mn-lt"/>
        <a:ea typeface="+mn-ea"/>
        <a:cs typeface="+mn-cs"/>
      </a:defRPr>
    </a:lvl7pPr>
    <a:lvl8pPr marL="3199885" algn="l" defTabSz="914252" rtl="0" eaLnBrk="1" latinLnBrk="0" hangingPunct="1">
      <a:defRPr sz="1800" kern="1200">
        <a:solidFill>
          <a:schemeClr val="tx1"/>
        </a:solidFill>
        <a:latin typeface="+mn-lt"/>
        <a:ea typeface="+mn-ea"/>
        <a:cs typeface="+mn-cs"/>
      </a:defRPr>
    </a:lvl8pPr>
    <a:lvl9pPr marL="3657011" algn="l" defTabSz="914252"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17E"/>
    <a:srgbClr val="00CC99"/>
    <a:srgbClr val="FF9933"/>
    <a:srgbClr val="B1DDCD"/>
    <a:srgbClr val="00CC00"/>
    <a:srgbClr val="008272"/>
    <a:srgbClr val="299497"/>
    <a:srgbClr val="0099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8" autoAdjust="0"/>
    <p:restoredTop sz="72174" autoAdjust="0"/>
  </p:normalViewPr>
  <p:slideViewPr>
    <p:cSldViewPr>
      <p:cViewPr varScale="1">
        <p:scale>
          <a:sx n="65" d="100"/>
          <a:sy n="65" d="100"/>
        </p:scale>
        <p:origin x="-213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8" d="100"/>
          <a:sy n="78" d="100"/>
        </p:scale>
        <p:origin x="-3060" y="-90"/>
      </p:cViewPr>
      <p:guideLst>
        <p:guide orient="horz" pos="2928"/>
        <p:guide pos="216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DEQHQ1\Rule_Development\Currrent%20Plan\WQ-RM-SRF-Katie%20Foreman\6-EQCPreparation\Presentation\EXHIBIT%20D2%20Model%20Scenarios_char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sz="1600" dirty="0">
                <a:latin typeface="Arial" pitchFamily="34" charset="0"/>
                <a:cs typeface="Arial" pitchFamily="34" charset="0"/>
              </a:rPr>
              <a:t>Annual amount lent with rule </a:t>
            </a:r>
            <a:r>
              <a:rPr lang="en-US" sz="1600" dirty="0" smtClean="0">
                <a:latin typeface="Arial" pitchFamily="34" charset="0"/>
                <a:cs typeface="Arial" pitchFamily="34" charset="0"/>
              </a:rPr>
              <a:t>amendments</a:t>
            </a:r>
            <a:r>
              <a:rPr lang="en-US" sz="1600" baseline="0" dirty="0" smtClean="0">
                <a:latin typeface="Arial" pitchFamily="34" charset="0"/>
                <a:cs typeface="Arial" pitchFamily="34" charset="0"/>
              </a:rPr>
              <a:t> </a:t>
            </a:r>
            <a:r>
              <a:rPr lang="en-US" sz="1600" baseline="0" dirty="0">
                <a:latin typeface="Arial" pitchFamily="34" charset="0"/>
                <a:cs typeface="Arial" pitchFamily="34" charset="0"/>
              </a:rPr>
              <a:t>vs. without</a:t>
            </a:r>
            <a:endParaRPr lang="en-US" sz="1600" dirty="0">
              <a:latin typeface="Arial" pitchFamily="34" charset="0"/>
              <a:cs typeface="Arial" pitchFamily="34" charset="0"/>
            </a:endParaRPr>
          </a:p>
        </c:rich>
      </c:tx>
      <c:layout>
        <c:manualLayout>
          <c:xMode val="edge"/>
          <c:yMode val="edge"/>
          <c:x val="5.1851312335957959E-2"/>
          <c:y val="1.6105244484420529E-2"/>
        </c:manualLayout>
      </c:layout>
    </c:title>
    <c:plotArea>
      <c:layout/>
      <c:lineChart>
        <c:grouping val="standard"/>
        <c:ser>
          <c:idx val="0"/>
          <c:order val="0"/>
          <c:tx>
            <c:v>Status Quo</c:v>
          </c:tx>
          <c:marker>
            <c:symbol val="none"/>
          </c:marker>
          <c:cat>
            <c:numRef>
              <c:f>'Scenarios - Just Treatment Work'!$A$3:$A$63</c:f>
              <c:numCache>
                <c:formatCode>General</c:formatCode>
                <c:ptCount val="61"/>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pt idx="23">
                  <c:v>2036</c:v>
                </c:pt>
                <c:pt idx="24">
                  <c:v>2037</c:v>
                </c:pt>
                <c:pt idx="25">
                  <c:v>2038</c:v>
                </c:pt>
                <c:pt idx="26">
                  <c:v>2039</c:v>
                </c:pt>
                <c:pt idx="27">
                  <c:v>2040</c:v>
                </c:pt>
                <c:pt idx="28">
                  <c:v>2041</c:v>
                </c:pt>
                <c:pt idx="29">
                  <c:v>2042</c:v>
                </c:pt>
                <c:pt idx="30">
                  <c:v>2043</c:v>
                </c:pt>
                <c:pt idx="31">
                  <c:v>2044</c:v>
                </c:pt>
                <c:pt idx="32">
                  <c:v>2045</c:v>
                </c:pt>
                <c:pt idx="33">
                  <c:v>2046</c:v>
                </c:pt>
                <c:pt idx="34">
                  <c:v>2047</c:v>
                </c:pt>
                <c:pt idx="35">
                  <c:v>2048</c:v>
                </c:pt>
                <c:pt idx="36">
                  <c:v>2049</c:v>
                </c:pt>
                <c:pt idx="37">
                  <c:v>2050</c:v>
                </c:pt>
                <c:pt idx="38">
                  <c:v>2051</c:v>
                </c:pt>
                <c:pt idx="39">
                  <c:v>2052</c:v>
                </c:pt>
                <c:pt idx="40">
                  <c:v>2053</c:v>
                </c:pt>
                <c:pt idx="41">
                  <c:v>2054</c:v>
                </c:pt>
                <c:pt idx="42">
                  <c:v>2055</c:v>
                </c:pt>
                <c:pt idx="43">
                  <c:v>2056</c:v>
                </c:pt>
                <c:pt idx="44">
                  <c:v>2057</c:v>
                </c:pt>
                <c:pt idx="45">
                  <c:v>2058</c:v>
                </c:pt>
                <c:pt idx="46">
                  <c:v>2059</c:v>
                </c:pt>
                <c:pt idx="47">
                  <c:v>2060</c:v>
                </c:pt>
                <c:pt idx="48">
                  <c:v>2061</c:v>
                </c:pt>
                <c:pt idx="49">
                  <c:v>2062</c:v>
                </c:pt>
                <c:pt idx="50">
                  <c:v>2063</c:v>
                </c:pt>
                <c:pt idx="51">
                  <c:v>2064</c:v>
                </c:pt>
                <c:pt idx="52">
                  <c:v>2065</c:v>
                </c:pt>
                <c:pt idx="53">
                  <c:v>2066</c:v>
                </c:pt>
                <c:pt idx="54">
                  <c:v>2067</c:v>
                </c:pt>
                <c:pt idx="55">
                  <c:v>2068</c:v>
                </c:pt>
                <c:pt idx="56">
                  <c:v>2069</c:v>
                </c:pt>
                <c:pt idx="57">
                  <c:v>2070</c:v>
                </c:pt>
                <c:pt idx="58">
                  <c:v>2071</c:v>
                </c:pt>
                <c:pt idx="59">
                  <c:v>2072</c:v>
                </c:pt>
                <c:pt idx="60">
                  <c:v>2073</c:v>
                </c:pt>
              </c:numCache>
            </c:numRef>
          </c:cat>
          <c:val>
            <c:numRef>
              <c:f>'Scenarios - Just Treatment Work'!$B$3:$B$63</c:f>
              <c:numCache>
                <c:formatCode>General</c:formatCode>
                <c:ptCount val="61"/>
                <c:pt idx="0">
                  <c:v>0</c:v>
                </c:pt>
                <c:pt idx="1">
                  <c:v>0</c:v>
                </c:pt>
                <c:pt idx="2">
                  <c:v>55.214306991630842</c:v>
                </c:pt>
                <c:pt idx="3">
                  <c:v>78.848170382762959</c:v>
                </c:pt>
                <c:pt idx="4">
                  <c:v>76.586329189483322</c:v>
                </c:pt>
                <c:pt idx="5">
                  <c:v>75.2528075189324</c:v>
                </c:pt>
                <c:pt idx="6">
                  <c:v>75.412706835535516</c:v>
                </c:pt>
                <c:pt idx="7">
                  <c:v>75.300447620728463</c:v>
                </c:pt>
                <c:pt idx="8">
                  <c:v>75.202682159774795</c:v>
                </c:pt>
                <c:pt idx="9">
                  <c:v>75.050287358287122</c:v>
                </c:pt>
                <c:pt idx="10">
                  <c:v>65.438827232669269</c:v>
                </c:pt>
                <c:pt idx="11">
                  <c:v>52.186594619598054</c:v>
                </c:pt>
                <c:pt idx="12">
                  <c:v>52.057365476806069</c:v>
                </c:pt>
                <c:pt idx="13">
                  <c:v>51.273342897765758</c:v>
                </c:pt>
                <c:pt idx="14">
                  <c:v>50.17606756292637</c:v>
                </c:pt>
                <c:pt idx="15">
                  <c:v>48.938673946137278</c:v>
                </c:pt>
                <c:pt idx="16">
                  <c:v>47.648880530530242</c:v>
                </c:pt>
                <c:pt idx="17">
                  <c:v>46.350787908426234</c:v>
                </c:pt>
                <c:pt idx="18">
                  <c:v>45.06611727126112</c:v>
                </c:pt>
                <c:pt idx="19">
                  <c:v>43.805087100891065</c:v>
                </c:pt>
                <c:pt idx="20">
                  <c:v>42.572020805550046</c:v>
                </c:pt>
                <c:pt idx="21">
                  <c:v>41.368253041449613</c:v>
                </c:pt>
                <c:pt idx="22">
                  <c:v>40.193640889342866</c:v>
                </c:pt>
                <c:pt idx="23">
                  <c:v>39.974401834045345</c:v>
                </c:pt>
                <c:pt idx="24">
                  <c:v>39.704489175597118</c:v>
                </c:pt>
                <c:pt idx="25">
                  <c:v>39.392642997200092</c:v>
                </c:pt>
                <c:pt idx="26">
                  <c:v>39.058610493757179</c:v>
                </c:pt>
                <c:pt idx="27">
                  <c:v>38.713627875250367</c:v>
                </c:pt>
                <c:pt idx="28">
                  <c:v>38.364071838658631</c:v>
                </c:pt>
                <c:pt idx="29">
                  <c:v>38.013545437601721</c:v>
                </c:pt>
                <c:pt idx="30">
                  <c:v>37.664069524176476</c:v>
                </c:pt>
                <c:pt idx="31">
                  <c:v>37.316763238635147</c:v>
                </c:pt>
                <c:pt idx="32">
                  <c:v>36.972232600939321</c:v>
                </c:pt>
                <c:pt idx="33">
                  <c:v>36.630792358064369</c:v>
                </c:pt>
                <c:pt idx="34">
                  <c:v>36.292592590426807</c:v>
                </c:pt>
                <c:pt idx="35">
                  <c:v>35.957690898116397</c:v>
                </c:pt>
                <c:pt idx="36">
                  <c:v>35.626093536094885</c:v>
                </c:pt>
                <c:pt idx="37">
                  <c:v>35.297778796395647</c:v>
                </c:pt>
                <c:pt idx="38">
                  <c:v>34.972710261353811</c:v>
                </c:pt>
                <c:pt idx="39">
                  <c:v>34.650844286851836</c:v>
                </c:pt>
                <c:pt idx="40">
                  <c:v>34.332134188673855</c:v>
                </c:pt>
                <c:pt idx="41">
                  <c:v>34.016532553348306</c:v>
                </c:pt>
                <c:pt idx="42">
                  <c:v>33.703992485645159</c:v>
                </c:pt>
                <c:pt idx="43">
                  <c:v>33.394468248211787</c:v>
                </c:pt>
                <c:pt idx="44">
                  <c:v>33.087915574853142</c:v>
                </c:pt>
                <c:pt idx="45">
                  <c:v>32.784291780146852</c:v>
                </c:pt>
                <c:pt idx="46">
                  <c:v>32.483555774199644</c:v>
                </c:pt>
                <c:pt idx="47">
                  <c:v>32.185668019885213</c:v>
                </c:pt>
                <c:pt idx="48">
                  <c:v>31.890590465911455</c:v>
                </c:pt>
                <c:pt idx="49">
                  <c:v>31.598286462051099</c:v>
                </c:pt>
                <c:pt idx="50">
                  <c:v>31.308720676465395</c:v>
                </c:pt>
                <c:pt idx="51">
                  <c:v>31.02185900617965</c:v>
                </c:pt>
                <c:pt idx="52">
                  <c:v>30.7376685023352</c:v>
                </c:pt>
                <c:pt idx="53">
                  <c:v>30.456117285446751</c:v>
                </c:pt>
                <c:pt idx="54">
                  <c:v>30.177174482184004</c:v>
                </c:pt>
                <c:pt idx="55">
                  <c:v>29.900810150614944</c:v>
                </c:pt>
                <c:pt idx="56">
                  <c:v>29.62699522125957</c:v>
                </c:pt>
                <c:pt idx="57">
                  <c:v>29.355701439784923</c:v>
                </c:pt>
                <c:pt idx="58">
                  <c:v>29.086901311681444</c:v>
                </c:pt>
                <c:pt idx="59">
                  <c:v>28.820568056873672</c:v>
                </c:pt>
                <c:pt idx="60">
                  <c:v>28.556675558792193</c:v>
                </c:pt>
              </c:numCache>
            </c:numRef>
          </c:val>
        </c:ser>
        <c:ser>
          <c:idx val="1"/>
          <c:order val="1"/>
          <c:tx>
            <c:v>LTF implemented</c:v>
          </c:tx>
          <c:spPr>
            <a:ln>
              <a:prstDash val="sysDash"/>
            </a:ln>
          </c:spPr>
          <c:marker>
            <c:symbol val="none"/>
          </c:marker>
          <c:val>
            <c:numRef>
              <c:f>'Scenarios - Just Treatment Work'!$I$3:$I$63</c:f>
              <c:numCache>
                <c:formatCode>General</c:formatCode>
                <c:ptCount val="61"/>
                <c:pt idx="0">
                  <c:v>0.27</c:v>
                </c:pt>
                <c:pt idx="1">
                  <c:v>0.52478134110787178</c:v>
                </c:pt>
                <c:pt idx="2">
                  <c:v>34.942354773545333</c:v>
                </c:pt>
                <c:pt idx="3">
                  <c:v>80.126932555410392</c:v>
                </c:pt>
                <c:pt idx="4">
                  <c:v>77.683337944398247</c:v>
                </c:pt>
                <c:pt idx="5">
                  <c:v>76.737574033305862</c:v>
                </c:pt>
                <c:pt idx="6">
                  <c:v>71.163219598774475</c:v>
                </c:pt>
                <c:pt idx="7">
                  <c:v>71.202987247043851</c:v>
                </c:pt>
                <c:pt idx="8">
                  <c:v>71.125954422099767</c:v>
                </c:pt>
                <c:pt idx="9">
                  <c:v>70.963261096655899</c:v>
                </c:pt>
                <c:pt idx="10">
                  <c:v>61.344413119583649</c:v>
                </c:pt>
                <c:pt idx="11">
                  <c:v>48.293168482983468</c:v>
                </c:pt>
                <c:pt idx="12">
                  <c:v>48.319263070271205</c:v>
                </c:pt>
                <c:pt idx="13">
                  <c:v>47.67938862721595</c:v>
                </c:pt>
                <c:pt idx="14">
                  <c:v>46.846185272499831</c:v>
                </c:pt>
                <c:pt idx="15">
                  <c:v>45.831132068990158</c:v>
                </c:pt>
                <c:pt idx="16">
                  <c:v>44.781902066291416</c:v>
                </c:pt>
                <c:pt idx="17">
                  <c:v>43.73672691466134</c:v>
                </c:pt>
                <c:pt idx="18">
                  <c:v>42.836940207822913</c:v>
                </c:pt>
                <c:pt idx="19">
                  <c:v>42.199706626420486</c:v>
                </c:pt>
                <c:pt idx="20">
                  <c:v>41.226921809790703</c:v>
                </c:pt>
                <c:pt idx="21">
                  <c:v>40.287693588005006</c:v>
                </c:pt>
                <c:pt idx="22">
                  <c:v>39.380791758531643</c:v>
                </c:pt>
                <c:pt idx="23">
                  <c:v>38.504422769570382</c:v>
                </c:pt>
                <c:pt idx="24">
                  <c:v>37.656603074359566</c:v>
                </c:pt>
                <c:pt idx="25">
                  <c:v>36.835348313840143</c:v>
                </c:pt>
                <c:pt idx="26">
                  <c:v>36.03876485091925</c:v>
                </c:pt>
                <c:pt idx="27">
                  <c:v>35.265089804006791</c:v>
                </c:pt>
                <c:pt idx="28">
                  <c:v>34.512704243712804</c:v>
                </c:pt>
                <c:pt idx="29">
                  <c:v>33.780132766346036</c:v>
                </c:pt>
                <c:pt idx="30">
                  <c:v>33.06603649359031</c:v>
                </c:pt>
                <c:pt idx="31">
                  <c:v>32.369203237250851</c:v>
                </c:pt>
                <c:pt idx="32">
                  <c:v>32.27939350440117</c:v>
                </c:pt>
                <c:pt idx="33">
                  <c:v>32.140869359222819</c:v>
                </c:pt>
                <c:pt idx="34">
                  <c:v>31.983214522484875</c:v>
                </c:pt>
                <c:pt idx="35">
                  <c:v>31.814577596467075</c:v>
                </c:pt>
                <c:pt idx="36">
                  <c:v>31.639794394916741</c:v>
                </c:pt>
                <c:pt idx="37">
                  <c:v>31.461735272957696</c:v>
                </c:pt>
                <c:pt idx="38">
                  <c:v>31.282104390780813</c:v>
                </c:pt>
                <c:pt idx="39">
                  <c:v>31.101913885954719</c:v>
                </c:pt>
                <c:pt idx="40">
                  <c:v>30.921765163835282</c:v>
                </c:pt>
                <c:pt idx="41">
                  <c:v>30.742015784965563</c:v>
                </c:pt>
                <c:pt idx="42">
                  <c:v>30.562878477760751</c:v>
                </c:pt>
                <c:pt idx="43">
                  <c:v>30.384479888287217</c:v>
                </c:pt>
                <c:pt idx="44">
                  <c:v>30.206895439744574</c:v>
                </c:pt>
                <c:pt idx="45">
                  <c:v>30.030170031606694</c:v>
                </c:pt>
                <c:pt idx="46">
                  <c:v>29.854330315745877</c:v>
                </c:pt>
                <c:pt idx="47">
                  <c:v>29.679392001384539</c:v>
                </c:pt>
                <c:pt idx="48">
                  <c:v>29.505364188646691</c:v>
                </c:pt>
                <c:pt idx="49">
                  <c:v>29.332251951089585</c:v>
                </c:pt>
                <c:pt idx="50">
                  <c:v>29.160057876256698</c:v>
                </c:pt>
                <c:pt idx="51">
                  <c:v>28.988782982170907</c:v>
                </c:pt>
                <c:pt idx="52">
                  <c:v>28.818427271460855</c:v>
                </c:pt>
                <c:pt idx="53">
                  <c:v>28.648990065738857</c:v>
                </c:pt>
                <c:pt idx="54">
                  <c:v>28.480470207632852</c:v>
                </c:pt>
                <c:pt idx="55">
                  <c:v>28.312866186911226</c:v>
                </c:pt>
                <c:pt idx="56">
                  <c:v>28.146176222913898</c:v>
                </c:pt>
                <c:pt idx="57">
                  <c:v>27.98039831150421</c:v>
                </c:pt>
                <c:pt idx="58">
                  <c:v>27.815530264355434</c:v>
                </c:pt>
                <c:pt idx="59">
                  <c:v>27.651569731193579</c:v>
                </c:pt>
                <c:pt idx="60">
                  <c:v>27.488514217941166</c:v>
                </c:pt>
              </c:numCache>
            </c:numRef>
          </c:val>
        </c:ser>
        <c:marker val="1"/>
        <c:axId val="82039936"/>
        <c:axId val="82041856"/>
      </c:lineChart>
      <c:catAx>
        <c:axId val="82039936"/>
        <c:scaling>
          <c:orientation val="minMax"/>
        </c:scaling>
        <c:axPos val="b"/>
        <c:title>
          <c:tx>
            <c:rich>
              <a:bodyPr/>
              <a:lstStyle/>
              <a:p>
                <a:pPr>
                  <a:defRPr sz="1200">
                    <a:latin typeface="Arial" pitchFamily="34" charset="0"/>
                    <a:cs typeface="Arial" pitchFamily="34" charset="0"/>
                  </a:defRPr>
                </a:pPr>
                <a:r>
                  <a:rPr lang="en-US" sz="1200" dirty="0">
                    <a:latin typeface="Arial" pitchFamily="34" charset="0"/>
                    <a:cs typeface="Arial" pitchFamily="34" charset="0"/>
                  </a:rPr>
                  <a:t>Date</a:t>
                </a:r>
              </a:p>
            </c:rich>
          </c:tx>
          <c:layout>
            <c:manualLayout>
              <c:xMode val="edge"/>
              <c:yMode val="edge"/>
              <c:x val="0.34954435695538055"/>
              <c:y val="0.94181177904138469"/>
            </c:manualLayout>
          </c:layout>
        </c:title>
        <c:numFmt formatCode="General" sourceLinked="1"/>
        <c:tickLblPos val="nextTo"/>
        <c:txPr>
          <a:bodyPr/>
          <a:lstStyle/>
          <a:p>
            <a:pPr>
              <a:defRPr sz="900">
                <a:latin typeface="Arial" pitchFamily="34" charset="0"/>
                <a:cs typeface="Arial" pitchFamily="34" charset="0"/>
              </a:defRPr>
            </a:pPr>
            <a:endParaRPr lang="en-US"/>
          </a:p>
        </c:txPr>
        <c:crossAx val="82041856"/>
        <c:crosses val="autoZero"/>
        <c:auto val="1"/>
        <c:lblAlgn val="ctr"/>
        <c:lblOffset val="100"/>
      </c:catAx>
      <c:valAx>
        <c:axId val="82041856"/>
        <c:scaling>
          <c:orientation val="minMax"/>
        </c:scaling>
        <c:axPos val="l"/>
        <c:majorGridlines/>
        <c:title>
          <c:tx>
            <c:rich>
              <a:bodyPr rot="-5400000" vert="horz"/>
              <a:lstStyle/>
              <a:p>
                <a:pPr>
                  <a:defRPr sz="1200">
                    <a:latin typeface="Arial" pitchFamily="34" charset="0"/>
                    <a:cs typeface="Arial" pitchFamily="34" charset="0"/>
                  </a:defRPr>
                </a:pPr>
                <a:r>
                  <a:rPr lang="en-US" sz="1200" dirty="0">
                    <a:latin typeface="Arial" pitchFamily="34" charset="0"/>
                    <a:cs typeface="Arial" pitchFamily="34" charset="0"/>
                  </a:rPr>
                  <a:t>Millions of 2013 Dollars (2.9% Discount Rate)</a:t>
                </a:r>
              </a:p>
            </c:rich>
          </c:tx>
          <c:layout>
            <c:manualLayout>
              <c:xMode val="edge"/>
              <c:yMode val="edge"/>
              <c:x val="1.1666666666666672E-2"/>
              <c:y val="0.17088062938503942"/>
            </c:manualLayout>
          </c:layout>
        </c:title>
        <c:numFmt formatCode="General" sourceLinked="1"/>
        <c:tickLblPos val="nextTo"/>
        <c:txPr>
          <a:bodyPr/>
          <a:lstStyle/>
          <a:p>
            <a:pPr>
              <a:defRPr sz="900">
                <a:latin typeface="Arial" pitchFamily="34" charset="0"/>
                <a:cs typeface="Arial" pitchFamily="34" charset="0"/>
              </a:defRPr>
            </a:pPr>
            <a:endParaRPr lang="en-US"/>
          </a:p>
        </c:txPr>
        <c:crossAx val="82039936"/>
        <c:crosses val="autoZero"/>
        <c:crossBetween val="between"/>
      </c:valAx>
    </c:plotArea>
    <c:legend>
      <c:legendPos val="r"/>
      <c:layout>
        <c:manualLayout>
          <c:xMode val="edge"/>
          <c:yMode val="edge"/>
          <c:x val="0.53582053805774288"/>
          <c:y val="0.26688013998250221"/>
          <c:w val="0.21835262467191602"/>
          <c:h val="0.11935916426288298"/>
        </c:manualLayout>
      </c:layout>
      <c:txPr>
        <a:bodyPr/>
        <a:lstStyle/>
        <a:p>
          <a:pPr>
            <a:defRPr sz="900" baseline="0">
              <a:latin typeface="Arial" pitchFamily="34" charset="0"/>
              <a:cs typeface="Arial" pitchFamily="34" charset="0"/>
            </a:defRPr>
          </a:pPr>
          <a:endParaRPr lang="en-US"/>
        </a:p>
      </c:txPr>
    </c:legend>
    <c:plotVisOnly val="1"/>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3177" tIns="46589" rIns="93177" bIns="46589" rtlCol="0"/>
          <a:lstStyle>
            <a:lvl1pPr algn="l">
              <a:defRPr sz="1200"/>
            </a:lvl1pPr>
          </a:lstStyle>
          <a:p>
            <a:endParaRPr lang="en-US" sz="900" dirty="0">
              <a:latin typeface="Arial" pitchFamily="34" charset="0"/>
              <a:cs typeface="Arial" pitchFamily="34" charset="0"/>
            </a:endParaRPr>
          </a:p>
        </p:txBody>
      </p:sp>
      <p:sp>
        <p:nvSpPr>
          <p:cNvPr id="3" name="Date Placeholder 2"/>
          <p:cNvSpPr>
            <a:spLocks noGrp="1"/>
          </p:cNvSpPr>
          <p:nvPr>
            <p:ph type="dt" sz="quarter" idx="1"/>
          </p:nvPr>
        </p:nvSpPr>
        <p:spPr>
          <a:xfrm>
            <a:off x="3898102" y="0"/>
            <a:ext cx="2982119" cy="464820"/>
          </a:xfrm>
          <a:prstGeom prst="rect">
            <a:avLst/>
          </a:prstGeom>
        </p:spPr>
        <p:txBody>
          <a:bodyPr vert="horz" lIns="93177" tIns="46589" rIns="93177" bIns="46589" rtlCol="0"/>
          <a:lstStyle>
            <a:lvl1pPr algn="r">
              <a:defRPr sz="1200"/>
            </a:lvl1pPr>
          </a:lstStyle>
          <a:p>
            <a:fld id="{2A1D3C7A-54F4-49B9-8880-8CF32C1BEB9A}" type="datetimeFigureOut">
              <a:rPr lang="en-US" sz="900" smtClean="0">
                <a:latin typeface="Arial" pitchFamily="34" charset="0"/>
                <a:cs typeface="Arial" pitchFamily="34" charset="0"/>
              </a:rPr>
              <a:pPr/>
              <a:t>1/3/2014</a:t>
            </a:fld>
            <a:endParaRPr lang="en-US" sz="900" dirty="0">
              <a:latin typeface="Arial" pitchFamily="34" charset="0"/>
              <a:cs typeface="Arial" pitchFamily="34" charset="0"/>
            </a:endParaRPr>
          </a:p>
        </p:txBody>
      </p:sp>
      <p:sp>
        <p:nvSpPr>
          <p:cNvPr id="4" name="Footer Placeholder 3"/>
          <p:cNvSpPr>
            <a:spLocks noGrp="1"/>
          </p:cNvSpPr>
          <p:nvPr>
            <p:ph type="ftr" sz="quarter" idx="2"/>
          </p:nvPr>
        </p:nvSpPr>
        <p:spPr>
          <a:xfrm>
            <a:off x="0" y="8829967"/>
            <a:ext cx="2982119" cy="464820"/>
          </a:xfrm>
          <a:prstGeom prst="rect">
            <a:avLst/>
          </a:prstGeom>
        </p:spPr>
        <p:txBody>
          <a:bodyPr vert="horz" lIns="93177" tIns="46589" rIns="93177" bIns="46589" rtlCol="0" anchor="b"/>
          <a:lstStyle>
            <a:lvl1pPr algn="l">
              <a:defRPr sz="1200"/>
            </a:lvl1pPr>
          </a:lstStyle>
          <a:p>
            <a:endParaRPr lang="en-US" sz="900" dirty="0">
              <a:latin typeface="Arial" pitchFamily="34" charset="0"/>
              <a:cs typeface="Arial" pitchFamily="34" charset="0"/>
            </a:endParaRPr>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3177" tIns="46589" rIns="93177" bIns="46589" rtlCol="0" anchor="b"/>
          <a:lstStyle>
            <a:lvl1pPr algn="r">
              <a:defRPr sz="1200"/>
            </a:lvl1pPr>
          </a:lstStyle>
          <a:p>
            <a:fld id="{FBA706AD-4987-49D9-85BE-B3D1E709A58E}" type="slidenum">
              <a:rPr lang="en-US" sz="900" smtClean="0">
                <a:latin typeface="Arial" pitchFamily="34" charset="0"/>
                <a:cs typeface="Arial" pitchFamily="34" charset="0"/>
              </a:rPr>
              <a:pPr/>
              <a:t>‹#›</a:t>
            </a:fld>
            <a:endParaRPr lang="en-US" sz="900" dirty="0">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3177" tIns="46589" rIns="93177" bIns="46589" rtlCol="0"/>
          <a:lstStyle>
            <a:lvl1pPr algn="l">
              <a:defRPr sz="900">
                <a:latin typeface="Arial" pitchFamily="34" charset="0"/>
                <a:cs typeface="Arial" pitchFamily="34" charset="0"/>
              </a:defRPr>
            </a:lvl1pPr>
          </a:lstStyle>
          <a:p>
            <a:endParaRPr lang="en-US" dirty="0"/>
          </a:p>
        </p:txBody>
      </p:sp>
      <p:sp>
        <p:nvSpPr>
          <p:cNvPr id="3" name="Date Placeholder 2"/>
          <p:cNvSpPr>
            <a:spLocks noGrp="1"/>
          </p:cNvSpPr>
          <p:nvPr>
            <p:ph type="dt" idx="1"/>
          </p:nvPr>
        </p:nvSpPr>
        <p:spPr>
          <a:xfrm>
            <a:off x="3898102" y="0"/>
            <a:ext cx="2982119" cy="464820"/>
          </a:xfrm>
          <a:prstGeom prst="rect">
            <a:avLst/>
          </a:prstGeom>
        </p:spPr>
        <p:txBody>
          <a:bodyPr vert="horz" lIns="93177" tIns="46589" rIns="93177" bIns="46589" rtlCol="0"/>
          <a:lstStyle>
            <a:lvl1pPr algn="r">
              <a:defRPr sz="900">
                <a:latin typeface="Arial" pitchFamily="34" charset="0"/>
                <a:cs typeface="Arial" pitchFamily="34" charset="0"/>
              </a:defRPr>
            </a:lvl1pPr>
          </a:lstStyle>
          <a:p>
            <a:fld id="{4C9D6970-2381-4A6F-8016-49E76EF02DE7}" type="datetimeFigureOut">
              <a:rPr lang="en-US" smtClean="0"/>
              <a:pPr/>
              <a:t>1/3/2014</a:t>
            </a:fld>
            <a:endParaRPr lang="en-US" dirty="0"/>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3177" tIns="46589" rIns="93177" bIns="46589" rtlCol="0" anchor="b"/>
          <a:lstStyle>
            <a:lvl1pPr algn="l">
              <a:defRPr sz="900">
                <a:latin typeface="Arial" pitchFamily="34" charset="0"/>
                <a:cs typeface="Arial" pitchFamily="34" charset="0"/>
              </a:defRPr>
            </a:lvl1pPr>
          </a:lstStyle>
          <a:p>
            <a:endParaRPr lang="en-US" dirty="0"/>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3177" tIns="46589" rIns="93177" bIns="46589" rtlCol="0" anchor="b"/>
          <a:lstStyle>
            <a:lvl1pPr algn="r">
              <a:defRPr sz="900">
                <a:latin typeface="Arial" pitchFamily="34" charset="0"/>
                <a:cs typeface="Arial" pitchFamily="34" charset="0"/>
              </a:defRPr>
            </a:lvl1pPr>
          </a:lstStyle>
          <a:p>
            <a:fld id="{104C5D67-D91E-40D0-AFA9-25945CB0C62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252" rtl="0" eaLnBrk="1" latinLnBrk="0" hangingPunct="1">
      <a:defRPr sz="1200" kern="1200">
        <a:solidFill>
          <a:schemeClr val="tx1"/>
        </a:solidFill>
        <a:latin typeface="+mn-lt"/>
        <a:ea typeface="+mn-ea"/>
        <a:cs typeface="+mn-cs"/>
      </a:defRPr>
    </a:lvl1pPr>
    <a:lvl2pPr marL="457126" algn="l" defTabSz="914252" rtl="0" eaLnBrk="1" latinLnBrk="0" hangingPunct="1">
      <a:defRPr sz="1200" kern="1200">
        <a:solidFill>
          <a:schemeClr val="tx1"/>
        </a:solidFill>
        <a:latin typeface="+mn-lt"/>
        <a:ea typeface="+mn-ea"/>
        <a:cs typeface="+mn-cs"/>
      </a:defRPr>
    </a:lvl2pPr>
    <a:lvl3pPr marL="914252" algn="l" defTabSz="914252" rtl="0" eaLnBrk="1" latinLnBrk="0" hangingPunct="1">
      <a:defRPr sz="1200" kern="1200">
        <a:solidFill>
          <a:schemeClr val="tx1"/>
        </a:solidFill>
        <a:latin typeface="+mn-lt"/>
        <a:ea typeface="+mn-ea"/>
        <a:cs typeface="+mn-cs"/>
      </a:defRPr>
    </a:lvl3pPr>
    <a:lvl4pPr marL="1371380" algn="l" defTabSz="914252" rtl="0" eaLnBrk="1" latinLnBrk="0" hangingPunct="1">
      <a:defRPr sz="1200" kern="1200">
        <a:solidFill>
          <a:schemeClr val="tx1"/>
        </a:solidFill>
        <a:latin typeface="+mn-lt"/>
        <a:ea typeface="+mn-ea"/>
        <a:cs typeface="+mn-cs"/>
      </a:defRPr>
    </a:lvl4pPr>
    <a:lvl5pPr marL="1828506" algn="l" defTabSz="914252" rtl="0" eaLnBrk="1" latinLnBrk="0" hangingPunct="1">
      <a:defRPr sz="1200" kern="1200">
        <a:solidFill>
          <a:schemeClr val="tx1"/>
        </a:solidFill>
        <a:latin typeface="+mn-lt"/>
        <a:ea typeface="+mn-ea"/>
        <a:cs typeface="+mn-cs"/>
      </a:defRPr>
    </a:lvl5pPr>
    <a:lvl6pPr marL="2285632" algn="l" defTabSz="914252" rtl="0" eaLnBrk="1" latinLnBrk="0" hangingPunct="1">
      <a:defRPr sz="1200" kern="1200">
        <a:solidFill>
          <a:schemeClr val="tx1"/>
        </a:solidFill>
        <a:latin typeface="+mn-lt"/>
        <a:ea typeface="+mn-ea"/>
        <a:cs typeface="+mn-cs"/>
      </a:defRPr>
    </a:lvl6pPr>
    <a:lvl7pPr marL="2742758" algn="l" defTabSz="914252" rtl="0" eaLnBrk="1" latinLnBrk="0" hangingPunct="1">
      <a:defRPr sz="1200" kern="1200">
        <a:solidFill>
          <a:schemeClr val="tx1"/>
        </a:solidFill>
        <a:latin typeface="+mn-lt"/>
        <a:ea typeface="+mn-ea"/>
        <a:cs typeface="+mn-cs"/>
      </a:defRPr>
    </a:lvl7pPr>
    <a:lvl8pPr marL="3199885" algn="l" defTabSz="914252" rtl="0" eaLnBrk="1" latinLnBrk="0" hangingPunct="1">
      <a:defRPr sz="1200" kern="1200">
        <a:solidFill>
          <a:schemeClr val="tx1"/>
        </a:solidFill>
        <a:latin typeface="+mn-lt"/>
        <a:ea typeface="+mn-ea"/>
        <a:cs typeface="+mn-cs"/>
      </a:defRPr>
    </a:lvl8pPr>
    <a:lvl9pPr marL="3657011" algn="l" defTabSz="91425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10.5% of fund</a:t>
            </a:r>
          </a:p>
          <a:p>
            <a:endParaRPr lang="en-US" dirty="0" smtClean="0"/>
          </a:p>
          <a:p>
            <a:r>
              <a:rPr lang="en-US" dirty="0" smtClean="0"/>
              <a:t>$38,312,011</a:t>
            </a:r>
          </a:p>
          <a:p>
            <a:endParaRPr lang="en-US" dirty="0" smtClean="0"/>
          </a:p>
          <a:p>
            <a:r>
              <a:rPr lang="en-US" dirty="0" smtClean="0"/>
              <a:t>19 loans,</a:t>
            </a:r>
            <a:r>
              <a:rPr lang="en-US" baseline="0" dirty="0" smtClean="0"/>
              <a:t> 14 borrowers</a:t>
            </a:r>
            <a:endParaRPr lang="en-US" dirty="0" smtClean="0"/>
          </a:p>
          <a:p>
            <a:endParaRPr lang="en-US" dirty="0" smtClean="0"/>
          </a:p>
          <a:p>
            <a:r>
              <a:rPr lang="en-US" dirty="0" smtClean="0"/>
              <a:t>Most </a:t>
            </a:r>
            <a:r>
              <a:rPr lang="en-US" dirty="0" smtClean="0"/>
              <a:t>borrowers were interested in </a:t>
            </a:r>
            <a:r>
              <a:rPr lang="en-US" dirty="0" smtClean="0"/>
              <a:t>refinancing </a:t>
            </a:r>
            <a:r>
              <a:rPr lang="en-US" dirty="0" smtClean="0"/>
              <a:t>when notified</a:t>
            </a:r>
            <a:r>
              <a:rPr lang="en-US" baseline="0" dirty="0" smtClean="0"/>
              <a:t> of their eligibility</a:t>
            </a:r>
            <a:r>
              <a:rPr lang="en-US" dirty="0" smtClean="0"/>
              <a:t>.</a:t>
            </a:r>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25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See note on bond related costs.</a:t>
            </a:r>
          </a:p>
          <a:p>
            <a:pPr marL="0" marR="0" indent="0" algn="l" defTabSz="914252"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25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a:t>
            </a:r>
            <a:r>
              <a:rPr lang="en-US" sz="1200" kern="1200" dirty="0" smtClean="0">
                <a:solidFill>
                  <a:schemeClr val="tx1"/>
                </a:solidFill>
                <a:latin typeface="+mn-lt"/>
                <a:ea typeface="+mn-ea"/>
                <a:cs typeface="+mn-cs"/>
              </a:rPr>
              <a:t>proposed rules would have no direct economic impact on the public. There may be </a:t>
            </a:r>
            <a:r>
              <a:rPr lang="en-US" sz="1200" i="1" kern="1200" dirty="0" smtClean="0">
                <a:solidFill>
                  <a:schemeClr val="tx1"/>
                </a:solidFill>
                <a:latin typeface="+mn-lt"/>
                <a:ea typeface="+mn-ea"/>
                <a:cs typeface="+mn-cs"/>
              </a:rPr>
              <a:t>indirect</a:t>
            </a:r>
            <a:r>
              <a:rPr lang="en-US" sz="1200" kern="1200" dirty="0" smtClean="0">
                <a:solidFill>
                  <a:schemeClr val="tx1"/>
                </a:solidFill>
                <a:latin typeface="+mn-lt"/>
                <a:ea typeface="+mn-ea"/>
                <a:cs typeface="+mn-cs"/>
              </a:rPr>
              <a:t> economic impacts to individuals located in a service area where the CWSRF funds a public agency project that affects sewer or other service rates. The proposed longer-term financing on new and existing debt obligations for CWSRF treatment works projects may </a:t>
            </a:r>
            <a:r>
              <a:rPr lang="en-US" sz="1200" i="1" kern="1200" dirty="0" smtClean="0">
                <a:solidFill>
                  <a:schemeClr val="tx1"/>
                </a:solidFill>
                <a:latin typeface="+mn-lt"/>
                <a:ea typeface="+mn-ea"/>
                <a:cs typeface="+mn-cs"/>
              </a:rPr>
              <a:t>indirectly</a:t>
            </a:r>
            <a:r>
              <a:rPr lang="en-US" sz="1200" kern="1200" dirty="0" smtClean="0">
                <a:solidFill>
                  <a:schemeClr val="tx1"/>
                </a:solidFill>
                <a:latin typeface="+mn-lt"/>
                <a:ea typeface="+mn-ea"/>
                <a:cs typeface="+mn-cs"/>
              </a:rPr>
              <a:t> benefit individual ratepayers if the public agency is able to avoid rate increases.</a:t>
            </a:r>
          </a:p>
          <a:p>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The longer-term financing option requires a public agency to sell debt obligations in the form of revenue bonds to DEQ. </a:t>
            </a:r>
            <a:r>
              <a:rPr lang="en-US" sz="1200" b="1" kern="1200" dirty="0" smtClean="0">
                <a:solidFill>
                  <a:schemeClr val="tx1"/>
                </a:solidFill>
                <a:latin typeface="+mn-lt"/>
                <a:ea typeface="+mn-ea"/>
                <a:cs typeface="+mn-cs"/>
              </a:rPr>
              <a:t>Emphasize: The process of selling a revenue bond may require more effort and upfront costs to communities than required for a traditional loan.</a:t>
            </a:r>
            <a:r>
              <a:rPr lang="en-US" sz="1200" kern="1200" dirty="0" smtClean="0">
                <a:solidFill>
                  <a:schemeClr val="tx1"/>
                </a:solidFill>
                <a:latin typeface="+mn-lt"/>
                <a:ea typeface="+mn-ea"/>
                <a:cs typeface="+mn-cs"/>
              </a:rPr>
              <a:t> However, local governments would still have the option of pursuing a 20-year loan if they determine the economic costs of the new process of selling a revenue bond outweighs the economic benefits of the longer-term financing. </a:t>
            </a:r>
            <a:r>
              <a:rPr lang="en-US" sz="1200" b="1" kern="1200" dirty="0" smtClean="0">
                <a:solidFill>
                  <a:schemeClr val="tx1"/>
                </a:solidFill>
                <a:latin typeface="+mn-lt"/>
                <a:ea typeface="+mn-ea"/>
                <a:cs typeface="+mn-cs"/>
              </a:rPr>
              <a:t>A note on the bond related costs, this is very difficult to know what that might be as every borrower’s situation is going to be different. We are reluctant to offer any estimated costs even with a disclaimer. It will</a:t>
            </a:r>
            <a:r>
              <a:rPr lang="en-US" sz="1200" b="1" kern="1200" baseline="0" dirty="0" smtClean="0">
                <a:solidFill>
                  <a:schemeClr val="tx1"/>
                </a:solidFill>
                <a:latin typeface="+mn-lt"/>
                <a:ea typeface="+mn-ea"/>
                <a:cs typeface="+mn-cs"/>
              </a:rPr>
              <a:t> be communicated to the borrowers that there will</a:t>
            </a:r>
            <a:r>
              <a:rPr lang="en-US" sz="1200" b="1" kern="1200" dirty="0" smtClean="0">
                <a:solidFill>
                  <a:schemeClr val="tx1"/>
                </a:solidFill>
                <a:latin typeface="+mn-lt"/>
                <a:ea typeface="+mn-ea"/>
                <a:cs typeface="+mn-cs"/>
              </a:rPr>
              <a:t> be costs involved and what the borrower will need to consider. </a:t>
            </a:r>
          </a:p>
          <a:p>
            <a:pPr lvl="0"/>
            <a:r>
              <a:rPr lang="en-US" sz="1200" kern="1200" dirty="0" smtClean="0">
                <a:solidFill>
                  <a:schemeClr val="tx1"/>
                </a:solidFill>
                <a:latin typeface="+mn-lt"/>
                <a:ea typeface="+mn-ea"/>
                <a:cs typeface="+mn-cs"/>
              </a:rPr>
              <a:t>It was suggested that we notify the RST folks by email about our efforts to contact the existing borrowers. We will follow-up with the RST folks and send an email with the talking points. </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proposed rules could minimally increase administrative costs for the Oregon Department of Land Conservation and Development as well as DEQ if the proposed longer-term financing option results in additional funded and refinanced projects requiring more administrative time for application requirements such as environmental review.  </a:t>
            </a:r>
            <a:r>
              <a:rPr lang="en-US" sz="1200" b="1" kern="1200" dirty="0" smtClean="0">
                <a:solidFill>
                  <a:schemeClr val="tx1"/>
                </a:solidFill>
                <a:latin typeface="+mn-lt"/>
                <a:ea typeface="+mn-ea"/>
                <a:cs typeface="+mn-cs"/>
              </a:rPr>
              <a:t>Internal</a:t>
            </a:r>
            <a:r>
              <a:rPr lang="en-US" sz="1200" b="1" kern="1200" baseline="0" dirty="0" smtClean="0">
                <a:solidFill>
                  <a:schemeClr val="tx1"/>
                </a:solidFill>
                <a:latin typeface="+mn-lt"/>
                <a:ea typeface="+mn-ea"/>
                <a:cs typeface="+mn-cs"/>
              </a:rPr>
              <a:t> processes will not change so much that it will be burdensome to DEQ staff, already have rules in place for loan-secured by revenue bonds, this will have very similar rules.  Most time will be extra DEQ staff time for refinance details.</a:t>
            </a:r>
            <a:endParaRPr lang="en-US" sz="1200" b="1"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pPr marL="0" marR="0" indent="0" algn="l" defTabSz="914252"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Financial impacts to the Clean Water State Revolving Fund will result in a slight decrease in the binding commitments, which is the total amount of money lent from the program, over a long period. </a:t>
            </a:r>
            <a:r>
              <a:rPr lang="en-US" sz="1200" b="1" kern="1200" baseline="0" dirty="0" smtClean="0">
                <a:solidFill>
                  <a:schemeClr val="tx1"/>
                </a:solidFill>
                <a:latin typeface="+mn-lt"/>
                <a:ea typeface="+mn-ea"/>
                <a:cs typeface="+mn-cs"/>
              </a:rPr>
              <a:t>The difference in binding commitments is a 7 percent decrease if all borrowers used extended term financing versus no extended term financing. This is below EPA’s 10 percent threshold. This result is displayed as a graph in that compares the percent change in binding commitments over a 60 year projection period for the above scenario and for the scenario where extended term financing is not utilized. </a:t>
            </a:r>
            <a:endParaRPr lang="en-US" sz="1200" b="1"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There are positive environmental benefits for Oregon resulting from projects that protect and improve water quality for human health, wildlife and aquatic life in Oregon’s watersheds. </a:t>
            </a:r>
          </a:p>
          <a:p>
            <a:pPr marL="0" marR="0" indent="0" algn="l" defTabSz="914252"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DEQ held public hearings on Tuesday, Nov. 19, 2013 in six different DEQ office locations across the state at two different times of the day, totally 12 public hearing sessions.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Hearings were held in DEQ offices in Portland, Bend, Eugene, Coos Bay, Medford and Pendleton. DEQ staff were the presiding officers at each site, with Larry McAllister as the presiding officer at DEQ Headquarters in Portland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Hearing</a:t>
            </a:r>
            <a:r>
              <a:rPr lang="en-US" sz="1200" kern="1200" baseline="0" dirty="0" smtClean="0">
                <a:solidFill>
                  <a:schemeClr val="tx1"/>
                </a:solidFill>
                <a:latin typeface="+mn-lt"/>
                <a:ea typeface="+mn-ea"/>
                <a:cs typeface="+mn-cs"/>
              </a:rPr>
              <a:t>s were at</a:t>
            </a:r>
            <a:r>
              <a:rPr lang="en-US" sz="1200" kern="1200" dirty="0" smtClean="0">
                <a:solidFill>
                  <a:schemeClr val="tx1"/>
                </a:solidFill>
                <a:latin typeface="+mn-lt"/>
                <a:ea typeface="+mn-ea"/>
                <a:cs typeface="+mn-cs"/>
              </a:rPr>
              <a:t> 11 am and then again at 4 p.m. </a:t>
            </a:r>
          </a:p>
          <a:p>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Comments </a:t>
            </a:r>
          </a:p>
          <a:p>
            <a:r>
              <a:rPr lang="en-US" sz="1200" kern="1200" dirty="0" smtClean="0">
                <a:solidFill>
                  <a:schemeClr val="tx1"/>
                </a:solidFill>
                <a:latin typeface="+mn-lt"/>
                <a:ea typeface="+mn-ea"/>
                <a:cs typeface="+mn-cs"/>
              </a:rPr>
              <a:t>-City of Springfield, League of Oregon Cities, Special Districts Association of Oregon and the Oregon Association of Clean Water Agencies</a:t>
            </a:r>
            <a:r>
              <a:rPr lang="en-US" sz="1200" kern="1200" baseline="0" dirty="0" smtClean="0">
                <a:solidFill>
                  <a:schemeClr val="tx1"/>
                </a:solidFill>
                <a:latin typeface="+mn-lt"/>
                <a:ea typeface="+mn-ea"/>
                <a:cs typeface="+mn-cs"/>
              </a:rPr>
              <a:t> were supportive.</a:t>
            </a:r>
          </a:p>
          <a:p>
            <a:pPr marL="0" marR="0" lvl="0" indent="0" algn="l" defTabSz="914252"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lvl="0" indent="0" algn="l" defTabSz="91425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-Senator Doug Whitsett was generally supportive of the proposed rules but thinks that they are not addressing the root of the problem. Commenter thinks that lower cost, regionally-specific options for water treatment projects are needed.</a:t>
            </a:r>
          </a:p>
          <a:p>
            <a:endParaRPr lang="en-US" sz="1200"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252" rtl="0" eaLnBrk="1" fontAlgn="auto" latinLnBrk="0" hangingPunct="1">
              <a:lnSpc>
                <a:spcPct val="100000"/>
              </a:lnSpc>
              <a:spcBef>
                <a:spcPts val="0"/>
              </a:spcBef>
              <a:spcAft>
                <a:spcPts val="0"/>
              </a:spcAft>
              <a:buClrTx/>
              <a:buSzTx/>
              <a:buFontTx/>
              <a:buNone/>
              <a:tabLst/>
              <a:defRPr/>
            </a:pPr>
            <a:r>
              <a:rPr lang="en-US" dirty="0" smtClean="0"/>
              <a:t>Communication</a:t>
            </a:r>
            <a:r>
              <a:rPr lang="en-US" baseline="0" dirty="0" smtClean="0"/>
              <a:t> strategy includes new and existing borrowers.  Will include regions and RST to communicate about existing borrowers (their time frame to commit is by May 1, 2014 and sell us a bond by Feb. 1, 2016.</a:t>
            </a:r>
            <a:endParaRPr lang="en-US" dirty="0" smtClean="0"/>
          </a:p>
          <a:p>
            <a:pPr marL="0" marR="0" indent="0" algn="l" defTabSz="914252"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252" rtl="0" eaLnBrk="1" fontAlgn="auto" latinLnBrk="0" hangingPunct="1">
              <a:lnSpc>
                <a:spcPct val="100000"/>
              </a:lnSpc>
              <a:spcBef>
                <a:spcPts val="0"/>
              </a:spcBef>
              <a:spcAft>
                <a:spcPts val="0"/>
              </a:spcAft>
              <a:buClrTx/>
              <a:buSzTx/>
              <a:buFontTx/>
              <a:buNone/>
              <a:tabLst/>
              <a:defRPr/>
            </a:pPr>
            <a:r>
              <a:rPr lang="en-US" dirty="0" smtClean="0"/>
              <a:t>Note, advisory committee will be reconvened if pursue</a:t>
            </a:r>
            <a:r>
              <a:rPr lang="en-US" baseline="0" dirty="0" smtClean="0"/>
              <a:t> statutory change.</a:t>
            </a:r>
            <a:endParaRPr lang="en-US" dirty="0" smtClean="0"/>
          </a:p>
          <a:p>
            <a:pPr marL="0" marR="0" indent="0" algn="l" defTabSz="914252"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252" rtl="0" eaLnBrk="1" fontAlgn="auto" latinLnBrk="0" hangingPunct="1">
              <a:lnSpc>
                <a:spcPct val="100000"/>
              </a:lnSpc>
              <a:spcBef>
                <a:spcPts val="0"/>
              </a:spcBef>
              <a:spcAft>
                <a:spcPts val="0"/>
              </a:spcAft>
              <a:buClrTx/>
              <a:buSzTx/>
              <a:buFontTx/>
              <a:buNone/>
              <a:tabLst/>
              <a:defRPr/>
            </a:pPr>
            <a:r>
              <a:rPr lang="en-US" dirty="0" smtClean="0"/>
              <a:t>This </a:t>
            </a:r>
            <a:r>
              <a:rPr lang="en-US" dirty="0" smtClean="0"/>
              <a:t>is the conclusion of DEQ’s formal presentation on this proposed rule. We would be happy to answer</a:t>
            </a:r>
            <a:r>
              <a:rPr lang="en-US" baseline="0" dirty="0" smtClean="0"/>
              <a:t> any questions the commissioners may have.</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Introduction</a:t>
            </a:r>
            <a:r>
              <a:rPr lang="en-US" baseline="0" dirty="0" smtClean="0"/>
              <a:t> -</a:t>
            </a:r>
            <a:r>
              <a:rPr lang="en-US" dirty="0" smtClean="0"/>
              <a:t> include a statement of the fact that this rulemaking</a:t>
            </a:r>
            <a:r>
              <a:rPr lang="en-US" baseline="0" dirty="0" smtClean="0"/>
              <a:t> was deemed a priority.  This rulemaking benefits communities and water quality. DEQ wanted to have a special session with EQC early in the year so this did not have to wait until the March 2014 EQC meeting.</a:t>
            </a:r>
          </a:p>
          <a:p>
            <a:endParaRPr lang="en-US" baseline="0" dirty="0" smtClean="0"/>
          </a:p>
          <a:p>
            <a:r>
              <a:rPr lang="en-US" baseline="0" dirty="0" smtClean="0"/>
              <a:t>Option is for terms in the CWSRF for longer than the rule-allowable 20 year terms.</a:t>
            </a:r>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Eligible projects include wastewater treatment facility construction and upgrades, stormwater controls, sewer improvements and replacement, irrigation improvements and stream restoration. </a:t>
            </a:r>
          </a:p>
          <a:p>
            <a:endParaRPr lang="en-US" dirty="0" smtClean="0"/>
          </a:p>
          <a:p>
            <a:pPr marL="0" marR="0" lvl="0" indent="0" algn="l" defTabSz="91425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Low-interest rates and loan terms make this program an attractive alternative to borrowing from higher-interest bond markets. Our rates are 2% less than municipal bond market rates.</a:t>
            </a: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25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Allowing longer-term financing would make the program even more attractive.</a:t>
            </a:r>
          </a:p>
          <a:p>
            <a:pPr marL="0" marR="0" lvl="0" indent="0" algn="l" defTabSz="914252"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lvl="0" indent="0" algn="l" defTabSz="91425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State</a:t>
            </a:r>
            <a:r>
              <a:rPr lang="en-US" sz="1200" kern="1200" baseline="0" dirty="0" smtClean="0">
                <a:solidFill>
                  <a:schemeClr val="tx1"/>
                </a:solidFill>
                <a:latin typeface="+mn-lt"/>
                <a:ea typeface="+mn-ea"/>
                <a:cs typeface="+mn-cs"/>
              </a:rPr>
              <a:t> statute only allows treatment works to be eligible for longer-term financing.</a:t>
            </a:r>
          </a:p>
          <a:p>
            <a:pPr marL="0" marR="0" lvl="0" indent="0" algn="l" defTabSz="914252"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lvl="0" indent="0" algn="l" defTabSz="914252"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latin typeface="+mn-lt"/>
                <a:ea typeface="+mn-ea"/>
                <a:cs typeface="+mn-cs"/>
              </a:rPr>
              <a:t>Emphasize: Longer-term financing means the selling of a revenue bond to fund a treatment works project.  This means that a public agency would sell DEQ a revenue bond.  Difference is that it would not be a loan, but a bond purchase agreement.</a:t>
            </a:r>
            <a:endParaRPr lang="en-US" sz="1200" b="1" kern="1200" dirty="0" smtClean="0">
              <a:solidFill>
                <a:schemeClr val="tx1"/>
              </a:solidFill>
              <a:latin typeface="+mn-lt"/>
              <a:ea typeface="+mn-ea"/>
              <a:cs typeface="+mn-cs"/>
            </a:endParaRPr>
          </a:p>
          <a:p>
            <a:pPr marL="0" marR="0" indent="0" algn="l" defTabSz="914252"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Emphasize: Longer-term financing spreads debt repayment over a longer period of time, thereby decreasing the financial burden on residents when communities increase utility rates to cover debt repayments.</a:t>
            </a:r>
          </a:p>
          <a:p>
            <a:r>
              <a:rPr lang="en-US" sz="1200" i="1" kern="1200" dirty="0" smtClean="0">
                <a:solidFill>
                  <a:schemeClr val="tx1"/>
                </a:solidFill>
                <a:latin typeface="+mn-lt"/>
                <a:ea typeface="+mn-ea"/>
                <a:cs typeface="+mn-cs"/>
              </a:rPr>
              <a:t>Savings is that semi-annual payments are less – for instance:</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For a $1 Million on a 20 year at 1.89% (lowest interest rate), the semi – annual repayment is $30,775; on a  30 year loan, same interest rate the repayments are $22,189, so will pay </a:t>
            </a:r>
            <a:r>
              <a:rPr lang="en-US" sz="1200" b="1" i="1" kern="1200" dirty="0" smtClean="0">
                <a:solidFill>
                  <a:schemeClr val="tx1"/>
                </a:solidFill>
                <a:latin typeface="+mn-lt"/>
                <a:ea typeface="+mn-ea"/>
                <a:cs typeface="+mn-cs"/>
              </a:rPr>
              <a:t>$16K less a year in repayments</a:t>
            </a:r>
            <a:r>
              <a:rPr lang="en-US" sz="1200" i="1" kern="1200" dirty="0" smtClean="0">
                <a:solidFill>
                  <a:schemeClr val="tx1"/>
                </a:solidFill>
                <a:latin typeface="+mn-lt"/>
                <a:ea typeface="+mn-ea"/>
                <a:cs typeface="+mn-cs"/>
              </a:rPr>
              <a:t>.  However, will pay more in interest over the life of the loan.  They will pay $331K interest  on  30 years vs. $212K or </a:t>
            </a:r>
            <a:r>
              <a:rPr lang="en-US" sz="1200" b="1" i="1" kern="1200" dirty="0" smtClean="0">
                <a:solidFill>
                  <a:schemeClr val="tx1"/>
                </a:solidFill>
                <a:latin typeface="+mn-lt"/>
                <a:ea typeface="+mn-ea"/>
                <a:cs typeface="+mn-cs"/>
              </a:rPr>
              <a:t>$119,000 more in interest</a:t>
            </a:r>
            <a:r>
              <a:rPr lang="en-US" sz="1200" i="1" kern="1200" dirty="0" smtClean="0">
                <a:solidFill>
                  <a:schemeClr val="tx1"/>
                </a:solidFill>
                <a:latin typeface="+mn-lt"/>
                <a:ea typeface="+mn-ea"/>
                <a:cs typeface="+mn-cs"/>
              </a:rPr>
              <a:t> than for 20 years.</a:t>
            </a:r>
            <a:endParaRPr lang="en-US" dirty="0" smtClean="0"/>
          </a:p>
          <a:p>
            <a:endParaRPr lang="en-US" dirty="0" smtClean="0"/>
          </a:p>
          <a:p>
            <a:r>
              <a:rPr lang="en-US" dirty="0" smtClean="0"/>
              <a:t>The process for selling a revenue bond may require more effort and upfront costs to communities than is required for a traditional loan, however, a</a:t>
            </a:r>
            <a:r>
              <a:rPr lang="en-US" baseline="0" dirty="0" smtClean="0"/>
              <a:t> community can decide if the costs outweigh the benefits.</a:t>
            </a:r>
            <a:endParaRPr lang="en-US" dirty="0" smtClean="0"/>
          </a:p>
          <a:p>
            <a:endParaRPr lang="en-US" dirty="0" smtClean="0"/>
          </a:p>
          <a:p>
            <a:pPr marL="0" marR="0" indent="0" algn="l" defTabSz="91425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DEQ updated Oregon’s Clean Water State Revolving Fund rules in 2012 with input from the CWSRF Advisory Committee. The 2012 rules made the CWSRF loan program more affordable to communities by reducing loan interest rates and annual fees and offering further incentives for smaller communities. During the 2012 rulemaking, the advisory committee identified the option of offering a financing term longer than 20 years as a way to help make water quality improvements more affordable.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1" dirty="0" smtClean="0"/>
              <a:t>Highlight EPA component</a:t>
            </a:r>
          </a:p>
          <a:p>
            <a:endParaRPr lang="en-US" b="1" dirty="0" smtClean="0"/>
          </a:p>
          <a:p>
            <a:r>
              <a:rPr lang="en-US" b="1" dirty="0" smtClean="0"/>
              <a:t>Internal</a:t>
            </a:r>
            <a:r>
              <a:rPr lang="en-US" b="1" baseline="0" dirty="0" smtClean="0"/>
              <a:t> </a:t>
            </a:r>
            <a:r>
              <a:rPr lang="en-US" b="1" baseline="0" dirty="0" smtClean="0"/>
              <a:t>rulemaking workgroup </a:t>
            </a:r>
            <a:r>
              <a:rPr lang="en-US" baseline="0" dirty="0" smtClean="0"/>
              <a:t>included the Regional Division Administrators, Deputy Director (Joni Hammond) and the Water Quality Division Administrator (Greg Aldrich), and key CWSRF program staff and manager.</a:t>
            </a:r>
            <a:endParaRPr lang="en-US" dirty="0" smtClean="0"/>
          </a:p>
          <a:p>
            <a:r>
              <a:rPr lang="en-US" dirty="0" smtClean="0"/>
              <a:t> </a:t>
            </a:r>
          </a:p>
          <a:p>
            <a:r>
              <a:rPr lang="en-US" b="1" dirty="0" smtClean="0"/>
              <a:t>Advisory Committee</a:t>
            </a:r>
          </a:p>
          <a:p>
            <a:pPr marL="0" marR="0" indent="0" algn="l" defTabSz="91425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Oregon established the Clean Water State Revolving Fund Advisory Committee in 2011 to address program issues and provide input to DEQ for the 2012 rulemaking. After the committee last met in 2012, DEQ’s director appointed a 14-member standing CWSRF Advisory Committee that includes many of the original members. Current members represent CWSRF interests from federal and state agencies, local governments, water and wastewater districts and utilities, watershed organizations, environmental advocacy groups, local conservation districts, and the financial sector. </a:t>
            </a:r>
          </a:p>
          <a:p>
            <a:pPr marL="0" marR="0" indent="0" algn="l" defTabSz="914252"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DEQ staff provided information to the committee about potential demand for, and benefits of, longer-term financing to existing and new borrowers including: Characteristics of Oregon CWSRF borrowers and loans, Oregon community demographics, impact of longer-term financing on community sewer rates for existing and potential new borrowers, and other CWSRF state programs and infrastructure funding agencies that have implemented longer-term financing. Based on the committee's discussion of different eligibility, interest rate and priority-setting criteria, DEQ presented modeling scenarios reflecting the impact of those criteria on the fund’s perpetuity. The committee used this information to develop a report detailing its recommendations.</a:t>
            </a:r>
          </a:p>
          <a:p>
            <a:endParaRPr lang="en-US" sz="1200"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EPA </a:t>
            </a:r>
          </a:p>
          <a:p>
            <a:r>
              <a:rPr lang="en-US" sz="1200" b="0" kern="1200" baseline="0" dirty="0" smtClean="0">
                <a:solidFill>
                  <a:schemeClr val="tx1"/>
                </a:solidFill>
                <a:latin typeface="+mn-lt"/>
                <a:ea typeface="+mn-ea"/>
                <a:cs typeface="+mn-cs"/>
              </a:rPr>
              <a:t>Concurrence required that required a formal proposal for what they call “Extended Term Financing”. This proposal required modeling that shows that the impacts of the new rule would not negatively impact the perpetuity of the CWSRF</a:t>
            </a:r>
            <a:r>
              <a:rPr lang="en-US" sz="1200" b="0" kern="1200" baseline="0" dirty="0" smtClean="0">
                <a:solidFill>
                  <a:schemeClr val="tx1"/>
                </a:solidFill>
                <a:latin typeface="+mn-lt"/>
                <a:ea typeface="+mn-ea"/>
                <a:cs typeface="+mn-cs"/>
              </a:rPr>
              <a:t>. They have many requirements to be sure this is protective of the fund.</a:t>
            </a:r>
            <a:endParaRPr lang="en-US" sz="1200" b="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Based </a:t>
            </a:r>
            <a:r>
              <a:rPr lang="en-US" dirty="0" smtClean="0"/>
              <a:t>on recommendations</a:t>
            </a:r>
            <a:r>
              <a:rPr lang="en-US" baseline="0" dirty="0" smtClean="0"/>
              <a:t> from the advisory committee </a:t>
            </a:r>
            <a:r>
              <a:rPr lang="en-US" baseline="0" dirty="0" smtClean="0"/>
              <a:t>report – emphasize that the report was part of the director’s dialog in Oct. EQC meeting</a:t>
            </a:r>
            <a:endParaRPr lang="en-US" dirty="0" smtClean="0"/>
          </a:p>
          <a:p>
            <a:endParaRPr lang="en-US" dirty="0" smtClean="0"/>
          </a:p>
          <a:p>
            <a:r>
              <a:rPr lang="en-US" b="1" dirty="0" smtClean="0"/>
              <a:t>Emphasize the new option</a:t>
            </a:r>
            <a:r>
              <a:rPr lang="en-US" b="1" baseline="0" dirty="0" smtClean="0"/>
              <a:t> it is a different funding mechanism from a loan</a:t>
            </a:r>
          </a:p>
          <a:p>
            <a:endParaRPr lang="en-US" dirty="0" smtClean="0"/>
          </a:p>
          <a:p>
            <a:r>
              <a:rPr lang="en-US" dirty="0" smtClean="0"/>
              <a:t>Proposal details</a:t>
            </a:r>
          </a:p>
          <a:p>
            <a:r>
              <a:rPr lang="en-US" dirty="0" smtClean="0"/>
              <a:t>-All new borrowers for treatment works projects should be eligible for longer-term financing. </a:t>
            </a:r>
          </a:p>
          <a:p>
            <a:r>
              <a:rPr lang="en-US" dirty="0" smtClean="0"/>
              <a:t>-Eligibility should be very limited for existing borrowers to refinance their current CWSRF loans for treatment works. The most disadvantaged communities should be allowed to refinance as specified by economic status and loan characteristic criteria. Refinancing should be a one-time offer and available only for a finite period of time. </a:t>
            </a:r>
          </a:p>
          <a:p>
            <a:r>
              <a:rPr lang="en-US" dirty="0" smtClean="0"/>
              <a:t>-Interest rate premiums should be added to current base rates to protect the CWSRF fund’s perpetuity. </a:t>
            </a:r>
          </a:p>
          <a:p>
            <a:r>
              <a:rPr lang="en-US" dirty="0" smtClean="0"/>
              <a:t>-Premiums should be added in a three-tiered structure based on borrowers’ economic status, with the most disadvantaged communities paying the lowest rates and least disadvantaged paying the highest rates. These premium rates should apply to new and existing borrowers eligible to refinance their CWSRF loans, and range from 0 to 0.5 percent. </a:t>
            </a:r>
          </a:p>
          <a:p>
            <a:r>
              <a:rPr lang="en-US" dirty="0" smtClean="0"/>
              <a:t>-The amount of CWSRF funds allocated for longer-term financing should not be limited. </a:t>
            </a:r>
          </a:p>
          <a:p>
            <a:r>
              <a:rPr lang="en-US" dirty="0" smtClean="0"/>
              <a:t>-Prioritization should not be considered in allocating the new financing option other than what is stated in current rules. </a:t>
            </a:r>
          </a:p>
          <a:p>
            <a:r>
              <a:rPr lang="en-US" dirty="0" smtClean="0"/>
              <a:t>-Allocation and priority setting for incentives such as the green project and small community reserves and principal forgiveness should not change from current rules. </a:t>
            </a:r>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Oregon law currently limits extended term financing to treatment works projects. DEQ is not proposing to change state law at this point but hopes to in the future. </a:t>
            </a:r>
            <a:endParaRPr lang="en-US" sz="1200" b="0" i="0" kern="1200" dirty="0" smtClean="0">
              <a:solidFill>
                <a:schemeClr val="tx1"/>
              </a:solidFill>
              <a:latin typeface="+mn-lt"/>
              <a:ea typeface="+mn-ea"/>
              <a:cs typeface="+mn-cs"/>
            </a:endParaRP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Currently state statute limits the longer-term financing option to only “treatment works” projects as defined in ORS 468.423:   </a:t>
            </a:r>
          </a:p>
          <a:p>
            <a:r>
              <a:rPr lang="en-US" sz="1200" b="0" i="0" kern="1200" dirty="0" smtClean="0">
                <a:solidFill>
                  <a:schemeClr val="tx1"/>
                </a:solidFill>
                <a:latin typeface="+mn-lt"/>
                <a:ea typeface="+mn-ea"/>
                <a:cs typeface="+mn-cs"/>
              </a:rPr>
              <a:t> </a:t>
            </a:r>
          </a:p>
          <a:p>
            <a:r>
              <a:rPr lang="en-US" sz="1200" b="0" i="0" kern="1200" dirty="0" smtClean="0">
                <a:solidFill>
                  <a:schemeClr val="tx1"/>
                </a:solidFill>
                <a:latin typeface="+mn-lt"/>
                <a:ea typeface="+mn-ea"/>
                <a:cs typeface="+mn-cs"/>
              </a:rPr>
              <a:t>“ (3) “Treatment works” means:</a:t>
            </a:r>
          </a:p>
          <a:p>
            <a:r>
              <a:rPr lang="en-US" sz="1200" b="0" i="0" kern="1200" dirty="0" smtClean="0">
                <a:solidFill>
                  <a:schemeClr val="tx1"/>
                </a:solidFill>
                <a:latin typeface="+mn-lt"/>
                <a:ea typeface="+mn-ea"/>
                <a:cs typeface="+mn-cs"/>
              </a:rPr>
              <a:t>(a) The devices and systems used in the storage, treatment, recycling and reclamation of municipal sewage or industrial wastes of a liquid nature, necessary to recycle or reuse water at the most economical cost over the estimated life of the works. “Treatment works” includes:</a:t>
            </a:r>
          </a:p>
          <a:p>
            <a:r>
              <a:rPr lang="en-US" sz="1200" b="0" i="0" kern="1200" dirty="0" smtClean="0">
                <a:solidFill>
                  <a:schemeClr val="tx1"/>
                </a:solidFill>
                <a:latin typeface="+mn-lt"/>
                <a:ea typeface="+mn-ea"/>
                <a:cs typeface="+mn-cs"/>
              </a:rPr>
              <a:t>(A) Intercepting sewers, outfall sewers, sewage collection systems, pumping power and other equipment, and any appurtenance, extension, improvement, remodeling, addition or alteration to the equipment;</a:t>
            </a:r>
          </a:p>
          <a:p>
            <a:r>
              <a:rPr lang="en-US" sz="1200" b="0" i="0" kern="1200" dirty="0" smtClean="0">
                <a:solidFill>
                  <a:schemeClr val="tx1"/>
                </a:solidFill>
                <a:latin typeface="+mn-lt"/>
                <a:ea typeface="+mn-ea"/>
                <a:cs typeface="+mn-cs"/>
              </a:rPr>
              <a:t>(B) Elements essential to provide a reliable recycled water supply including standby treatment units and clear well facilities; and</a:t>
            </a:r>
          </a:p>
          <a:p>
            <a:r>
              <a:rPr lang="en-US" sz="1200" b="0" i="0" kern="1200" dirty="0" smtClean="0">
                <a:solidFill>
                  <a:schemeClr val="tx1"/>
                </a:solidFill>
                <a:latin typeface="+mn-lt"/>
                <a:ea typeface="+mn-ea"/>
                <a:cs typeface="+mn-cs"/>
              </a:rPr>
              <a:t>(C) Any other acquisitions that will be an integral part of the treatment process or used for ultimate disposal of residues resulting from such treatment, including but not limited to land used to store treated waste water in land treatment systems prior to land application.</a:t>
            </a:r>
          </a:p>
          <a:p>
            <a:r>
              <a:rPr lang="en-US" sz="1200" b="0" i="0" kern="1200" dirty="0" smtClean="0">
                <a:solidFill>
                  <a:schemeClr val="tx1"/>
                </a:solidFill>
                <a:latin typeface="+mn-lt"/>
                <a:ea typeface="+mn-ea"/>
                <a:cs typeface="+mn-cs"/>
              </a:rPr>
              <a:t>(b) Any other method or system for preventing, abating, reducing, storing, treating, separating or disposing of municipal waste, storm water runoff, industrial waste or waste in combined storm water and sanitary sewer systems.</a:t>
            </a:r>
          </a:p>
          <a:p>
            <a:r>
              <a:rPr lang="en-US" sz="1200" b="0" i="0" kern="1200" dirty="0" smtClean="0">
                <a:solidFill>
                  <a:schemeClr val="tx1"/>
                </a:solidFill>
                <a:latin typeface="+mn-lt"/>
                <a:ea typeface="+mn-ea"/>
                <a:cs typeface="+mn-cs"/>
              </a:rPr>
              <a:t>(c) Any other facility that the Environmental Quality Commission determines a public agency must construct or replace in order to abate or prevent surface or ground water pollution.”</a:t>
            </a:r>
            <a:endParaRPr lang="en-US" sz="1200" b="0" i="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04C5D67-D91E-40D0-AFA9-25945CB0C62E}"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Refinancing criteria:</a:t>
            </a:r>
          </a:p>
          <a:p>
            <a:r>
              <a:rPr lang="en-US" sz="1200" kern="1200" baseline="0" dirty="0" smtClean="0">
                <a:solidFill>
                  <a:schemeClr val="tx1"/>
                </a:solidFill>
                <a:latin typeface="+mn-lt"/>
                <a:ea typeface="+mn-ea"/>
                <a:cs typeface="+mn-cs"/>
              </a:rPr>
              <a:t> </a:t>
            </a:r>
          </a:p>
          <a:p>
            <a:pPr>
              <a:buFont typeface="Wingdings" pitchFamily="2" charset="2"/>
              <a:buChar char="§"/>
            </a:pPr>
            <a:r>
              <a:rPr lang="en-US" sz="1200" kern="1200" baseline="0" dirty="0" smtClean="0">
                <a:solidFill>
                  <a:schemeClr val="tx1"/>
                </a:solidFill>
                <a:latin typeface="+mn-lt"/>
                <a:ea typeface="+mn-ea"/>
                <a:cs typeface="+mn-cs"/>
              </a:rPr>
              <a:t>Median household income is less than 70 percent of the Oregon statewide median household income (Statewide Median Household Income (MHI) is $49,850), </a:t>
            </a:r>
          </a:p>
          <a:p>
            <a:pPr>
              <a:buFont typeface="Wingdings" pitchFamily="2" charset="2"/>
              <a:buChar char="§"/>
            </a:pPr>
            <a:r>
              <a:rPr lang="en-US" sz="1200" kern="1200" baseline="0" dirty="0" smtClean="0">
                <a:solidFill>
                  <a:schemeClr val="tx1"/>
                </a:solidFill>
                <a:latin typeface="+mn-lt"/>
                <a:ea typeface="+mn-ea"/>
                <a:cs typeface="+mn-cs"/>
              </a:rPr>
              <a:t>Loan term remaining is 10 years or greater, </a:t>
            </a:r>
          </a:p>
          <a:p>
            <a:pPr>
              <a:buFont typeface="Wingdings" pitchFamily="2" charset="2"/>
              <a:buChar char="§"/>
            </a:pPr>
            <a:r>
              <a:rPr lang="en-US" sz="1200" kern="1200" baseline="0" dirty="0" smtClean="0">
                <a:solidFill>
                  <a:schemeClr val="tx1"/>
                </a:solidFill>
                <a:latin typeface="+mn-lt"/>
                <a:ea typeface="+mn-ea"/>
                <a:cs typeface="+mn-cs"/>
              </a:rPr>
              <a:t>Loan repayments are currently not in default, </a:t>
            </a:r>
          </a:p>
          <a:p>
            <a:pPr>
              <a:buFont typeface="Wingdings" pitchFamily="2" charset="2"/>
              <a:buChar char="§"/>
            </a:pPr>
            <a:r>
              <a:rPr lang="en-US" sz="1200" kern="1200" baseline="0" dirty="0" smtClean="0">
                <a:solidFill>
                  <a:schemeClr val="tx1"/>
                </a:solidFill>
                <a:latin typeface="+mn-lt"/>
                <a:ea typeface="+mn-ea"/>
                <a:cs typeface="+mn-cs"/>
              </a:rPr>
              <a:t>Loan does not include American Recovery and Reinvestment Act or principal forgiveness funding, </a:t>
            </a:r>
          </a:p>
          <a:p>
            <a:pPr>
              <a:buFont typeface="Wingdings" pitchFamily="2" charset="2"/>
              <a:buChar char="§"/>
            </a:pPr>
            <a:r>
              <a:rPr lang="en-US" sz="1200" kern="1200" baseline="0" dirty="0" smtClean="0">
                <a:solidFill>
                  <a:schemeClr val="tx1"/>
                </a:solidFill>
                <a:latin typeface="+mn-lt"/>
                <a:ea typeface="+mn-ea"/>
                <a:cs typeface="+mn-cs"/>
              </a:rPr>
              <a:t>When the department purchases a debt obligation to replace an existing CWSRF loan or debt obligation, the amortization period of the debt obligation may not exceed the lesser of: 1) The useful life of the asset, or 2) Thirty years minus the number of years that the existing CWSRF loan or debt obligation has been in repayment. </a:t>
            </a:r>
          </a:p>
          <a:p>
            <a:endParaRPr lang="en-US" sz="1200" kern="1200" baseline="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Savings is that semi-annual payments are less – for instance:</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For a $1 Million on a 20 year at 1.89% (lowest interest rate), the semi – annual repayment is $30,775; on a  30 year loan, same interest rate the repayments are $22,189, so will pay </a:t>
            </a:r>
            <a:r>
              <a:rPr lang="en-US" sz="1200" b="1" i="1" kern="1200" dirty="0" smtClean="0">
                <a:solidFill>
                  <a:schemeClr val="tx1"/>
                </a:solidFill>
                <a:latin typeface="+mn-lt"/>
                <a:ea typeface="+mn-ea"/>
                <a:cs typeface="+mn-cs"/>
              </a:rPr>
              <a:t>$16K less a year in repayments</a:t>
            </a:r>
            <a:r>
              <a:rPr lang="en-US" sz="1200" i="1" kern="1200" dirty="0" smtClean="0">
                <a:solidFill>
                  <a:schemeClr val="tx1"/>
                </a:solidFill>
                <a:latin typeface="+mn-lt"/>
                <a:ea typeface="+mn-ea"/>
                <a:cs typeface="+mn-cs"/>
              </a:rPr>
              <a:t>.  However, will pay more in interest over the life of the loan.  They will pay $331K interest  on  30 years vs. $212K or </a:t>
            </a:r>
            <a:r>
              <a:rPr lang="en-US" sz="1200" b="1" i="1" kern="1200" dirty="0" smtClean="0">
                <a:solidFill>
                  <a:schemeClr val="tx1"/>
                </a:solidFill>
                <a:latin typeface="+mn-lt"/>
                <a:ea typeface="+mn-ea"/>
                <a:cs typeface="+mn-cs"/>
              </a:rPr>
              <a:t>$119,000 more in interest</a:t>
            </a:r>
            <a:r>
              <a:rPr lang="en-US" sz="1200" i="1" kern="1200" dirty="0" smtClean="0">
                <a:solidFill>
                  <a:schemeClr val="tx1"/>
                </a:solidFill>
                <a:latin typeface="+mn-lt"/>
                <a:ea typeface="+mn-ea"/>
                <a:cs typeface="+mn-cs"/>
              </a:rPr>
              <a:t> than for 20 years.</a:t>
            </a:r>
            <a:endParaRPr lang="en-US" dirty="0" smtClean="0"/>
          </a:p>
          <a:p>
            <a:endParaRPr lang="en-US" sz="1200"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a:prstGeom prst="rect">
            <a:avLst/>
          </a:prstGeom>
        </p:spPr>
        <p:txBody>
          <a:bodyPr lIns="91425" tIns="45713" rIns="91425" bIns="45713"/>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itchFamily="34" charset="0"/>
                <a:cs typeface="Arial" pitchFamily="34" charset="0"/>
              </a:defRPr>
            </a:lvl1pPr>
            <a:lvl2pPr marL="457126" indent="0" algn="ctr">
              <a:buNone/>
              <a:defRPr>
                <a:solidFill>
                  <a:schemeClr val="tx1">
                    <a:tint val="75000"/>
                  </a:schemeClr>
                </a:solidFill>
              </a:defRPr>
            </a:lvl2pPr>
            <a:lvl3pPr marL="914252" indent="0" algn="ctr">
              <a:buNone/>
              <a:defRPr>
                <a:solidFill>
                  <a:schemeClr val="tx1">
                    <a:tint val="75000"/>
                  </a:schemeClr>
                </a:solidFill>
              </a:defRPr>
            </a:lvl3pPr>
            <a:lvl4pPr marL="1371380" indent="0" algn="ctr">
              <a:buNone/>
              <a:defRPr>
                <a:solidFill>
                  <a:schemeClr val="tx1">
                    <a:tint val="75000"/>
                  </a:schemeClr>
                </a:solidFill>
              </a:defRPr>
            </a:lvl4pPr>
            <a:lvl5pPr marL="1828506" indent="0" algn="ctr">
              <a:buNone/>
              <a:defRPr>
                <a:solidFill>
                  <a:schemeClr val="tx1">
                    <a:tint val="75000"/>
                  </a:schemeClr>
                </a:solidFill>
              </a:defRPr>
            </a:lvl5pPr>
            <a:lvl6pPr marL="2285632" indent="0" algn="ctr">
              <a:buNone/>
              <a:defRPr>
                <a:solidFill>
                  <a:schemeClr val="tx1">
                    <a:tint val="75000"/>
                  </a:schemeClr>
                </a:solidFill>
              </a:defRPr>
            </a:lvl6pPr>
            <a:lvl7pPr marL="2742758" indent="0" algn="ctr">
              <a:buNone/>
              <a:defRPr>
                <a:solidFill>
                  <a:schemeClr val="tx1">
                    <a:tint val="75000"/>
                  </a:schemeClr>
                </a:solidFill>
              </a:defRPr>
            </a:lvl7pPr>
            <a:lvl8pPr marL="3199885" indent="0" algn="ctr">
              <a:buNone/>
              <a:defRPr>
                <a:solidFill>
                  <a:schemeClr val="tx1">
                    <a:tint val="75000"/>
                  </a:schemeClr>
                </a:solidFill>
              </a:defRPr>
            </a:lvl8pPr>
            <a:lvl9pPr marL="3657011"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a:xfrm>
            <a:off x="457200" y="6324603"/>
            <a:ext cx="2895600" cy="365125"/>
          </a:xfrm>
        </p:spPr>
        <p:txBody>
          <a:bodyPr/>
          <a:lstStyle/>
          <a:p>
            <a:endParaRPr lang="en-US" dirty="0"/>
          </a:p>
        </p:txBody>
      </p:sp>
      <p:sp>
        <p:nvSpPr>
          <p:cNvPr id="6" name="Slide Number Placeholder 5"/>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deba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1524000" y="6324600"/>
            <a:ext cx="2895600" cy="365125"/>
          </a:xfrm>
        </p:spPr>
        <p:txBody>
          <a:bodyPr/>
          <a:lstStyle/>
          <a:p>
            <a:endParaRPr lang="en-US" dirty="0"/>
          </a:p>
        </p:txBody>
      </p:sp>
      <p:sp>
        <p:nvSpPr>
          <p:cNvPr id="4" name="Slide Number Placeholder 3"/>
          <p:cNvSpPr>
            <a:spLocks noGrp="1"/>
          </p:cNvSpPr>
          <p:nvPr>
            <p:ph type="sldNum" sz="quarter" idx="11"/>
          </p:nvPr>
        </p:nvSpPr>
        <p:spPr/>
        <p:txBody>
          <a:bodyPr/>
          <a:lstStyle/>
          <a:p>
            <a:fld id="{2363C456-CFC3-4674-83B9-34DB1ABF1FA1}" type="slidenum">
              <a:rPr lang="en-US" smtClean="0"/>
              <a:pPr/>
              <a:t>‹#›</a:t>
            </a:fld>
            <a:endParaRPr lang="en-US" dirty="0"/>
          </a:p>
        </p:txBody>
      </p:sp>
      <p:sp>
        <p:nvSpPr>
          <p:cNvPr id="6" name="Text Placeholder 5"/>
          <p:cNvSpPr>
            <a:spLocks noGrp="1"/>
          </p:cNvSpPr>
          <p:nvPr>
            <p:ph type="body" sz="quarter" idx="12" hasCustomPrompt="1"/>
          </p:nvPr>
        </p:nvSpPr>
        <p:spPr>
          <a:xfrm>
            <a:off x="0" y="1447800"/>
            <a:ext cx="1524000" cy="5410200"/>
          </a:xfrm>
          <a:solidFill>
            <a:srgbClr val="00827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tIns="91440">
            <a:noAutofit/>
          </a:bodyPr>
          <a:lstStyle>
            <a:lvl1pPr marL="0" marR="0" indent="0" algn="l" defTabSz="914252" rtl="0" eaLnBrk="1" fontAlgn="auto" latinLnBrk="0" hangingPunct="1">
              <a:lnSpc>
                <a:spcPct val="100000"/>
              </a:lnSpc>
              <a:spcBef>
                <a:spcPct val="20000"/>
              </a:spcBef>
              <a:spcAft>
                <a:spcPts val="0"/>
              </a:spcAft>
              <a:buClrTx/>
              <a:buSzTx/>
              <a:buFont typeface="Arial" pitchFamily="34" charset="0"/>
              <a:buNone/>
              <a:tabLst/>
              <a:defRPr sz="1800" baseline="0">
                <a:solidFill>
                  <a:schemeClr val="bg1"/>
                </a:solidFill>
              </a:defRPr>
            </a:lvl1pPr>
          </a:lstStyle>
          <a:p>
            <a:pPr marL="0" marR="0" lvl="0" indent="0" algn="l" defTabSz="914252" rtl="0" eaLnBrk="1" fontAlgn="auto" latinLnBrk="0" hangingPunct="1">
              <a:lnSpc>
                <a:spcPct val="100000"/>
              </a:lnSpc>
              <a:spcBef>
                <a:spcPct val="20000"/>
              </a:spcBef>
              <a:spcAft>
                <a:spcPts val="0"/>
              </a:spcAft>
              <a:buClrTx/>
              <a:buSzTx/>
              <a:buFont typeface="Arial" pitchFamily="34" charset="0"/>
              <a:buNone/>
              <a:tabLst/>
              <a:defRPr/>
            </a:pPr>
            <a:r>
              <a:rPr lang="en-US" dirty="0" smtClean="0"/>
              <a:t>Sidebar Text: Insert links, contents, pictures, bulleted or numbered lists. Use custom animations to add dimension and visual interest to your presentation.</a:t>
            </a:r>
          </a:p>
          <a:p>
            <a:pPr lvl="0"/>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gradFill flip="none" rotWithShape="1">
          <a:gsLst>
            <a:gs pos="100000">
              <a:schemeClr val="bg1"/>
            </a:gs>
            <a:gs pos="100000">
              <a:srgbClr val="008272">
                <a:alpha val="52941"/>
              </a:srgbClr>
            </a:gs>
          </a:gsLst>
          <a:lin ang="135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Arial" pitchFamily="34" charset="0"/>
                <a:cs typeface="Arial" pitchFamily="34" charset="0"/>
              </a:defRPr>
            </a:lvl1pPr>
            <a:lvl2pPr>
              <a:buSzPct val="70000"/>
              <a:buFont typeface="Courier New" pitchFamily="49" charset="0"/>
              <a:buChar char="o"/>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63C456-CFC3-4674-83B9-34DB1ABF1FA1}" type="slidenum">
              <a:rPr lang="en-US" smtClean="0"/>
              <a:pPr/>
              <a:t>‹#›</a:t>
            </a:fld>
            <a:endParaRPr lang="en-US" dirty="0"/>
          </a:p>
        </p:txBody>
      </p:sp>
      <p:sp>
        <p:nvSpPr>
          <p:cNvPr id="7" name="Title 1"/>
          <p:cNvSpPr>
            <a:spLocks noGrp="1"/>
          </p:cNvSpPr>
          <p:nvPr>
            <p:ph type="ctrTitle"/>
          </p:nvPr>
        </p:nvSpPr>
        <p:spPr>
          <a:xfrm>
            <a:off x="685800" y="2130428"/>
            <a:ext cx="7772400" cy="1470025"/>
          </a:xfrm>
          <a:prstGeom prst="rect">
            <a:avLst/>
          </a:prstGeom>
        </p:spPr>
        <p:txBody>
          <a:bodyPr lIns="91425" tIns="45713" rIns="91425" bIns="45713"/>
          <a:lstStyle>
            <a:lvl1pPr>
              <a:defRPr>
                <a:latin typeface="Arial" pitchFamily="34" charset="0"/>
                <a:cs typeface="Arial" pitchFamily="34" charset="0"/>
              </a:defRPr>
            </a:lvl1pPr>
          </a:lstStyle>
          <a:p>
            <a:r>
              <a:rPr lang="en-US" dirty="0" smtClean="0"/>
              <a:t>Click to edit Master title style</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Column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2" y="1600201"/>
            <a:ext cx="4040188" cy="761999"/>
          </a:xfrm>
        </p:spPr>
        <p:txBody>
          <a:bodyPr anchor="b"/>
          <a:lstStyle>
            <a:lvl1pPr marL="0" indent="0">
              <a:buNone/>
              <a:defRPr sz="2400" b="1"/>
            </a:lvl1pPr>
            <a:lvl2pPr marL="457126" indent="0">
              <a:buNone/>
              <a:defRPr sz="2000" b="1"/>
            </a:lvl2pPr>
            <a:lvl3pPr marL="914252" indent="0">
              <a:buNone/>
              <a:defRPr sz="1800" b="1"/>
            </a:lvl3pPr>
            <a:lvl4pPr marL="1371380" indent="0">
              <a:buNone/>
              <a:defRPr sz="1600" b="1"/>
            </a:lvl4pPr>
            <a:lvl5pPr marL="1828506" indent="0">
              <a:buNone/>
              <a:defRPr sz="1600" b="1"/>
            </a:lvl5pPr>
            <a:lvl6pPr marL="2285632" indent="0">
              <a:buNone/>
              <a:defRPr sz="1600" b="1"/>
            </a:lvl6pPr>
            <a:lvl7pPr marL="2742758" indent="0">
              <a:buNone/>
              <a:defRPr sz="1600" b="1"/>
            </a:lvl7pPr>
            <a:lvl8pPr marL="3199885" indent="0">
              <a:buNone/>
              <a:defRPr sz="1600" b="1"/>
            </a:lvl8pPr>
            <a:lvl9pPr marL="365701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438402"/>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8" y="1600201"/>
            <a:ext cx="4041775" cy="761999"/>
          </a:xfrm>
        </p:spPr>
        <p:txBody>
          <a:bodyPr anchor="b"/>
          <a:lstStyle>
            <a:lvl1pPr marL="0" indent="0">
              <a:buNone/>
              <a:defRPr sz="2400" b="1"/>
            </a:lvl1pPr>
            <a:lvl2pPr marL="457126" indent="0">
              <a:buNone/>
              <a:defRPr sz="2000" b="1"/>
            </a:lvl2pPr>
            <a:lvl3pPr marL="914252" indent="0">
              <a:buNone/>
              <a:defRPr sz="1800" b="1"/>
            </a:lvl3pPr>
            <a:lvl4pPr marL="1371380" indent="0">
              <a:buNone/>
              <a:defRPr sz="1600" b="1"/>
            </a:lvl4pPr>
            <a:lvl5pPr marL="1828506" indent="0">
              <a:buNone/>
              <a:defRPr sz="1600" b="1"/>
            </a:lvl5pPr>
            <a:lvl6pPr marL="2285632" indent="0">
              <a:buNone/>
              <a:defRPr sz="1600" b="1"/>
            </a:lvl6pPr>
            <a:lvl7pPr marL="2742758" indent="0">
              <a:buNone/>
              <a:defRPr sz="1600" b="1"/>
            </a:lvl7pPr>
            <a:lvl8pPr marL="3199885" indent="0">
              <a:buNone/>
              <a:defRPr sz="1600" b="1"/>
            </a:lvl8pPr>
            <a:lvl9pPr marL="365701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438402"/>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63C456-CFC3-4674-83B9-34DB1ABF1FA1}" type="slidenum">
              <a:rPr lang="en-US" smtClean="0"/>
              <a:pPr/>
              <a:t>‹#›</a:t>
            </a:fld>
            <a:endParaRPr lang="en-US" dirty="0"/>
          </a:p>
        </p:txBody>
      </p:sp>
      <p:sp>
        <p:nvSpPr>
          <p:cNvPr id="8" name="Table Placeholder 7"/>
          <p:cNvSpPr>
            <a:spLocks noGrp="1"/>
          </p:cNvSpPr>
          <p:nvPr>
            <p:ph type="tbl" sz="quarter" idx="13"/>
          </p:nvPr>
        </p:nvSpPr>
        <p:spPr>
          <a:xfrm>
            <a:off x="381000" y="1600200"/>
            <a:ext cx="8382000" cy="4419600"/>
          </a:xfrm>
        </p:spPr>
        <p:txBody>
          <a:bodyPr/>
          <a:lstStyle/>
          <a:p>
            <a:r>
              <a:rPr lang="en-US" dirty="0" smtClean="0"/>
              <a:t>Click icon to add table</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676400"/>
            <a:ext cx="3008313" cy="933450"/>
          </a:xfrm>
          <a:prstGeom prst="rect">
            <a:avLst/>
          </a:prstGeom>
        </p:spPr>
        <p:txBody>
          <a:bodyPr lIns="91425" tIns="45713" rIns="91425" bIns="45713"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2" y="1676403"/>
            <a:ext cx="5111751" cy="4449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743203"/>
            <a:ext cx="3008313" cy="3382963"/>
          </a:xfrm>
        </p:spPr>
        <p:txBody>
          <a:bodyPr/>
          <a:lstStyle>
            <a:lvl1pPr marL="0" indent="0">
              <a:buNone/>
              <a:defRPr sz="1400"/>
            </a:lvl1pPr>
            <a:lvl2pPr marL="457126" indent="0">
              <a:buNone/>
              <a:defRPr sz="1200"/>
            </a:lvl2pPr>
            <a:lvl3pPr marL="914252" indent="0">
              <a:buNone/>
              <a:defRPr sz="1000"/>
            </a:lvl3pPr>
            <a:lvl4pPr marL="1371380" indent="0">
              <a:buNone/>
              <a:defRPr sz="900"/>
            </a:lvl4pPr>
            <a:lvl5pPr marL="1828506" indent="0">
              <a:buNone/>
              <a:defRPr sz="900"/>
            </a:lvl5pPr>
            <a:lvl6pPr marL="2285632" indent="0">
              <a:buNone/>
              <a:defRPr sz="900"/>
            </a:lvl6pPr>
            <a:lvl7pPr marL="2742758" indent="0">
              <a:buNone/>
              <a:defRPr sz="900"/>
            </a:lvl7pPr>
            <a:lvl8pPr marL="3199885" indent="0">
              <a:buNone/>
              <a:defRPr sz="900"/>
            </a:lvl8pPr>
            <a:lvl9pPr marL="3657011"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a:prstGeom prst="rect">
            <a:avLst/>
          </a:prstGeom>
        </p:spPr>
        <p:txBody>
          <a:bodyPr lIns="91425" tIns="45713" rIns="91425" bIns="45713"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066800" y="1600200"/>
            <a:ext cx="7010400" cy="3127374"/>
          </a:xfrm>
        </p:spPr>
        <p:txBody>
          <a:bodyPr/>
          <a:lstStyle>
            <a:lvl1pPr marL="0" indent="0">
              <a:buNone/>
              <a:defRPr sz="3200"/>
            </a:lvl1pPr>
            <a:lvl2pPr marL="457126" indent="0">
              <a:buNone/>
              <a:defRPr sz="2800"/>
            </a:lvl2pPr>
            <a:lvl3pPr marL="914252" indent="0">
              <a:buNone/>
              <a:defRPr sz="2400"/>
            </a:lvl3pPr>
            <a:lvl4pPr marL="1371380" indent="0">
              <a:buNone/>
              <a:defRPr sz="2000"/>
            </a:lvl4pPr>
            <a:lvl5pPr marL="1828506" indent="0">
              <a:buNone/>
              <a:defRPr sz="2000"/>
            </a:lvl5pPr>
            <a:lvl6pPr marL="2285632" indent="0">
              <a:buNone/>
              <a:defRPr sz="2000"/>
            </a:lvl6pPr>
            <a:lvl7pPr marL="2742758" indent="0">
              <a:buNone/>
              <a:defRPr sz="2000"/>
            </a:lvl7pPr>
            <a:lvl8pPr marL="3199885" indent="0">
              <a:buNone/>
              <a:defRPr sz="2000"/>
            </a:lvl8pPr>
            <a:lvl9pPr marL="3657011"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atin typeface="Arial" pitchFamily="34" charset="0"/>
                <a:cs typeface="Arial" pitchFamily="34" charset="0"/>
              </a:defRPr>
            </a:lvl1pPr>
            <a:lvl2pPr marL="457126" indent="0">
              <a:buNone/>
              <a:defRPr sz="1200"/>
            </a:lvl2pPr>
            <a:lvl3pPr marL="914252" indent="0">
              <a:buNone/>
              <a:defRPr sz="1000"/>
            </a:lvl3pPr>
            <a:lvl4pPr marL="1371380" indent="0">
              <a:buNone/>
              <a:defRPr sz="900"/>
            </a:lvl4pPr>
            <a:lvl5pPr marL="1828506" indent="0">
              <a:buNone/>
              <a:defRPr sz="900"/>
            </a:lvl5pPr>
            <a:lvl6pPr marL="2285632" indent="0">
              <a:buNone/>
              <a:defRPr sz="900"/>
            </a:lvl6pPr>
            <a:lvl7pPr marL="2742758" indent="0">
              <a:buNone/>
              <a:defRPr sz="900"/>
            </a:lvl7pPr>
            <a:lvl8pPr marL="3199885" indent="0">
              <a:buNone/>
              <a:defRPr sz="900"/>
            </a:lvl8pPr>
            <a:lvl9pPr marL="3657011"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tif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3000">
              <a:schemeClr val="bg1"/>
            </a:gs>
            <a:gs pos="100000">
              <a:srgbClr val="008272">
                <a:alpha val="52941"/>
              </a:srgbClr>
            </a:gs>
          </a:gsLst>
          <a:lin ang="13500000" scaled="1"/>
          <a:tileRect/>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3"/>
            <a:ext cx="8229600" cy="4525963"/>
          </a:xfrm>
          <a:prstGeom prst="rect">
            <a:avLst/>
          </a:prstGeom>
        </p:spPr>
        <p:txBody>
          <a:bodyPr vert="horz" lIns="91425" tIns="45713" rIns="91425" bIns="4571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457200" y="6324603"/>
            <a:ext cx="2895600" cy="365125"/>
          </a:xfrm>
          <a:prstGeom prst="rect">
            <a:avLst/>
          </a:prstGeom>
        </p:spPr>
        <p:txBody>
          <a:bodyPr vert="horz" lIns="91425" tIns="45713" rIns="91425" bIns="45713" rtlCol="0" anchor="ctr"/>
          <a:lstStyle>
            <a:lvl1pPr algn="l">
              <a:defRPr sz="900" b="0">
                <a:solidFill>
                  <a:schemeClr val="bg1">
                    <a:lumMod val="50000"/>
                  </a:schemeClr>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6553200" y="6324603"/>
            <a:ext cx="2133600" cy="365125"/>
          </a:xfrm>
          <a:prstGeom prst="rect">
            <a:avLst/>
          </a:prstGeom>
        </p:spPr>
        <p:txBody>
          <a:bodyPr vert="horz" lIns="91425" tIns="45713" rIns="91425" bIns="45713" rtlCol="0" anchor="ctr"/>
          <a:lstStyle>
            <a:lvl1pPr algn="r">
              <a:defRPr sz="900">
                <a:solidFill>
                  <a:schemeClr val="tx1">
                    <a:tint val="75000"/>
                  </a:schemeClr>
                </a:solidFill>
                <a:latin typeface="Arial" pitchFamily="34" charset="0"/>
                <a:cs typeface="Arial" pitchFamily="34" charset="0"/>
              </a:defRPr>
            </a:lvl1pPr>
          </a:lstStyle>
          <a:p>
            <a:fld id="{2363C456-CFC3-4674-83B9-34DB1ABF1FA1}" type="slidenum">
              <a:rPr lang="en-US" smtClean="0"/>
              <a:pPr/>
              <a:t>‹#›</a:t>
            </a:fld>
            <a:endParaRPr lang="en-US" dirty="0"/>
          </a:p>
        </p:txBody>
      </p:sp>
      <p:pic>
        <p:nvPicPr>
          <p:cNvPr id="10" name="Picture 9" descr="Logo Color Regular copy.jpg"/>
          <p:cNvPicPr>
            <a:picLocks noChangeAspect="1"/>
          </p:cNvPicPr>
          <p:nvPr/>
        </p:nvPicPr>
        <p:blipFill>
          <a:blip r:embed="rId12" cstate="print"/>
          <a:stretch>
            <a:fillRect/>
          </a:stretch>
        </p:blipFill>
        <p:spPr>
          <a:xfrm>
            <a:off x="229469" y="152400"/>
            <a:ext cx="437749" cy="1005840"/>
          </a:xfrm>
          <a:prstGeom prst="rect">
            <a:avLst/>
          </a:prstGeom>
        </p:spPr>
      </p:pic>
      <p:cxnSp>
        <p:nvCxnSpPr>
          <p:cNvPr id="11" name="Straight Connector 10"/>
          <p:cNvCxnSpPr/>
          <p:nvPr userDrawn="1"/>
        </p:nvCxnSpPr>
        <p:spPr>
          <a:xfrm>
            <a:off x="0" y="1295400"/>
            <a:ext cx="8305800" cy="0"/>
          </a:xfrm>
          <a:prstGeom prst="line">
            <a:avLst/>
          </a:prstGeom>
          <a:ln w="76200">
            <a:solidFill>
              <a:srgbClr val="008272"/>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p:fade/>
  </p:transition>
  <p:hf hdr="0" ftr="0" dt="0"/>
  <p:txStyles>
    <p:titleStyle>
      <a:lvl1pPr algn="ctr" defTabSz="914252" rtl="0" eaLnBrk="1" latinLnBrk="0" hangingPunct="1">
        <a:spcBef>
          <a:spcPct val="0"/>
        </a:spcBef>
        <a:buNone/>
        <a:defRPr sz="4400" kern="1200">
          <a:solidFill>
            <a:schemeClr val="tx1"/>
          </a:solidFill>
          <a:latin typeface="+mj-lt"/>
          <a:ea typeface="+mj-ea"/>
          <a:cs typeface="+mj-cs"/>
        </a:defRPr>
      </a:lvl1pPr>
    </p:titleStyle>
    <p:bodyStyle>
      <a:lvl1pPr marL="342845" indent="-342845" algn="l" defTabSz="914252"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1pPr>
      <a:lvl2pPr marL="742830" indent="-285704" algn="l" defTabSz="914252"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2pPr>
      <a:lvl3pPr marL="1142816" indent="-228564" algn="l" defTabSz="914252"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599942" indent="-228564" algn="l" defTabSz="914252"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069" indent="-228564" algn="l" defTabSz="914252"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194" indent="-228564" algn="l" defTabSz="91425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21" indent="-228564" algn="l" defTabSz="91425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48" indent="-228564" algn="l" defTabSz="91425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74" indent="-228564" algn="l" defTabSz="91425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52" rtl="0" eaLnBrk="1" latinLnBrk="0" hangingPunct="1">
        <a:defRPr sz="1800" kern="1200">
          <a:solidFill>
            <a:schemeClr val="tx1"/>
          </a:solidFill>
          <a:latin typeface="+mn-lt"/>
          <a:ea typeface="+mn-ea"/>
          <a:cs typeface="+mn-cs"/>
        </a:defRPr>
      </a:lvl1pPr>
      <a:lvl2pPr marL="457126" algn="l" defTabSz="914252" rtl="0" eaLnBrk="1" latinLnBrk="0" hangingPunct="1">
        <a:defRPr sz="1800" kern="1200">
          <a:solidFill>
            <a:schemeClr val="tx1"/>
          </a:solidFill>
          <a:latin typeface="+mn-lt"/>
          <a:ea typeface="+mn-ea"/>
          <a:cs typeface="+mn-cs"/>
        </a:defRPr>
      </a:lvl2pPr>
      <a:lvl3pPr marL="914252" algn="l" defTabSz="914252" rtl="0" eaLnBrk="1" latinLnBrk="0" hangingPunct="1">
        <a:defRPr sz="1800" kern="1200">
          <a:solidFill>
            <a:schemeClr val="tx1"/>
          </a:solidFill>
          <a:latin typeface="+mn-lt"/>
          <a:ea typeface="+mn-ea"/>
          <a:cs typeface="+mn-cs"/>
        </a:defRPr>
      </a:lvl3pPr>
      <a:lvl4pPr marL="1371380" algn="l" defTabSz="914252" rtl="0" eaLnBrk="1" latinLnBrk="0" hangingPunct="1">
        <a:defRPr sz="1800" kern="1200">
          <a:solidFill>
            <a:schemeClr val="tx1"/>
          </a:solidFill>
          <a:latin typeface="+mn-lt"/>
          <a:ea typeface="+mn-ea"/>
          <a:cs typeface="+mn-cs"/>
        </a:defRPr>
      </a:lvl4pPr>
      <a:lvl5pPr marL="1828506" algn="l" defTabSz="914252" rtl="0" eaLnBrk="1" latinLnBrk="0" hangingPunct="1">
        <a:defRPr sz="1800" kern="1200">
          <a:solidFill>
            <a:schemeClr val="tx1"/>
          </a:solidFill>
          <a:latin typeface="+mn-lt"/>
          <a:ea typeface="+mn-ea"/>
          <a:cs typeface="+mn-cs"/>
        </a:defRPr>
      </a:lvl5pPr>
      <a:lvl6pPr marL="2285632" algn="l" defTabSz="914252" rtl="0" eaLnBrk="1" latinLnBrk="0" hangingPunct="1">
        <a:defRPr sz="1800" kern="1200">
          <a:solidFill>
            <a:schemeClr val="tx1"/>
          </a:solidFill>
          <a:latin typeface="+mn-lt"/>
          <a:ea typeface="+mn-ea"/>
          <a:cs typeface="+mn-cs"/>
        </a:defRPr>
      </a:lvl6pPr>
      <a:lvl7pPr marL="2742758" algn="l" defTabSz="914252" rtl="0" eaLnBrk="1" latinLnBrk="0" hangingPunct="1">
        <a:defRPr sz="1800" kern="1200">
          <a:solidFill>
            <a:schemeClr val="tx1"/>
          </a:solidFill>
          <a:latin typeface="+mn-lt"/>
          <a:ea typeface="+mn-ea"/>
          <a:cs typeface="+mn-cs"/>
        </a:defRPr>
      </a:lvl7pPr>
      <a:lvl8pPr marL="3199885" algn="l" defTabSz="914252" rtl="0" eaLnBrk="1" latinLnBrk="0" hangingPunct="1">
        <a:defRPr sz="1800" kern="1200">
          <a:solidFill>
            <a:schemeClr val="tx1"/>
          </a:solidFill>
          <a:latin typeface="+mn-lt"/>
          <a:ea typeface="+mn-ea"/>
          <a:cs typeface="+mn-cs"/>
        </a:defRPr>
      </a:lvl8pPr>
      <a:lvl9pPr marL="3657011" algn="l" defTabSz="91425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1219200"/>
            <a:ext cx="7772400" cy="3810000"/>
          </a:xfrm>
        </p:spPr>
        <p:txBody>
          <a:bodyPr/>
          <a:lstStyle/>
          <a:p>
            <a:r>
              <a:rPr lang="en-US" sz="3600" b="1" dirty="0" smtClean="0"/>
              <a:t> </a:t>
            </a:r>
            <a:r>
              <a:rPr lang="en-US" sz="3600" b="1" u="sng" dirty="0" smtClean="0"/>
              <a:t>Action Item: </a:t>
            </a:r>
            <a:r>
              <a:rPr lang="en-US" sz="3600" b="1" dirty="0" smtClean="0"/>
              <a:t>Clean Water State Revolving Fund Longer-term Financing</a:t>
            </a:r>
            <a:r>
              <a:rPr lang="en-US" dirty="0" smtClean="0"/>
              <a:t/>
            </a:r>
            <a:br>
              <a:rPr lang="en-US" dirty="0" smtClean="0"/>
            </a:br>
            <a:r>
              <a:rPr lang="en-US" dirty="0" smtClean="0"/>
              <a:t/>
            </a:r>
            <a:br>
              <a:rPr lang="en-US" dirty="0" smtClean="0"/>
            </a:br>
            <a:r>
              <a:rPr lang="en-US" sz="3600" dirty="0" smtClean="0"/>
              <a:t>Environmental Quality Commission</a:t>
            </a:r>
            <a:br>
              <a:rPr lang="en-US" sz="3600" dirty="0" smtClean="0"/>
            </a:br>
            <a:r>
              <a:rPr lang="en-US" sz="2800" dirty="0" smtClean="0"/>
              <a:t>Special Conference Call</a:t>
            </a:r>
            <a:br>
              <a:rPr lang="en-US" sz="2800" dirty="0" smtClean="0"/>
            </a:br>
            <a:r>
              <a:rPr lang="en-US" sz="2800" dirty="0" smtClean="0"/>
              <a:t>January </a:t>
            </a:r>
            <a:r>
              <a:rPr lang="en-US" sz="2800" dirty="0" smtClean="0"/>
              <a:t>24, </a:t>
            </a:r>
            <a:r>
              <a:rPr lang="en-US" sz="2800" dirty="0" smtClean="0"/>
              <a:t>2014</a:t>
            </a:r>
            <a:r>
              <a:rPr lang="en-US" dirty="0" smtClean="0"/>
              <a:t/>
            </a:r>
            <a:br>
              <a:rPr lang="en-US" dirty="0" smtClean="0"/>
            </a:br>
            <a:endParaRPr lang="en-US" dirty="0"/>
          </a:p>
        </p:txBody>
      </p:sp>
      <p:sp>
        <p:nvSpPr>
          <p:cNvPr id="5" name="Subtitle 4"/>
          <p:cNvSpPr>
            <a:spLocks noGrp="1"/>
          </p:cNvSpPr>
          <p:nvPr>
            <p:ph type="subTitle" idx="1"/>
          </p:nvPr>
        </p:nvSpPr>
        <p:spPr>
          <a:xfrm>
            <a:off x="1219200" y="5867400"/>
            <a:ext cx="6400800" cy="762000"/>
          </a:xfrm>
        </p:spPr>
        <p:txBody>
          <a:bodyPr>
            <a:normAutofit/>
          </a:bodyPr>
          <a:lstStyle/>
          <a:p>
            <a:r>
              <a:rPr lang="en-US" dirty="0" smtClean="0">
                <a:solidFill>
                  <a:schemeClr val="tx1"/>
                </a:solidFill>
              </a:rPr>
              <a:t>Katie Foreman, DEQ</a:t>
            </a:r>
          </a:p>
          <a:p>
            <a:endParaRPr lang="en-US" dirty="0">
              <a:solidFill>
                <a:srgbClr val="008272"/>
              </a:solidFill>
            </a:endParaRPr>
          </a:p>
        </p:txBody>
      </p:sp>
      <p:sp>
        <p:nvSpPr>
          <p:cNvPr id="3" name="Slide Number Placeholder 2"/>
          <p:cNvSpPr>
            <a:spLocks noGrp="1"/>
          </p:cNvSpPr>
          <p:nvPr>
            <p:ph type="sldNum" sz="quarter" idx="12"/>
          </p:nvPr>
        </p:nvSpPr>
        <p:spPr/>
        <p:txBody>
          <a:bodyPr/>
          <a:lstStyle/>
          <a:p>
            <a:fld id="{2363C456-CFC3-4674-83B9-34DB1ABF1FA1}" type="slidenum">
              <a:rPr lang="en-US" smtClean="0"/>
              <a:pPr/>
              <a:t>1</a:t>
            </a:fld>
            <a:endParaRPr lang="en-US" dirty="0"/>
          </a:p>
        </p:txBody>
      </p:sp>
      <p:pic>
        <p:nvPicPr>
          <p:cNvPr id="6" name="Picture 5" descr="DEQ logo color.tiff"/>
          <p:cNvPicPr>
            <a:picLocks noChangeAspect="1"/>
          </p:cNvPicPr>
          <p:nvPr/>
        </p:nvPicPr>
        <p:blipFill>
          <a:blip r:embed="rId3" cstate="print"/>
          <a:stretch>
            <a:fillRect/>
          </a:stretch>
        </p:blipFill>
        <p:spPr>
          <a:xfrm>
            <a:off x="304800" y="152400"/>
            <a:ext cx="432821" cy="990600"/>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363C456-CFC3-4674-83B9-34DB1ABF1FA1}" type="slidenum">
              <a:rPr lang="en-US" smtClean="0"/>
              <a:pPr/>
              <a:t>10</a:t>
            </a:fld>
            <a:endParaRPr lang="en-US" dirty="0"/>
          </a:p>
        </p:txBody>
      </p:sp>
      <p:sp>
        <p:nvSpPr>
          <p:cNvPr id="9" name="Rectangle 8"/>
          <p:cNvSpPr/>
          <p:nvPr/>
        </p:nvSpPr>
        <p:spPr>
          <a:xfrm>
            <a:off x="990600" y="76200"/>
            <a:ext cx="7848600" cy="1569660"/>
          </a:xfrm>
          <a:prstGeom prst="rect">
            <a:avLst/>
          </a:prstGeom>
        </p:spPr>
        <p:txBody>
          <a:bodyPr wrap="square">
            <a:spAutoFit/>
          </a:bodyPr>
          <a:lstStyle/>
          <a:p>
            <a:r>
              <a:rPr lang="en-US" sz="3200" dirty="0" smtClean="0">
                <a:solidFill>
                  <a:prstClr val="black"/>
                </a:solidFill>
                <a:latin typeface="Arial" pitchFamily="34" charset="0"/>
                <a:cs typeface="Arial" pitchFamily="34" charset="0"/>
              </a:rPr>
              <a:t>14 eligible existing CWSRF borrowers for refinancing</a:t>
            </a:r>
          </a:p>
          <a:p>
            <a:endParaRPr lang="en-US" sz="3200" dirty="0"/>
          </a:p>
        </p:txBody>
      </p:sp>
      <p:pic>
        <p:nvPicPr>
          <p:cNvPr id="1030" name="Picture 6"/>
          <p:cNvPicPr>
            <a:picLocks noChangeAspect="1" noChangeArrowheads="1"/>
          </p:cNvPicPr>
          <p:nvPr/>
        </p:nvPicPr>
        <p:blipFill>
          <a:blip r:embed="rId3" cstate="print"/>
          <a:srcRect r="6936"/>
          <a:stretch>
            <a:fillRect/>
          </a:stretch>
        </p:blipFill>
        <p:spPr bwMode="auto">
          <a:xfrm>
            <a:off x="1447800" y="1386840"/>
            <a:ext cx="5474122" cy="539496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0" y="1722437"/>
            <a:ext cx="4038600" cy="4525963"/>
          </a:xfrm>
        </p:spPr>
        <p:txBody>
          <a:bodyPr>
            <a:normAutofit fontScale="70000" lnSpcReduction="20000"/>
          </a:bodyPr>
          <a:lstStyle/>
          <a:p>
            <a:pPr>
              <a:buClr>
                <a:srgbClr val="008272"/>
              </a:buClr>
              <a:buFont typeface="Wingdings" pitchFamily="2" charset="2"/>
              <a:buChar char="§"/>
            </a:pPr>
            <a:r>
              <a:rPr lang="en-US" sz="3100" dirty="0" smtClean="0"/>
              <a:t>Smaller repayment amounts</a:t>
            </a:r>
          </a:p>
          <a:p>
            <a:pPr>
              <a:buClr>
                <a:srgbClr val="008272"/>
              </a:buClr>
              <a:buFont typeface="Wingdings" pitchFamily="2" charset="2"/>
              <a:buChar char="§"/>
            </a:pPr>
            <a:r>
              <a:rPr lang="en-US" sz="3100" dirty="0" smtClean="0"/>
              <a:t>Lessened burden on utility ratepayers</a:t>
            </a:r>
            <a:endParaRPr lang="en-US" sz="3100" dirty="0" smtClean="0"/>
          </a:p>
          <a:p>
            <a:pPr>
              <a:buClr>
                <a:srgbClr val="008272"/>
              </a:buClr>
              <a:buFont typeface="Wingdings" pitchFamily="2" charset="2"/>
              <a:buChar char="§"/>
            </a:pPr>
            <a:r>
              <a:rPr lang="en-US" sz="3100" dirty="0" smtClean="0"/>
              <a:t>More upfront </a:t>
            </a:r>
            <a:r>
              <a:rPr lang="en-US" sz="3100" dirty="0" smtClean="0"/>
              <a:t>costs to communities for bond process</a:t>
            </a:r>
            <a:endParaRPr lang="en-US" sz="3100" dirty="0" smtClean="0"/>
          </a:p>
          <a:p>
            <a:pPr>
              <a:buClr>
                <a:srgbClr val="008272"/>
              </a:buClr>
              <a:buFont typeface="Wingdings" pitchFamily="2" charset="2"/>
              <a:buChar char="§"/>
            </a:pPr>
            <a:r>
              <a:rPr lang="en-US" sz="3100" dirty="0" smtClean="0"/>
              <a:t>No significant </a:t>
            </a:r>
            <a:r>
              <a:rPr lang="en-US" sz="3100" dirty="0" smtClean="0"/>
              <a:t>state </a:t>
            </a:r>
            <a:r>
              <a:rPr lang="en-US" sz="3100" dirty="0" smtClean="0"/>
              <a:t>fiscal or economic effects </a:t>
            </a:r>
          </a:p>
          <a:p>
            <a:pPr>
              <a:buClr>
                <a:srgbClr val="008272"/>
              </a:buClr>
              <a:buFont typeface="Wingdings" pitchFamily="2" charset="2"/>
              <a:buChar char="§"/>
            </a:pPr>
            <a:r>
              <a:rPr lang="en-US" sz="3100" dirty="0" smtClean="0"/>
              <a:t>Slight decrease in CWSRF </a:t>
            </a:r>
            <a:r>
              <a:rPr lang="en-US" sz="3100" dirty="0" smtClean="0"/>
              <a:t>money lent </a:t>
            </a:r>
            <a:r>
              <a:rPr lang="en-US" sz="3100" dirty="0" smtClean="0"/>
              <a:t>over </a:t>
            </a:r>
            <a:r>
              <a:rPr lang="en-US" sz="3100" dirty="0" smtClean="0"/>
              <a:t>time, but still fund-protective</a:t>
            </a:r>
            <a:endParaRPr lang="en-US" sz="3100" dirty="0" smtClean="0"/>
          </a:p>
          <a:p>
            <a:pPr>
              <a:buClr>
                <a:srgbClr val="008272"/>
              </a:buClr>
              <a:buFont typeface="Wingdings" pitchFamily="2" charset="2"/>
              <a:buChar char="§"/>
            </a:pPr>
            <a:r>
              <a:rPr lang="en-US" sz="3100" dirty="0" smtClean="0"/>
              <a:t>Improved water quality across Oregon</a:t>
            </a:r>
          </a:p>
          <a:p>
            <a:pPr>
              <a:buClr>
                <a:srgbClr val="008272"/>
              </a:buClr>
              <a:buNone/>
            </a:pPr>
            <a:endParaRPr lang="en-US" dirty="0" smtClean="0"/>
          </a:p>
          <a:p>
            <a:pPr lvl="1">
              <a:buClr>
                <a:srgbClr val="008272"/>
              </a:buClr>
              <a:buNone/>
            </a:pPr>
            <a:endParaRPr lang="en-US" dirty="0" smtClean="0"/>
          </a:p>
          <a:p>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11</a:t>
            </a:fld>
            <a:endParaRPr lang="en-US" dirty="0"/>
          </a:p>
        </p:txBody>
      </p:sp>
      <p:sp>
        <p:nvSpPr>
          <p:cNvPr id="4" name="TextBox 3"/>
          <p:cNvSpPr txBox="1"/>
          <p:nvPr/>
        </p:nvSpPr>
        <p:spPr>
          <a:xfrm>
            <a:off x="914400" y="152400"/>
            <a:ext cx="7696200" cy="1077218"/>
          </a:xfrm>
          <a:prstGeom prst="rect">
            <a:avLst/>
          </a:prstGeom>
          <a:noFill/>
        </p:spPr>
        <p:txBody>
          <a:bodyPr wrap="square" rtlCol="0">
            <a:spAutoFit/>
          </a:bodyPr>
          <a:lstStyle/>
          <a:p>
            <a:r>
              <a:rPr lang="en-US" sz="3200" dirty="0" smtClean="0">
                <a:latin typeface="Arial" pitchFamily="34" charset="0"/>
                <a:cs typeface="Arial" pitchFamily="34" charset="0"/>
              </a:rPr>
              <a:t>Proposal provides many benefits with limited costs </a:t>
            </a:r>
            <a:endParaRPr lang="en-US" sz="3200" dirty="0">
              <a:latin typeface="Arial" pitchFamily="34" charset="0"/>
              <a:cs typeface="Arial" pitchFamily="34" charset="0"/>
            </a:endParaRPr>
          </a:p>
        </p:txBody>
      </p:sp>
      <p:graphicFrame>
        <p:nvGraphicFramePr>
          <p:cNvPr id="9" name="Chart 8"/>
          <p:cNvGraphicFramePr/>
          <p:nvPr/>
        </p:nvGraphicFramePr>
        <p:xfrm>
          <a:off x="3962400" y="1600200"/>
          <a:ext cx="6096000" cy="4572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81000" y="1447803"/>
            <a:ext cx="4419600" cy="4952997"/>
          </a:xfrm>
        </p:spPr>
        <p:txBody>
          <a:bodyPr>
            <a:noAutofit/>
          </a:bodyPr>
          <a:lstStyle/>
          <a:p>
            <a:pPr marL="342845" lvl="1" indent="-342845">
              <a:buClr>
                <a:srgbClr val="00817E"/>
              </a:buClr>
              <a:buFont typeface="Wingdings" pitchFamily="2" charset="2"/>
              <a:buChar char="§"/>
            </a:pPr>
            <a:r>
              <a:rPr lang="en-US" dirty="0" smtClean="0"/>
              <a:t>30 day public comment period </a:t>
            </a:r>
            <a:r>
              <a:rPr lang="en-US" dirty="0" smtClean="0"/>
              <a:t> (</a:t>
            </a:r>
            <a:r>
              <a:rPr lang="en-US" sz="2000" dirty="0" smtClean="0"/>
              <a:t>Nov</a:t>
            </a:r>
            <a:r>
              <a:rPr lang="en-US" sz="2000" dirty="0" smtClean="0"/>
              <a:t>. 1-Dec. 2, </a:t>
            </a:r>
            <a:r>
              <a:rPr lang="en-US" sz="2000" dirty="0" smtClean="0"/>
              <a:t>2013)</a:t>
            </a:r>
            <a:endParaRPr lang="en-US" sz="2000" dirty="0" smtClean="0"/>
          </a:p>
          <a:p>
            <a:pPr marL="342845" lvl="1" indent="-342845">
              <a:buClr>
                <a:srgbClr val="00817E"/>
              </a:buClr>
              <a:buFont typeface="Wingdings" pitchFamily="2" charset="2"/>
              <a:buChar char="§"/>
            </a:pPr>
            <a:r>
              <a:rPr lang="en-US" dirty="0" smtClean="0"/>
              <a:t>12 public </a:t>
            </a:r>
            <a:r>
              <a:rPr lang="en-US" dirty="0" smtClean="0"/>
              <a:t>meetings, 6 locations on </a:t>
            </a:r>
            <a:r>
              <a:rPr lang="en-US" dirty="0" smtClean="0"/>
              <a:t>Nov. 19, 2013</a:t>
            </a:r>
          </a:p>
          <a:p>
            <a:pPr marL="799971" lvl="3" indent="-342845">
              <a:buClr>
                <a:srgbClr val="00817E"/>
              </a:buClr>
              <a:buFont typeface="Wingdings" pitchFamily="2" charset="2"/>
              <a:buChar char="§"/>
            </a:pPr>
            <a:r>
              <a:rPr lang="en-US" sz="2000" dirty="0" smtClean="0"/>
              <a:t>No attendees</a:t>
            </a:r>
          </a:p>
          <a:p>
            <a:pPr marL="342845" lvl="1" indent="-342845">
              <a:buClr>
                <a:srgbClr val="00817E"/>
              </a:buClr>
              <a:buFont typeface="Wingdings" pitchFamily="2" charset="2"/>
              <a:buChar char="§"/>
            </a:pPr>
            <a:r>
              <a:rPr lang="en-US" dirty="0" smtClean="0"/>
              <a:t>Noticing to interested </a:t>
            </a:r>
            <a:r>
              <a:rPr lang="en-US" dirty="0" smtClean="0"/>
              <a:t>parties</a:t>
            </a:r>
          </a:p>
          <a:p>
            <a:pPr marL="742831" lvl="2" indent="-342845">
              <a:buClr>
                <a:srgbClr val="00817E"/>
              </a:buClr>
              <a:buFont typeface="Wingdings" pitchFamily="2" charset="2"/>
              <a:buChar char="§"/>
            </a:pPr>
            <a:r>
              <a:rPr lang="en-US" dirty="0" smtClean="0"/>
              <a:t>4 supportive comments,1 comment beyond scope</a:t>
            </a:r>
          </a:p>
          <a:p>
            <a:pPr>
              <a:buClr>
                <a:srgbClr val="00817E"/>
              </a:buClr>
              <a:buFont typeface="Wingdings" pitchFamily="2" charset="2"/>
              <a:buChar char="§"/>
            </a:pPr>
            <a:r>
              <a:rPr lang="en-US" sz="2400" dirty="0" smtClean="0"/>
              <a:t>No changes to proposed rules based on public comment</a:t>
            </a:r>
          </a:p>
          <a:p>
            <a:pPr marL="342845" lvl="1" indent="-342845">
              <a:buClr>
                <a:srgbClr val="00817E"/>
              </a:buClr>
              <a:buFont typeface="Wingdings" pitchFamily="2" charset="2"/>
              <a:buChar char="§"/>
            </a:pPr>
            <a:r>
              <a:rPr lang="en-US" dirty="0" smtClean="0"/>
              <a:t>Proposal </a:t>
            </a:r>
            <a:r>
              <a:rPr lang="en-US" dirty="0" smtClean="0"/>
              <a:t>approved by EPA</a:t>
            </a:r>
          </a:p>
          <a:p>
            <a:pPr>
              <a:buClr>
                <a:srgbClr val="00817E"/>
              </a:buClr>
              <a:buFont typeface="Wingdings" pitchFamily="2" charset="2"/>
              <a:buChar char="§"/>
            </a:pPr>
            <a:endParaRPr lang="en-US" sz="2400" dirty="0" smtClean="0"/>
          </a:p>
          <a:p>
            <a:pPr lvl="1">
              <a:buClr>
                <a:srgbClr val="00817E"/>
              </a:buClr>
              <a:buFont typeface="Wingdings" pitchFamily="2" charset="2"/>
              <a:buChar char="§"/>
            </a:pPr>
            <a:endParaRPr lang="en-US" sz="2000" dirty="0"/>
          </a:p>
        </p:txBody>
      </p:sp>
      <p:sp>
        <p:nvSpPr>
          <p:cNvPr id="4" name="Slide Number Placeholder 3"/>
          <p:cNvSpPr>
            <a:spLocks noGrp="1"/>
          </p:cNvSpPr>
          <p:nvPr>
            <p:ph type="sldNum" sz="quarter" idx="12"/>
          </p:nvPr>
        </p:nvSpPr>
        <p:spPr/>
        <p:txBody>
          <a:bodyPr/>
          <a:lstStyle/>
          <a:p>
            <a:fld id="{2363C456-CFC3-4674-83B9-34DB1ABF1FA1}" type="slidenum">
              <a:rPr lang="en-US" smtClean="0"/>
              <a:pPr/>
              <a:t>12</a:t>
            </a:fld>
            <a:endParaRPr lang="en-US" dirty="0"/>
          </a:p>
        </p:txBody>
      </p:sp>
      <p:sp>
        <p:nvSpPr>
          <p:cNvPr id="8" name="Rectangle 7"/>
          <p:cNvSpPr/>
          <p:nvPr/>
        </p:nvSpPr>
        <p:spPr>
          <a:xfrm>
            <a:off x="990600" y="228600"/>
            <a:ext cx="7620000" cy="1077218"/>
          </a:xfrm>
          <a:prstGeom prst="rect">
            <a:avLst/>
          </a:prstGeom>
        </p:spPr>
        <p:txBody>
          <a:bodyPr wrap="square">
            <a:spAutoFit/>
          </a:bodyPr>
          <a:lstStyle/>
          <a:p>
            <a:r>
              <a:rPr lang="en-US" sz="3200" dirty="0" smtClean="0">
                <a:solidFill>
                  <a:prstClr val="black"/>
                </a:solidFill>
                <a:latin typeface="Arial" pitchFamily="34" charset="0"/>
                <a:cs typeface="Arial" pitchFamily="34" charset="0"/>
              </a:rPr>
              <a:t>Stakeholder and public feedback was encouraged on proposal</a:t>
            </a:r>
            <a:endParaRPr lang="en-US" sz="3200" dirty="0"/>
          </a:p>
        </p:txBody>
      </p:sp>
      <p:pic>
        <p:nvPicPr>
          <p:cNvPr id="9" name="Picture 2"/>
          <p:cNvPicPr>
            <a:picLocks noChangeAspect="1" noChangeArrowheads="1"/>
          </p:cNvPicPr>
          <p:nvPr/>
        </p:nvPicPr>
        <p:blipFill>
          <a:blip r:embed="rId3" cstate="print"/>
          <a:srcRect/>
          <a:stretch>
            <a:fillRect/>
          </a:stretch>
        </p:blipFill>
        <p:spPr bwMode="auto">
          <a:xfrm rot="-360000">
            <a:off x="4944841" y="1679996"/>
            <a:ext cx="3340348" cy="4362450"/>
          </a:xfrm>
          <a:prstGeom prst="rect">
            <a:avLst/>
          </a:prstGeom>
          <a:noFill/>
          <a:ln w="3175">
            <a:solidFill>
              <a:schemeClr val="tx1"/>
            </a:solidFill>
            <a:miter lim="800000"/>
            <a:headEnd/>
            <a:tailEnd/>
          </a:ln>
        </p:spPr>
      </p:pic>
      <p:pic>
        <p:nvPicPr>
          <p:cNvPr id="10" name="Picture 3"/>
          <p:cNvPicPr>
            <a:picLocks noChangeAspect="1" noChangeArrowheads="1"/>
          </p:cNvPicPr>
          <p:nvPr/>
        </p:nvPicPr>
        <p:blipFill>
          <a:blip r:embed="rId4" cstate="print"/>
          <a:srcRect/>
          <a:stretch>
            <a:fillRect/>
          </a:stretch>
        </p:blipFill>
        <p:spPr bwMode="auto">
          <a:xfrm rot="420000">
            <a:off x="5476679" y="2740745"/>
            <a:ext cx="2895600" cy="3769133"/>
          </a:xfrm>
          <a:prstGeom prst="rect">
            <a:avLst/>
          </a:prstGeom>
          <a:noFill/>
          <a:ln w="3175">
            <a:solidFill>
              <a:schemeClr val="tx1"/>
            </a:solidFill>
            <a:miter lim="800000"/>
            <a:headEnd/>
            <a:tailEnd/>
          </a:ln>
        </p:spPr>
      </p:pic>
      <p:pic>
        <p:nvPicPr>
          <p:cNvPr id="11" name="Picture 4"/>
          <p:cNvPicPr>
            <a:picLocks noChangeAspect="1" noChangeArrowheads="1"/>
          </p:cNvPicPr>
          <p:nvPr/>
        </p:nvPicPr>
        <p:blipFill>
          <a:blip r:embed="rId5" cstate="print"/>
          <a:srcRect/>
          <a:stretch>
            <a:fillRect/>
          </a:stretch>
        </p:blipFill>
        <p:spPr bwMode="auto">
          <a:xfrm rot="-420000">
            <a:off x="6184913" y="3924412"/>
            <a:ext cx="2133600" cy="2814066"/>
          </a:xfrm>
          <a:prstGeom prst="rect">
            <a:avLst/>
          </a:prstGeom>
          <a:noFill/>
          <a:ln w="3175">
            <a:solidFill>
              <a:schemeClr val="tx1"/>
            </a:solidFill>
            <a:miter lim="800000"/>
            <a:headEnd/>
            <a:tailEnd/>
          </a:ln>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76200" y="1600203"/>
            <a:ext cx="5257800" cy="4525963"/>
          </a:xfrm>
        </p:spPr>
        <p:txBody>
          <a:bodyPr>
            <a:normAutofit/>
          </a:bodyPr>
          <a:lstStyle/>
          <a:p>
            <a:pPr>
              <a:buClr>
                <a:srgbClr val="00817E"/>
              </a:buClr>
              <a:buNone/>
            </a:pPr>
            <a:r>
              <a:rPr lang="en-US" dirty="0" smtClean="0"/>
              <a:t>DEQ recommends that the EQC adopt proposed amendments to OAR 340, Divisions 54 as shown in Attachment A</a:t>
            </a:r>
          </a:p>
          <a:p>
            <a:endParaRPr lang="en-US" dirty="0" smtClean="0"/>
          </a:p>
          <a:p>
            <a:pPr lvl="1">
              <a:buNone/>
            </a:pPr>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13</a:t>
            </a:fld>
            <a:endParaRPr lang="en-US" dirty="0"/>
          </a:p>
        </p:txBody>
      </p:sp>
      <p:sp>
        <p:nvSpPr>
          <p:cNvPr id="4" name="Rectangle 3"/>
          <p:cNvSpPr/>
          <p:nvPr/>
        </p:nvSpPr>
        <p:spPr>
          <a:xfrm>
            <a:off x="914400" y="457200"/>
            <a:ext cx="5029200" cy="584775"/>
          </a:xfrm>
          <a:prstGeom prst="rect">
            <a:avLst/>
          </a:prstGeom>
        </p:spPr>
        <p:txBody>
          <a:bodyPr wrap="square">
            <a:spAutoFit/>
          </a:bodyPr>
          <a:lstStyle/>
          <a:p>
            <a:r>
              <a:rPr lang="en-US" sz="3200" dirty="0" smtClean="0">
                <a:solidFill>
                  <a:prstClr val="black"/>
                </a:solidFill>
                <a:latin typeface="Arial" pitchFamily="34" charset="0"/>
                <a:cs typeface="Arial" pitchFamily="34" charset="0"/>
              </a:rPr>
              <a:t>DEQ’s recommendation</a:t>
            </a:r>
            <a:endParaRPr lang="en-US" sz="3200" dirty="0"/>
          </a:p>
        </p:txBody>
      </p:sp>
      <p:pic>
        <p:nvPicPr>
          <p:cNvPr id="6" name="Picture 2"/>
          <p:cNvPicPr>
            <a:picLocks noChangeAspect="1" noChangeArrowheads="1"/>
          </p:cNvPicPr>
          <p:nvPr/>
        </p:nvPicPr>
        <p:blipFill>
          <a:blip r:embed="rId3" cstate="print"/>
          <a:srcRect/>
          <a:stretch>
            <a:fillRect/>
          </a:stretch>
        </p:blipFill>
        <p:spPr bwMode="auto">
          <a:xfrm rot="420000">
            <a:off x="4933413" y="1500050"/>
            <a:ext cx="3658490" cy="4904401"/>
          </a:xfrm>
          <a:prstGeom prst="rect">
            <a:avLst/>
          </a:prstGeom>
          <a:noFill/>
          <a:ln w="3175">
            <a:solidFill>
              <a:schemeClr val="tx1"/>
            </a:solidFill>
            <a:miter lim="800000"/>
            <a:headEnd/>
            <a:tailEnd/>
          </a:ln>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92500" lnSpcReduction="10000"/>
          </a:bodyPr>
          <a:lstStyle/>
          <a:p>
            <a:pPr>
              <a:buClr>
                <a:srgbClr val="00817E"/>
              </a:buClr>
              <a:buFont typeface="Wingdings" pitchFamily="2" charset="2"/>
              <a:buChar char="§"/>
            </a:pPr>
            <a:r>
              <a:rPr lang="en-US" dirty="0" smtClean="0"/>
              <a:t>Rule effective</a:t>
            </a:r>
          </a:p>
          <a:p>
            <a:pPr lvl="1">
              <a:buClr>
                <a:srgbClr val="00817E"/>
              </a:buClr>
              <a:buFont typeface="Wingdings" pitchFamily="2" charset="2"/>
              <a:buChar char="§"/>
            </a:pPr>
            <a:r>
              <a:rPr lang="en-US" dirty="0" smtClean="0"/>
              <a:t>Feb. 3, 2014</a:t>
            </a:r>
            <a:endParaRPr lang="en-US" dirty="0" smtClean="0"/>
          </a:p>
          <a:p>
            <a:pPr>
              <a:buClr>
                <a:srgbClr val="00817E"/>
              </a:buClr>
              <a:buFont typeface="Wingdings" pitchFamily="2" charset="2"/>
              <a:buChar char="§"/>
            </a:pPr>
            <a:r>
              <a:rPr lang="en-US" dirty="0" smtClean="0"/>
              <a:t>Implementation plan</a:t>
            </a:r>
          </a:p>
          <a:p>
            <a:pPr lvl="1">
              <a:buClr>
                <a:srgbClr val="00817E"/>
              </a:buClr>
              <a:buFont typeface="Wingdings" pitchFamily="2" charset="2"/>
              <a:buChar char="§"/>
            </a:pPr>
            <a:r>
              <a:rPr lang="en-US" dirty="0" smtClean="0"/>
              <a:t>Feb. - March 2014</a:t>
            </a:r>
          </a:p>
          <a:p>
            <a:pPr>
              <a:buClr>
                <a:srgbClr val="00817E"/>
              </a:buClr>
              <a:buFont typeface="Wingdings" pitchFamily="2" charset="2"/>
              <a:buChar char="§"/>
            </a:pPr>
            <a:r>
              <a:rPr lang="en-US" dirty="0" smtClean="0"/>
              <a:t>Communication strategy</a:t>
            </a:r>
          </a:p>
          <a:p>
            <a:pPr lvl="1">
              <a:buClr>
                <a:srgbClr val="00817E"/>
              </a:buClr>
              <a:buFont typeface="Wingdings" pitchFamily="2" charset="2"/>
              <a:buChar char="§"/>
            </a:pPr>
            <a:r>
              <a:rPr lang="en-US" dirty="0" smtClean="0"/>
              <a:t>Feb. - May 2014</a:t>
            </a:r>
            <a:endParaRPr lang="en-US" dirty="0" smtClean="0"/>
          </a:p>
          <a:p>
            <a:pPr>
              <a:buClr>
                <a:srgbClr val="00817E"/>
              </a:buClr>
              <a:buFont typeface="Wingdings" pitchFamily="2" charset="2"/>
              <a:buChar char="§"/>
            </a:pPr>
            <a:r>
              <a:rPr lang="en-US" dirty="0" smtClean="0"/>
              <a:t>Possibly p</a:t>
            </a:r>
            <a:r>
              <a:rPr lang="en-US" dirty="0" smtClean="0"/>
              <a:t>ursue statutory change to broaden eligible projects</a:t>
            </a:r>
            <a:endParaRPr lang="en-US" dirty="0" smtClean="0"/>
          </a:p>
          <a:p>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14</a:t>
            </a:fld>
            <a:endParaRPr lang="en-US" dirty="0"/>
          </a:p>
        </p:txBody>
      </p:sp>
      <p:sp>
        <p:nvSpPr>
          <p:cNvPr id="4" name="Rectangle 3"/>
          <p:cNvSpPr/>
          <p:nvPr/>
        </p:nvSpPr>
        <p:spPr>
          <a:xfrm>
            <a:off x="914400" y="457200"/>
            <a:ext cx="5029200" cy="584775"/>
          </a:xfrm>
          <a:prstGeom prst="rect">
            <a:avLst/>
          </a:prstGeom>
        </p:spPr>
        <p:txBody>
          <a:bodyPr wrap="square">
            <a:spAutoFit/>
          </a:bodyPr>
          <a:lstStyle/>
          <a:p>
            <a:r>
              <a:rPr lang="en-US" sz="3200" dirty="0" smtClean="0">
                <a:solidFill>
                  <a:prstClr val="black"/>
                </a:solidFill>
                <a:latin typeface="Arial" pitchFamily="34" charset="0"/>
                <a:cs typeface="Arial" pitchFamily="34" charset="0"/>
              </a:rPr>
              <a:t>Next </a:t>
            </a:r>
            <a:r>
              <a:rPr lang="en-US" sz="3200" dirty="0" smtClean="0">
                <a:solidFill>
                  <a:prstClr val="black"/>
                </a:solidFill>
                <a:latin typeface="Arial" pitchFamily="34" charset="0"/>
                <a:cs typeface="Arial" pitchFamily="34" charset="0"/>
              </a:rPr>
              <a:t>steps</a:t>
            </a:r>
            <a:endParaRPr lang="en-US" sz="3200" dirty="0"/>
          </a:p>
        </p:txBody>
      </p:sp>
      <p:pic>
        <p:nvPicPr>
          <p:cNvPr id="5" name="Picture 3" descr="X:\Logos &amp; Photos\photos\Tillamook2\031.jpg"/>
          <p:cNvPicPr>
            <a:picLocks noChangeAspect="1" noChangeArrowheads="1"/>
          </p:cNvPicPr>
          <p:nvPr/>
        </p:nvPicPr>
        <p:blipFill>
          <a:blip r:embed="rId3" cstate="print"/>
          <a:srcRect/>
          <a:stretch>
            <a:fillRect/>
          </a:stretch>
        </p:blipFill>
        <p:spPr bwMode="auto">
          <a:xfrm>
            <a:off x="4800600" y="2057400"/>
            <a:ext cx="4038600" cy="3486150"/>
          </a:xfrm>
          <a:prstGeom prst="rect">
            <a:avLst/>
          </a:prstGeom>
          <a:noFill/>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8600" y="1646237"/>
            <a:ext cx="4572000" cy="4525963"/>
          </a:xfrm>
        </p:spPr>
        <p:txBody>
          <a:bodyPr>
            <a:normAutofit/>
          </a:bodyPr>
          <a:lstStyle/>
          <a:p>
            <a:pPr>
              <a:buClr>
                <a:srgbClr val="00817E"/>
              </a:buClr>
              <a:buNone/>
            </a:pPr>
            <a:r>
              <a:rPr lang="en-US" dirty="0" smtClean="0"/>
              <a:t>DEQ recommends that the EQC adopt proposed amendments to OAR 340, Division 54 as shown in Attachment </a:t>
            </a:r>
            <a:r>
              <a:rPr lang="en-US" dirty="0" smtClean="0"/>
              <a:t>A</a:t>
            </a:r>
            <a:endParaRPr lang="en-US" dirty="0" smtClean="0"/>
          </a:p>
          <a:p>
            <a:pPr lvl="1">
              <a:buClr>
                <a:srgbClr val="00817E"/>
              </a:buClr>
              <a:buFont typeface="Wingdings" pitchFamily="2" charset="2"/>
              <a:buChar char="§"/>
            </a:pPr>
            <a:r>
              <a:rPr lang="en-US" dirty="0" smtClean="0"/>
              <a:t>Longer-term financing option in the Clean Water State Revolving Fund (CWSRF) program</a:t>
            </a:r>
          </a:p>
          <a:p>
            <a:pPr lvl="1">
              <a:buNone/>
            </a:pPr>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2</a:t>
            </a:fld>
            <a:endParaRPr lang="en-US" dirty="0"/>
          </a:p>
        </p:txBody>
      </p:sp>
      <p:sp>
        <p:nvSpPr>
          <p:cNvPr id="4" name="Rectangle 3"/>
          <p:cNvSpPr/>
          <p:nvPr/>
        </p:nvSpPr>
        <p:spPr>
          <a:xfrm>
            <a:off x="914400" y="457200"/>
            <a:ext cx="5029200" cy="584775"/>
          </a:xfrm>
          <a:prstGeom prst="rect">
            <a:avLst/>
          </a:prstGeom>
        </p:spPr>
        <p:txBody>
          <a:bodyPr wrap="square">
            <a:spAutoFit/>
          </a:bodyPr>
          <a:lstStyle/>
          <a:p>
            <a:r>
              <a:rPr lang="en-US" sz="3200" dirty="0" smtClean="0">
                <a:solidFill>
                  <a:prstClr val="black"/>
                </a:solidFill>
                <a:latin typeface="Arial" pitchFamily="34" charset="0"/>
                <a:cs typeface="Arial" pitchFamily="34" charset="0"/>
              </a:rPr>
              <a:t>DEQ’s recommendation</a:t>
            </a:r>
            <a:endParaRPr lang="en-US" sz="3200" dirty="0"/>
          </a:p>
        </p:txBody>
      </p:sp>
      <p:pic>
        <p:nvPicPr>
          <p:cNvPr id="6" name="Picture 2"/>
          <p:cNvPicPr>
            <a:picLocks noChangeAspect="1" noChangeArrowheads="1"/>
          </p:cNvPicPr>
          <p:nvPr/>
        </p:nvPicPr>
        <p:blipFill>
          <a:blip r:embed="rId3" cstate="print"/>
          <a:srcRect/>
          <a:stretch>
            <a:fillRect/>
          </a:stretch>
        </p:blipFill>
        <p:spPr bwMode="auto">
          <a:xfrm rot="420000">
            <a:off x="4781014" y="1520348"/>
            <a:ext cx="3658490" cy="4904401"/>
          </a:xfrm>
          <a:prstGeom prst="rect">
            <a:avLst/>
          </a:prstGeom>
          <a:noFill/>
          <a:ln w="3175">
            <a:solidFill>
              <a:schemeClr val="tx1"/>
            </a:solidFill>
            <a:miter lim="800000"/>
            <a:headEnd/>
            <a:tailEnd/>
          </a:ln>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52400" y="1600203"/>
            <a:ext cx="4495800" cy="4525963"/>
          </a:xfrm>
        </p:spPr>
        <p:txBody>
          <a:bodyPr>
            <a:normAutofit/>
          </a:bodyPr>
          <a:lstStyle/>
          <a:p>
            <a:pPr>
              <a:buNone/>
            </a:pPr>
            <a:r>
              <a:rPr lang="en-US" dirty="0" smtClean="0"/>
              <a:t>Loans to public agencies for water </a:t>
            </a:r>
            <a:r>
              <a:rPr lang="en-US" dirty="0" smtClean="0"/>
              <a:t>quality protection and improvement </a:t>
            </a:r>
            <a:r>
              <a:rPr lang="en-US" dirty="0" smtClean="0"/>
              <a:t>projects</a:t>
            </a:r>
          </a:p>
          <a:p>
            <a:pPr lvl="1">
              <a:buClr>
                <a:srgbClr val="00817E"/>
              </a:buClr>
              <a:buFont typeface="Wingdings" pitchFamily="2" charset="2"/>
              <a:buChar char="§"/>
            </a:pPr>
            <a:r>
              <a:rPr lang="en-US" dirty="0" smtClean="0"/>
              <a:t>Low interest rates</a:t>
            </a:r>
            <a:endParaRPr lang="en-US" dirty="0" smtClean="0"/>
          </a:p>
          <a:p>
            <a:pPr lvl="1">
              <a:buClr>
                <a:srgbClr val="00817E"/>
              </a:buClr>
              <a:buFont typeface="Wingdings" pitchFamily="2" charset="2"/>
              <a:buChar char="§"/>
            </a:pPr>
            <a:r>
              <a:rPr lang="en-US" dirty="0" smtClean="0"/>
              <a:t>Terms </a:t>
            </a:r>
            <a:r>
              <a:rPr lang="en-US" dirty="0" smtClean="0"/>
              <a:t>up to 20 years</a:t>
            </a:r>
          </a:p>
          <a:p>
            <a:pPr lvl="1">
              <a:buClr>
                <a:srgbClr val="00817E"/>
              </a:buClr>
              <a:buFont typeface="Wingdings" pitchFamily="2" charset="2"/>
              <a:buChar char="§"/>
            </a:pPr>
            <a:r>
              <a:rPr lang="en-US" dirty="0" smtClean="0"/>
              <a:t>$</a:t>
            </a:r>
            <a:r>
              <a:rPr lang="en-US" dirty="0" smtClean="0"/>
              <a:t>1 billion to 149 communities since 1990</a:t>
            </a:r>
          </a:p>
          <a:p>
            <a:pPr lvl="1">
              <a:buClr>
                <a:srgbClr val="00817E"/>
              </a:buClr>
              <a:buFont typeface="Wingdings" pitchFamily="2" charset="2"/>
              <a:buChar char="§"/>
            </a:pPr>
            <a:r>
              <a:rPr lang="en-US" dirty="0" smtClean="0"/>
              <a:t>Enormous water quality benefits</a:t>
            </a:r>
          </a:p>
          <a:p>
            <a:pPr>
              <a:buClr>
                <a:srgbClr val="008272"/>
              </a:buClr>
              <a:buNone/>
            </a:pPr>
            <a:endParaRPr lang="en-US" dirty="0" smtClean="0"/>
          </a:p>
          <a:p>
            <a:pPr>
              <a:buClr>
                <a:srgbClr val="008272"/>
              </a:buClr>
              <a:buNone/>
            </a:pPr>
            <a:endParaRPr lang="en-US" u="sng" dirty="0" smtClean="0"/>
          </a:p>
        </p:txBody>
      </p:sp>
      <p:sp>
        <p:nvSpPr>
          <p:cNvPr id="3" name="Slide Number Placeholder 2"/>
          <p:cNvSpPr>
            <a:spLocks noGrp="1"/>
          </p:cNvSpPr>
          <p:nvPr>
            <p:ph type="sldNum" sz="quarter" idx="12"/>
          </p:nvPr>
        </p:nvSpPr>
        <p:spPr/>
        <p:txBody>
          <a:bodyPr/>
          <a:lstStyle/>
          <a:p>
            <a:fld id="{2363C456-CFC3-4674-83B9-34DB1ABF1FA1}" type="slidenum">
              <a:rPr lang="en-US" smtClean="0"/>
              <a:pPr/>
              <a:t>3</a:t>
            </a:fld>
            <a:endParaRPr lang="en-US" dirty="0"/>
          </a:p>
        </p:txBody>
      </p:sp>
      <p:sp>
        <p:nvSpPr>
          <p:cNvPr id="4" name="TextBox 3"/>
          <p:cNvSpPr txBox="1"/>
          <p:nvPr/>
        </p:nvSpPr>
        <p:spPr>
          <a:xfrm>
            <a:off x="990600" y="152400"/>
            <a:ext cx="7086600" cy="1077218"/>
          </a:xfrm>
          <a:prstGeom prst="rect">
            <a:avLst/>
          </a:prstGeom>
          <a:noFill/>
        </p:spPr>
        <p:txBody>
          <a:bodyPr wrap="square" rtlCol="0">
            <a:spAutoFit/>
          </a:bodyPr>
          <a:lstStyle/>
          <a:p>
            <a:r>
              <a:rPr lang="en-US" sz="3200" dirty="0" smtClean="0">
                <a:latin typeface="Arial" pitchFamily="34" charset="0"/>
                <a:cs typeface="Arial" pitchFamily="34" charset="0"/>
              </a:rPr>
              <a:t>The Oregon CWSRF provides affordable funding to communities</a:t>
            </a:r>
            <a:endParaRPr lang="en-US" sz="3200" dirty="0">
              <a:latin typeface="Arial" pitchFamily="34" charset="0"/>
              <a:cs typeface="Arial" pitchFamily="34" charset="0"/>
            </a:endParaRPr>
          </a:p>
        </p:txBody>
      </p:sp>
      <p:pic>
        <p:nvPicPr>
          <p:cNvPr id="5" name="Picture 4" descr="X:\Logos &amp; Photos\photos\Gold Beach\brand new digesters - Gold Beach.jpg"/>
          <p:cNvPicPr>
            <a:picLocks noChangeAspect="1" noChangeArrowheads="1"/>
          </p:cNvPicPr>
          <p:nvPr/>
        </p:nvPicPr>
        <p:blipFill>
          <a:blip r:embed="rId3" cstate="print"/>
          <a:srcRect/>
          <a:stretch>
            <a:fillRect/>
          </a:stretch>
        </p:blipFill>
        <p:spPr bwMode="auto">
          <a:xfrm>
            <a:off x="4648200" y="1371600"/>
            <a:ext cx="4267200" cy="3187230"/>
          </a:xfrm>
          <a:prstGeom prst="rect">
            <a:avLst/>
          </a:prstGeom>
          <a:noFill/>
        </p:spPr>
      </p:pic>
      <p:pic>
        <p:nvPicPr>
          <p:cNvPr id="6" name="Picture 4" descr="X:\Logos &amp; Photos\photos\Coburg Aug 2013\DSCF0772.JPG"/>
          <p:cNvPicPr>
            <a:picLocks noChangeAspect="1" noChangeArrowheads="1"/>
          </p:cNvPicPr>
          <p:nvPr/>
        </p:nvPicPr>
        <p:blipFill>
          <a:blip r:embed="rId4" cstate="print"/>
          <a:srcRect/>
          <a:stretch>
            <a:fillRect/>
          </a:stretch>
        </p:blipFill>
        <p:spPr bwMode="auto">
          <a:xfrm>
            <a:off x="5791200" y="4267200"/>
            <a:ext cx="3048000" cy="2286000"/>
          </a:xfrm>
          <a:prstGeom prst="rect">
            <a:avLst/>
          </a:prstGeom>
          <a:noFill/>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363C456-CFC3-4674-83B9-34DB1ABF1FA1}" type="slidenum">
              <a:rPr lang="en-US" smtClean="0"/>
              <a:pPr/>
              <a:t>4</a:t>
            </a:fld>
            <a:endParaRPr lang="en-US" dirty="0"/>
          </a:p>
        </p:txBody>
      </p:sp>
      <p:sp>
        <p:nvSpPr>
          <p:cNvPr id="2" name="Content Placeholder 1"/>
          <p:cNvSpPr>
            <a:spLocks noGrp="1"/>
          </p:cNvSpPr>
          <p:nvPr>
            <p:ph idx="4294967295"/>
          </p:nvPr>
        </p:nvSpPr>
        <p:spPr>
          <a:xfrm>
            <a:off x="228600" y="1295400"/>
            <a:ext cx="8229600" cy="4876800"/>
          </a:xfrm>
        </p:spPr>
        <p:txBody>
          <a:bodyPr>
            <a:normAutofit/>
          </a:bodyPr>
          <a:lstStyle/>
          <a:p>
            <a:pPr>
              <a:buNone/>
            </a:pPr>
            <a:endParaRPr lang="en-US" b="1" dirty="0" smtClean="0">
              <a:solidFill>
                <a:srgbClr val="008272"/>
              </a:solidFill>
            </a:endParaRPr>
          </a:p>
          <a:p>
            <a:pPr>
              <a:buClr>
                <a:srgbClr val="00817E"/>
              </a:buClr>
              <a:buFont typeface="Wingdings" pitchFamily="2" charset="2"/>
              <a:buChar char="§"/>
            </a:pPr>
            <a:r>
              <a:rPr lang="en-US" sz="2800" dirty="0" smtClean="0"/>
              <a:t>The federal Clean Water Act and state statute</a:t>
            </a:r>
          </a:p>
          <a:p>
            <a:pPr lvl="1">
              <a:buClr>
                <a:srgbClr val="00817E"/>
              </a:buClr>
              <a:buFont typeface="Wingdings" pitchFamily="2" charset="2"/>
              <a:buChar char="§"/>
            </a:pPr>
            <a:r>
              <a:rPr lang="en-US" sz="2400" dirty="0" smtClean="0"/>
              <a:t>limit CWSRF </a:t>
            </a:r>
            <a:r>
              <a:rPr lang="en-US" sz="2400" dirty="0" smtClean="0"/>
              <a:t>loan terms to up to 20 years</a:t>
            </a:r>
          </a:p>
          <a:p>
            <a:pPr lvl="1">
              <a:buClr>
                <a:srgbClr val="00817E"/>
              </a:buClr>
              <a:buFont typeface="Wingdings" pitchFamily="2" charset="2"/>
              <a:buChar char="§"/>
            </a:pPr>
            <a:r>
              <a:rPr lang="en-US" sz="2400" dirty="0" smtClean="0"/>
              <a:t>allow </a:t>
            </a:r>
            <a:r>
              <a:rPr lang="en-US" sz="2400" dirty="0" smtClean="0"/>
              <a:t>a bond purchase </a:t>
            </a:r>
            <a:r>
              <a:rPr lang="en-US" sz="2400" dirty="0" smtClean="0"/>
              <a:t>agreement </a:t>
            </a:r>
            <a:r>
              <a:rPr lang="en-US" sz="2400" dirty="0" smtClean="0"/>
              <a:t>with repayment terms up to 30 years for treatment works </a:t>
            </a:r>
            <a:r>
              <a:rPr lang="en-US" sz="2400" dirty="0" smtClean="0"/>
              <a:t>projects (i.e. longer-term financing)</a:t>
            </a:r>
            <a:endParaRPr lang="en-US" sz="2400" dirty="0" smtClean="0"/>
          </a:p>
          <a:p>
            <a:pPr>
              <a:buClr>
                <a:srgbClr val="00817E"/>
              </a:buClr>
              <a:buFont typeface="Wingdings" pitchFamily="2" charset="2"/>
              <a:buChar char="§"/>
            </a:pPr>
            <a:r>
              <a:rPr lang="en-US" sz="2800" dirty="0" smtClean="0"/>
              <a:t>Rule amendments necessary to implement longer-term financing</a:t>
            </a:r>
            <a:endParaRPr lang="en-US" sz="2800" dirty="0" smtClean="0"/>
          </a:p>
          <a:p>
            <a:pPr>
              <a:buNone/>
            </a:pPr>
            <a:endParaRPr lang="en-US" dirty="0"/>
          </a:p>
        </p:txBody>
      </p:sp>
      <p:sp>
        <p:nvSpPr>
          <p:cNvPr id="7" name="Rectangle 6"/>
          <p:cNvSpPr/>
          <p:nvPr/>
        </p:nvSpPr>
        <p:spPr>
          <a:xfrm>
            <a:off x="1066800" y="152400"/>
            <a:ext cx="7239000" cy="1077218"/>
          </a:xfrm>
          <a:prstGeom prst="rect">
            <a:avLst/>
          </a:prstGeom>
        </p:spPr>
        <p:txBody>
          <a:bodyPr wrap="square">
            <a:spAutoFit/>
          </a:bodyPr>
          <a:lstStyle/>
          <a:p>
            <a:r>
              <a:rPr lang="en-US" sz="3200" dirty="0" smtClean="0">
                <a:latin typeface="Arial" pitchFamily="34" charset="0"/>
                <a:cs typeface="Arial" pitchFamily="34" charset="0"/>
              </a:rPr>
              <a:t>Longer-term financing is </a:t>
            </a:r>
            <a:r>
              <a:rPr lang="en-US" sz="3200" dirty="0" smtClean="0">
                <a:latin typeface="Arial" pitchFamily="34" charset="0"/>
                <a:cs typeface="Arial" pitchFamily="34" charset="0"/>
              </a:rPr>
              <a:t>allowable </a:t>
            </a:r>
            <a:r>
              <a:rPr lang="en-US" sz="3200" dirty="0" smtClean="0">
                <a:latin typeface="Arial" pitchFamily="34" charset="0"/>
                <a:cs typeface="Arial" pitchFamily="34" charset="0"/>
              </a:rPr>
              <a:t>with amendments to CWSRF rules </a:t>
            </a:r>
            <a:endParaRPr lang="en-US" sz="3200"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798637"/>
            <a:ext cx="8229600" cy="4525963"/>
          </a:xfrm>
        </p:spPr>
        <p:txBody>
          <a:bodyPr>
            <a:normAutofit/>
          </a:bodyPr>
          <a:lstStyle/>
          <a:p>
            <a:pPr>
              <a:buClr>
                <a:srgbClr val="00817E"/>
              </a:buClr>
              <a:buFont typeface="Wingdings" pitchFamily="2" charset="2"/>
              <a:buChar char="§"/>
            </a:pPr>
            <a:r>
              <a:rPr lang="en-US" dirty="0" smtClean="0"/>
              <a:t>Recommended during the 2012 </a:t>
            </a:r>
            <a:r>
              <a:rPr lang="en-US" dirty="0" smtClean="0"/>
              <a:t>CWSRF program rulemaking</a:t>
            </a:r>
            <a:endParaRPr lang="en-US" dirty="0" smtClean="0"/>
          </a:p>
          <a:p>
            <a:pPr>
              <a:buClr>
                <a:srgbClr val="00817E"/>
              </a:buClr>
              <a:buFont typeface="Wingdings" pitchFamily="2" charset="2"/>
              <a:buChar char="§"/>
            </a:pPr>
            <a:r>
              <a:rPr lang="en-US" dirty="0" smtClean="0"/>
              <a:t>Smaller repayment amounts</a:t>
            </a:r>
          </a:p>
          <a:p>
            <a:pPr lvl="1">
              <a:buClr>
                <a:srgbClr val="00817E"/>
              </a:buClr>
              <a:buFont typeface="Wingdings" pitchFamily="2" charset="2"/>
              <a:buChar char="§"/>
            </a:pPr>
            <a:r>
              <a:rPr lang="en-US" dirty="0" smtClean="0"/>
              <a:t>especially </a:t>
            </a:r>
            <a:r>
              <a:rPr lang="en-US" dirty="0" smtClean="0"/>
              <a:t>benefit smaller and lower-income communities </a:t>
            </a:r>
            <a:endParaRPr lang="en-US" dirty="0" smtClean="0"/>
          </a:p>
          <a:p>
            <a:pPr lvl="1">
              <a:buClr>
                <a:srgbClr val="00817E"/>
              </a:buClr>
              <a:buFont typeface="Wingdings" pitchFamily="2" charset="2"/>
              <a:buChar char="§"/>
            </a:pPr>
            <a:r>
              <a:rPr lang="en-US" dirty="0" smtClean="0"/>
              <a:t>decreased burden on utility ratepayers</a:t>
            </a:r>
            <a:endParaRPr lang="en-US" dirty="0" smtClean="0"/>
          </a:p>
          <a:p>
            <a:pPr>
              <a:buClr>
                <a:srgbClr val="00817E"/>
              </a:buClr>
              <a:buFont typeface="Wingdings" pitchFamily="2" charset="2"/>
              <a:buChar char="§"/>
            </a:pPr>
            <a:r>
              <a:rPr lang="en-US" dirty="0" smtClean="0"/>
              <a:t>15 other state CWSRF programs allow longer-term financing</a:t>
            </a:r>
          </a:p>
          <a:p>
            <a:endParaRPr lang="en-US" dirty="0" smtClean="0"/>
          </a:p>
          <a:p>
            <a:pPr>
              <a:buNone/>
            </a:pPr>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5</a:t>
            </a:fld>
            <a:endParaRPr lang="en-US" dirty="0"/>
          </a:p>
        </p:txBody>
      </p:sp>
      <p:sp>
        <p:nvSpPr>
          <p:cNvPr id="8" name="Rectangle 7"/>
          <p:cNvSpPr/>
          <p:nvPr/>
        </p:nvSpPr>
        <p:spPr>
          <a:xfrm>
            <a:off x="1143000" y="141982"/>
            <a:ext cx="7696200" cy="1077218"/>
          </a:xfrm>
          <a:prstGeom prst="rect">
            <a:avLst/>
          </a:prstGeom>
        </p:spPr>
        <p:txBody>
          <a:bodyPr wrap="square">
            <a:spAutoFit/>
          </a:bodyPr>
          <a:lstStyle/>
          <a:p>
            <a:r>
              <a:rPr lang="en-US" sz="3200" dirty="0" smtClean="0">
                <a:latin typeface="Arial" pitchFamily="34" charset="0"/>
                <a:cs typeface="Arial" pitchFamily="34" charset="0"/>
              </a:rPr>
              <a:t>Longer terms will enhance the CWSRF </a:t>
            </a:r>
            <a:r>
              <a:rPr lang="en-US" sz="3200" dirty="0" smtClean="0">
                <a:latin typeface="Arial" pitchFamily="34" charset="0"/>
                <a:cs typeface="Arial" pitchFamily="34" charset="0"/>
              </a:rPr>
              <a:t>program and help communities</a:t>
            </a:r>
            <a:endParaRPr lang="en-US" sz="3200"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600203"/>
            <a:ext cx="5486400" cy="4525963"/>
          </a:xfrm>
        </p:spPr>
        <p:txBody>
          <a:bodyPr>
            <a:normAutofit/>
          </a:bodyPr>
          <a:lstStyle/>
          <a:p>
            <a:pPr>
              <a:buClr>
                <a:srgbClr val="00817E"/>
              </a:buClr>
              <a:buFont typeface="Wingdings" pitchFamily="2" charset="2"/>
              <a:buChar char="§"/>
            </a:pPr>
            <a:r>
              <a:rPr lang="en-US" dirty="0" smtClean="0"/>
              <a:t>Internal rulemaking workgroup</a:t>
            </a:r>
          </a:p>
          <a:p>
            <a:pPr lvl="1">
              <a:buClr>
                <a:srgbClr val="00817E"/>
              </a:buClr>
              <a:buFont typeface="Wingdings" pitchFamily="2" charset="2"/>
              <a:buChar char="§"/>
            </a:pPr>
            <a:r>
              <a:rPr lang="en-US" dirty="0" smtClean="0"/>
              <a:t>May-Oct</a:t>
            </a:r>
            <a:r>
              <a:rPr lang="en-US" dirty="0" smtClean="0"/>
              <a:t>. 2013</a:t>
            </a:r>
          </a:p>
          <a:p>
            <a:pPr>
              <a:buClr>
                <a:srgbClr val="00817E"/>
              </a:buClr>
              <a:buFont typeface="Wingdings" pitchFamily="2" charset="2"/>
              <a:buChar char="§"/>
            </a:pPr>
            <a:r>
              <a:rPr lang="en-US" dirty="0" smtClean="0"/>
              <a:t>CWSRF Advisory Committee</a:t>
            </a:r>
          </a:p>
          <a:p>
            <a:pPr lvl="1">
              <a:buClr>
                <a:srgbClr val="00817E"/>
              </a:buClr>
              <a:buFont typeface="Wingdings" pitchFamily="2" charset="2"/>
              <a:buChar char="§"/>
            </a:pPr>
            <a:r>
              <a:rPr lang="en-US" dirty="0" smtClean="0"/>
              <a:t>June-Sept</a:t>
            </a:r>
            <a:r>
              <a:rPr lang="en-US" dirty="0" smtClean="0"/>
              <a:t>. 2013</a:t>
            </a:r>
          </a:p>
          <a:p>
            <a:pPr lvl="1">
              <a:buClr>
                <a:srgbClr val="00817E"/>
              </a:buClr>
              <a:buFont typeface="Wingdings" pitchFamily="2" charset="2"/>
              <a:buChar char="§"/>
            </a:pPr>
            <a:r>
              <a:rPr lang="en-US" dirty="0" smtClean="0"/>
              <a:t>Recommendations </a:t>
            </a:r>
            <a:r>
              <a:rPr lang="en-US" dirty="0" smtClean="0"/>
              <a:t>report</a:t>
            </a:r>
          </a:p>
          <a:p>
            <a:pPr>
              <a:buClr>
                <a:srgbClr val="00817E"/>
              </a:buClr>
              <a:buFont typeface="Wingdings" pitchFamily="2" charset="2"/>
              <a:buChar char="§"/>
            </a:pPr>
            <a:r>
              <a:rPr lang="en-US" dirty="0" smtClean="0"/>
              <a:t>EPA Region 10 and HQ</a:t>
            </a:r>
          </a:p>
          <a:p>
            <a:pPr lvl="1">
              <a:buClr>
                <a:srgbClr val="00817E"/>
              </a:buClr>
              <a:buFont typeface="Wingdings" pitchFamily="2" charset="2"/>
              <a:buChar char="§"/>
            </a:pPr>
            <a:r>
              <a:rPr lang="en-US" dirty="0" smtClean="0"/>
              <a:t>Concurrence required</a:t>
            </a:r>
            <a:endParaRPr lang="en-US" dirty="0" smtClean="0"/>
          </a:p>
        </p:txBody>
      </p:sp>
      <p:sp>
        <p:nvSpPr>
          <p:cNvPr id="3" name="Slide Number Placeholder 2"/>
          <p:cNvSpPr>
            <a:spLocks noGrp="1"/>
          </p:cNvSpPr>
          <p:nvPr>
            <p:ph type="sldNum" sz="quarter" idx="12"/>
          </p:nvPr>
        </p:nvSpPr>
        <p:spPr/>
        <p:txBody>
          <a:bodyPr/>
          <a:lstStyle/>
          <a:p>
            <a:fld id="{2363C456-CFC3-4674-83B9-34DB1ABF1FA1}" type="slidenum">
              <a:rPr lang="en-US" smtClean="0"/>
              <a:pPr/>
              <a:t>6</a:t>
            </a:fld>
            <a:endParaRPr lang="en-US" dirty="0"/>
          </a:p>
        </p:txBody>
      </p:sp>
      <p:sp>
        <p:nvSpPr>
          <p:cNvPr id="4" name="Rectangle 3"/>
          <p:cNvSpPr/>
          <p:nvPr/>
        </p:nvSpPr>
        <p:spPr>
          <a:xfrm>
            <a:off x="990600" y="152400"/>
            <a:ext cx="7848600" cy="1077218"/>
          </a:xfrm>
          <a:prstGeom prst="rect">
            <a:avLst/>
          </a:prstGeom>
        </p:spPr>
        <p:txBody>
          <a:bodyPr wrap="square">
            <a:spAutoFit/>
          </a:bodyPr>
          <a:lstStyle/>
          <a:p>
            <a:r>
              <a:rPr lang="en-US" sz="3200" dirty="0" smtClean="0">
                <a:solidFill>
                  <a:prstClr val="black"/>
                </a:solidFill>
                <a:latin typeface="Arial" pitchFamily="34" charset="0"/>
                <a:cs typeface="Arial" pitchFamily="34" charset="0"/>
              </a:rPr>
              <a:t>Input from many to develop recommendations for the proposed rules</a:t>
            </a:r>
            <a:endParaRPr lang="en-US" sz="3200" dirty="0"/>
          </a:p>
        </p:txBody>
      </p:sp>
      <p:pic>
        <p:nvPicPr>
          <p:cNvPr id="5" name="Picture 4"/>
          <p:cNvPicPr>
            <a:picLocks noChangeAspect="1" noChangeArrowheads="1"/>
          </p:cNvPicPr>
          <p:nvPr/>
        </p:nvPicPr>
        <p:blipFill>
          <a:blip r:embed="rId3" cstate="print"/>
          <a:srcRect/>
          <a:stretch>
            <a:fillRect/>
          </a:stretch>
        </p:blipFill>
        <p:spPr bwMode="auto">
          <a:xfrm rot="600000">
            <a:off x="5360444" y="1710059"/>
            <a:ext cx="3416545" cy="452596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04800" y="990600"/>
            <a:ext cx="8153400" cy="5638800"/>
          </a:xfrm>
        </p:spPr>
        <p:txBody>
          <a:bodyPr>
            <a:normAutofit/>
          </a:bodyPr>
          <a:lstStyle/>
          <a:p>
            <a:pPr>
              <a:buNone/>
            </a:pPr>
            <a:endParaRPr lang="en-US" sz="3800" dirty="0" smtClean="0"/>
          </a:p>
          <a:p>
            <a:pPr>
              <a:buNone/>
            </a:pPr>
            <a:r>
              <a:rPr lang="en-US" dirty="0" smtClean="0"/>
              <a:t>Additional financing option to the traditional 20 year CWSRF loan</a:t>
            </a:r>
          </a:p>
          <a:p>
            <a:pPr marL="742831" lvl="2" indent="-342845">
              <a:buClr>
                <a:srgbClr val="00817E"/>
              </a:buClr>
              <a:buFont typeface="Wingdings" pitchFamily="2" charset="2"/>
              <a:buChar char="§"/>
            </a:pPr>
            <a:r>
              <a:rPr lang="en-US" sz="2400" dirty="0" smtClean="0"/>
              <a:t>Public agencies sell revenue bond to DEQ</a:t>
            </a:r>
          </a:p>
          <a:p>
            <a:pPr marL="742831" lvl="2" indent="-342845">
              <a:buClr>
                <a:srgbClr val="00817E"/>
              </a:buClr>
              <a:buFont typeface="Wingdings" pitchFamily="2" charset="2"/>
              <a:buChar char="§"/>
            </a:pPr>
            <a:r>
              <a:rPr lang="en-US" sz="2400" dirty="0" smtClean="0"/>
              <a:t>Repayment </a:t>
            </a:r>
            <a:r>
              <a:rPr lang="en-US" sz="2400" dirty="0" smtClean="0"/>
              <a:t>terms up to </a:t>
            </a:r>
            <a:r>
              <a:rPr lang="en-US" sz="2400" dirty="0" smtClean="0"/>
              <a:t>30 years</a:t>
            </a:r>
          </a:p>
          <a:p>
            <a:pPr marL="742831" lvl="2" indent="-342845">
              <a:buClr>
                <a:srgbClr val="00817E"/>
              </a:buClr>
              <a:buFont typeface="Wingdings" pitchFamily="2" charset="2"/>
              <a:buChar char="§"/>
            </a:pPr>
            <a:r>
              <a:rPr lang="en-US" sz="2400" dirty="0" smtClean="0"/>
              <a:t>All new borrowers eligible</a:t>
            </a:r>
          </a:p>
          <a:p>
            <a:pPr marL="742831" lvl="2" indent="-342845">
              <a:buClr>
                <a:srgbClr val="00817E"/>
              </a:buClr>
              <a:buFont typeface="Wingdings" pitchFamily="2" charset="2"/>
              <a:buChar char="§"/>
            </a:pPr>
            <a:r>
              <a:rPr lang="en-US" sz="2400" dirty="0" smtClean="0"/>
              <a:t>Small group of existing borrowers can refinance</a:t>
            </a:r>
          </a:p>
          <a:p>
            <a:pPr marL="742831" lvl="2" indent="-342845">
              <a:buClr>
                <a:srgbClr val="00817E"/>
              </a:buClr>
              <a:buFont typeface="Wingdings" pitchFamily="2" charset="2"/>
              <a:buChar char="§"/>
            </a:pPr>
            <a:r>
              <a:rPr lang="en-US" sz="2400" dirty="0" smtClean="0"/>
              <a:t>Interest rates, prioritization, allocation of funding detailed in rule</a:t>
            </a:r>
          </a:p>
          <a:p>
            <a:pPr marL="742831" lvl="2" indent="-342845">
              <a:buClr>
                <a:srgbClr val="00817E"/>
              </a:buClr>
              <a:buFont typeface="Wingdings" pitchFamily="2" charset="2"/>
              <a:buChar char="§"/>
            </a:pPr>
            <a:r>
              <a:rPr lang="en-US" sz="2400" dirty="0" smtClean="0"/>
              <a:t>Applies only to treatment works projects </a:t>
            </a:r>
            <a:endParaRPr lang="en-US" sz="2400" dirty="0" smtClean="0"/>
          </a:p>
          <a:p>
            <a:pPr>
              <a:buNone/>
            </a:pPr>
            <a:endParaRPr lang="en-US" sz="3800" dirty="0" smtClean="0"/>
          </a:p>
          <a:p>
            <a:pPr>
              <a:buNone/>
            </a:pPr>
            <a:endParaRPr lang="en-US" sz="3800" dirty="0" smtClean="0"/>
          </a:p>
          <a:p>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7</a:t>
            </a:fld>
            <a:endParaRPr lang="en-US" dirty="0"/>
          </a:p>
        </p:txBody>
      </p:sp>
      <p:sp>
        <p:nvSpPr>
          <p:cNvPr id="4" name="Rectangle 3"/>
          <p:cNvSpPr/>
          <p:nvPr/>
        </p:nvSpPr>
        <p:spPr>
          <a:xfrm>
            <a:off x="914400" y="294382"/>
            <a:ext cx="8229600" cy="1077218"/>
          </a:xfrm>
          <a:prstGeom prst="rect">
            <a:avLst/>
          </a:prstGeom>
        </p:spPr>
        <p:txBody>
          <a:bodyPr wrap="square">
            <a:spAutoFit/>
          </a:bodyPr>
          <a:lstStyle/>
          <a:p>
            <a:r>
              <a:rPr lang="en-US" sz="3200" dirty="0" smtClean="0">
                <a:solidFill>
                  <a:prstClr val="black"/>
                </a:solidFill>
                <a:latin typeface="Arial" pitchFamily="34" charset="0"/>
                <a:cs typeface="Arial" pitchFamily="34" charset="0"/>
              </a:rPr>
              <a:t>Details </a:t>
            </a:r>
            <a:r>
              <a:rPr lang="en-US" sz="3200" dirty="0" smtClean="0">
                <a:solidFill>
                  <a:prstClr val="black"/>
                </a:solidFill>
                <a:latin typeface="Arial" pitchFamily="34" charset="0"/>
                <a:cs typeface="Arial" pitchFamily="34" charset="0"/>
              </a:rPr>
              <a:t>for </a:t>
            </a:r>
            <a:r>
              <a:rPr lang="en-US" sz="3200" dirty="0" smtClean="0">
                <a:solidFill>
                  <a:prstClr val="black"/>
                </a:solidFill>
                <a:latin typeface="Arial" pitchFamily="34" charset="0"/>
                <a:cs typeface="Arial" pitchFamily="34" charset="0"/>
              </a:rPr>
              <a:t>the new CWSRF funding option</a:t>
            </a:r>
            <a:endParaRPr lang="en-US" sz="3200" dirty="0" smtClean="0">
              <a:solidFill>
                <a:prstClr val="black"/>
              </a:solidFill>
              <a:latin typeface="Arial" pitchFamily="34" charset="0"/>
              <a:cs typeface="Arial" pitchFamily="34" charset="0"/>
            </a:endParaRPr>
          </a:p>
          <a:p>
            <a:endParaRPr lang="en-US" sz="3200"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92500" lnSpcReduction="10000"/>
          </a:bodyPr>
          <a:lstStyle/>
          <a:p>
            <a:pPr>
              <a:buClr>
                <a:srgbClr val="00817E"/>
              </a:buClr>
              <a:buFont typeface="Wingdings" pitchFamily="2" charset="2"/>
              <a:buChar char="§"/>
            </a:pPr>
            <a:r>
              <a:rPr lang="en-US" sz="2600" dirty="0" smtClean="0"/>
              <a:t>“Treatment works” </a:t>
            </a:r>
          </a:p>
          <a:p>
            <a:pPr lvl="1">
              <a:buClr>
                <a:srgbClr val="00817E"/>
              </a:buClr>
              <a:buFont typeface="Wingdings" pitchFamily="2" charset="2"/>
              <a:buChar char="§"/>
            </a:pPr>
            <a:r>
              <a:rPr lang="en-US" sz="2200" dirty="0" smtClean="0"/>
              <a:t>Wastewater, industrial and stormwater </a:t>
            </a:r>
            <a:r>
              <a:rPr lang="en-US" sz="2200" dirty="0" smtClean="0"/>
              <a:t>treatment </a:t>
            </a:r>
            <a:r>
              <a:rPr lang="en-US" sz="2200" dirty="0" smtClean="0"/>
              <a:t>plants </a:t>
            </a:r>
            <a:r>
              <a:rPr lang="en-US" sz="2200" dirty="0" smtClean="0"/>
              <a:t>and equipment</a:t>
            </a:r>
            <a:endParaRPr lang="en-US" sz="2200" dirty="0" smtClean="0"/>
          </a:p>
          <a:p>
            <a:pPr lvl="1">
              <a:buClr>
                <a:srgbClr val="00817E"/>
              </a:buClr>
              <a:buFont typeface="Wingdings" pitchFamily="2" charset="2"/>
              <a:buChar char="§"/>
            </a:pPr>
            <a:r>
              <a:rPr lang="en-US" sz="2200" dirty="0" smtClean="0"/>
              <a:t>No nonpoint source projects </a:t>
            </a:r>
            <a:r>
              <a:rPr lang="en-US" sz="2200" dirty="0" smtClean="0"/>
              <a:t>(i.e. stream </a:t>
            </a:r>
            <a:r>
              <a:rPr lang="en-US" sz="2200" dirty="0" smtClean="0"/>
              <a:t>restoration and </a:t>
            </a:r>
            <a:r>
              <a:rPr lang="en-US" sz="2200" dirty="0" smtClean="0"/>
              <a:t>irrigation)</a:t>
            </a:r>
            <a:endParaRPr lang="en-US" sz="2200" dirty="0" smtClean="0"/>
          </a:p>
          <a:p>
            <a:pPr>
              <a:buClr>
                <a:srgbClr val="00817E"/>
              </a:buClr>
              <a:buFont typeface="Wingdings" pitchFamily="2" charset="2"/>
              <a:buChar char="§"/>
            </a:pPr>
            <a:r>
              <a:rPr lang="en-US" sz="2600" dirty="0" smtClean="0"/>
              <a:t>Federal law allows longer-term financing for non-treatment works projects</a:t>
            </a:r>
          </a:p>
          <a:p>
            <a:pPr lvl="1">
              <a:buClr>
                <a:srgbClr val="00817E"/>
              </a:buClr>
              <a:buFont typeface="Wingdings" pitchFamily="2" charset="2"/>
              <a:buChar char="§"/>
            </a:pPr>
            <a:r>
              <a:rPr lang="en-US" sz="2200" dirty="0" smtClean="0"/>
              <a:t>Could amend statute in future</a:t>
            </a:r>
            <a:endParaRPr lang="en-US" sz="2200"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8</a:t>
            </a:fld>
            <a:endParaRPr lang="en-US" dirty="0"/>
          </a:p>
        </p:txBody>
      </p:sp>
      <p:sp>
        <p:nvSpPr>
          <p:cNvPr id="4" name="Rectangle 3"/>
          <p:cNvSpPr/>
          <p:nvPr/>
        </p:nvSpPr>
        <p:spPr>
          <a:xfrm>
            <a:off x="914400" y="152400"/>
            <a:ext cx="8229600" cy="1077218"/>
          </a:xfrm>
          <a:prstGeom prst="rect">
            <a:avLst/>
          </a:prstGeom>
        </p:spPr>
        <p:txBody>
          <a:bodyPr wrap="square">
            <a:spAutoFit/>
          </a:bodyPr>
          <a:lstStyle/>
          <a:p>
            <a:r>
              <a:rPr lang="en-US" sz="3200" dirty="0" smtClean="0">
                <a:solidFill>
                  <a:prstClr val="black"/>
                </a:solidFill>
                <a:latin typeface="Arial" pitchFamily="34" charset="0"/>
                <a:cs typeface="Arial" pitchFamily="34" charset="0"/>
              </a:rPr>
              <a:t>Longer-term financing limited by state law to “treatment works” projects</a:t>
            </a:r>
            <a:endParaRPr lang="en-US" sz="3200" dirty="0"/>
          </a:p>
        </p:txBody>
      </p:sp>
      <p:pic>
        <p:nvPicPr>
          <p:cNvPr id="5" name="Picture 2" descr="X:\Logos &amp; Photos\photos\Albany WWTP\Albany WWTP 060111 (2).jpg"/>
          <p:cNvPicPr>
            <a:picLocks noChangeAspect="1" noChangeArrowheads="1"/>
          </p:cNvPicPr>
          <p:nvPr/>
        </p:nvPicPr>
        <p:blipFill>
          <a:blip r:embed="rId3" cstate="print"/>
          <a:srcRect/>
          <a:stretch>
            <a:fillRect/>
          </a:stretch>
        </p:blipFill>
        <p:spPr bwMode="auto">
          <a:xfrm>
            <a:off x="4622800" y="2362200"/>
            <a:ext cx="4292600" cy="3219450"/>
          </a:xfrm>
          <a:prstGeom prst="rect">
            <a:avLst/>
          </a:prstGeom>
          <a:noFill/>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600203"/>
            <a:ext cx="8305800" cy="4525963"/>
          </a:xfrm>
        </p:spPr>
        <p:txBody>
          <a:bodyPr>
            <a:normAutofit/>
          </a:bodyPr>
          <a:lstStyle/>
          <a:p>
            <a:pPr>
              <a:buClr>
                <a:srgbClr val="00817E"/>
              </a:buClr>
              <a:buFont typeface="Wingdings" pitchFamily="2" charset="2"/>
              <a:buChar char="§"/>
            </a:pPr>
            <a:r>
              <a:rPr lang="en-US" dirty="0" smtClean="0"/>
              <a:t>14 existing CWSRF </a:t>
            </a:r>
            <a:r>
              <a:rPr lang="en-US" dirty="0" smtClean="0"/>
              <a:t>borrowers</a:t>
            </a:r>
            <a:endParaRPr lang="en-US" dirty="0" smtClean="0"/>
          </a:p>
          <a:p>
            <a:pPr lvl="1">
              <a:buClr>
                <a:srgbClr val="00817E"/>
              </a:buClr>
              <a:buFont typeface="Wingdings" pitchFamily="2" charset="2"/>
              <a:buChar char="§"/>
            </a:pPr>
            <a:r>
              <a:rPr lang="en-US" dirty="0" smtClean="0"/>
              <a:t>Most disadvantaged </a:t>
            </a:r>
            <a:r>
              <a:rPr lang="en-US" dirty="0" smtClean="0"/>
              <a:t>communities</a:t>
            </a:r>
            <a:endParaRPr lang="en-US" dirty="0" smtClean="0"/>
          </a:p>
          <a:p>
            <a:pPr>
              <a:buClr>
                <a:srgbClr val="00817E"/>
              </a:buClr>
              <a:buFont typeface="Wingdings" pitchFamily="2" charset="2"/>
              <a:buChar char="§"/>
            </a:pPr>
            <a:r>
              <a:rPr lang="en-US" dirty="0" smtClean="0"/>
              <a:t>One time, limited period offer</a:t>
            </a:r>
          </a:p>
          <a:p>
            <a:pPr>
              <a:buClr>
                <a:srgbClr val="00817E"/>
              </a:buClr>
              <a:buFont typeface="Wingdings" pitchFamily="2" charset="2"/>
              <a:buChar char="§"/>
            </a:pPr>
            <a:r>
              <a:rPr lang="en-US" dirty="0" smtClean="0"/>
              <a:t>Cost savings</a:t>
            </a:r>
          </a:p>
          <a:p>
            <a:pPr lvl="1">
              <a:buClr>
                <a:srgbClr val="00817E"/>
              </a:buClr>
              <a:buFont typeface="Wingdings" pitchFamily="2" charset="2"/>
              <a:buChar char="§"/>
            </a:pPr>
            <a:r>
              <a:rPr lang="en-US" dirty="0" smtClean="0"/>
              <a:t>Lower repayments</a:t>
            </a:r>
            <a:endParaRPr lang="en-US" dirty="0" smtClean="0"/>
          </a:p>
          <a:p>
            <a:pPr lvl="1">
              <a:buClr>
                <a:srgbClr val="00817E"/>
              </a:buClr>
              <a:buFont typeface="Wingdings" pitchFamily="2" charset="2"/>
              <a:buChar char="§"/>
            </a:pPr>
            <a:r>
              <a:rPr lang="en-US" dirty="0" smtClean="0"/>
              <a:t>Avoid utility rate increases</a:t>
            </a:r>
            <a:endParaRPr lang="en-US" dirty="0" smtClean="0"/>
          </a:p>
          <a:p>
            <a:pPr lvl="1">
              <a:buClr>
                <a:srgbClr val="00817E"/>
              </a:buClr>
              <a:buFont typeface="Wingdings" pitchFamily="2" charset="2"/>
              <a:buChar char="§"/>
            </a:pPr>
            <a:r>
              <a:rPr lang="en-US" dirty="0" smtClean="0"/>
              <a:t>Lower interest rates</a:t>
            </a:r>
            <a:endParaRPr lang="en-US" dirty="0" smtClean="0"/>
          </a:p>
          <a:p>
            <a:pPr>
              <a:buClr>
                <a:srgbClr val="00817E"/>
              </a:buClr>
              <a:buFont typeface="Wingdings" pitchFamily="2" charset="2"/>
              <a:buChar char="§"/>
            </a:pPr>
            <a:r>
              <a:rPr lang="en-US" dirty="0" smtClean="0"/>
              <a:t>Notified in October 2013 of their eligibility </a:t>
            </a:r>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9</a:t>
            </a:fld>
            <a:endParaRPr lang="en-US" dirty="0"/>
          </a:p>
        </p:txBody>
      </p:sp>
      <p:sp>
        <p:nvSpPr>
          <p:cNvPr id="4" name="Rectangle 3"/>
          <p:cNvSpPr/>
          <p:nvPr/>
        </p:nvSpPr>
        <p:spPr>
          <a:xfrm>
            <a:off x="914400" y="152400"/>
            <a:ext cx="8001000" cy="1569660"/>
          </a:xfrm>
          <a:prstGeom prst="rect">
            <a:avLst/>
          </a:prstGeom>
        </p:spPr>
        <p:txBody>
          <a:bodyPr wrap="square">
            <a:spAutoFit/>
          </a:bodyPr>
          <a:lstStyle/>
          <a:p>
            <a:r>
              <a:rPr lang="en-US" sz="3200" dirty="0" smtClean="0">
                <a:solidFill>
                  <a:prstClr val="black"/>
                </a:solidFill>
                <a:latin typeface="Arial" pitchFamily="34" charset="0"/>
                <a:cs typeface="Arial" pitchFamily="34" charset="0"/>
              </a:rPr>
              <a:t>Small group of existing borrowers can refinance loans</a:t>
            </a:r>
          </a:p>
          <a:p>
            <a:endParaRPr lang="en-US" sz="3200" dirty="0"/>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Presentation1Nb">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30CE39A159454D9D9417F47C3E573F" ma:contentTypeVersion="" ma:contentTypeDescription="Create a new document." ma:contentTypeScope="" ma:versionID="932c72e578cf51cf0ad9711861407725">
  <xsd:schema xmlns:xsd="http://www.w3.org/2001/XMLSchema" xmlns:xs="http://www.w3.org/2001/XMLSchema" xmlns:p="http://schemas.microsoft.com/office/2006/metadata/properties" xmlns:ns2="$ListId:docs;" targetNamespace="http://schemas.microsoft.com/office/2006/metadata/properties" ma:root="true" ma:fieldsID="e0dd946a71213c81a1de28164ba7cf36" ns2:_="">
    <xsd:import namespace="$ListId:docs;"/>
    <xsd:element name="properties">
      <xsd:complexType>
        <xsd:sequence>
          <xsd:element name="documentManagement">
            <xsd:complexType>
              <xsd:all>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Category" ma:index="8" nillable="true" ma:displayName="Category" ma:format="Dropdown" ma:internalName="Category">
      <xsd:simpleType>
        <xsd:restriction base="dms:Choice">
          <xsd:enumeration value="Rough Draft"/>
          <xsd:enumeration value="Draft"/>
          <xsd:enumeration value="Team Review"/>
          <xsd:enumeration value="Review"/>
          <xsd:enumeration value="Preview"/>
          <xsd:enumeration value="Final"/>
          <xsd:enumeration value="Publish"/>
          <xsd:enumeration value="Research"/>
          <xsd:enumeration value="Supporting Document"/>
          <xsd:enumeration value="Blank"/>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Category xmlns="$ListId:docs;">Final</Category>
  </documentManagement>
</p:properties>
</file>

<file path=customXml/itemProps1.xml><?xml version="1.0" encoding="utf-8"?>
<ds:datastoreItem xmlns:ds="http://schemas.openxmlformats.org/officeDocument/2006/customXml" ds:itemID="{C80C2829-8A4B-440F-A091-20DB5DE94D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B61359C-3ACA-4B57-8AFE-5C0A8744965A}">
  <ds:schemaRefs>
    <ds:schemaRef ds:uri="http://schemas.microsoft.com/sharepoint/v3/contenttype/forms"/>
  </ds:schemaRefs>
</ds:datastoreItem>
</file>

<file path=customXml/itemProps3.xml><?xml version="1.0" encoding="utf-8"?>
<ds:datastoreItem xmlns:ds="http://schemas.openxmlformats.org/officeDocument/2006/customXml" ds:itemID="{EA6E8CB9-6666-4B5C-83D0-DDF58C5B9DA1}">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ListId:docs;"/>
    <ds:schemaRef ds:uri="http://schemas.openxmlformats.org/package/2006/metadata/core-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0</TotalTime>
  <Words>2577</Words>
  <Application>Microsoft Office PowerPoint</Application>
  <PresentationFormat>On-screen Show (4:3)</PresentationFormat>
  <Paragraphs>216</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Presentation1Nb</vt:lpstr>
      <vt:lpstr> Action Item: Clean Water State Revolving Fund Longer-term Financing  Environmental Quality Commission Special Conference Call January 24, 2014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Corrections and Clarifications to Toxics Water Quality Standards Rulemaking</dc:title>
  <dc:subject>toxics rulemaking</dc:subject>
  <dc:creator/>
  <cp:keywords>toxics, rulemaking, advisory committee, DEQ, Oregon</cp:keywords>
  <cp:lastModifiedBy/>
  <cp:revision>1</cp:revision>
  <dcterms:created xsi:type="dcterms:W3CDTF">2011-02-16T18:46:51Z</dcterms:created>
  <dcterms:modified xsi:type="dcterms:W3CDTF">2014-01-04T00:19:22Z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0x0101002030CE39A159454D9D9417F47C3E573F</vt:lpwstr>
  </property>
</Properties>
</file>