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1"/>
  </p:notesMasterIdLst>
  <p:handoutMasterIdLst>
    <p:handoutMasterId r:id="rId22"/>
  </p:handoutMasterIdLst>
  <p:sldIdLst>
    <p:sldId id="279" r:id="rId5"/>
    <p:sldId id="308" r:id="rId6"/>
    <p:sldId id="282" r:id="rId7"/>
    <p:sldId id="329" r:id="rId8"/>
    <p:sldId id="317" r:id="rId9"/>
    <p:sldId id="281" r:id="rId10"/>
    <p:sldId id="315" r:id="rId11"/>
    <p:sldId id="316" r:id="rId12"/>
    <p:sldId id="330" r:id="rId13"/>
    <p:sldId id="328" r:id="rId14"/>
    <p:sldId id="321" r:id="rId15"/>
    <p:sldId id="322" r:id="rId16"/>
    <p:sldId id="302" r:id="rId17"/>
    <p:sldId id="327" r:id="rId18"/>
    <p:sldId id="323" r:id="rId19"/>
    <p:sldId id="313" r:id="rId20"/>
  </p:sldIdLst>
  <p:sldSz cx="9144000" cy="6858000" type="screen4x3"/>
  <p:notesSz cx="6881813"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2174" autoAdjust="0"/>
  </p:normalViewPr>
  <p:slideViewPr>
    <p:cSldViewPr>
      <p:cViewPr varScale="1">
        <p:scale>
          <a:sx n="65" d="100"/>
          <a:sy n="65"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372"/>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6-EQCPreparation\Presentation\EXHIBIT%20D2%20Model%20Scenarios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smtClean="0">
                <a:latin typeface="Arial" pitchFamily="34" charset="0"/>
                <a:cs typeface="Arial" pitchFamily="34" charset="0"/>
              </a:rPr>
              <a:t>Amount </a:t>
            </a:r>
            <a:r>
              <a:rPr lang="en-US" sz="1600" dirty="0">
                <a:latin typeface="Arial" pitchFamily="34" charset="0"/>
                <a:cs typeface="Arial" pitchFamily="34" charset="0"/>
              </a:rPr>
              <a:t>lent with rule </a:t>
            </a:r>
            <a:r>
              <a:rPr lang="en-US" sz="1600" dirty="0" smtClean="0">
                <a:latin typeface="Arial" pitchFamily="34" charset="0"/>
                <a:cs typeface="Arial" pitchFamily="34" charset="0"/>
              </a:rPr>
              <a:t>amendments</a:t>
            </a:r>
            <a:r>
              <a:rPr lang="en-US" sz="1600" baseline="0" dirty="0" smtClean="0">
                <a:latin typeface="Arial" pitchFamily="34" charset="0"/>
                <a:cs typeface="Arial" pitchFamily="34" charset="0"/>
              </a:rPr>
              <a:t> </a:t>
            </a:r>
            <a:r>
              <a:rPr lang="en-US" sz="1600" baseline="0" dirty="0">
                <a:latin typeface="Arial" pitchFamily="34" charset="0"/>
                <a:cs typeface="Arial" pitchFamily="34" charset="0"/>
              </a:rPr>
              <a:t>vs. without</a:t>
            </a:r>
            <a:endParaRPr lang="en-US" sz="1600" dirty="0">
              <a:latin typeface="Arial" pitchFamily="34" charset="0"/>
              <a:cs typeface="Arial" pitchFamily="34" charset="0"/>
            </a:endParaRPr>
          </a:p>
        </c:rich>
      </c:tx>
      <c:layout>
        <c:manualLayout>
          <c:xMode val="edge"/>
          <c:yMode val="edge"/>
          <c:x val="5.1851312335957946E-2"/>
          <c:y val="1.6105244484420529E-2"/>
        </c:manualLayout>
      </c:layout>
    </c:title>
    <c:plotArea>
      <c:layout/>
      <c:lineChart>
        <c:grouping val="standard"/>
        <c:ser>
          <c:idx val="0"/>
          <c:order val="0"/>
          <c:tx>
            <c:v>Status Quo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76.586329189483308</c:v>
                </c:pt>
                <c:pt idx="5">
                  <c:v>75.2528075189323</c:v>
                </c:pt>
                <c:pt idx="6">
                  <c:v>75.412706835535488</c:v>
                </c:pt>
                <c:pt idx="7">
                  <c:v>75.300447620728448</c:v>
                </c:pt>
                <c:pt idx="8">
                  <c:v>75.202682159774639</c:v>
                </c:pt>
                <c:pt idx="9">
                  <c:v>75.050287358287108</c:v>
                </c:pt>
                <c:pt idx="10">
                  <c:v>65.438827232669155</c:v>
                </c:pt>
                <c:pt idx="11">
                  <c:v>52.186594619598054</c:v>
                </c:pt>
                <c:pt idx="12">
                  <c:v>52.057365476806005</c:v>
                </c:pt>
                <c:pt idx="13">
                  <c:v>51.273342897765815</c:v>
                </c:pt>
                <c:pt idx="14">
                  <c:v>50.176067562926313</c:v>
                </c:pt>
                <c:pt idx="15">
                  <c:v>48.938673946137328</c:v>
                </c:pt>
                <c:pt idx="16">
                  <c:v>47.648880530530242</c:v>
                </c:pt>
                <c:pt idx="17">
                  <c:v>46.350787908426177</c:v>
                </c:pt>
                <c:pt idx="18">
                  <c:v>45.06611727126112</c:v>
                </c:pt>
                <c:pt idx="19">
                  <c:v>43.805087100891015</c:v>
                </c:pt>
                <c:pt idx="20">
                  <c:v>42.572020805550061</c:v>
                </c:pt>
                <c:pt idx="21">
                  <c:v>41.368253041449606</c:v>
                </c:pt>
                <c:pt idx="22">
                  <c:v>40.193640889342845</c:v>
                </c:pt>
                <c:pt idx="23">
                  <c:v>39.974401834045345</c:v>
                </c:pt>
                <c:pt idx="24">
                  <c:v>39.704489175597047</c:v>
                </c:pt>
                <c:pt idx="25">
                  <c:v>39.392642997200092</c:v>
                </c:pt>
                <c:pt idx="26">
                  <c:v>39.058610493757129</c:v>
                </c:pt>
                <c:pt idx="27">
                  <c:v>38.713627875250275</c:v>
                </c:pt>
                <c:pt idx="28">
                  <c:v>38.364071838658624</c:v>
                </c:pt>
                <c:pt idx="29">
                  <c:v>38.013545437601721</c:v>
                </c:pt>
                <c:pt idx="30">
                  <c:v>37.664069524176476</c:v>
                </c:pt>
                <c:pt idx="31">
                  <c:v>37.316763238635147</c:v>
                </c:pt>
                <c:pt idx="32">
                  <c:v>36.972232600939371</c:v>
                </c:pt>
                <c:pt idx="33">
                  <c:v>36.630792358064369</c:v>
                </c:pt>
                <c:pt idx="34">
                  <c:v>36.292592590426906</c:v>
                </c:pt>
                <c:pt idx="35">
                  <c:v>35.957690898116333</c:v>
                </c:pt>
                <c:pt idx="36">
                  <c:v>35.626093536094913</c:v>
                </c:pt>
                <c:pt idx="37">
                  <c:v>35.297778796395662</c:v>
                </c:pt>
                <c:pt idx="38">
                  <c:v>34.972710261353811</c:v>
                </c:pt>
                <c:pt idx="39">
                  <c:v>34.650844286851836</c:v>
                </c:pt>
                <c:pt idx="40">
                  <c:v>34.332134188673862</c:v>
                </c:pt>
                <c:pt idx="41">
                  <c:v>34.016532553348249</c:v>
                </c:pt>
                <c:pt idx="42">
                  <c:v>33.703992485645145</c:v>
                </c:pt>
                <c:pt idx="43">
                  <c:v>33.394468248211787</c:v>
                </c:pt>
                <c:pt idx="44">
                  <c:v>33.087915574853142</c:v>
                </c:pt>
                <c:pt idx="45">
                  <c:v>32.784291780146845</c:v>
                </c:pt>
                <c:pt idx="46">
                  <c:v>32.483555774199651</c:v>
                </c:pt>
                <c:pt idx="47">
                  <c:v>32.185668019885206</c:v>
                </c:pt>
                <c:pt idx="48">
                  <c:v>31.890590465911455</c:v>
                </c:pt>
                <c:pt idx="49">
                  <c:v>31.598286462051099</c:v>
                </c:pt>
                <c:pt idx="50">
                  <c:v>31.308720676465342</c:v>
                </c:pt>
                <c:pt idx="51">
                  <c:v>31.02185900617965</c:v>
                </c:pt>
                <c:pt idx="52">
                  <c:v>30.737668502335186</c:v>
                </c:pt>
                <c:pt idx="53">
                  <c:v>30.456117285446727</c:v>
                </c:pt>
                <c:pt idx="54">
                  <c:v>30.177174482184036</c:v>
                </c:pt>
                <c:pt idx="55">
                  <c:v>29.900810150614944</c:v>
                </c:pt>
                <c:pt idx="56">
                  <c:v>29.626995221259609</c:v>
                </c:pt>
                <c:pt idx="57">
                  <c:v>29.355701439784923</c:v>
                </c:pt>
                <c:pt idx="58">
                  <c:v>29.086901311681444</c:v>
                </c:pt>
                <c:pt idx="59">
                  <c:v>28.820568056873675</c:v>
                </c:pt>
                <c:pt idx="60">
                  <c:v>28.556675558792193</c:v>
                </c:pt>
              </c:numCache>
            </c:numRef>
          </c:val>
        </c:ser>
        <c:ser>
          <c:idx val="1"/>
          <c:order val="1"/>
          <c:tx>
            <c:v>LTF implemented</c:v>
          </c:tx>
          <c:spPr>
            <a:ln>
              <a:prstDash val="sysDash"/>
            </a:ln>
          </c:spPr>
          <c:marker>
            <c:symbol val="none"/>
          </c:marker>
          <c:val>
            <c:numRef>
              <c:f>'Scenarios - Just Treatment Work'!$I$3:$I$63</c:f>
              <c:numCache>
                <c:formatCode>General</c:formatCode>
                <c:ptCount val="61"/>
                <c:pt idx="0">
                  <c:v>0.27</c:v>
                </c:pt>
                <c:pt idx="1">
                  <c:v>0.52478134110787178</c:v>
                </c:pt>
                <c:pt idx="2">
                  <c:v>34.942354773545325</c:v>
                </c:pt>
                <c:pt idx="3">
                  <c:v>80.126932555410207</c:v>
                </c:pt>
                <c:pt idx="4">
                  <c:v>77.683337944398218</c:v>
                </c:pt>
                <c:pt idx="5">
                  <c:v>76.737574033305862</c:v>
                </c:pt>
                <c:pt idx="6">
                  <c:v>71.163219598774475</c:v>
                </c:pt>
                <c:pt idx="7">
                  <c:v>71.202987247043851</c:v>
                </c:pt>
                <c:pt idx="8">
                  <c:v>71.125954422099596</c:v>
                </c:pt>
                <c:pt idx="9">
                  <c:v>70.963261096655899</c:v>
                </c:pt>
                <c:pt idx="10">
                  <c:v>61.344413119583599</c:v>
                </c:pt>
                <c:pt idx="11">
                  <c:v>48.293168482983468</c:v>
                </c:pt>
                <c:pt idx="12">
                  <c:v>48.319263070271148</c:v>
                </c:pt>
                <c:pt idx="13">
                  <c:v>47.67938862721595</c:v>
                </c:pt>
                <c:pt idx="14">
                  <c:v>46.846185272499831</c:v>
                </c:pt>
                <c:pt idx="15">
                  <c:v>45.831132068990158</c:v>
                </c:pt>
                <c:pt idx="16">
                  <c:v>44.781902066291394</c:v>
                </c:pt>
                <c:pt idx="17">
                  <c:v>43.736726914661361</c:v>
                </c:pt>
                <c:pt idx="18">
                  <c:v>42.836940207822906</c:v>
                </c:pt>
                <c:pt idx="19">
                  <c:v>42.199706626420536</c:v>
                </c:pt>
                <c:pt idx="20">
                  <c:v>41.226921809790703</c:v>
                </c:pt>
                <c:pt idx="21">
                  <c:v>40.287693588005006</c:v>
                </c:pt>
                <c:pt idx="22">
                  <c:v>39.380791758531593</c:v>
                </c:pt>
                <c:pt idx="23">
                  <c:v>38.504422769570375</c:v>
                </c:pt>
                <c:pt idx="24">
                  <c:v>37.656603074359545</c:v>
                </c:pt>
                <c:pt idx="25">
                  <c:v>36.835348313840143</c:v>
                </c:pt>
                <c:pt idx="26">
                  <c:v>36.03876485091925</c:v>
                </c:pt>
                <c:pt idx="27">
                  <c:v>35.265089804006813</c:v>
                </c:pt>
                <c:pt idx="28">
                  <c:v>34.512704243712804</c:v>
                </c:pt>
                <c:pt idx="29">
                  <c:v>33.780132766346036</c:v>
                </c:pt>
                <c:pt idx="30">
                  <c:v>33.066036493590296</c:v>
                </c:pt>
                <c:pt idx="31">
                  <c:v>32.369203237250851</c:v>
                </c:pt>
                <c:pt idx="32">
                  <c:v>32.279393504401213</c:v>
                </c:pt>
                <c:pt idx="33">
                  <c:v>32.140869359222748</c:v>
                </c:pt>
                <c:pt idx="34">
                  <c:v>31.983214522484872</c:v>
                </c:pt>
                <c:pt idx="35">
                  <c:v>31.814577596467075</c:v>
                </c:pt>
                <c:pt idx="36">
                  <c:v>31.639794394916741</c:v>
                </c:pt>
                <c:pt idx="37">
                  <c:v>31.461735272957661</c:v>
                </c:pt>
                <c:pt idx="38">
                  <c:v>31.282104390780777</c:v>
                </c:pt>
                <c:pt idx="39">
                  <c:v>31.10191388595473</c:v>
                </c:pt>
                <c:pt idx="40">
                  <c:v>30.921765163835293</c:v>
                </c:pt>
                <c:pt idx="41">
                  <c:v>30.742015784965531</c:v>
                </c:pt>
                <c:pt idx="42">
                  <c:v>30.562878477760727</c:v>
                </c:pt>
                <c:pt idx="43">
                  <c:v>30.384479888287192</c:v>
                </c:pt>
                <c:pt idx="44">
                  <c:v>30.206895439744603</c:v>
                </c:pt>
                <c:pt idx="45">
                  <c:v>30.030170031606694</c:v>
                </c:pt>
                <c:pt idx="46">
                  <c:v>29.854330315745877</c:v>
                </c:pt>
                <c:pt idx="47">
                  <c:v>29.679392001384539</c:v>
                </c:pt>
                <c:pt idx="48">
                  <c:v>29.505364188646691</c:v>
                </c:pt>
                <c:pt idx="49">
                  <c:v>29.332251951089614</c:v>
                </c:pt>
                <c:pt idx="50">
                  <c:v>29.160057876256698</c:v>
                </c:pt>
                <c:pt idx="51">
                  <c:v>28.988782982170836</c:v>
                </c:pt>
                <c:pt idx="52">
                  <c:v>28.818427271460816</c:v>
                </c:pt>
                <c:pt idx="53">
                  <c:v>28.648990065738857</c:v>
                </c:pt>
                <c:pt idx="54">
                  <c:v>28.480470207632816</c:v>
                </c:pt>
                <c:pt idx="55">
                  <c:v>28.312866186911233</c:v>
                </c:pt>
                <c:pt idx="56">
                  <c:v>28.146176222913887</c:v>
                </c:pt>
                <c:pt idx="57">
                  <c:v>27.980398311504189</c:v>
                </c:pt>
                <c:pt idx="58">
                  <c:v>27.815530264355427</c:v>
                </c:pt>
                <c:pt idx="59">
                  <c:v>27.65156973119359</c:v>
                </c:pt>
                <c:pt idx="60">
                  <c:v>27.488514217941109</c:v>
                </c:pt>
              </c:numCache>
            </c:numRef>
          </c:val>
        </c:ser>
        <c:marker val="1"/>
        <c:axId val="33039104"/>
        <c:axId val="33041024"/>
      </c:lineChart>
      <c:catAx>
        <c:axId val="33039104"/>
        <c:scaling>
          <c:orientation val="minMax"/>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Date</a:t>
                </a:r>
              </a:p>
            </c:rich>
          </c:tx>
          <c:layout>
            <c:manualLayout>
              <c:xMode val="edge"/>
              <c:yMode val="edge"/>
              <c:x val="0.34954435695538094"/>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33041024"/>
        <c:crosses val="autoZero"/>
        <c:auto val="1"/>
        <c:lblAlgn val="ctr"/>
        <c:lblOffset val="100"/>
      </c:catAx>
      <c:valAx>
        <c:axId val="33041024"/>
        <c:scaling>
          <c:orientation val="minMax"/>
        </c:scaling>
        <c:axPos val="l"/>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Millions of </a:t>
                </a:r>
                <a:r>
                  <a:rPr lang="en-US" sz="1200" dirty="0" smtClean="0">
                    <a:latin typeface="Arial" pitchFamily="34" charset="0"/>
                    <a:cs typeface="Arial" pitchFamily="34" charset="0"/>
                  </a:rPr>
                  <a:t>Dollars </a:t>
                </a:r>
                <a:endParaRPr lang="en-US" sz="1200" dirty="0">
                  <a:latin typeface="Arial" pitchFamily="34" charset="0"/>
                  <a:cs typeface="Arial" pitchFamily="34" charset="0"/>
                </a:endParaRPr>
              </a:p>
            </c:rich>
          </c:tx>
          <c:layout>
            <c:manualLayout>
              <c:xMode val="edge"/>
              <c:yMode val="edge"/>
              <c:x val="1.3750000000000016E-2"/>
              <c:y val="0.27921391076115476"/>
            </c:manualLayout>
          </c:layout>
        </c:title>
        <c:numFmt formatCode="General" sourceLinked="1"/>
        <c:tickLblPos val="nextTo"/>
        <c:txPr>
          <a:bodyPr/>
          <a:lstStyle/>
          <a:p>
            <a:pPr>
              <a:defRPr sz="900">
                <a:latin typeface="Arial" pitchFamily="34" charset="0"/>
                <a:cs typeface="Arial" pitchFamily="34" charset="0"/>
              </a:defRPr>
            </a:pPr>
            <a:endParaRPr lang="en-US"/>
          </a:p>
        </c:txPr>
        <c:crossAx val="33039104"/>
        <c:crosses val="autoZero"/>
        <c:crossBetween val="between"/>
      </c:valAx>
    </c:plotArea>
    <c:legend>
      <c:legendPos val="r"/>
      <c:layout>
        <c:manualLayout>
          <c:xMode val="edge"/>
          <c:yMode val="edge"/>
          <c:x val="0.53582053805774266"/>
          <c:y val="0.21688013998250233"/>
          <c:w val="0.21835262467191602"/>
          <c:h val="0.11935916426288302"/>
        </c:manualLayout>
      </c:layout>
      <c:txPr>
        <a:bodyPr/>
        <a:lstStyle/>
        <a:p>
          <a:pPr>
            <a:defRPr sz="900" baseline="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1/22/2014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1/22/2014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Say “For the record”</a:t>
            </a:r>
            <a:r>
              <a:rPr lang="en-US" baseline="0" dirty="0" smtClean="0"/>
              <a:t> and restate name</a:t>
            </a:r>
          </a:p>
          <a:p>
            <a:pPr marL="0" marR="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Make sure to mention the slide numbers</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Introduction</a:t>
            </a:r>
            <a:r>
              <a:rPr lang="en-US" baseline="0" dirty="0" smtClean="0"/>
              <a:t> –</a:t>
            </a:r>
            <a:r>
              <a:rPr lang="en-US" dirty="0" smtClean="0"/>
              <a:t> Greg will include a statement of the fact that this rulemaking</a:t>
            </a:r>
            <a:r>
              <a:rPr lang="en-US" baseline="0" dirty="0" smtClean="0"/>
              <a:t> was deemed a priority.  This rulemaking benefits communities and water quality. DEQ wanted to have a special session with EQC early in the year so this did not have to wait until the March 2014 EQC meeting.</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Treatment works are currently 92% of our projects that are funded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PIC: Albany WWTP 2011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Oregon 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Currently state statute limits the longer-term financing option to only “treatment works” projects as defined in ORS 468.423: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Criteria determined at one period of time, b/c you might change over time.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Refinancing criteria:</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To balance helping the most disadvantaged communities but still be protective of the fund’s long-term financial viability</a:t>
            </a:r>
            <a:r>
              <a:rPr lang="en-US" sz="1200" kern="1200" baseline="0" dirty="0" smtClean="0">
                <a:solidFill>
                  <a:schemeClr val="tx1"/>
                </a:solidFill>
                <a:latin typeface="+mn-lt"/>
                <a:ea typeface="+mn-ea"/>
                <a:cs typeface="+mn-cs"/>
              </a:rPr>
              <a:t> </a:t>
            </a:r>
            <a:endParaRPr lang="en-US" sz="1200" b="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a:buFont typeface="Wingdings" pitchFamily="2" charset="2"/>
              <a:buChar char="§"/>
            </a:pPr>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pPr>
              <a:buFont typeface="Wingdings" pitchFamily="2" charset="2"/>
              <a:buChar char="§"/>
            </a:pPr>
            <a:r>
              <a:rPr lang="en-US" sz="1200" kern="1200" baseline="0" dirty="0" smtClean="0">
                <a:solidFill>
                  <a:schemeClr val="tx1"/>
                </a:solidFill>
                <a:latin typeface="+mn-lt"/>
                <a:ea typeface="+mn-ea"/>
                <a:cs typeface="+mn-cs"/>
              </a:rPr>
              <a:t>Loan term remaining is 10 years or greater, </a:t>
            </a:r>
          </a:p>
          <a:p>
            <a:pPr>
              <a:buFont typeface="Wingdings" pitchFamily="2" charset="2"/>
              <a:buChar char="§"/>
            </a:pPr>
            <a:r>
              <a:rPr lang="en-US" sz="1200" kern="1200" baseline="0" dirty="0" smtClean="0">
                <a:solidFill>
                  <a:schemeClr val="tx1"/>
                </a:solidFill>
                <a:latin typeface="+mn-lt"/>
                <a:ea typeface="+mn-ea"/>
                <a:cs typeface="+mn-cs"/>
              </a:rPr>
              <a:t>Loan repayments are currently not in default, </a:t>
            </a:r>
          </a:p>
          <a:p>
            <a:pPr>
              <a:buFont typeface="Wingdings" pitchFamily="2" charset="2"/>
              <a:buChar char="§"/>
            </a:pPr>
            <a:r>
              <a:rPr lang="en-US" sz="1200" kern="1200" baseline="0" dirty="0" smtClean="0">
                <a:solidFill>
                  <a:schemeClr val="tx1"/>
                </a:solidFill>
                <a:latin typeface="+mn-lt"/>
                <a:ea typeface="+mn-ea"/>
                <a:cs typeface="+mn-cs"/>
              </a:rPr>
              <a:t>Loan does not include American Recovery and Reinvestment Act or principal forgiveness funding, </a:t>
            </a:r>
          </a:p>
          <a:p>
            <a:pPr>
              <a:buFont typeface="Wingdings" pitchFamily="2" charset="2"/>
              <a:buChar char="§"/>
            </a:pPr>
            <a:r>
              <a:rPr lang="en-US" sz="1200" kern="1200" baseline="0" dirty="0" smtClean="0">
                <a:solidFill>
                  <a:schemeClr val="tx1"/>
                </a:solidFill>
                <a:latin typeface="+mn-lt"/>
                <a:ea typeface="+mn-ea"/>
                <a:cs typeface="+mn-cs"/>
              </a:rPr>
              <a:t>When 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10.5% of fund</a:t>
            </a:r>
          </a:p>
          <a:p>
            <a:endParaRPr lang="en-US" dirty="0" smtClean="0"/>
          </a:p>
          <a:p>
            <a:r>
              <a:rPr lang="en-US" dirty="0" smtClean="0"/>
              <a:t>$38,312,011</a:t>
            </a:r>
          </a:p>
          <a:p>
            <a:endParaRPr lang="en-US" dirty="0" smtClean="0"/>
          </a:p>
          <a:p>
            <a:r>
              <a:rPr lang="en-US" dirty="0" smtClean="0"/>
              <a:t>19 loans,</a:t>
            </a:r>
            <a:r>
              <a:rPr lang="en-US" baseline="0" dirty="0" smtClean="0"/>
              <a:t> 14 borrowers</a:t>
            </a:r>
            <a:endParaRPr lang="en-US" dirty="0" smtClean="0"/>
          </a:p>
          <a:p>
            <a:endParaRPr lang="en-US" dirty="0" smtClean="0"/>
          </a:p>
          <a:p>
            <a:r>
              <a:rPr lang="en-US" dirty="0" smtClean="0"/>
              <a:t>Most borrowers were interested in refinancing when notified</a:t>
            </a:r>
            <a:r>
              <a:rPr lang="en-US" baseline="0" dirty="0" smtClean="0"/>
              <a:t> of their eligibility</a:t>
            </a:r>
            <a:r>
              <a:rPr lang="en-US" dirty="0" smtClean="0"/>
              <a: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2700" dirty="0" smtClean="0"/>
              <a:t>Mention it benefits communities and ratepayers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Idea is if make it</a:t>
            </a:r>
            <a:r>
              <a:rPr lang="en-US" sz="1200" kern="1200" baseline="0" dirty="0" smtClean="0">
                <a:solidFill>
                  <a:schemeClr val="tx1"/>
                </a:solidFill>
                <a:latin typeface="+mn-lt"/>
                <a:ea typeface="+mn-ea"/>
                <a:cs typeface="+mn-cs"/>
              </a:rPr>
              <a:t> more affordable to especially smaller/low income communities there would be more projects funded that might not otherwise be or more larger projects too, leading to increased water quality across the state.</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note on bond related costs.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longer-term financing option requires a public agency to sell debt obligations in the form of revenue bonds to DEQ. </a:t>
            </a:r>
            <a:r>
              <a:rPr lang="en-US" sz="1200" b="1" kern="1200" dirty="0" smtClean="0">
                <a:solidFill>
                  <a:schemeClr val="tx1"/>
                </a:solidFill>
                <a:latin typeface="+mn-lt"/>
                <a:ea typeface="+mn-ea"/>
                <a:cs typeface="+mn-cs"/>
              </a:rPr>
              <a:t>Emphasize: The process of selling a revenue bond may require more effort and upfront costs to communities than required for a traditional loan.</a:t>
            </a:r>
            <a:r>
              <a:rPr lang="en-US" sz="1200" kern="1200" dirty="0" smtClean="0">
                <a:solidFill>
                  <a:schemeClr val="tx1"/>
                </a:solidFill>
                <a:latin typeface="+mn-lt"/>
                <a:ea typeface="+mn-ea"/>
                <a:cs typeface="+mn-cs"/>
              </a:rPr>
              <a:t> However, local governments would still have the option of pursuing a 20-year loan if they determine the economic costs of the new process of selling a revenue bond outweighs the economic benefits of the longer-term financing. </a:t>
            </a:r>
            <a:r>
              <a:rPr lang="en-US" sz="1200" b="1" kern="1200" dirty="0" smtClean="0">
                <a:solidFill>
                  <a:schemeClr val="tx1"/>
                </a:solidFill>
                <a:latin typeface="+mn-lt"/>
                <a:ea typeface="+mn-ea"/>
                <a:cs typeface="+mn-cs"/>
              </a:rPr>
              <a:t>A note on the bond related costs, this is very difficult to know what that might be as every borrower’s situation is going to be different. We are reluctant to offer any estimated costs even with a disclaimer. It will</a:t>
            </a:r>
            <a:r>
              <a:rPr lang="en-US" sz="1200" b="1" kern="1200" baseline="0" dirty="0" smtClean="0">
                <a:solidFill>
                  <a:schemeClr val="tx1"/>
                </a:solidFill>
                <a:latin typeface="+mn-lt"/>
                <a:ea typeface="+mn-ea"/>
                <a:cs typeface="+mn-cs"/>
              </a:rPr>
              <a:t> be communicated to the borrowers that there will</a:t>
            </a:r>
            <a:r>
              <a:rPr lang="en-US" sz="1200" b="1" kern="1200" dirty="0" smtClean="0">
                <a:solidFill>
                  <a:schemeClr val="tx1"/>
                </a:solidFill>
                <a:latin typeface="+mn-lt"/>
                <a:ea typeface="+mn-ea"/>
                <a:cs typeface="+mn-cs"/>
              </a:rPr>
              <a:t> be costs involved and what the borrower will need to consider. </a:t>
            </a:r>
          </a:p>
          <a:p>
            <a:pPr lvl="0"/>
            <a:r>
              <a:rPr lang="en-US" sz="1200" kern="1200" dirty="0" smtClean="0">
                <a:solidFill>
                  <a:schemeClr val="tx1"/>
                </a:solidFill>
                <a:latin typeface="+mn-lt"/>
                <a:ea typeface="+mn-ea"/>
                <a:cs typeface="+mn-cs"/>
              </a:rPr>
              <a:t>It was suggested that we notify the RST folks by email about our efforts to contact the existing borrowers. We will follow-up with the RST folks and send an email with the talking points.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Notes: A revenue</a:t>
            </a:r>
            <a:r>
              <a:rPr lang="en-US" sz="1200" kern="1200" baseline="0" dirty="0" smtClean="0">
                <a:solidFill>
                  <a:schemeClr val="tx1"/>
                </a:solidFill>
                <a:latin typeface="+mn-lt"/>
                <a:ea typeface="+mn-ea"/>
                <a:cs typeface="+mn-cs"/>
              </a:rPr>
              <a:t> bond is much easier to get than a General Obligation Bond.  It only has to go through a governing body to get resolution, not to vote.  Easiest kind of revenue bond, don’t go to the market or have to negotiate.  It’s 1 bond, 1 borrower. Cost as little for bonds as far as revenue bonds are concerned.  Rural development requires it and they roll it into eligible costs for the debt, could be as low as thousands of dollars.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General interest is high, even with the upfront costs, can save thousands of dollars a year.  AC members who are potential borrowers were interested in spite of the costs.  Risks are same for us and for borrowers.  We have a pledge of security which is the same, the sewer revenues.  Bonds see to be more secure, borrowers may want to be sure not to hurt their credit-worthiness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minimally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a:t>
            </a:r>
            <a:r>
              <a:rPr lang="en-US" sz="1200" b="1" kern="1200" dirty="0" smtClean="0">
                <a:solidFill>
                  <a:schemeClr val="tx1"/>
                </a:solidFill>
                <a:latin typeface="+mn-lt"/>
                <a:ea typeface="+mn-ea"/>
                <a:cs typeface="+mn-cs"/>
              </a:rPr>
              <a:t>Internal</a:t>
            </a:r>
            <a:r>
              <a:rPr lang="en-US" sz="1200" b="1" kern="1200" baseline="0" dirty="0" smtClean="0">
                <a:solidFill>
                  <a:schemeClr val="tx1"/>
                </a:solidFill>
                <a:latin typeface="+mn-lt"/>
                <a:ea typeface="+mn-ea"/>
                <a:cs typeface="+mn-cs"/>
              </a:rPr>
              <a:t> processes will not change so much that it will be burdensome to DEQ staff, already have rules in place for loan-secured by revenue bonds, this will have very similar rules.  Most time will be extra DEQ staff time for refinance details.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Financial impacts to the Clean Water State Revolving Fund will result in a slight decrease in the binding commitments, which is the total amount of money lent from the program, over a long period. </a:t>
            </a:r>
            <a:r>
              <a:rPr lang="en-US" sz="1200" b="1"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that compares the percent change in binding commitments over a 60 year projection period for the above scenario and for the scenario where extended term financing is not utilized.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rgbClr val="00817E"/>
                </a:solidFill>
                <a:latin typeface="+mn-lt"/>
                <a:ea typeface="+mn-ea"/>
                <a:cs typeface="+mn-cs"/>
              </a:rPr>
              <a:t>Note that there were no changes to the rules</a:t>
            </a:r>
            <a:r>
              <a:rPr lang="en-US" sz="1200" b="1" kern="1200" baseline="0" dirty="0" smtClean="0">
                <a:solidFill>
                  <a:srgbClr val="00817E"/>
                </a:solidFill>
                <a:latin typeface="+mn-lt"/>
                <a:ea typeface="+mn-ea"/>
                <a:cs typeface="+mn-cs"/>
              </a:rPr>
              <a:t> based on public comment.</a:t>
            </a:r>
            <a:endParaRPr lang="en-US" sz="1200" b="1" kern="1200" dirty="0" smtClean="0">
              <a:solidFill>
                <a:srgbClr val="00817E"/>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DEQ held public hearings on Tuesday, Nov. 19, 2013 in six different DEQ office locations across the state at two different times of the day, totally 12 public hearing sessions.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Hearings were held in DEQ offices in Portland, Bend, Eugene, Coos Bay, Medford and Pendleton. DEQ staff were the presiding officers at each site, with Larry McAllister as the presiding officer at DEQ Headquarters in Portland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a:t>
            </a:r>
            <a:r>
              <a:rPr lang="en-US" sz="1200" kern="1200" baseline="0" dirty="0" smtClean="0">
                <a:solidFill>
                  <a:schemeClr val="tx1"/>
                </a:solidFill>
                <a:latin typeface="+mn-lt"/>
                <a:ea typeface="+mn-ea"/>
                <a:cs typeface="+mn-cs"/>
              </a:rPr>
              <a:t>s were at</a:t>
            </a:r>
            <a:r>
              <a:rPr lang="en-US" sz="1200" kern="1200" dirty="0" smtClean="0">
                <a:solidFill>
                  <a:schemeClr val="tx1"/>
                </a:solidFill>
                <a:latin typeface="+mn-lt"/>
                <a:ea typeface="+mn-ea"/>
                <a:cs typeface="+mn-cs"/>
              </a:rPr>
              <a:t> 11 am and then again at 4 p.m.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Comments </a:t>
            </a:r>
          </a:p>
          <a:p>
            <a:r>
              <a:rPr lang="en-US" sz="1200" kern="1200" dirty="0" smtClean="0">
                <a:solidFill>
                  <a:schemeClr val="tx1"/>
                </a:solidFill>
                <a:latin typeface="+mn-lt"/>
                <a:ea typeface="+mn-ea"/>
                <a:cs typeface="+mn-cs"/>
              </a:rPr>
              <a:t>-City of Springfield, League of Oregon Cities, Special Districts Association of Oregon and the Oregon Association of Clean Water Agencies</a:t>
            </a:r>
            <a:r>
              <a:rPr lang="en-US" sz="1200" kern="1200" baseline="0" dirty="0" smtClean="0">
                <a:solidFill>
                  <a:schemeClr val="tx1"/>
                </a:solidFill>
                <a:latin typeface="+mn-lt"/>
                <a:ea typeface="+mn-ea"/>
                <a:cs typeface="+mn-cs"/>
              </a:rPr>
              <a:t> were supportive.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-Senator Doug Whitsett was generally supportive of the proposed rules but thinks that they are not addressing the root of the problem. Commenter thinks that lower cost, regionally-specific options for water treatment projects are needed.</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Communication</a:t>
            </a:r>
            <a:r>
              <a:rPr lang="en-US" baseline="0" dirty="0" smtClean="0"/>
              <a:t> strategy includes new and existing borrowers.  Will include regions and RST to communicate about existing borrowers (their time frame to commit is by May 1, 2014 and sell us a bond by Feb. 1, 2016.)</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on our list of potential Legislative concepts at this point, but there's a ways to go before DEQ, and then the Governor's Office, make a decision about whether to go forward with it. We may not know for sure until summer/fall.</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Note, advisory committee will be reconvened if pursue</a:t>
            </a:r>
            <a:r>
              <a:rPr lang="en-US" b="1" baseline="0" dirty="0" smtClean="0"/>
              <a:t> statutory change.</a:t>
            </a:r>
            <a:endParaRPr lang="en-US" b="1"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PIC: Tillamock WWTP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Option is for terms in the CWSRF for longer than the rule-allowable 20 year terms.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projects include wastewater treatment facility construction and upgrades, stormwater controls, sewer improvements and replacement, irrigation improvements and stream restoration. </a:t>
            </a:r>
          </a:p>
          <a:p>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Low-interest rates and loan terms make this program an attractive alternative to borrowing from higher-interest bond markets. Our rates are 2% less than municipal bond market rates.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SRF federal capitalization funding is leveraged by combined state matching funds, program repayments, and bond and interest proceeds, to form a source of low-interest financing for water infrastructure projects.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Currently have $180 </a:t>
            </a:r>
            <a:r>
              <a:rPr lang="en-US" sz="1200" kern="1200" smtClean="0">
                <a:solidFill>
                  <a:schemeClr val="tx1"/>
                </a:solidFill>
                <a:latin typeface="+mn-lt"/>
                <a:ea typeface="+mn-ea"/>
                <a:cs typeface="+mn-cs"/>
              </a:rPr>
              <a:t>million available </a:t>
            </a:r>
            <a:r>
              <a:rPr lang="en-US" sz="1200" kern="1200" dirty="0" smtClean="0">
                <a:solidFill>
                  <a:schemeClr val="tx1"/>
                </a:solidFill>
                <a:latin typeface="+mn-lt"/>
                <a:ea typeface="+mn-ea"/>
                <a:cs typeface="+mn-cs"/>
              </a:rPr>
              <a:t>to disburse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U.S. Environmental Protection Agency (EPA) reports that the nation's water utilities will need to make more than $633 billion in water infrastructure investments by 2030 to ensure families have access to clean, healthy water.  Examples of needed investments include replacing thousands of miles of pipe and upgrades to treatment plants, storage tanks, and other water infrastructure assets.  And the American Society of Civil Engineers gave water infrastructure a D in its 2013 Report Card for America’s Infrastructure.  In Rhode Island, the Department of Health and the Department of Environmental Management have identified approximately $2 billion in clean water priority projects.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PIC</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Upper right – Gold Beach 2013</a:t>
            </a:r>
          </a:p>
          <a:p>
            <a:r>
              <a:rPr lang="en-US" sz="1200" kern="1200" dirty="0" smtClean="0">
                <a:solidFill>
                  <a:schemeClr val="tx1"/>
                </a:solidFill>
                <a:latin typeface="+mn-lt"/>
                <a:ea typeface="+mn-ea"/>
                <a:cs typeface="+mn-cs"/>
              </a:rPr>
              <a:t>Lower</a:t>
            </a:r>
            <a:r>
              <a:rPr lang="en-US" sz="1200" kern="1200" baseline="0" dirty="0" smtClean="0">
                <a:solidFill>
                  <a:schemeClr val="tx1"/>
                </a:solidFill>
                <a:latin typeface="+mn-lt"/>
                <a:ea typeface="+mn-ea"/>
                <a:cs typeface="+mn-cs"/>
              </a:rPr>
              <a:t> right – Coberg 2013</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Sewer rates are key, lots of large project decisions are made on sewer rates, which tend to fund these kinds</a:t>
            </a:r>
            <a:r>
              <a:rPr lang="en-US" baseline="0" dirty="0" smtClean="0"/>
              <a:t> of projects</a:t>
            </a:r>
            <a:endParaRPr lang="en-US" dirty="0" smtClean="0"/>
          </a:p>
          <a:p>
            <a:endParaRPr lang="en-US" dirty="0" smtClean="0"/>
          </a:p>
          <a:p>
            <a:r>
              <a:rPr lang="en-US" dirty="0" smtClean="0"/>
              <a:t>PIC:</a:t>
            </a:r>
            <a:r>
              <a:rPr lang="en-US" baseline="0" dirty="0" smtClean="0"/>
              <a:t> </a:t>
            </a:r>
            <a:r>
              <a:rPr lang="en-US" dirty="0" smtClean="0"/>
              <a:t>St. Helen’s project sign 2013</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2012 rules</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b="1" dirty="0" smtClean="0"/>
          </a:p>
          <a:p>
            <a:r>
              <a:rPr lang="en-US" b="1" dirty="0" smtClean="0"/>
              <a:t>Emphasize: Longer-term financing spreads debt repayment over a longer period of time, thereby decreasing the financial burden on residents when communities increase utility rates to cover debt repayments.</a:t>
            </a: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not a loan, different from a loan, it is a bond purchase agreement</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Mention treatment works projects – they</a:t>
            </a:r>
            <a:r>
              <a:rPr lang="en-US" sz="1200" kern="1200" baseline="0" dirty="0" smtClean="0">
                <a:solidFill>
                  <a:schemeClr val="tx1"/>
                </a:solidFill>
                <a:latin typeface="+mn-lt"/>
                <a:ea typeface="+mn-ea"/>
                <a:cs typeface="+mn-cs"/>
              </a:rPr>
              <a:t> are wastewater treatment and stormwater treatment projects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Process for determining the details were informed by recommendations from AC</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They saw attachment B on Oct. 17</a:t>
            </a:r>
            <a:r>
              <a:rPr lang="en-US" b="1" baseline="30000" dirty="0" smtClean="0"/>
              <a:t>th</a:t>
            </a:r>
            <a:r>
              <a:rPr lang="en-US" b="1" baseline="0" dirty="0" smtClean="0"/>
              <a:t> during directors dialog</a:t>
            </a:r>
            <a:endParaRPr lang="en-US" b="1" dirty="0" smtClean="0"/>
          </a:p>
          <a:p>
            <a:endParaRPr lang="en-US" b="1" dirty="0" smtClean="0"/>
          </a:p>
          <a:p>
            <a:r>
              <a:rPr lang="en-US" b="1" dirty="0" smtClean="0"/>
              <a:t>Mention written approval by EPA</a:t>
            </a:r>
          </a:p>
          <a:p>
            <a:endParaRPr lang="en-US" b="1" dirty="0" smtClean="0"/>
          </a:p>
          <a:p>
            <a:r>
              <a:rPr lang="en-US" b="1" dirty="0" smtClean="0"/>
              <a:t>Mention that the meetings were discussions about possible scenarios</a:t>
            </a:r>
            <a:r>
              <a:rPr lang="en-US" b="1" baseline="0" dirty="0" smtClean="0"/>
              <a:t> for the details of longer-term financing and the impacts on borrowers and impacts to the financial viability of the program.  Recommendations were made to maximize the benefits to borrowers and program</a:t>
            </a:r>
            <a:endParaRPr lang="en-US" b="1" dirty="0" smtClean="0"/>
          </a:p>
          <a:p>
            <a:endParaRPr lang="en-US" b="1" dirty="0" smtClean="0"/>
          </a:p>
          <a:p>
            <a:r>
              <a:rPr lang="en-US" b="1" dirty="0" smtClean="0"/>
              <a:t>Advisory Committee</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Mention process: </a:t>
            </a:r>
            <a:r>
              <a:rPr lang="en-US" sz="1200" kern="1200" baseline="0" dirty="0" smtClean="0">
                <a:solidFill>
                  <a:schemeClr val="tx1"/>
                </a:solidFill>
                <a:latin typeface="+mn-lt"/>
                <a:ea typeface="+mn-ea"/>
                <a:cs typeface="+mn-cs"/>
              </a:rPr>
              <a:t>Major decision points were to determine eligibility, interest rates necessary, allocation details.  Information on current programs, other programs options informed scenarios for conditions for LTF that included financial modeling on the impact of the details on fund and communities to inform AC recommendations.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MORE DETAIL:</a:t>
            </a:r>
          </a:p>
          <a:p>
            <a:r>
              <a:rPr lang="en-US" sz="1200" kern="1200" baseline="0" dirty="0" smtClean="0">
                <a:solidFill>
                  <a:schemeClr val="tx1"/>
                </a:solidFill>
                <a:latin typeface="+mn-lt"/>
                <a:ea typeface="+mn-ea"/>
                <a:cs typeface="+mn-cs"/>
              </a:rPr>
              <a:t>DEQ 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EPA </a:t>
            </a:r>
          </a:p>
          <a:p>
            <a:r>
              <a:rPr lang="en-US" sz="1200" b="0" kern="1200" baseline="0" dirty="0" smtClean="0">
                <a:solidFill>
                  <a:schemeClr val="tx1"/>
                </a:solidFill>
                <a:latin typeface="+mn-lt"/>
                <a:ea typeface="+mn-ea"/>
                <a:cs typeface="+mn-cs"/>
              </a:rPr>
              <a:t>Concurrence required that required a formal proposal for what they call “Extended Term Financing”. This proposal required modeling that shows that the impacts of the new rule would not negatively impact the perpetuity of the CWSRF. They have many requirements to be sure this is protective of the fund.</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recommendations</a:t>
            </a:r>
            <a:r>
              <a:rPr lang="en-US" baseline="0" dirty="0" smtClean="0"/>
              <a:t> from the advisory committee report – emphasize that the report was part of the director’s dialog in </a:t>
            </a:r>
            <a:r>
              <a:rPr lang="en-US" b="1" baseline="0" dirty="0" smtClean="0"/>
              <a:t>Oct. 2013 EQC meeting</a:t>
            </a:r>
            <a:endParaRPr lang="en-US" b="1" dirty="0" smtClean="0"/>
          </a:p>
          <a:p>
            <a:endParaRPr lang="en-US" b="1" dirty="0" smtClean="0"/>
          </a:p>
          <a:p>
            <a:r>
              <a:rPr lang="en-US" b="1" dirty="0" smtClean="0"/>
              <a:t>Proposal details</a:t>
            </a:r>
          </a:p>
          <a:p>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Similar to extending the terms of your home mortgage </a:t>
            </a:r>
            <a:r>
              <a:rPr lang="en-US" baseline="0" dirty="0" smtClean="0"/>
              <a:t>from 15 to 30 years</a:t>
            </a:r>
            <a:endParaRPr lang="en-US" dirty="0" smtClean="0"/>
          </a:p>
          <a:p>
            <a:r>
              <a:rPr lang="en-US" dirty="0" smtClean="0"/>
              <a:t>Example</a:t>
            </a:r>
            <a:r>
              <a:rPr lang="en-US" baseline="0" dirty="0" smtClean="0"/>
              <a:t> for a city such as Reedsport</a:t>
            </a:r>
          </a:p>
          <a:p>
            <a:r>
              <a:rPr lang="en-US" baseline="0" dirty="0" smtClean="0"/>
              <a:t>Large WWTP upgrades</a:t>
            </a:r>
          </a:p>
          <a:p>
            <a:r>
              <a:rPr lang="en-US" baseline="0" dirty="0" smtClean="0"/>
              <a:t>Assumes 5,000 pop., 2000 connection $10M debt, $12.46/mo rate increase vs. 9.17/ mo rate increase</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Assume interest rates more 1.58% for 20 and higher, 1.83% for 30 year</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$43K more in interest over the life of the loan, still a good deal.</a:t>
            </a:r>
          </a:p>
          <a:p>
            <a:endParaRPr lang="en-US" dirty="0" smtClean="0"/>
          </a:p>
          <a:p>
            <a:endParaRPr lang="en-US" dirty="0" smtClean="0"/>
          </a:p>
          <a:p>
            <a:r>
              <a:rPr lang="en-US" dirty="0" smtClean="0"/>
              <a:t>PIC: Not sure on this one.</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Environmental Quality Commission</a:t>
            </a:r>
            <a:br>
              <a:rPr lang="en-US" sz="3600" dirty="0" smtClean="0"/>
            </a:br>
            <a:r>
              <a:rPr lang="en-US" sz="2800" dirty="0" smtClean="0"/>
              <a:t>Special Meeting</a:t>
            </a:r>
            <a:br>
              <a:rPr lang="en-US" sz="2800" dirty="0" smtClean="0"/>
            </a:br>
            <a:r>
              <a:rPr lang="en-US" sz="2800" dirty="0" smtClean="0"/>
              <a:t>Jan. 24,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dirty="0"/>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sz="2600" dirty="0" smtClean="0"/>
              <a:t>“Treatment works” </a:t>
            </a:r>
          </a:p>
          <a:p>
            <a:pPr lvl="1">
              <a:buClr>
                <a:srgbClr val="00817E"/>
              </a:buClr>
              <a:buFont typeface="Wingdings" pitchFamily="2" charset="2"/>
              <a:buChar char="§"/>
            </a:pPr>
            <a:r>
              <a:rPr lang="en-US" sz="2200" dirty="0" smtClean="0"/>
              <a:t>Wastewater, industrial and stormwater treatment plants, equipment, and collection systems</a:t>
            </a:r>
          </a:p>
          <a:p>
            <a:pPr lvl="1">
              <a:buClr>
                <a:srgbClr val="00817E"/>
              </a:buClr>
              <a:buFont typeface="Wingdings" pitchFamily="2" charset="2"/>
              <a:buChar char="§"/>
            </a:pPr>
            <a:r>
              <a:rPr lang="en-US" sz="2200" dirty="0" smtClean="0"/>
              <a:t>No nonpoint source projects (i.e. stream restoration and irrigation)</a:t>
            </a:r>
          </a:p>
          <a:p>
            <a:pPr>
              <a:buClr>
                <a:srgbClr val="00817E"/>
              </a:buClr>
              <a:buFont typeface="Wingdings" pitchFamily="2" charset="2"/>
              <a:buChar char="§"/>
            </a:pPr>
            <a:r>
              <a:rPr lang="en-US" sz="2600" dirty="0" smtClean="0"/>
              <a:t>Federal law allows longer-term financing for non-treatment works projects</a:t>
            </a:r>
          </a:p>
          <a:p>
            <a:pPr lvl="1">
              <a:buClr>
                <a:srgbClr val="00817E"/>
              </a:buClr>
              <a:buFont typeface="Wingdings" pitchFamily="2" charset="2"/>
              <a:buChar char="§"/>
            </a:pPr>
            <a:r>
              <a:rPr lang="en-US" sz="2200" dirty="0" smtClean="0"/>
              <a:t>Could amend statute in future</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dirty="0"/>
          </a:p>
        </p:txBody>
      </p:sp>
      <p:sp>
        <p:nvSpPr>
          <p:cNvPr id="4" name="Rectangle 3"/>
          <p:cNvSpPr/>
          <p:nvPr/>
        </p:nvSpPr>
        <p:spPr>
          <a:xfrm>
            <a:off x="914400" y="152400"/>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Longer-term financing limited by state law to “treatment works” projects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419600" y="1981200"/>
            <a:ext cx="4495800" cy="337185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305800" cy="4525963"/>
          </a:xfrm>
        </p:spPr>
        <p:txBody>
          <a:bodyPr>
            <a:normAutofit/>
          </a:bodyPr>
          <a:lstStyle/>
          <a:p>
            <a:pPr>
              <a:buClr>
                <a:srgbClr val="00817E"/>
              </a:buClr>
              <a:buFont typeface="Wingdings" pitchFamily="2" charset="2"/>
              <a:buChar char="§"/>
            </a:pPr>
            <a:r>
              <a:rPr lang="en-US" dirty="0" smtClean="0"/>
              <a:t>14 existing borrowers</a:t>
            </a:r>
          </a:p>
          <a:p>
            <a:pPr lvl="1">
              <a:buClr>
                <a:srgbClr val="00817E"/>
              </a:buClr>
              <a:buFont typeface="Wingdings" pitchFamily="2" charset="2"/>
              <a:buChar char="§"/>
            </a:pPr>
            <a:r>
              <a:rPr lang="en-US" dirty="0" smtClean="0"/>
              <a:t>Most disadvantaged communities</a:t>
            </a:r>
          </a:p>
          <a:p>
            <a:pPr>
              <a:buClr>
                <a:srgbClr val="00817E"/>
              </a:buClr>
              <a:buFont typeface="Wingdings" pitchFamily="2" charset="2"/>
              <a:buChar char="§"/>
            </a:pPr>
            <a:r>
              <a:rPr lang="en-US" dirty="0" smtClean="0"/>
              <a:t>Cost savings</a:t>
            </a:r>
          </a:p>
          <a:p>
            <a:pPr lvl="1">
              <a:buClr>
                <a:srgbClr val="00817E"/>
              </a:buClr>
              <a:buFont typeface="Wingdings" pitchFamily="2" charset="2"/>
              <a:buChar char="§"/>
            </a:pPr>
            <a:r>
              <a:rPr lang="en-US" dirty="0" smtClean="0"/>
              <a:t>Lower repayments</a:t>
            </a:r>
          </a:p>
          <a:p>
            <a:pPr lvl="1">
              <a:buClr>
                <a:srgbClr val="00817E"/>
              </a:buClr>
              <a:buFont typeface="Wingdings" pitchFamily="2" charset="2"/>
              <a:buChar char="§"/>
            </a:pPr>
            <a:r>
              <a:rPr lang="en-US" dirty="0" smtClean="0"/>
              <a:t>Potentially lower interest rates</a:t>
            </a:r>
          </a:p>
          <a:p>
            <a:pPr>
              <a:buClr>
                <a:srgbClr val="00817E"/>
              </a:buClr>
              <a:buFont typeface="Wingdings" pitchFamily="2" charset="2"/>
              <a:buChar char="§"/>
            </a:pPr>
            <a:r>
              <a:rPr lang="en-US" dirty="0" smtClean="0"/>
              <a:t>One time, limited period offer</a:t>
            </a:r>
          </a:p>
          <a:p>
            <a:pPr>
              <a:buClr>
                <a:srgbClr val="00817E"/>
              </a:buClr>
              <a:buFont typeface="Wingdings" pitchFamily="2" charset="2"/>
              <a:buChar char="§"/>
            </a:pPr>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dirty="0"/>
          </a:p>
        </p:txBody>
      </p:sp>
      <p:sp>
        <p:nvSpPr>
          <p:cNvPr id="4" name="Rectangle 3"/>
          <p:cNvSpPr/>
          <p:nvPr/>
        </p:nvSpPr>
        <p:spPr>
          <a:xfrm>
            <a:off x="914400" y="152400"/>
            <a:ext cx="80010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Small group of existing borrowers can refinance loans</a:t>
            </a:r>
          </a:p>
          <a:p>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dirty="0"/>
          </a:p>
        </p:txBody>
      </p:sp>
      <p:sp>
        <p:nvSpPr>
          <p:cNvPr id="9" name="Rectangle 8"/>
          <p:cNvSpPr/>
          <p:nvPr/>
        </p:nvSpPr>
        <p:spPr>
          <a:xfrm>
            <a:off x="990600" y="76200"/>
            <a:ext cx="7848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14 eligible existing borrowers for refinancing</a:t>
            </a:r>
          </a:p>
          <a:p>
            <a:endParaRPr lang="en-US" sz="3200" dirty="0"/>
          </a:p>
        </p:txBody>
      </p:sp>
      <p:graphicFrame>
        <p:nvGraphicFramePr>
          <p:cNvPr id="8" name="Table 7"/>
          <p:cNvGraphicFramePr>
            <a:graphicFrameLocks noGrp="1"/>
          </p:cNvGraphicFramePr>
          <p:nvPr/>
        </p:nvGraphicFramePr>
        <p:xfrm>
          <a:off x="2133600" y="1524000"/>
          <a:ext cx="5204619" cy="5105401"/>
        </p:xfrm>
        <a:graphic>
          <a:graphicData uri="http://schemas.openxmlformats.org/drawingml/2006/table">
            <a:tbl>
              <a:tblPr/>
              <a:tblGrid>
                <a:gridCol w="1964965"/>
                <a:gridCol w="2274110"/>
                <a:gridCol w="965544"/>
              </a:tblGrid>
              <a:tr h="556181">
                <a:tc>
                  <a:txBody>
                    <a:bodyPr/>
                    <a:lstStyle/>
                    <a:p>
                      <a:pPr algn="ctr" fontAlgn="b"/>
                      <a:r>
                        <a:rPr lang="en-US" sz="1000" b="1" i="0" u="none" strike="noStrike" dirty="0">
                          <a:solidFill>
                            <a:srgbClr val="000000"/>
                          </a:solidFill>
                          <a:latin typeface="Arial"/>
                        </a:rPr>
                        <a:t>Applicant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solidFill>
                            <a:srgbClr val="000000"/>
                          </a:solidFill>
                          <a:latin typeface="Arial"/>
                        </a:rPr>
                        <a:t>Project Description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solidFill>
                            <a:srgbClr val="000000"/>
                          </a:solidFill>
                          <a:latin typeface="Arial"/>
                        </a:rPr>
                        <a:t>Loan Amount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8632">
                <a:tc>
                  <a:txBody>
                    <a:bodyPr/>
                    <a:lstStyle/>
                    <a:p>
                      <a:pPr algn="l" fontAlgn="b"/>
                      <a:r>
                        <a:rPr lang="en-US" sz="1000" b="0" i="0" u="none" strike="noStrike" dirty="0">
                          <a:solidFill>
                            <a:srgbClr val="000000"/>
                          </a:solidFill>
                          <a:latin typeface="Arial"/>
                        </a:rPr>
                        <a:t>Bunker Hill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Pipeline replacement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106,479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Burns,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1,955,718</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496">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 rebuild</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425,750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stations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92,040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 relocation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930,272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7,150,672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18">
                <a:tc>
                  <a:txBody>
                    <a:bodyPr/>
                    <a:lstStyle/>
                    <a:p>
                      <a:pPr algn="l" fontAlgn="b"/>
                      <a:r>
                        <a:rPr lang="en-US" sz="1000" b="0" i="0" u="none" strike="noStrike" dirty="0">
                          <a:solidFill>
                            <a:srgbClr val="000000"/>
                          </a:solidFill>
                          <a:latin typeface="Arial"/>
                        </a:rPr>
                        <a:t>Modoc Point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Community On-Site System</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32,000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Monument,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198,279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Myrtle Creek,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8,775,686</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Powers,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I&amp;I Reduction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347,605</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Reedsport,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12,000,000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Rockaway Beach,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2,700,000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Shady Cove,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997,503</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448,039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191,072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16,926,224</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Ukiah,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Wastewater lift station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293,000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Westport Sewer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112,250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22437"/>
            <a:ext cx="4038600" cy="4525963"/>
          </a:xfrm>
        </p:spPr>
        <p:txBody>
          <a:bodyPr>
            <a:normAutofit fontScale="77500" lnSpcReduction="20000"/>
          </a:bodyPr>
          <a:lstStyle/>
          <a:p>
            <a:pPr>
              <a:buClr>
                <a:srgbClr val="008272"/>
              </a:buClr>
              <a:buFont typeface="Wingdings" pitchFamily="2" charset="2"/>
              <a:buChar char="§"/>
            </a:pPr>
            <a:r>
              <a:rPr lang="en-US" sz="3100" dirty="0" smtClean="0"/>
              <a:t>More affordable terms</a:t>
            </a:r>
          </a:p>
          <a:p>
            <a:pPr>
              <a:buClr>
                <a:srgbClr val="008272"/>
              </a:buClr>
              <a:buFont typeface="Wingdings" pitchFamily="2" charset="2"/>
              <a:buChar char="§"/>
            </a:pPr>
            <a:r>
              <a:rPr lang="en-US" sz="3100" dirty="0" smtClean="0"/>
              <a:t>More water quality protection and improvement projects implemented</a:t>
            </a:r>
          </a:p>
          <a:p>
            <a:pPr>
              <a:buClr>
                <a:srgbClr val="008272"/>
              </a:buClr>
              <a:buFont typeface="Wingdings" pitchFamily="2" charset="2"/>
              <a:buChar char="§"/>
            </a:pPr>
            <a:r>
              <a:rPr lang="en-US" sz="3100" dirty="0" smtClean="0"/>
              <a:t>Slight decrease in CWSRF money lent over time, but still fund-protective</a:t>
            </a:r>
          </a:p>
          <a:p>
            <a:pPr>
              <a:buClr>
                <a:srgbClr val="008272"/>
              </a:buClr>
              <a:buFont typeface="Wingdings" pitchFamily="2" charset="2"/>
              <a:buChar char="§"/>
            </a:pPr>
            <a:r>
              <a:rPr lang="en-US" sz="3100" dirty="0" smtClean="0"/>
              <a:t>No significant state fiscal or economic effects </a:t>
            </a:r>
          </a:p>
          <a:p>
            <a:pPr>
              <a:buClr>
                <a:srgbClr val="008272"/>
              </a:buClr>
              <a:buFont typeface="Wingdings" pitchFamily="2" charset="2"/>
              <a:buChar char="§"/>
            </a:pPr>
            <a:r>
              <a:rPr lang="en-US" sz="3100" dirty="0" smtClean="0"/>
              <a:t>More upfront costs to communities for bond process</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dirty="0"/>
          </a:p>
        </p:txBody>
      </p:sp>
      <p:sp>
        <p:nvSpPr>
          <p:cNvPr id="4" name="TextBox 3"/>
          <p:cNvSpPr txBox="1"/>
          <p:nvPr/>
        </p:nvSpPr>
        <p:spPr>
          <a:xfrm>
            <a:off x="914400" y="1524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Proposal provides many benefits with limited costs </a:t>
            </a:r>
            <a:endParaRPr lang="en-US" sz="3200" dirty="0">
              <a:latin typeface="Arial" pitchFamily="34" charset="0"/>
              <a:cs typeface="Arial" pitchFamily="34" charset="0"/>
            </a:endParaRPr>
          </a:p>
        </p:txBody>
      </p:sp>
      <p:graphicFrame>
        <p:nvGraphicFramePr>
          <p:cNvPr id="9" name="Chart 8"/>
          <p:cNvGraphicFramePr/>
          <p:nvPr/>
        </p:nvGraphicFramePr>
        <p:xfrm>
          <a:off x="3962400" y="1600200"/>
          <a:ext cx="60960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3"/>
            <a:ext cx="4419600" cy="4952997"/>
          </a:xfrm>
        </p:spPr>
        <p:txBody>
          <a:bodyPr>
            <a:noAutofit/>
          </a:bodyPr>
          <a:lstStyle/>
          <a:p>
            <a:pPr marL="342845" lvl="2" indent="-342845">
              <a:buClr>
                <a:srgbClr val="00817E"/>
              </a:buClr>
              <a:buFont typeface="Wingdings" pitchFamily="2" charset="2"/>
              <a:buChar char="§"/>
            </a:pPr>
            <a:r>
              <a:rPr lang="en-US" sz="2400" dirty="0" smtClean="0"/>
              <a:t>30-day public comment period  (Nov. 1-Dec. 2, 2013)</a:t>
            </a:r>
          </a:p>
          <a:p>
            <a:pPr marL="342845" lvl="2" indent="-342845">
              <a:buClr>
                <a:srgbClr val="00817E"/>
              </a:buClr>
              <a:buFont typeface="Wingdings" pitchFamily="2" charset="2"/>
              <a:buChar char="§"/>
            </a:pPr>
            <a:r>
              <a:rPr lang="en-US" sz="2400" dirty="0" smtClean="0"/>
              <a:t>12 public hearings, six locations (Nov. 19, 2013)</a:t>
            </a:r>
          </a:p>
          <a:p>
            <a:pPr marL="799970" lvl="5" indent="-342845">
              <a:buClr>
                <a:srgbClr val="00817E"/>
              </a:buClr>
              <a:buFont typeface="Wingdings" pitchFamily="2" charset="2"/>
              <a:buChar char="§"/>
            </a:pPr>
            <a:r>
              <a:rPr lang="en-US" sz="2400" dirty="0" smtClean="0"/>
              <a:t>No attendees</a:t>
            </a:r>
          </a:p>
          <a:p>
            <a:pPr marL="342845" lvl="2" indent="-342845">
              <a:buClr>
                <a:srgbClr val="00817E"/>
              </a:buClr>
              <a:buFont typeface="Wingdings" pitchFamily="2" charset="2"/>
              <a:buChar char="§"/>
            </a:pPr>
            <a:r>
              <a:rPr lang="en-US" sz="2400" dirty="0" smtClean="0"/>
              <a:t>Four supportive comments, one comment beyond scope</a:t>
            </a:r>
          </a:p>
          <a:p>
            <a:pPr marL="342845" lvl="1" indent="-342845">
              <a:buClr>
                <a:srgbClr val="00817E"/>
              </a:buClr>
              <a:buFont typeface="Wingdings" pitchFamily="2" charset="2"/>
              <a:buChar char="§"/>
            </a:pPr>
            <a:r>
              <a:rPr lang="en-US" dirty="0" smtClean="0"/>
              <a:t>Proposal approved by EPA</a:t>
            </a:r>
          </a:p>
          <a:p>
            <a:pPr>
              <a:buClr>
                <a:srgbClr val="00817E"/>
              </a:buClr>
              <a:buFont typeface="Wingdings" pitchFamily="2" charset="2"/>
              <a:buChar char="§"/>
            </a:pPr>
            <a:endParaRPr lang="en-US" sz="2400" dirty="0" smtClean="0"/>
          </a:p>
          <a:p>
            <a:pPr lvl="1">
              <a:buClr>
                <a:srgbClr val="00817E"/>
              </a:buClr>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14</a:t>
            </a:fld>
            <a:endParaRPr lang="en-US" dirty="0"/>
          </a:p>
        </p:txBody>
      </p:sp>
      <p:sp>
        <p:nvSpPr>
          <p:cNvPr id="8" name="Rectangle 7"/>
          <p:cNvSpPr/>
          <p:nvPr/>
        </p:nvSpPr>
        <p:spPr>
          <a:xfrm>
            <a:off x="990600" y="228600"/>
            <a:ext cx="76200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Stakeholder and public feedback was solicited on proposal</a:t>
            </a:r>
            <a:endParaRPr lang="en-US" sz="3200" dirty="0"/>
          </a:p>
        </p:txBody>
      </p:sp>
      <p:pic>
        <p:nvPicPr>
          <p:cNvPr id="9" name="Picture 2"/>
          <p:cNvPicPr>
            <a:picLocks noChangeAspect="1" noChangeArrowheads="1"/>
          </p:cNvPicPr>
          <p:nvPr/>
        </p:nvPicPr>
        <p:blipFill>
          <a:blip r:embed="rId3" cstate="print"/>
          <a:srcRect/>
          <a:stretch>
            <a:fillRect/>
          </a:stretch>
        </p:blipFill>
        <p:spPr bwMode="auto">
          <a:xfrm rot="-360000">
            <a:off x="4790851" y="1534232"/>
            <a:ext cx="3340348" cy="4362450"/>
          </a:xfrm>
          <a:prstGeom prst="rect">
            <a:avLst/>
          </a:prstGeom>
          <a:noFill/>
          <a:ln w="3175">
            <a:solidFill>
              <a:schemeClr val="tx1"/>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rot="420000">
            <a:off x="5322689" y="2594981"/>
            <a:ext cx="2895600" cy="3769133"/>
          </a:xfrm>
          <a:prstGeom prst="rect">
            <a:avLst/>
          </a:prstGeom>
          <a:noFill/>
          <a:ln w="3175">
            <a:solidFill>
              <a:schemeClr val="tx1"/>
            </a:solid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rot="-420000">
            <a:off x="6030923" y="3778648"/>
            <a:ext cx="2133600" cy="2814066"/>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4343400" cy="4525963"/>
          </a:xfrm>
        </p:spPr>
        <p:txBody>
          <a:bodyPr>
            <a:normAutofit lnSpcReduction="10000"/>
          </a:bodyPr>
          <a:lstStyle/>
          <a:p>
            <a:pPr>
              <a:buClr>
                <a:srgbClr val="00817E"/>
              </a:buClr>
              <a:buFont typeface="Wingdings" pitchFamily="2" charset="2"/>
              <a:buChar char="§"/>
            </a:pPr>
            <a:r>
              <a:rPr lang="en-US" dirty="0" smtClean="0"/>
              <a:t>Rule effective</a:t>
            </a:r>
          </a:p>
          <a:p>
            <a:pPr lvl="1">
              <a:buClr>
                <a:srgbClr val="00817E"/>
              </a:buClr>
              <a:buFont typeface="Wingdings" pitchFamily="2" charset="2"/>
              <a:buChar char="§"/>
            </a:pPr>
            <a:r>
              <a:rPr lang="en-US" dirty="0" smtClean="0"/>
              <a:t>Feb. 3, 2014</a:t>
            </a:r>
          </a:p>
          <a:p>
            <a:pPr>
              <a:buClr>
                <a:srgbClr val="00817E"/>
              </a:buClr>
              <a:buFont typeface="Wingdings" pitchFamily="2" charset="2"/>
              <a:buChar char="§"/>
            </a:pPr>
            <a:r>
              <a:rPr lang="en-US" dirty="0" smtClean="0"/>
              <a:t>Implementation plan</a:t>
            </a:r>
          </a:p>
          <a:p>
            <a:pPr>
              <a:buClr>
                <a:srgbClr val="00817E"/>
              </a:buClr>
              <a:buFont typeface="Wingdings" pitchFamily="2" charset="2"/>
              <a:buChar char="§"/>
            </a:pPr>
            <a:r>
              <a:rPr lang="en-US" dirty="0" smtClean="0"/>
              <a:t>Communication strategy</a:t>
            </a:r>
          </a:p>
          <a:p>
            <a:pPr lvl="1">
              <a:buClr>
                <a:srgbClr val="00817E"/>
              </a:buClr>
              <a:buFont typeface="Wingdings" pitchFamily="2" charset="2"/>
              <a:buChar char="§"/>
            </a:pPr>
            <a:r>
              <a:rPr lang="en-US" dirty="0" smtClean="0"/>
              <a:t>Feb. - May 2014</a:t>
            </a:r>
          </a:p>
          <a:p>
            <a:pPr>
              <a:buClr>
                <a:srgbClr val="00817E"/>
              </a:buClr>
              <a:buFont typeface="Wingdings" pitchFamily="2" charset="2"/>
              <a:buChar char="§"/>
            </a:pPr>
            <a:r>
              <a:rPr lang="en-US" dirty="0" smtClean="0"/>
              <a:t>Consider legislative concept for 2015 to broaden eligible projects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steps</a:t>
            </a:r>
            <a:endParaRPr lang="en-US" sz="3200" dirty="0"/>
          </a:p>
        </p:txBody>
      </p:sp>
      <p:pic>
        <p:nvPicPr>
          <p:cNvPr id="5" name="Picture 3" descr="X:\Logos &amp; Photos\photos\Tillamook2\031.jpg"/>
          <p:cNvPicPr>
            <a:picLocks noChangeAspect="1" noChangeArrowheads="1"/>
          </p:cNvPicPr>
          <p:nvPr/>
        </p:nvPicPr>
        <p:blipFill>
          <a:blip r:embed="rId3" cstate="print"/>
          <a:srcRect/>
          <a:stretch>
            <a:fillRect/>
          </a:stretch>
        </p:blipFill>
        <p:spPr bwMode="auto">
          <a:xfrm>
            <a:off x="4495800" y="1752600"/>
            <a:ext cx="4502046" cy="38862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3"/>
            <a:ext cx="5257800" cy="4525963"/>
          </a:xfrm>
        </p:spPr>
        <p:txBody>
          <a:bodyPr>
            <a:normAutofit/>
          </a:bodyPr>
          <a:lstStyle/>
          <a:p>
            <a:pPr>
              <a:buClr>
                <a:srgbClr val="00817E"/>
              </a:buClr>
              <a:buNone/>
            </a:pPr>
            <a:r>
              <a:rPr lang="en-US" dirty="0" smtClean="0"/>
              <a:t>DEQ recommends that EQC adopt proposed amendments to OAR 340, Division 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5085814" y="150005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46237"/>
            <a:ext cx="4572000" cy="4525963"/>
          </a:xfrm>
        </p:spPr>
        <p:txBody>
          <a:bodyPr>
            <a:normAutofit/>
          </a:bodyPr>
          <a:lstStyle/>
          <a:p>
            <a:pPr>
              <a:buClr>
                <a:srgbClr val="00817E"/>
              </a:buClr>
              <a:buNone/>
            </a:pPr>
            <a:r>
              <a:rPr lang="en-US" dirty="0" smtClean="0"/>
              <a:t>DEQ recommends that EQC adopt proposed amendments to OAR 340, Division 54 as shown in Attachment A</a:t>
            </a:r>
          </a:p>
          <a:p>
            <a:pPr lvl="1">
              <a:buClr>
                <a:srgbClr val="00817E"/>
              </a:buClr>
              <a:buFont typeface="Wingdings" pitchFamily="2" charset="2"/>
              <a:buChar char="§"/>
            </a:pPr>
            <a:r>
              <a:rPr lang="en-US" dirty="0" smtClean="0"/>
              <a:t>Longer-term financing option in the Clean Water State Revolving Fund program</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781014" y="1520348"/>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3"/>
            <a:ext cx="4495800" cy="4525963"/>
          </a:xfrm>
        </p:spPr>
        <p:txBody>
          <a:bodyPr>
            <a:normAutofit/>
          </a:bodyPr>
          <a:lstStyle/>
          <a:p>
            <a:pPr>
              <a:buNone/>
            </a:pPr>
            <a:r>
              <a:rPr lang="en-US" dirty="0" smtClean="0"/>
              <a:t>Loans to public agencies for water quality protection and improvement projects</a:t>
            </a:r>
          </a:p>
          <a:p>
            <a:pPr lvl="1">
              <a:buClr>
                <a:srgbClr val="00817E"/>
              </a:buClr>
              <a:buFont typeface="Wingdings" pitchFamily="2" charset="2"/>
              <a:buChar char="§"/>
            </a:pPr>
            <a:r>
              <a:rPr lang="en-US" dirty="0" smtClean="0"/>
              <a:t>Low interest rates</a:t>
            </a:r>
          </a:p>
          <a:p>
            <a:pPr lvl="1">
              <a:buClr>
                <a:srgbClr val="00817E"/>
              </a:buClr>
              <a:buFont typeface="Wingdings" pitchFamily="2" charset="2"/>
              <a:buChar char="§"/>
            </a:pPr>
            <a:r>
              <a:rPr lang="en-US" dirty="0" smtClean="0"/>
              <a:t>Terms up to 20 years</a:t>
            </a:r>
          </a:p>
          <a:p>
            <a:pPr lvl="1">
              <a:buClr>
                <a:srgbClr val="00817E"/>
              </a:buClr>
              <a:buFont typeface="Wingdings" pitchFamily="2" charset="2"/>
              <a:buChar char="§"/>
            </a:pPr>
            <a:r>
              <a:rPr lang="en-US" dirty="0" smtClean="0"/>
              <a:t>$1 billion to 149 communities since 1990</a:t>
            </a:r>
          </a:p>
          <a:p>
            <a:pPr lvl="1">
              <a:buClr>
                <a:srgbClr val="00817E"/>
              </a:buClr>
              <a:buFont typeface="Wingdings" pitchFamily="2" charset="2"/>
              <a:buChar char="§"/>
            </a:pPr>
            <a:r>
              <a:rPr lang="en-US" dirty="0" smtClean="0"/>
              <a:t>Water quality benefits</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dirty="0"/>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The program provides affordable funding to communities</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1148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70037"/>
            <a:ext cx="7772400" cy="4525963"/>
          </a:xfrm>
        </p:spPr>
        <p:txBody>
          <a:bodyPr>
            <a:normAutofit/>
          </a:bodyPr>
          <a:lstStyle/>
          <a:p>
            <a:pPr>
              <a:buNone/>
            </a:pPr>
            <a:r>
              <a:rPr lang="en-US" dirty="0" smtClean="0"/>
              <a:t>Large project costs can strain finances</a:t>
            </a:r>
          </a:p>
          <a:p>
            <a:pPr lvl="1">
              <a:buClr>
                <a:srgbClr val="00817E"/>
              </a:buClr>
              <a:buFont typeface="Wingdings" pitchFamily="2" charset="2"/>
              <a:buChar char="§"/>
            </a:pPr>
            <a:r>
              <a:rPr lang="en-US" dirty="0" smtClean="0"/>
              <a:t>Especially small and lower-income communities with a small rate base</a:t>
            </a:r>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4</a:t>
            </a:fld>
            <a:endParaRPr lang="en-US" dirty="0"/>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Shorter repayment period can lead to economic hardships</a:t>
            </a:r>
            <a:endParaRPr lang="en-US" sz="3200" dirty="0">
              <a:latin typeface="Arial" pitchFamily="34" charset="0"/>
              <a:cs typeface="Arial" pitchFamily="34" charset="0"/>
            </a:endParaRPr>
          </a:p>
        </p:txBody>
      </p:sp>
      <p:pic>
        <p:nvPicPr>
          <p:cNvPr id="1027" name="Picture 3" descr="X:\Logos &amp; Photos\photos\St. Helens\StHelen-Pinney.JPG"/>
          <p:cNvPicPr>
            <a:picLocks noChangeAspect="1" noChangeArrowheads="1"/>
          </p:cNvPicPr>
          <p:nvPr/>
        </p:nvPicPr>
        <p:blipFill>
          <a:blip r:embed="rId3" cstate="print"/>
          <a:srcRect l="26563" t="35000" r="13437" b="16250"/>
          <a:stretch>
            <a:fillRect/>
          </a:stretch>
        </p:blipFill>
        <p:spPr bwMode="auto">
          <a:xfrm>
            <a:off x="2133600" y="3581400"/>
            <a:ext cx="487680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229600" cy="4525963"/>
          </a:xfrm>
        </p:spPr>
        <p:txBody>
          <a:bodyPr>
            <a:normAutofit lnSpcReduction="10000"/>
          </a:bodyPr>
          <a:lstStyle/>
          <a:p>
            <a:pPr>
              <a:buClr>
                <a:srgbClr val="00817E"/>
              </a:buClr>
              <a:buFont typeface="Wingdings" pitchFamily="2" charset="2"/>
              <a:buChar char="§"/>
            </a:pPr>
            <a:r>
              <a:rPr lang="en-US" dirty="0" smtClean="0"/>
              <a:t>Recommended during the 2012 program rulemaking</a:t>
            </a:r>
          </a:p>
          <a:p>
            <a:pPr>
              <a:buClr>
                <a:srgbClr val="00817E"/>
              </a:buClr>
              <a:buFont typeface="Wingdings" pitchFamily="2" charset="2"/>
              <a:buChar char="§"/>
            </a:pPr>
            <a:r>
              <a:rPr lang="en-US" dirty="0" smtClean="0"/>
              <a:t>15 other state Clean Water State Revolving Fund programs allow longer-term financing</a:t>
            </a:r>
          </a:p>
          <a:p>
            <a:pPr>
              <a:buClr>
                <a:srgbClr val="00817E"/>
              </a:buClr>
              <a:buFont typeface="Wingdings" pitchFamily="2" charset="2"/>
              <a:buChar char="§"/>
            </a:pPr>
            <a:r>
              <a:rPr lang="en-US" dirty="0" smtClean="0"/>
              <a:t>Spreading debt over longer period creates more affordable repayment terms</a:t>
            </a:r>
          </a:p>
          <a:p>
            <a:pPr lvl="1">
              <a:buClr>
                <a:srgbClr val="00817E"/>
              </a:buClr>
              <a:buFont typeface="Wingdings" pitchFamily="2" charset="2"/>
              <a:buChar char="§"/>
            </a:pPr>
            <a:r>
              <a:rPr lang="en-US" dirty="0" smtClean="0"/>
              <a:t>Especially benefit smaller and lower-income communities </a:t>
            </a:r>
          </a:p>
          <a:p>
            <a:pPr>
              <a:buClr>
                <a:srgbClr val="00817E"/>
              </a:buClr>
              <a:buFont typeface="Wingdings" pitchFamily="2" charset="2"/>
              <a:buChar char="§"/>
            </a:pPr>
            <a:r>
              <a:rPr lang="en-US" dirty="0" smtClean="0"/>
              <a:t>Will make the program more attractive</a:t>
            </a:r>
          </a:p>
          <a:p>
            <a:pPr>
              <a:buClr>
                <a:srgbClr val="00817E"/>
              </a:buClr>
              <a:buFont typeface="Wingdings" pitchFamily="2" charset="2"/>
              <a:buChar char="§"/>
            </a:pPr>
            <a:r>
              <a:rPr lang="en-US" dirty="0" smtClean="0"/>
              <a:t>Could increase number of water quality projects</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dirty="0"/>
          </a:p>
        </p:txBody>
      </p:sp>
      <p:sp>
        <p:nvSpPr>
          <p:cNvPr id="8" name="Rectangle 7"/>
          <p:cNvSpPr/>
          <p:nvPr/>
        </p:nvSpPr>
        <p:spPr>
          <a:xfrm>
            <a:off x="1143000" y="141982"/>
            <a:ext cx="7696200" cy="1077218"/>
          </a:xfrm>
          <a:prstGeom prst="rect">
            <a:avLst/>
          </a:prstGeom>
        </p:spPr>
        <p:txBody>
          <a:bodyPr wrap="square">
            <a:spAutoFit/>
          </a:bodyPr>
          <a:lstStyle/>
          <a:p>
            <a:r>
              <a:rPr lang="en-US" sz="3200" dirty="0" smtClean="0">
                <a:latin typeface="Arial" pitchFamily="34" charset="0"/>
                <a:cs typeface="Arial" pitchFamily="34" charset="0"/>
              </a:rPr>
              <a:t>Longer terms will enhance the program and help communities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2" name="Content Placeholder 1"/>
          <p:cNvSpPr>
            <a:spLocks noGrp="1"/>
          </p:cNvSpPr>
          <p:nvPr>
            <p:ph idx="4294967295"/>
          </p:nvPr>
        </p:nvSpPr>
        <p:spPr>
          <a:xfrm>
            <a:off x="228600" y="1295400"/>
            <a:ext cx="8229600" cy="4876800"/>
          </a:xfrm>
        </p:spPr>
        <p:txBody>
          <a:bodyPr>
            <a:normAutofit/>
          </a:bodyPr>
          <a:lstStyle/>
          <a:p>
            <a:pPr>
              <a:buNone/>
            </a:pPr>
            <a:endParaRPr lang="en-US" b="1" dirty="0" smtClean="0">
              <a:solidFill>
                <a:srgbClr val="008272"/>
              </a:solidFill>
            </a:endParaRPr>
          </a:p>
          <a:p>
            <a:pPr>
              <a:buClr>
                <a:srgbClr val="00817E"/>
              </a:buClr>
              <a:buFont typeface="Wingdings" pitchFamily="2" charset="2"/>
              <a:buChar char="§"/>
            </a:pPr>
            <a:r>
              <a:rPr lang="en-US" sz="2800" dirty="0" smtClean="0"/>
              <a:t>The federal Clean Water Act and state statute</a:t>
            </a:r>
          </a:p>
          <a:p>
            <a:pPr lvl="1">
              <a:buClr>
                <a:srgbClr val="00817E"/>
              </a:buClr>
              <a:buFont typeface="Wingdings" pitchFamily="2" charset="2"/>
              <a:buChar char="§"/>
            </a:pPr>
            <a:r>
              <a:rPr lang="en-US" sz="2400" dirty="0" smtClean="0"/>
              <a:t>Limit loan terms to up to 20 years</a:t>
            </a:r>
          </a:p>
          <a:p>
            <a:pPr lvl="1">
              <a:buClr>
                <a:srgbClr val="00817E"/>
              </a:buClr>
              <a:buFont typeface="Wingdings" pitchFamily="2" charset="2"/>
              <a:buChar char="§"/>
            </a:pPr>
            <a:r>
              <a:rPr lang="en-US" sz="2400" dirty="0" smtClean="0"/>
              <a:t>Allow a public agency to sell DEQ a revenue bond with repayment terms up to 30 years or life of asset for treatment works projects (i.e. longer-term financing)</a:t>
            </a:r>
          </a:p>
          <a:p>
            <a:pPr>
              <a:buClr>
                <a:srgbClr val="00817E"/>
              </a:buClr>
              <a:buFont typeface="Wingdings" pitchFamily="2" charset="2"/>
              <a:buChar char="§"/>
            </a:pPr>
            <a:r>
              <a:rPr lang="en-US" sz="2800" dirty="0" smtClean="0"/>
              <a:t>Rule amendments are necessary to implement longer-term financing</a:t>
            </a:r>
          </a:p>
          <a:p>
            <a:pPr lvl="1">
              <a:buClr>
                <a:srgbClr val="00817E"/>
              </a:buClr>
              <a:buFont typeface="Wingdings" pitchFamily="2" charset="2"/>
              <a:buChar char="§"/>
            </a:pPr>
            <a:r>
              <a:rPr lang="en-US" sz="2400" dirty="0" smtClean="0"/>
              <a:t>Details for eligibility, terms, etc. needed to be determined</a:t>
            </a:r>
          </a:p>
          <a:p>
            <a:pPr>
              <a:buNone/>
            </a:pPr>
            <a:endParaRPr lang="en-US" dirty="0"/>
          </a:p>
        </p:txBody>
      </p:sp>
      <p:sp>
        <p:nvSpPr>
          <p:cNvPr id="7" name="Rectangle 6"/>
          <p:cNvSpPr/>
          <p:nvPr/>
        </p:nvSpPr>
        <p:spPr>
          <a:xfrm>
            <a:off x="1066800" y="152400"/>
            <a:ext cx="7239000" cy="1077218"/>
          </a:xfrm>
          <a:prstGeom prst="rect">
            <a:avLst/>
          </a:prstGeom>
        </p:spPr>
        <p:txBody>
          <a:bodyPr wrap="square">
            <a:spAutoFit/>
          </a:bodyPr>
          <a:lstStyle/>
          <a:p>
            <a:r>
              <a:rPr lang="en-US" sz="3200" dirty="0" smtClean="0">
                <a:latin typeface="Arial" pitchFamily="34" charset="0"/>
                <a:cs typeface="Arial" pitchFamily="34" charset="0"/>
              </a:rPr>
              <a:t>Longer-term financing is allowable with amendments to rules </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5486400" cy="4525963"/>
          </a:xfrm>
        </p:spPr>
        <p:txBody>
          <a:bodyPr>
            <a:normAutofit/>
          </a:bodyPr>
          <a:lstStyle/>
          <a:p>
            <a:pPr>
              <a:buClr>
                <a:srgbClr val="00817E"/>
              </a:buClr>
              <a:buFont typeface="Wingdings" pitchFamily="2" charset="2"/>
              <a:buChar char="§"/>
            </a:pPr>
            <a:r>
              <a:rPr lang="en-US" dirty="0" smtClean="0"/>
              <a:t>Advisory Committee</a:t>
            </a:r>
          </a:p>
          <a:p>
            <a:pPr lvl="1">
              <a:buClr>
                <a:srgbClr val="00817E"/>
              </a:buClr>
              <a:buFont typeface="Wingdings" pitchFamily="2" charset="2"/>
              <a:buChar char="§"/>
            </a:pPr>
            <a:r>
              <a:rPr lang="en-US" dirty="0" smtClean="0"/>
              <a:t>Standing, diverse committee</a:t>
            </a:r>
          </a:p>
          <a:p>
            <a:pPr lvl="1">
              <a:buClr>
                <a:srgbClr val="00817E"/>
              </a:buClr>
              <a:buFont typeface="Wingdings" pitchFamily="2" charset="2"/>
              <a:buChar char="§"/>
            </a:pPr>
            <a:r>
              <a:rPr lang="en-US" dirty="0" smtClean="0"/>
              <a:t>June-Sept. 2013</a:t>
            </a:r>
          </a:p>
          <a:p>
            <a:pPr lvl="1">
              <a:buClr>
                <a:srgbClr val="00817E"/>
              </a:buClr>
              <a:buFont typeface="Wingdings" pitchFamily="2" charset="2"/>
              <a:buChar char="§"/>
            </a:pPr>
            <a:r>
              <a:rPr lang="en-US" dirty="0" smtClean="0"/>
              <a:t>Recommendations report (Attachment B)</a:t>
            </a:r>
          </a:p>
          <a:p>
            <a:pPr>
              <a:buClr>
                <a:srgbClr val="00817E"/>
              </a:buClr>
              <a:buFont typeface="Wingdings" pitchFamily="2" charset="2"/>
              <a:buChar char="§"/>
            </a:pPr>
            <a:r>
              <a:rPr lang="en-US" dirty="0" smtClean="0"/>
              <a:t>EPA Region 10 and EPA HQ</a:t>
            </a:r>
          </a:p>
          <a:p>
            <a:pPr lvl="1">
              <a:buClr>
                <a:srgbClr val="00817E"/>
              </a:buClr>
              <a:buFont typeface="Wingdings" pitchFamily="2" charset="2"/>
              <a:buChar char="§"/>
            </a:pPr>
            <a:r>
              <a:rPr lang="en-US" dirty="0" smtClean="0"/>
              <a:t>Longer-term financing requirements</a:t>
            </a:r>
          </a:p>
          <a:p>
            <a:pPr lvl="1">
              <a:buClr>
                <a:srgbClr val="00817E"/>
              </a:buClr>
              <a:buFont typeface="Wingdings" pitchFamily="2" charset="2"/>
              <a:buChar char="§"/>
            </a:pPr>
            <a:r>
              <a:rPr lang="en-US" dirty="0" smtClean="0"/>
              <a:t>Approved Dec. 5, 2013</a:t>
            </a:r>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sp>
        <p:nvSpPr>
          <p:cNvPr id="4" name="Rectangle 3"/>
          <p:cNvSpPr/>
          <p:nvPr/>
        </p:nvSpPr>
        <p:spPr>
          <a:xfrm>
            <a:off x="990600" y="152400"/>
            <a:ext cx="7848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Input from many to develop recommendations for the proposed rules</a:t>
            </a:r>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rot="600000">
            <a:off x="5512844" y="1710059"/>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14400"/>
            <a:ext cx="8153400" cy="5638800"/>
          </a:xfrm>
        </p:spPr>
        <p:txBody>
          <a:bodyPr>
            <a:normAutofit/>
          </a:bodyPr>
          <a:lstStyle/>
          <a:p>
            <a:pPr>
              <a:buNone/>
            </a:pPr>
            <a:endParaRPr lang="en-US" sz="3800" dirty="0" smtClean="0"/>
          </a:p>
          <a:p>
            <a:pPr>
              <a:buNone/>
            </a:pPr>
            <a:r>
              <a:rPr lang="en-US" dirty="0" smtClean="0"/>
              <a:t>Additional financing option to the traditional 20- year loan</a:t>
            </a:r>
          </a:p>
          <a:p>
            <a:pPr marL="742831" lvl="2" indent="-342845">
              <a:buClr>
                <a:srgbClr val="00817E"/>
              </a:buClr>
              <a:buFont typeface="Wingdings" pitchFamily="2" charset="2"/>
              <a:buChar char="§"/>
            </a:pPr>
            <a:r>
              <a:rPr lang="en-US" sz="2400" dirty="0" smtClean="0"/>
              <a:t>Not a loan</a:t>
            </a:r>
          </a:p>
          <a:p>
            <a:pPr marL="742831" lvl="2" indent="-342845">
              <a:buClr>
                <a:srgbClr val="00817E"/>
              </a:buClr>
              <a:buFont typeface="Wingdings" pitchFamily="2" charset="2"/>
              <a:buChar char="§"/>
            </a:pPr>
            <a:r>
              <a:rPr lang="en-US" sz="2400" dirty="0" smtClean="0"/>
              <a:t>Public agencies sell revenue bond to DEQ</a:t>
            </a:r>
          </a:p>
          <a:p>
            <a:pPr marL="742831" lvl="2" indent="-342845">
              <a:buClr>
                <a:srgbClr val="00817E"/>
              </a:buClr>
              <a:buFont typeface="Wingdings" pitchFamily="2" charset="2"/>
              <a:buChar char="§"/>
            </a:pPr>
            <a:r>
              <a:rPr lang="en-US" sz="2400" dirty="0" smtClean="0"/>
              <a:t>Repayment terms up to 30 years</a:t>
            </a:r>
          </a:p>
          <a:p>
            <a:pPr marL="742831" lvl="2" indent="-342845">
              <a:buClr>
                <a:srgbClr val="00817E"/>
              </a:buClr>
              <a:buFont typeface="Wingdings" pitchFamily="2" charset="2"/>
              <a:buChar char="§"/>
            </a:pPr>
            <a:r>
              <a:rPr lang="en-US" sz="2400" dirty="0" smtClean="0"/>
              <a:t>Details optimize fund protection and benefits to borrowers</a:t>
            </a:r>
          </a:p>
          <a:p>
            <a:pPr marL="1199957" lvl="3" indent="-342845">
              <a:buClr>
                <a:srgbClr val="00817E"/>
              </a:buClr>
              <a:buFont typeface="Wingdings" pitchFamily="2" charset="2"/>
              <a:buChar char="§"/>
            </a:pPr>
            <a:r>
              <a:rPr lang="en-US" sz="2200" dirty="0" smtClean="0"/>
              <a:t>All new borrowers eligible</a:t>
            </a:r>
          </a:p>
          <a:p>
            <a:pPr marL="1199957" lvl="3" indent="-342845">
              <a:buClr>
                <a:srgbClr val="00817E"/>
              </a:buClr>
              <a:buFont typeface="Wingdings" pitchFamily="2" charset="2"/>
              <a:buChar char="§"/>
            </a:pPr>
            <a:r>
              <a:rPr lang="en-US" sz="2200" dirty="0" smtClean="0"/>
              <a:t>Small group of existing borrowers can refinance</a:t>
            </a:r>
          </a:p>
          <a:p>
            <a:pPr marL="1199957" lvl="3" indent="-342845">
              <a:buClr>
                <a:srgbClr val="00817E"/>
              </a:buClr>
              <a:buFont typeface="Wingdings" pitchFamily="2" charset="2"/>
              <a:buChar char="§"/>
            </a:pPr>
            <a:r>
              <a:rPr lang="en-US" sz="2200" dirty="0" smtClean="0"/>
              <a:t>Interest rates, prioritization and allocation of funding</a:t>
            </a:r>
          </a:p>
          <a:p>
            <a:pPr marL="742831" lvl="2" indent="-342845">
              <a:buClr>
                <a:srgbClr val="00817E"/>
              </a:buClr>
              <a:buFont typeface="Wingdings" pitchFamily="2" charset="2"/>
              <a:buChar char="§"/>
            </a:pPr>
            <a:r>
              <a:rPr lang="en-US" sz="2400" dirty="0" smtClean="0"/>
              <a:t>Applies only to treatment works projects </a:t>
            </a:r>
          </a:p>
          <a:p>
            <a:pPr>
              <a:buNone/>
            </a:pPr>
            <a:endParaRPr lang="en-US" sz="3800" dirty="0" smtClean="0"/>
          </a:p>
          <a:p>
            <a:pPr>
              <a:buNone/>
            </a:pPr>
            <a:endParaRPr lang="en-US" sz="3800"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dirty="0"/>
          </a:p>
        </p:txBody>
      </p:sp>
      <p:sp>
        <p:nvSpPr>
          <p:cNvPr id="4" name="Rectangle 3"/>
          <p:cNvSpPr/>
          <p:nvPr/>
        </p:nvSpPr>
        <p:spPr>
          <a:xfrm>
            <a:off x="914400" y="294382"/>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Details for the new funding option</a:t>
            </a:r>
          </a:p>
          <a:p>
            <a:endParaRPr 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798637"/>
            <a:ext cx="4114800" cy="4525963"/>
          </a:xfrm>
        </p:spPr>
        <p:txBody>
          <a:bodyPr>
            <a:normAutofit/>
          </a:bodyPr>
          <a:lstStyle/>
          <a:p>
            <a:pPr>
              <a:buClr>
                <a:srgbClr val="00817E"/>
              </a:buClr>
              <a:buNone/>
            </a:pPr>
            <a:r>
              <a:rPr lang="en-US" dirty="0" smtClean="0"/>
              <a:t>$10 Million project, </a:t>
            </a:r>
          </a:p>
          <a:p>
            <a:pPr>
              <a:buClr>
                <a:srgbClr val="00817E"/>
              </a:buClr>
              <a:buNone/>
            </a:pPr>
            <a:r>
              <a:rPr lang="en-US" dirty="0" smtClean="0"/>
              <a:t>20 vs. 30 year</a:t>
            </a:r>
          </a:p>
          <a:p>
            <a:pPr>
              <a:buClr>
                <a:srgbClr val="00817E"/>
              </a:buClr>
              <a:buFont typeface="Wingdings" pitchFamily="2" charset="2"/>
              <a:buChar char="§"/>
            </a:pPr>
            <a:r>
              <a:rPr lang="en-US" sz="2400" dirty="0" smtClean="0"/>
              <a:t>Pay $79K less a year in repayments</a:t>
            </a:r>
          </a:p>
          <a:p>
            <a:pPr>
              <a:buClr>
                <a:srgbClr val="00817E"/>
              </a:buClr>
              <a:buFont typeface="Wingdings" pitchFamily="2" charset="2"/>
              <a:buChar char="§"/>
            </a:pPr>
            <a:r>
              <a:rPr lang="en-US" sz="2400" dirty="0" smtClean="0"/>
              <a:t>$ 3+ savings/mo. in utility rates</a:t>
            </a:r>
          </a:p>
          <a:p>
            <a:pPr lvl="1">
              <a:buClr>
                <a:srgbClr val="00817E"/>
              </a:buClr>
              <a:buFont typeface="Wingdings" pitchFamily="2" charset="2"/>
              <a:buChar char="§"/>
            </a:pPr>
            <a:r>
              <a:rPr lang="en-US" sz="2000" dirty="0" smtClean="0"/>
              <a:t>$9 vs. $12  rate increase</a:t>
            </a:r>
          </a:p>
          <a:p>
            <a:pPr>
              <a:buClr>
                <a:srgbClr val="00817E"/>
              </a:buClr>
              <a:buFont typeface="Wingdings" pitchFamily="2" charset="2"/>
              <a:buChar char="§"/>
            </a:pPr>
            <a:r>
              <a:rPr lang="en-US" sz="2400" dirty="0" smtClean="0"/>
              <a:t>Pay $1.3M</a:t>
            </a:r>
            <a:r>
              <a:rPr lang="en-US" sz="2400" b="1" dirty="0" smtClean="0"/>
              <a:t> </a:t>
            </a:r>
            <a:r>
              <a:rPr lang="en-US" sz="2400" dirty="0" smtClean="0"/>
              <a:t>more in interest over life of debt</a:t>
            </a:r>
          </a:p>
          <a:p>
            <a:pPr lvl="2">
              <a:buClr>
                <a:srgbClr val="00817E"/>
              </a:buClr>
              <a:buFont typeface="Wingdings" pitchFamily="2" charset="2"/>
              <a:buChar char="§"/>
            </a:pPr>
            <a:endParaRPr lang="en-US" sz="2400" dirty="0" smtClean="0"/>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9</a:t>
            </a:fld>
            <a:endParaRPr lang="en-US" dirty="0"/>
          </a:p>
        </p:txBody>
      </p:sp>
      <p:sp>
        <p:nvSpPr>
          <p:cNvPr id="6" name="Rectangle 5"/>
          <p:cNvSpPr/>
          <p:nvPr/>
        </p:nvSpPr>
        <p:spPr>
          <a:xfrm>
            <a:off x="914400" y="152400"/>
            <a:ext cx="7696200" cy="1077218"/>
          </a:xfrm>
          <a:prstGeom prst="rect">
            <a:avLst/>
          </a:prstGeom>
        </p:spPr>
        <p:txBody>
          <a:bodyPr wrap="square">
            <a:spAutoFit/>
          </a:bodyPr>
          <a:lstStyle/>
          <a:p>
            <a:r>
              <a:rPr lang="en-US" sz="3200" dirty="0" smtClean="0">
                <a:latin typeface="Arial" pitchFamily="34" charset="0"/>
                <a:cs typeface="Arial" pitchFamily="34" charset="0"/>
              </a:rPr>
              <a:t>Example of benefit to longer terms for a new project</a:t>
            </a:r>
            <a:endParaRPr lang="en-US" sz="3200" dirty="0">
              <a:latin typeface="Arial" pitchFamily="34" charset="0"/>
              <a:cs typeface="Arial" pitchFamily="34" charset="0"/>
            </a:endParaRPr>
          </a:p>
        </p:txBody>
      </p:sp>
      <p:pic>
        <p:nvPicPr>
          <p:cNvPr id="4098" name="Picture 2" descr="X:\Logos &amp; Photos\photos\Susan 8-7-13\OutfallPipe.jpg"/>
          <p:cNvPicPr>
            <a:picLocks noChangeAspect="1" noChangeArrowheads="1"/>
          </p:cNvPicPr>
          <p:nvPr/>
        </p:nvPicPr>
        <p:blipFill>
          <a:blip r:embed="rId3" cstate="print"/>
          <a:srcRect/>
          <a:stretch>
            <a:fillRect/>
          </a:stretch>
        </p:blipFill>
        <p:spPr bwMode="auto">
          <a:xfrm>
            <a:off x="4191000" y="1981200"/>
            <a:ext cx="4860670" cy="342900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3211</Words>
  <Application>Microsoft Office PowerPoint</Application>
  <PresentationFormat>On-screen Show (4:3)</PresentationFormat>
  <Paragraphs>335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Presentation1Nb</vt:lpstr>
      <vt:lpstr> Action Item: Clean Water State Revolving Fund Longer-term Financing  Environmental Quality Commission Special Meeting Jan. 24,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2014-01-22T23:39:58Z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