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tiff" ContentType="image/tiff"/>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handoutMasterIdLst>
    <p:handoutMasterId r:id="rId31"/>
  </p:handoutMasterIdLst>
  <p:sldIdLst>
    <p:sldId id="319" r:id="rId2"/>
    <p:sldId id="320" r:id="rId3"/>
    <p:sldId id="321" r:id="rId4"/>
    <p:sldId id="322" r:id="rId5"/>
    <p:sldId id="323" r:id="rId6"/>
    <p:sldId id="324" r:id="rId7"/>
    <p:sldId id="325" r:id="rId8"/>
    <p:sldId id="327" r:id="rId9"/>
    <p:sldId id="328" r:id="rId10"/>
    <p:sldId id="329" r:id="rId11"/>
    <p:sldId id="330" r:id="rId12"/>
    <p:sldId id="331" r:id="rId13"/>
    <p:sldId id="333" r:id="rId14"/>
    <p:sldId id="264" r:id="rId15"/>
    <p:sldId id="318" r:id="rId16"/>
    <p:sldId id="268" r:id="rId17"/>
    <p:sldId id="271" r:id="rId18"/>
    <p:sldId id="316" r:id="rId19"/>
    <p:sldId id="261" r:id="rId20"/>
    <p:sldId id="278" r:id="rId21"/>
    <p:sldId id="279" r:id="rId22"/>
    <p:sldId id="280" r:id="rId23"/>
    <p:sldId id="281" r:id="rId24"/>
    <p:sldId id="282" r:id="rId25"/>
    <p:sldId id="283" r:id="rId26"/>
    <p:sldId id="314" r:id="rId27"/>
    <p:sldId id="315" r:id="rId28"/>
    <p:sldId id="276"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CCFFCC"/>
    <a:srgbClr val="2F8D77"/>
    <a:srgbClr val="3399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5620"/>
    <p:restoredTop sz="66917" autoAdjust="0"/>
  </p:normalViewPr>
  <p:slideViewPr>
    <p:cSldViewPr snapToGrid="0">
      <p:cViewPr varScale="1">
        <p:scale>
          <a:sx n="52" d="100"/>
          <a:sy n="52" d="100"/>
        </p:scale>
        <p:origin x="-1272" y="-91"/>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p:scale>
          <a:sx n="60" d="100"/>
          <a:sy n="60" d="100"/>
        </p:scale>
        <p:origin x="-2611" y="-125"/>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77FAF3C-62B8-4791-AD9B-D62A03CF9054}" type="datetimeFigureOut">
              <a:rPr lang="en-US" smtClean="0"/>
              <a:pPr/>
              <a:t>1/3/2014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DE3EBAF-AF8E-4601-A145-94F3CFBAFAEA}"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6C635EC-D6B5-4FFF-A114-585FB7988B74}" type="datetimeFigureOut">
              <a:rPr lang="en-US" smtClean="0"/>
              <a:pPr/>
              <a:t>1/3/2014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A7F9380-F051-4FA3-AB3B-D5DE3C0230B5}"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Good morning, Chair O’Keefe, Commissioners.</a:t>
            </a:r>
          </a:p>
          <a:p>
            <a:endParaRPr lang="en-US" dirty="0"/>
          </a:p>
          <a:p>
            <a:r>
              <a:rPr lang="en-US" dirty="0"/>
              <a:t>My name is Leah Feldon and I am the manager for the Office of Compliance and Enforcement.</a:t>
            </a:r>
          </a:p>
          <a:p>
            <a:endParaRPr lang="en-US" dirty="0"/>
          </a:p>
          <a:p>
            <a:r>
              <a:rPr lang="en-US" dirty="0"/>
              <a:t>With me today are Les </a:t>
            </a:r>
            <a:r>
              <a:rPr lang="en-US" dirty="0" err="1"/>
              <a:t>Carlough</a:t>
            </a:r>
            <a:r>
              <a:rPr lang="en-US" dirty="0"/>
              <a:t>, Senior Policy Advisor with  our office and Jenny Root, Environmental Law Specialist  and the Division 12 Rules Coordinator  with our office.</a:t>
            </a:r>
          </a:p>
          <a:p>
            <a:endParaRPr lang="en-US" dirty="0"/>
          </a:p>
          <a:p>
            <a:r>
              <a:rPr lang="en-US" dirty="0"/>
              <a:t>This agenda item is a preview to the Division 12 rulemaking that we will bring to you at your December meeting.</a:t>
            </a:r>
          </a:p>
          <a:p>
            <a:endParaRPr lang="en-US" dirty="0"/>
          </a:p>
          <a:p>
            <a:r>
              <a:rPr lang="en-US" dirty="0"/>
              <a:t>We wanted to give you a preview of what that rulemaking will be about.  </a:t>
            </a:r>
          </a:p>
          <a:p>
            <a:endParaRPr lang="en-US" dirty="0"/>
          </a:p>
          <a:p>
            <a:r>
              <a:rPr lang="en-US" dirty="0"/>
              <a:t>But, we also wanted to take this opportunity to give you an overview of the enforcement process for your information and so you can see how this rulemaking fits into the overall enforcement scheme.</a:t>
            </a:r>
            <a:endParaRPr lang="en-US" baseline="0" dirty="0" smtClean="0"/>
          </a:p>
        </p:txBody>
      </p:sp>
      <p:sp>
        <p:nvSpPr>
          <p:cNvPr id="4" name="Slide Number Placeholder 3"/>
          <p:cNvSpPr>
            <a:spLocks noGrp="1"/>
          </p:cNvSpPr>
          <p:nvPr>
            <p:ph type="sldNum" sz="quarter" idx="10"/>
          </p:nvPr>
        </p:nvSpPr>
        <p:spPr/>
        <p:txBody>
          <a:bodyPr/>
          <a:lstStyle/>
          <a:p>
            <a:fld id="{6A7F9380-F051-4FA3-AB3B-D5DE3C0230B5}"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F383427-AAA3-4147-B870-154C8B9D3D4D}" type="slidenum">
              <a:rPr lang="en-US"/>
              <a:pPr/>
              <a:t>10</a:t>
            </a:fld>
            <a:endParaRPr lang="en-US"/>
          </a:p>
        </p:txBody>
      </p:sp>
      <p:sp>
        <p:nvSpPr>
          <p:cNvPr id="226306" name="Rectangle 2"/>
          <p:cNvSpPr>
            <a:spLocks noGrp="1" noRot="1" noChangeAspect="1" noChangeArrowheads="1" noTextEdit="1"/>
          </p:cNvSpPr>
          <p:nvPr>
            <p:ph type="sldImg"/>
          </p:nvPr>
        </p:nvSpPr>
        <p:spPr>
          <a:ln/>
        </p:spPr>
      </p:sp>
      <p:sp>
        <p:nvSpPr>
          <p:cNvPr id="226307" name="Rectangle 3"/>
          <p:cNvSpPr>
            <a:spLocks noGrp="1" noChangeArrowheads="1"/>
          </p:cNvSpPr>
          <p:nvPr>
            <p:ph type="body" idx="1"/>
          </p:nvPr>
        </p:nvSpPr>
        <p:spPr/>
        <p:txBody>
          <a:bodyPr/>
          <a:lstStyle/>
          <a:p>
            <a:r>
              <a:rPr lang="en-US" sz="1200" b="0" dirty="0" smtClean="0"/>
              <a:t>Over 90% are paid or settled after the informal</a:t>
            </a:r>
            <a:r>
              <a:rPr lang="en-US" b="1" dirty="0" smtClean="0"/>
              <a:t>. </a:t>
            </a:r>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A3C2347-6FA2-4DC9-8010-4298956C2A9C}" type="slidenum">
              <a:rPr lang="en-US"/>
              <a:pPr/>
              <a:t>11</a:t>
            </a:fld>
            <a:endParaRPr lang="en-US"/>
          </a:p>
        </p:txBody>
      </p:sp>
      <p:sp>
        <p:nvSpPr>
          <p:cNvPr id="228354" name="Rectangle 2"/>
          <p:cNvSpPr>
            <a:spLocks noGrp="1" noRot="1" noChangeAspect="1" noChangeArrowheads="1" noTextEdit="1"/>
          </p:cNvSpPr>
          <p:nvPr>
            <p:ph type="sldImg"/>
          </p:nvPr>
        </p:nvSpPr>
        <p:spPr>
          <a:ln/>
        </p:spPr>
      </p:sp>
      <p:sp>
        <p:nvSpPr>
          <p:cNvPr id="228355" name="Rectangle 3"/>
          <p:cNvSpPr>
            <a:spLocks noGrp="1" noChangeArrowheads="1"/>
          </p:cNvSpPr>
          <p:nvPr>
            <p:ph type="body" idx="1"/>
          </p:nvPr>
        </p:nvSpPr>
        <p:spPr/>
        <p:txBody>
          <a:bodyPr>
            <a:normAutofit fontScale="25000" lnSpcReduction="20000"/>
          </a:bodyPr>
          <a:lstStyle/>
          <a:p>
            <a:pPr>
              <a:lnSpc>
                <a:spcPct val="120000"/>
              </a:lnSpc>
              <a:buClr>
                <a:srgbClr val="FF0000"/>
              </a:buClr>
              <a:buSzPct val="150000"/>
            </a:pPr>
            <a:r>
              <a:rPr lang="en-US" sz="4800" b="0" dirty="0" smtClean="0"/>
              <a:t>After</a:t>
            </a:r>
            <a:r>
              <a:rPr lang="en-US" sz="4800" b="0" baseline="0" dirty="0" smtClean="0"/>
              <a:t> the informal, involved staff evaluate the new information and a make a recommendation about whether settlement is advisable.  Reasons </a:t>
            </a:r>
            <a:r>
              <a:rPr lang="en-US" sz="4800" b="0" dirty="0" smtClean="0"/>
              <a:t>for settlement include:</a:t>
            </a:r>
          </a:p>
          <a:p>
            <a:pPr marL="228600" lvl="0" indent="-228600">
              <a:lnSpc>
                <a:spcPct val="120000"/>
              </a:lnSpc>
              <a:buClr>
                <a:srgbClr val="FF0000"/>
              </a:buClr>
              <a:buSzPct val="150000"/>
              <a:buFont typeface="Arial" pitchFamily="34" charset="0"/>
              <a:buChar char="•"/>
            </a:pPr>
            <a:r>
              <a:rPr lang="en-US" sz="4800" b="0" dirty="0" smtClean="0"/>
              <a:t>Changes in the compliance order – Perhaps</a:t>
            </a:r>
            <a:r>
              <a:rPr lang="en-US" sz="4800" b="0" baseline="0" dirty="0" smtClean="0"/>
              <a:t> the respondent needs additional time to complete the order requirements or perhaps the respondent has a different – but acceptable – response plan</a:t>
            </a:r>
            <a:endParaRPr lang="en-US" sz="4800" b="0" dirty="0" smtClean="0"/>
          </a:p>
          <a:p>
            <a:pPr marL="228600" lvl="0" indent="-228600">
              <a:lnSpc>
                <a:spcPct val="120000"/>
              </a:lnSpc>
              <a:buClr>
                <a:srgbClr val="FF0000"/>
              </a:buClr>
              <a:buSzPct val="150000"/>
              <a:buFont typeface="Arial" pitchFamily="34" charset="0"/>
              <a:buChar char="•"/>
            </a:pPr>
            <a:r>
              <a:rPr lang="en-US" sz="4800" b="0" dirty="0" smtClean="0"/>
              <a:t>Modifications in the factual allegations </a:t>
            </a:r>
          </a:p>
          <a:p>
            <a:pPr marL="228600" lvl="0" indent="-228600">
              <a:lnSpc>
                <a:spcPct val="120000"/>
              </a:lnSpc>
              <a:buClr>
                <a:srgbClr val="FF0000"/>
              </a:buClr>
              <a:buSzPct val="150000"/>
              <a:buFont typeface="Arial" pitchFamily="34" charset="0"/>
              <a:buChar char="•"/>
            </a:pPr>
            <a:r>
              <a:rPr lang="en-US" sz="4800" b="0" dirty="0" smtClean="0"/>
              <a:t>Inclusion of a payment plan plus interest.  Sometimes</a:t>
            </a:r>
            <a:r>
              <a:rPr lang="en-US" sz="4800" b="0" baseline="0" dirty="0" smtClean="0"/>
              <a:t> the only issue is time of payment.  DEQ may settle the contested case with a payment plan plus statutory 9% interest.</a:t>
            </a:r>
            <a:endParaRPr lang="en-US" sz="4800" b="0" dirty="0" smtClean="0"/>
          </a:p>
          <a:p>
            <a:pPr marL="228600" lvl="0" indent="-228600">
              <a:lnSpc>
                <a:spcPct val="120000"/>
              </a:lnSpc>
              <a:buClr>
                <a:srgbClr val="FF0000"/>
              </a:buClr>
              <a:buSzPct val="150000"/>
              <a:buFont typeface="Arial" pitchFamily="34" charset="0"/>
              <a:buChar char="•"/>
            </a:pPr>
            <a:r>
              <a:rPr lang="en-US" sz="4800" b="0" dirty="0" smtClean="0"/>
              <a:t>Penalty reduction because of financial hardship.</a:t>
            </a:r>
            <a:r>
              <a:rPr lang="en-US" sz="4800" b="0" baseline="0" dirty="0" smtClean="0"/>
              <a:t>  In some cases DEQ may evaluate whether the Respondent can pay any of the penalty and may – under some circumstances – agree to accept a lower penalty.</a:t>
            </a:r>
            <a:endParaRPr lang="en-US" sz="4800" b="0" dirty="0" smtClean="0"/>
          </a:p>
          <a:p>
            <a:pPr marL="228600" lvl="0" indent="-228600">
              <a:lnSpc>
                <a:spcPct val="120000"/>
              </a:lnSpc>
              <a:buClr>
                <a:srgbClr val="FF0000"/>
              </a:buClr>
              <a:buSzPct val="150000"/>
              <a:buFont typeface="Arial" pitchFamily="34" charset="0"/>
              <a:buChar char="•"/>
            </a:pPr>
            <a:r>
              <a:rPr lang="en-US" sz="4800" b="0" dirty="0" smtClean="0"/>
              <a:t>“Litigation risk”  The</a:t>
            </a:r>
            <a:r>
              <a:rPr lang="en-US" sz="4800" b="0" baseline="0" dirty="0" smtClean="0"/>
              <a:t> contested case process is a legal process based on weight of evidence.  Regardless of the seriousness of the situation, DEQ must be confident that the evidence is sufficiently strong </a:t>
            </a:r>
            <a:endParaRPr lang="en-US" sz="4800" b="0" dirty="0" smtClean="0"/>
          </a:p>
          <a:p>
            <a:pPr marL="228600" indent="-228600">
              <a:lnSpc>
                <a:spcPct val="120000"/>
              </a:lnSpc>
              <a:buClr>
                <a:srgbClr val="FF0000"/>
              </a:buClr>
              <a:buSzPct val="150000"/>
              <a:buFont typeface="Arial" pitchFamily="34" charset="0"/>
              <a:buChar char="•"/>
            </a:pPr>
            <a:r>
              <a:rPr lang="en-US" sz="4800" b="0" dirty="0" smtClean="0"/>
              <a:t>Supplemental Environmental Projects (SEP)</a:t>
            </a:r>
          </a:p>
          <a:p>
            <a:endParaRPr lang="en-US" sz="1200" b="0" dirty="0" smtClean="0"/>
          </a:p>
          <a:p>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961732-BBB4-47D5-98DE-6A37E0F3B722}" type="slidenum">
              <a:rPr lang="en-US"/>
              <a:pPr/>
              <a:t>12</a:t>
            </a:fld>
            <a:endParaRPr lang="en-US"/>
          </a:p>
        </p:txBody>
      </p:sp>
      <p:sp>
        <p:nvSpPr>
          <p:cNvPr id="236546" name="Rectangle 2"/>
          <p:cNvSpPr>
            <a:spLocks noGrp="1" noRot="1" noChangeAspect="1" noChangeArrowheads="1" noTextEdit="1"/>
          </p:cNvSpPr>
          <p:nvPr>
            <p:ph type="sldImg"/>
          </p:nvPr>
        </p:nvSpPr>
        <p:spPr>
          <a:ln/>
        </p:spPr>
      </p:sp>
      <p:sp>
        <p:nvSpPr>
          <p:cNvPr id="236547" name="Rectangle 3"/>
          <p:cNvSpPr>
            <a:spLocks noGrp="1" noChangeArrowheads="1"/>
          </p:cNvSpPr>
          <p:nvPr>
            <p:ph type="body" idx="1"/>
          </p:nvPr>
        </p:nvSpPr>
        <p:spPr/>
        <p:txBody>
          <a:bodyPr/>
          <a:lstStyle/>
          <a:p>
            <a:endParaRPr lang="en-US" baseline="0" dirty="0" smtClean="0"/>
          </a:p>
          <a:p>
            <a:r>
              <a:rPr lang="en-US" dirty="0" smtClean="0"/>
              <a:t>DEQ and the Respondent may make argument, enter evidence, examine and cross examine witnesses.</a:t>
            </a:r>
          </a:p>
          <a:p>
            <a:endParaRPr lang="en-US" baseline="0" dirty="0" smtClean="0"/>
          </a:p>
          <a:p>
            <a:r>
              <a:rPr lang="en-US" baseline="0" dirty="0" smtClean="0"/>
              <a:t>DEQ has the burden of proof on most issues.</a:t>
            </a:r>
          </a:p>
          <a:p>
            <a:endParaRPr lang="en-US" baseline="0" dirty="0" smtClean="0"/>
          </a:p>
          <a:p>
            <a:r>
              <a:rPr lang="en-US" baseline="0" dirty="0" smtClean="0"/>
              <a:t>During 2011 an 2012, a total of 32 cases were set for contested case hearing.  In five of these cases, the respondent failed to appear.</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DEQ may appeal to the EQC, considering precedent or the possible impact of decision on program operations.</a:t>
            </a:r>
          </a:p>
          <a:p>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577080"/>
          </a:xfrm>
        </p:spPr>
        <p:txBody>
          <a:bodyPr>
            <a:normAutofit lnSpcReduction="10000"/>
          </a:bodyPr>
          <a:lstStyle/>
          <a:p>
            <a:r>
              <a:rPr lang="en-US" baseline="0" dirty="0" smtClean="0"/>
              <a:t>5 cases reviewed by EQC in 2011 &amp; 2012</a:t>
            </a:r>
            <a:endParaRPr lang="en-US" dirty="0" smtClean="0"/>
          </a:p>
          <a:p>
            <a:pPr marL="228600" indent="-228600">
              <a:spcBef>
                <a:spcPts val="1200"/>
              </a:spcBef>
              <a:buClr>
                <a:srgbClr val="FF0000"/>
              </a:buClr>
              <a:buSzPct val="150000"/>
              <a:buFont typeface="Arial" pitchFamily="34" charset="0"/>
              <a:buChar char="•"/>
            </a:pPr>
            <a:r>
              <a:rPr lang="en-US" dirty="0" smtClean="0"/>
              <a:t>Filing of an appeal – Either DEQ or the Respondent may appeal to you.</a:t>
            </a:r>
          </a:p>
          <a:p>
            <a:pPr marL="228600" indent="-228600">
              <a:spcBef>
                <a:spcPts val="1200"/>
              </a:spcBef>
              <a:buClr>
                <a:srgbClr val="FF0000"/>
              </a:buClr>
              <a:buSzPct val="150000"/>
              <a:buFont typeface="Arial" pitchFamily="34" charset="0"/>
              <a:buChar char="•"/>
            </a:pPr>
            <a:r>
              <a:rPr lang="en-US" dirty="0"/>
              <a:t>DEQ may appeal to the EQC, considering precedent or the possible impact of decision on program operations</a:t>
            </a:r>
            <a:r>
              <a:rPr lang="en-US" dirty="0" smtClean="0"/>
              <a:t>.</a:t>
            </a:r>
          </a:p>
          <a:p>
            <a:pPr marL="228600" indent="-228600">
              <a:spcBef>
                <a:spcPts val="1200"/>
              </a:spcBef>
              <a:buClr>
                <a:srgbClr val="FF0000"/>
              </a:buClr>
              <a:buSzPct val="150000"/>
              <a:buFont typeface="Arial" pitchFamily="34" charset="0"/>
              <a:buChar char="•"/>
            </a:pPr>
            <a:r>
              <a:rPr lang="en-US" dirty="0" smtClean="0"/>
              <a:t>Briefing – After an appeal is made, there is a schedule for submission of briefs that outline the issues to be appealed and responses from DEQ and the Respondent.</a:t>
            </a:r>
          </a:p>
          <a:p>
            <a:pPr marL="228600" indent="-228600">
              <a:spcBef>
                <a:spcPts val="1200"/>
              </a:spcBef>
              <a:buClr>
                <a:srgbClr val="FF0000"/>
              </a:buClr>
              <a:buSzPct val="150000"/>
              <a:buFont typeface="Arial" pitchFamily="34" charset="0"/>
              <a:buChar char="•"/>
            </a:pPr>
            <a:r>
              <a:rPr lang="en-US" dirty="0" smtClean="0"/>
              <a:t>Calendaring – Once the briefing is complete, the case is put on your calendar for a upcoming EQC meeting.</a:t>
            </a:r>
          </a:p>
          <a:p>
            <a:pPr marL="228600" indent="-228600">
              <a:spcBef>
                <a:spcPts val="1200"/>
              </a:spcBef>
              <a:buClr>
                <a:srgbClr val="FF0000"/>
              </a:buClr>
              <a:buSzPct val="150000"/>
              <a:buFont typeface="Arial" pitchFamily="34" charset="0"/>
              <a:buChar char="•"/>
            </a:pPr>
            <a:r>
              <a:rPr lang="en-US" dirty="0" smtClean="0"/>
              <a:t>You will be given copies of the file for your review.</a:t>
            </a:r>
          </a:p>
          <a:p>
            <a:pPr marL="228600" indent="-228600">
              <a:spcBef>
                <a:spcPts val="1200"/>
              </a:spcBef>
              <a:buClr>
                <a:srgbClr val="FF0000"/>
              </a:buClr>
              <a:buSzPct val="150000"/>
              <a:buFont typeface="Arial" pitchFamily="34" charset="0"/>
              <a:buChar char="•"/>
            </a:pPr>
            <a:r>
              <a:rPr lang="en-US" dirty="0" smtClean="0"/>
              <a:t>Argument and questioning – During your hearing, both sides will present short argument.  You may ask questions, though your ability to accept new evidence is limited.  Your attorney from the Department of Justice will help with the process.</a:t>
            </a:r>
          </a:p>
          <a:p>
            <a:pPr marL="228600" lvl="0" indent="-228600">
              <a:buFont typeface="Arial" pitchFamily="34" charset="0"/>
              <a:buChar char="•"/>
            </a:pPr>
            <a:r>
              <a:rPr lang="en-US" dirty="0" smtClean="0"/>
              <a:t>Final Order – Your decision about whether to </a:t>
            </a:r>
            <a:r>
              <a:rPr lang="en-US" kern="1200" dirty="0" smtClean="0">
                <a:solidFill>
                  <a:schemeClr val="tx1"/>
                </a:solidFill>
                <a:latin typeface="+mn-lt"/>
                <a:ea typeface="+mn-ea"/>
                <a:cs typeface="+mn-cs"/>
              </a:rPr>
              <a:t>reverse the ALJ’s decision, uphold the ALJ’s Proposed Order, Uphold the ALJ’s decision with different reasoning,</a:t>
            </a:r>
            <a:r>
              <a:rPr lang="en-US" kern="1200" baseline="0" dirty="0" smtClean="0">
                <a:solidFill>
                  <a:schemeClr val="tx1"/>
                </a:solidFill>
                <a:latin typeface="+mn-lt"/>
                <a:ea typeface="+mn-ea"/>
                <a:cs typeface="+mn-cs"/>
              </a:rPr>
              <a:t> </a:t>
            </a:r>
            <a:r>
              <a:rPr lang="en-US" kern="1200" dirty="0" smtClean="0">
                <a:solidFill>
                  <a:schemeClr val="tx1"/>
                </a:solidFill>
                <a:latin typeface="+mn-lt"/>
                <a:ea typeface="+mn-ea"/>
                <a:cs typeface="+mn-cs"/>
              </a:rPr>
              <a:t>remand the case to the ALJ for a further proceeding regarding new evidence</a:t>
            </a:r>
            <a:endParaRPr lang="en-US" dirty="0" smtClean="0"/>
          </a:p>
          <a:p>
            <a:pPr marL="228600" indent="-228600">
              <a:spcBef>
                <a:spcPts val="1200"/>
              </a:spcBef>
              <a:buClr>
                <a:srgbClr val="FF0000"/>
              </a:buClr>
              <a:buSzPct val="150000"/>
              <a:buFont typeface="Arial" pitchFamily="34" charset="0"/>
              <a:buChar char="•"/>
            </a:pPr>
            <a:r>
              <a:rPr lang="en-US" dirty="0" smtClean="0"/>
              <a:t>Appeal to the Court of Appeals, which the Respondent – but not DEQ – may appeal to the Court of Appeals.</a:t>
            </a:r>
          </a:p>
          <a:p>
            <a:pPr>
              <a:spcBef>
                <a:spcPts val="1200"/>
              </a:spcBef>
              <a:buClr>
                <a:srgbClr val="FF0000"/>
              </a:buClr>
              <a:buSzPct val="150000"/>
            </a:pPr>
            <a:r>
              <a:rPr lang="en-US" dirty="0" smtClean="0"/>
              <a:t>SOME SORT OF CLOSING STATEMENT HERE TO TRANSITION TO LES’S PRESENTATION.</a:t>
            </a:r>
            <a:endParaRPr lang="en-US" dirty="0"/>
          </a:p>
          <a:p>
            <a:pPr>
              <a:spcBef>
                <a:spcPts val="1200"/>
              </a:spcBef>
              <a:buClr>
                <a:srgbClr val="FF0000"/>
              </a:buClr>
              <a:buSzPct val="150000"/>
            </a:pPr>
            <a:endParaRPr lang="en-US" dirty="0" smtClean="0"/>
          </a:p>
          <a:p>
            <a:endParaRPr lang="en-US" dirty="0"/>
          </a:p>
        </p:txBody>
      </p:sp>
      <p:sp>
        <p:nvSpPr>
          <p:cNvPr id="4" name="Slide Number Placeholder 3"/>
          <p:cNvSpPr>
            <a:spLocks noGrp="1"/>
          </p:cNvSpPr>
          <p:nvPr>
            <p:ph type="sldNum" sz="quarter" idx="10"/>
          </p:nvPr>
        </p:nvSpPr>
        <p:spPr/>
        <p:txBody>
          <a:bodyPr/>
          <a:lstStyle/>
          <a:p>
            <a:fld id="{6A7F9380-F051-4FA3-AB3B-D5DE3C0230B5}"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69900" y="4343400"/>
            <a:ext cx="5969000" cy="4114800"/>
          </a:xfrm>
        </p:spPr>
        <p:txBody>
          <a:bodyPr>
            <a:normAutofit/>
          </a:bodyPr>
          <a:lstStyle/>
          <a:p>
            <a:pPr marL="228600" indent="-228600">
              <a:buFont typeface="+mj-lt"/>
              <a:buAutoNum type="arabicPeriod"/>
            </a:pPr>
            <a:r>
              <a:rPr lang="en-US" dirty="0" smtClean="0"/>
              <a:t>The rules we want to talk to you about today stem from legislation that was adopted in 2009</a:t>
            </a:r>
            <a:r>
              <a:rPr lang="en-US" baseline="0" dirty="0" smtClean="0"/>
              <a:t>.  </a:t>
            </a:r>
          </a:p>
          <a:p>
            <a:pPr marL="228600" indent="-228600">
              <a:buFont typeface="+mj-lt"/>
              <a:buAutoNum type="arabicPeriod"/>
            </a:pPr>
            <a:r>
              <a:rPr lang="en-US" baseline="0" dirty="0" smtClean="0"/>
              <a:t>The primary reason for the bill was to increase the maximum penalties</a:t>
            </a:r>
            <a:r>
              <a:rPr lang="en-US" dirty="0" smtClean="0"/>
              <a:t> </a:t>
            </a:r>
            <a:r>
              <a:rPr lang="en-US" baseline="0" dirty="0" smtClean="0"/>
              <a:t>DEQ may assess for violations of environmental laws. </a:t>
            </a:r>
          </a:p>
          <a:p>
            <a:pPr marL="228600" indent="-228600">
              <a:buFont typeface="+mj-lt"/>
              <a:buAutoNum type="arabicPeriod"/>
            </a:pPr>
            <a:r>
              <a:rPr lang="en-US" dirty="0" smtClean="0"/>
              <a:t>Before the bill, the maximum penalty DEQ could </a:t>
            </a:r>
            <a:r>
              <a:rPr lang="en-US" baseline="0" dirty="0" smtClean="0"/>
              <a:t>assess for most violations was $10,000.  </a:t>
            </a:r>
          </a:p>
          <a:p>
            <a:pPr marL="228600" indent="-228600">
              <a:buFont typeface="+mj-lt"/>
              <a:buAutoNum type="arabicPeriod"/>
            </a:pPr>
            <a:r>
              <a:rPr lang="en-US" baseline="0" dirty="0" smtClean="0"/>
              <a:t>This statutory cap</a:t>
            </a:r>
            <a:r>
              <a:rPr lang="en-US" dirty="0" smtClean="0"/>
              <a:t> was</a:t>
            </a:r>
            <a:r>
              <a:rPr lang="en-US" baseline="0" dirty="0" smtClean="0"/>
              <a:t> set in 1973 and our</a:t>
            </a:r>
            <a:r>
              <a:rPr lang="en-US" dirty="0" smtClean="0"/>
              <a:t> current penalty rules aim the penalties to be distributed under that cap</a:t>
            </a:r>
            <a:r>
              <a:rPr lang="en-US" baseline="0" dirty="0" smtClean="0"/>
              <a:t>.  </a:t>
            </a:r>
          </a:p>
          <a:p>
            <a:pPr marL="228600" indent="-228600">
              <a:buFont typeface="+mj-lt"/>
              <a:buAutoNum type="arabicPeriod"/>
            </a:pPr>
            <a:r>
              <a:rPr lang="en-US" baseline="0" dirty="0" smtClean="0"/>
              <a:t>Considering inflation, the value of a penalty assessed today is less than a quarter of the potency it would have been in 1973.  </a:t>
            </a:r>
          </a:p>
          <a:p>
            <a:pPr marL="228600" indent="-228600">
              <a:buFont typeface="+mj-lt"/>
              <a:buAutoNum type="arabicPeriod"/>
            </a:pPr>
            <a:r>
              <a:rPr lang="en-US" baseline="0" dirty="0" smtClean="0"/>
              <a:t>Because</a:t>
            </a:r>
            <a:r>
              <a:rPr lang="en-US" dirty="0" smtClean="0"/>
              <a:t> our research showed that our penalties were among the lowest in the country for many of our programs, w</a:t>
            </a:r>
            <a:r>
              <a:rPr lang="en-US" baseline="0" dirty="0" smtClean="0"/>
              <a:t>e were concerned that penalties might not always be taken seriously.  </a:t>
            </a:r>
          </a:p>
          <a:p>
            <a:pPr marL="228600" indent="-228600">
              <a:buFont typeface="+mj-lt"/>
              <a:buAutoNum type="arabicPeriod"/>
            </a:pPr>
            <a:r>
              <a:rPr lang="en-US" dirty="0" smtClean="0"/>
              <a:t>The most important aspects of the bill for this rulemaking are:  </a:t>
            </a:r>
          </a:p>
          <a:p>
            <a:endParaRPr lang="en-US" baseline="0" dirty="0" smtClean="0"/>
          </a:p>
          <a:p>
            <a:r>
              <a:rPr lang="en-US" dirty="0" smtClean="0"/>
              <a:t>Other things the bill did:</a:t>
            </a:r>
          </a:p>
          <a:p>
            <a:pPr marL="228600" indent="-228600">
              <a:buFont typeface="Arial" pitchFamily="34" charset="0"/>
              <a:buChar char="•"/>
            </a:pPr>
            <a:r>
              <a:rPr lang="en-US" baseline="0" dirty="0" smtClean="0"/>
              <a:t>Increased penalties did </a:t>
            </a:r>
            <a:r>
              <a:rPr lang="en-US" dirty="0" smtClean="0"/>
              <a:t>not affect dry cleaner fee penalty</a:t>
            </a:r>
            <a:r>
              <a:rPr lang="en-US" baseline="0" dirty="0" smtClean="0"/>
              <a:t> or</a:t>
            </a:r>
            <a:r>
              <a:rPr lang="en-US" dirty="0" smtClean="0"/>
              <a:t> tank citations</a:t>
            </a:r>
          </a:p>
          <a:p>
            <a:pPr marL="228600" indent="-228600">
              <a:buFont typeface="Arial" pitchFamily="34" charset="0"/>
              <a:buChar char="•"/>
            </a:pPr>
            <a:r>
              <a:rPr lang="en-US" baseline="0" dirty="0" smtClean="0"/>
              <a:t>Eliminated lower penalty for bilge water dumping. </a:t>
            </a:r>
          </a:p>
          <a:p>
            <a:pPr marL="228600" indent="-228600">
              <a:buFont typeface="Arial" pitchFamily="34" charset="0"/>
              <a:buChar char="•"/>
            </a:pPr>
            <a:r>
              <a:rPr lang="en-US" baseline="0" dirty="0" smtClean="0"/>
              <a:t>Adopted ODFW wildlife damage penalties by reference. </a:t>
            </a:r>
          </a:p>
          <a:p>
            <a:pPr marL="228600" indent="-228600">
              <a:buFont typeface="Arial" pitchFamily="34" charset="0"/>
              <a:buChar char="•"/>
            </a:pPr>
            <a:r>
              <a:rPr lang="en-US" baseline="0" dirty="0" smtClean="0"/>
              <a:t>Increased misdemeanor penalties. Made corporations liable for the same maximum criminal sanctions as any other person. </a:t>
            </a:r>
          </a:p>
          <a:p>
            <a:pPr marL="228600" indent="-228600">
              <a:buFont typeface="Arial" pitchFamily="34" charset="0"/>
              <a:buChar char="•"/>
            </a:pPr>
            <a:r>
              <a:rPr lang="en-US" baseline="0" dirty="0" smtClean="0"/>
              <a:t>Corrected citation reference errors. </a:t>
            </a:r>
          </a:p>
          <a:p>
            <a:pPr marL="228600" indent="-228600">
              <a:buFont typeface="Arial" pitchFamily="34" charset="0"/>
              <a:buChar char="•"/>
            </a:pPr>
            <a:r>
              <a:rPr lang="en-US" baseline="0" dirty="0" smtClean="0"/>
              <a:t>Clarified that the EQC must consider economic benefit.</a:t>
            </a:r>
          </a:p>
        </p:txBody>
      </p:sp>
      <p:sp>
        <p:nvSpPr>
          <p:cNvPr id="4" name="Slide Number Placeholder 3"/>
          <p:cNvSpPr>
            <a:spLocks noGrp="1"/>
          </p:cNvSpPr>
          <p:nvPr>
            <p:ph type="sldNum" sz="quarter" idx="10"/>
          </p:nvPr>
        </p:nvSpPr>
        <p:spPr/>
        <p:txBody>
          <a:bodyPr/>
          <a:lstStyle/>
          <a:p>
            <a:fld id="{6A7F9380-F051-4FA3-AB3B-D5DE3C0230B5}"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20700" y="4343400"/>
            <a:ext cx="5867400" cy="4114800"/>
          </a:xfrm>
        </p:spPr>
        <p:txBody>
          <a:bodyPr>
            <a:normAutofit/>
          </a:bodyPr>
          <a:lstStyle/>
          <a:p>
            <a:r>
              <a:rPr lang="en-US" dirty="0" smtClean="0"/>
              <a:t>There are several</a:t>
            </a:r>
            <a:r>
              <a:rPr lang="en-US" baseline="0" dirty="0" smtClean="0"/>
              <a:t> parts to this rulemaking.  </a:t>
            </a:r>
          </a:p>
          <a:p>
            <a:endParaRPr lang="en-US" baseline="0" dirty="0" smtClean="0"/>
          </a:p>
          <a:p>
            <a:r>
              <a:rPr lang="en-US" baseline="0" dirty="0" smtClean="0"/>
              <a:t>First, we convened a rulemaking advisory committee to review and advise us on spill enforcement and spill penalties alone.  </a:t>
            </a:r>
          </a:p>
          <a:p>
            <a:endParaRPr lang="en-US" baseline="0" dirty="0" smtClean="0"/>
          </a:p>
          <a:p>
            <a:r>
              <a:rPr lang="en-US" baseline="0" dirty="0" smtClean="0"/>
              <a:t>Second, staff from our OCE began working with DEQ program teams in AQ, WQ and LQ to evaluate whether the rules adequately reflect current program priorities – that is, whether the  violation</a:t>
            </a:r>
            <a:r>
              <a:rPr lang="en-US" dirty="0" smtClean="0"/>
              <a:t> classifications in the </a:t>
            </a:r>
            <a:r>
              <a:rPr lang="en-US" baseline="0" dirty="0" smtClean="0"/>
              <a:t>rules impose the highest penalties for the most important violations and lesser penalties for less</a:t>
            </a:r>
            <a:r>
              <a:rPr lang="en-US" dirty="0" smtClean="0"/>
              <a:t> significant violations</a:t>
            </a:r>
            <a:r>
              <a:rPr lang="en-US" baseline="0" dirty="0" smtClean="0"/>
              <a:t>.  </a:t>
            </a:r>
          </a:p>
          <a:p>
            <a:endParaRPr lang="en-US" baseline="0" dirty="0" smtClean="0"/>
          </a:p>
          <a:p>
            <a:r>
              <a:rPr lang="en-US" baseline="0" dirty="0" smtClean="0"/>
              <a:t>We took recommendations and proposals from these two</a:t>
            </a:r>
            <a:r>
              <a:rPr lang="en-US" dirty="0" smtClean="0"/>
              <a:t> groups to </a:t>
            </a:r>
            <a:r>
              <a:rPr lang="en-US" baseline="0" dirty="0" smtClean="0"/>
              <a:t>our primary rulemaking advisory committee.  This Division 12 committee primarily considered </a:t>
            </a:r>
            <a:r>
              <a:rPr lang="en-US" dirty="0" smtClean="0"/>
              <a:t>how to configure penalties under the revised $25,000 statutory cap, including a review of all the penalty factors, and also </a:t>
            </a:r>
            <a:r>
              <a:rPr lang="en-US" baseline="0" dirty="0" smtClean="0"/>
              <a:t>reviewed all the proposals from the other</a:t>
            </a:r>
            <a:r>
              <a:rPr lang="en-US" dirty="0" smtClean="0"/>
              <a:t> two efforts</a:t>
            </a:r>
            <a:r>
              <a:rPr lang="en-US" baseline="0" dirty="0" smtClean="0"/>
              <a:t>.  </a:t>
            </a:r>
          </a:p>
          <a:p>
            <a:endParaRPr lang="en-US" baseline="0" dirty="0" smtClean="0"/>
          </a:p>
          <a:p>
            <a:r>
              <a:rPr lang="en-US" baseline="0" dirty="0" smtClean="0"/>
              <a:t>Also, there were a few </a:t>
            </a:r>
            <a:r>
              <a:rPr lang="en-US" dirty="0" smtClean="0"/>
              <a:t>minor </a:t>
            </a:r>
            <a:r>
              <a:rPr lang="en-US" baseline="0" dirty="0" smtClean="0"/>
              <a:t>changes needed to align DEQ procedural rules in Division 11 w/ DOJ ‘s  procedural rules and some  other minor changes and housekeeping </a:t>
            </a:r>
            <a:r>
              <a:rPr lang="en-US" dirty="0" smtClean="0"/>
              <a:t>which Jenny will tell you about in a few moments</a:t>
            </a:r>
            <a:r>
              <a:rPr lang="en-US" baseline="0" dirty="0" smtClean="0"/>
              <a:t>.</a:t>
            </a:r>
          </a:p>
          <a:p>
            <a:endParaRPr lang="en-US" dirty="0" smtClean="0"/>
          </a:p>
          <a:p>
            <a:r>
              <a:rPr lang="en-US" dirty="0" smtClean="0"/>
              <a:t>I’m going to tell you a little bit about the work on spill enforcement and then turn it over to Jenny Root to talk about the rest of our proposals.</a:t>
            </a:r>
          </a:p>
          <a:p>
            <a:endParaRPr lang="en-US" baseline="0" dirty="0" smtClean="0"/>
          </a:p>
        </p:txBody>
      </p:sp>
      <p:sp>
        <p:nvSpPr>
          <p:cNvPr id="4" name="Slide Number Placeholder 3"/>
          <p:cNvSpPr>
            <a:spLocks noGrp="1"/>
          </p:cNvSpPr>
          <p:nvPr>
            <p:ph type="sldNum" sz="quarter" idx="10"/>
          </p:nvPr>
        </p:nvSpPr>
        <p:spPr/>
        <p:txBody>
          <a:bodyPr/>
          <a:lstStyle/>
          <a:p>
            <a:fld id="{6A7F9380-F051-4FA3-AB3B-D5DE3C0230B5}"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r>
              <a:rPr lang="en-US" sz="1400" dirty="0" smtClean="0"/>
              <a:t>The first</a:t>
            </a:r>
            <a:r>
              <a:rPr lang="en-US" sz="1400" baseline="0" dirty="0" smtClean="0"/>
              <a:t> step of our rulemaking was to </a:t>
            </a:r>
            <a:r>
              <a:rPr lang="en-US" sz="1400" dirty="0" smtClean="0"/>
              <a:t>convene </a:t>
            </a:r>
            <a:r>
              <a:rPr lang="en-US" sz="1400" baseline="0" dirty="0" smtClean="0"/>
              <a:t>an initial meeting with our spill advisory group. We tried to get members with a stake in spills with a diversity of interests.  These are the participants in our first meeting.</a:t>
            </a:r>
          </a:p>
          <a:p>
            <a:endParaRPr lang="en-US" sz="1400" baseline="0" dirty="0" smtClean="0"/>
          </a:p>
          <a:p>
            <a:r>
              <a:rPr lang="en-US" sz="1400" baseline="0" dirty="0" smtClean="0"/>
              <a:t>Esther Westbrook from our OCE staff was our lead staff person on this and we had a very good meeting.  I won’t say that there was uniform agreement on everything, but there was not a lot of disagreement either.  We had a very good discussion about what spill enforcement is, how DEQ does it, and what changes DEQ should consider to strengthen its spill enforcement program.</a:t>
            </a:r>
          </a:p>
          <a:p>
            <a:endParaRPr lang="en-US" sz="1400" baseline="0" dirty="0" smtClean="0"/>
          </a:p>
          <a:p>
            <a:r>
              <a:rPr lang="en-US" sz="1400" baseline="0" dirty="0" smtClean="0"/>
              <a:t>We had further communications via email and a second meeting with the committee in January.  Additional representation was provided from </a:t>
            </a:r>
          </a:p>
          <a:p>
            <a:pPr marL="228600" indent="-228600">
              <a:buFont typeface="Arial" pitchFamily="34" charset="0"/>
              <a:buChar char="•"/>
            </a:pPr>
            <a:r>
              <a:rPr lang="en-US" sz="1400" kern="1200" dirty="0" smtClean="0">
                <a:solidFill>
                  <a:schemeClr val="tx1"/>
                </a:solidFill>
                <a:latin typeface="+mn-lt"/>
                <a:ea typeface="+mn-ea"/>
                <a:cs typeface="+mn-cs"/>
              </a:rPr>
              <a:t>Miles Johnson, attorney, Columbia </a:t>
            </a:r>
            <a:r>
              <a:rPr lang="en-US" sz="1400" kern="1200" dirty="0" err="1" smtClean="0">
                <a:solidFill>
                  <a:schemeClr val="tx1"/>
                </a:solidFill>
                <a:latin typeface="+mn-lt"/>
                <a:ea typeface="+mn-ea"/>
                <a:cs typeface="+mn-cs"/>
              </a:rPr>
              <a:t>Riverkeeper</a:t>
            </a:r>
            <a:endParaRPr lang="en-US" sz="1400" kern="1200" dirty="0" smtClean="0">
              <a:solidFill>
                <a:schemeClr val="tx1"/>
              </a:solidFill>
              <a:latin typeface="+mn-lt"/>
              <a:ea typeface="+mn-ea"/>
              <a:cs typeface="+mn-cs"/>
            </a:endParaRPr>
          </a:p>
          <a:p>
            <a:pPr marL="228600" lvl="0" indent="-228600">
              <a:buFont typeface="Arial" pitchFamily="34" charset="0"/>
              <a:buChar char="•"/>
            </a:pPr>
            <a:r>
              <a:rPr lang="en-US" sz="1400" kern="1200" dirty="0" smtClean="0">
                <a:solidFill>
                  <a:schemeClr val="tx1"/>
                </a:solidFill>
                <a:latin typeface="+mn-lt"/>
                <a:ea typeface="+mn-ea"/>
                <a:cs typeface="+mn-cs"/>
              </a:rPr>
              <a:t>Tim Parker, owner, Northwest Green Products/</a:t>
            </a:r>
            <a:r>
              <a:rPr lang="en-US" sz="1400" kern="1200" dirty="0" err="1" smtClean="0">
                <a:solidFill>
                  <a:schemeClr val="tx1"/>
                </a:solidFill>
                <a:latin typeface="+mn-lt"/>
                <a:ea typeface="+mn-ea"/>
                <a:cs typeface="+mn-cs"/>
              </a:rPr>
              <a:t>BioBlend</a:t>
            </a:r>
            <a:endParaRPr lang="en-US" sz="1400" kern="1200" dirty="0" smtClean="0">
              <a:solidFill>
                <a:schemeClr val="tx1"/>
              </a:solidFill>
              <a:latin typeface="+mn-lt"/>
              <a:ea typeface="+mn-ea"/>
              <a:cs typeface="+mn-cs"/>
            </a:endParaRPr>
          </a:p>
          <a:p>
            <a:pPr marL="228600" lvl="0" indent="-228600">
              <a:buFont typeface="Arial" pitchFamily="34" charset="0"/>
              <a:buChar char="•"/>
            </a:pPr>
            <a:r>
              <a:rPr lang="en-US" sz="1400" kern="1200" dirty="0" smtClean="0">
                <a:solidFill>
                  <a:schemeClr val="tx1"/>
                </a:solidFill>
                <a:latin typeface="+mn-lt"/>
                <a:ea typeface="+mn-ea"/>
                <a:cs typeface="+mn-cs"/>
              </a:rPr>
              <a:t>Richard Vincent, Vice President, Port of Portland</a:t>
            </a:r>
          </a:p>
          <a:p>
            <a:pPr marL="228600" lvl="0" indent="-228600">
              <a:buFont typeface="Arial" pitchFamily="34" charset="0"/>
              <a:buChar char="•"/>
            </a:pPr>
            <a:r>
              <a:rPr lang="en-US" sz="1400" kern="1200" dirty="0" smtClean="0">
                <a:solidFill>
                  <a:schemeClr val="tx1"/>
                </a:solidFill>
                <a:latin typeface="+mn-lt"/>
                <a:ea typeface="+mn-ea"/>
                <a:cs typeface="+mn-cs"/>
              </a:rPr>
              <a:t>Derek White, had become Hydro Emergency Services Manager, PacifiCorp (2013).</a:t>
            </a:r>
          </a:p>
        </p:txBody>
      </p:sp>
      <p:sp>
        <p:nvSpPr>
          <p:cNvPr id="4" name="Slide Number Placeholder 3"/>
          <p:cNvSpPr>
            <a:spLocks noGrp="1"/>
          </p:cNvSpPr>
          <p:nvPr>
            <p:ph type="sldNum" sz="quarter" idx="10"/>
          </p:nvPr>
        </p:nvSpPr>
        <p:spPr/>
        <p:txBody>
          <a:bodyPr/>
          <a:lstStyle/>
          <a:p>
            <a:fld id="{6A7F9380-F051-4FA3-AB3B-D5DE3C0230B5}"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330700"/>
          </a:xfrm>
        </p:spPr>
        <p:txBody>
          <a:bodyPr>
            <a:normAutofit/>
          </a:bodyPr>
          <a:lstStyle/>
          <a:p>
            <a:r>
              <a:rPr lang="en-US" baseline="0" dirty="0" smtClean="0"/>
              <a:t>The group was surprised by how little spill enforcement DEQ does, which was 2 cases in the</a:t>
            </a:r>
            <a:r>
              <a:rPr lang="en-US" dirty="0" smtClean="0"/>
              <a:t> year preceding our meeting, </a:t>
            </a:r>
            <a:r>
              <a:rPr lang="en-US" baseline="0" dirty="0" smtClean="0"/>
              <a:t>While the group understood our resource constraints, they largely thought there should be more enforcement and suggested some ways that could be done.</a:t>
            </a:r>
          </a:p>
          <a:p>
            <a:endParaRPr lang="en-US" baseline="0" dirty="0" smtClean="0"/>
          </a:p>
          <a:p>
            <a:r>
              <a:rPr lang="en-US" baseline="0" dirty="0" smtClean="0"/>
              <a:t>They talked about their experiences with ticketing programs like those used by the coast guard and Washington DOE for spills.  They suggested we look at ticketing as a way to do more enforcement with creating a lot more process and resource drain.  </a:t>
            </a:r>
          </a:p>
          <a:p>
            <a:endParaRPr lang="en-US" dirty="0" smtClean="0"/>
          </a:p>
          <a:p>
            <a:r>
              <a:rPr lang="en-US" baseline="0" dirty="0" smtClean="0"/>
              <a:t>In fact, several DEQ programs </a:t>
            </a:r>
            <a:r>
              <a:rPr lang="en-US" dirty="0" smtClean="0"/>
              <a:t>use a ticket-like process by issuing documents called Expedited Enforcement Offers (EEO in our lingo) or a similar document called a Field Citation  for the underground storage tank program.  These documents can be delivered on site or from the inspectors desk.  Basically the document is a notice that a penalty will be assessed combined with an offer to settle for a lesser penalty through the expedited process.  We have rules and guidance about which violations can be handled this way and what penalty would apply..</a:t>
            </a:r>
          </a:p>
          <a:p>
            <a:endParaRPr lang="en-US" baseline="0" dirty="0" smtClean="0"/>
          </a:p>
          <a:p>
            <a:r>
              <a:rPr lang="en-US" dirty="0" smtClean="0"/>
              <a:t>After our first meeting with the spill advisory group, we  adopted an Expedited Enforcement Offer program for spills.  It’s been very effective with 11 EEOs issued since last March..</a:t>
            </a:r>
          </a:p>
          <a:p>
            <a:endParaRPr lang="en-US" dirty="0" smtClean="0"/>
          </a:p>
        </p:txBody>
      </p:sp>
      <p:sp>
        <p:nvSpPr>
          <p:cNvPr id="4" name="Slide Number Placeholder 3"/>
          <p:cNvSpPr>
            <a:spLocks noGrp="1"/>
          </p:cNvSpPr>
          <p:nvPr>
            <p:ph type="sldNum" sz="quarter" idx="10"/>
          </p:nvPr>
        </p:nvSpPr>
        <p:spPr/>
        <p:txBody>
          <a:bodyPr/>
          <a:lstStyle/>
          <a:p>
            <a:fld id="{6A7F9380-F051-4FA3-AB3B-D5DE3C0230B5}"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Clr>
                <a:srgbClr val="FF0000"/>
              </a:buClr>
              <a:buSzPct val="150000"/>
            </a:pPr>
            <a:r>
              <a:rPr lang="en-US" dirty="0" smtClean="0"/>
              <a:t>The group examined the existing penalty factors which apply to all our program areas and suggested some changes and additions to enhance factors that should relate to spills in particular.  We will bring specific details of the proposals to you when we ask for rule adoption in December.  But the areas of enhanced penalties are:</a:t>
            </a:r>
          </a:p>
          <a:p>
            <a:pPr marL="228600" indent="-228600">
              <a:buClr>
                <a:srgbClr val="FF0000"/>
              </a:buClr>
              <a:buSzPct val="150000"/>
              <a:buFont typeface="Arial" pitchFamily="34" charset="0"/>
              <a:buChar char="•"/>
            </a:pPr>
            <a:r>
              <a:rPr lang="en-US" b="1" u="sng" dirty="0" smtClean="0"/>
              <a:t>Type of responsible entity</a:t>
            </a:r>
            <a:r>
              <a:rPr lang="en-US" dirty="0" smtClean="0"/>
              <a:t> –  highest</a:t>
            </a:r>
            <a:r>
              <a:rPr lang="en-US" baseline="0" dirty="0" smtClean="0"/>
              <a:t> penalties for </a:t>
            </a:r>
            <a:r>
              <a:rPr lang="en-US" dirty="0" smtClean="0"/>
              <a:t>ships or large on-shore storage facilities and those involved in manufacturing, storing or transporting.  Medium penalties for any spills occurring during a commercial activity.  Other spills would receive smaller penalties</a:t>
            </a:r>
          </a:p>
          <a:p>
            <a:pPr marL="228600" indent="-228600">
              <a:buClr>
                <a:srgbClr val="FF0000"/>
              </a:buClr>
              <a:buSzPct val="150000"/>
              <a:buFont typeface="Arial" pitchFamily="34" charset="0"/>
              <a:buChar char="•"/>
            </a:pPr>
            <a:r>
              <a:rPr lang="en-US" b="1" u="sng" dirty="0" smtClean="0"/>
              <a:t>Mental state </a:t>
            </a:r>
            <a:r>
              <a:rPr lang="en-US" dirty="0" smtClean="0"/>
              <a:t>– Negligent, recklessly; or intentional with actual knowledge that a violation would occur</a:t>
            </a:r>
          </a:p>
          <a:p>
            <a:pPr marL="228600" indent="-228600">
              <a:buClr>
                <a:srgbClr val="FF0000"/>
              </a:buClr>
              <a:buSzPct val="150000"/>
              <a:buFont typeface="Arial" pitchFamily="34" charset="0"/>
              <a:buChar char="•"/>
            </a:pPr>
            <a:r>
              <a:rPr lang="en-US" b="1" u="sng" dirty="0" smtClean="0"/>
              <a:t>Volume</a:t>
            </a:r>
            <a:r>
              <a:rPr lang="en-US" dirty="0" smtClean="0"/>
              <a:t> – How much spilled.</a:t>
            </a:r>
          </a:p>
          <a:p>
            <a:pPr marL="228600" indent="-228600">
              <a:buClr>
                <a:srgbClr val="FF0000"/>
              </a:buClr>
              <a:buSzPct val="150000"/>
              <a:buFont typeface="Arial" pitchFamily="34" charset="0"/>
              <a:buChar char="•"/>
            </a:pPr>
            <a:r>
              <a:rPr lang="en-US" dirty="0" smtClean="0"/>
              <a:t>Whether the  material is or contains any constituent listed as a “hazardous substance” or “extremely hazardous substance” under cleanup rules</a:t>
            </a:r>
          </a:p>
          <a:p>
            <a:pPr marL="228600" indent="-228600">
              <a:buClr>
                <a:srgbClr val="FF0000"/>
              </a:buClr>
              <a:buSzPct val="150000"/>
              <a:buFont typeface="Arial" pitchFamily="34" charset="0"/>
              <a:buChar char="•"/>
            </a:pPr>
            <a:r>
              <a:rPr lang="en-US" dirty="0" smtClean="0"/>
              <a:t>impacted an area of particular environmental value such as impact to drinking water sources, and cultural sites.</a:t>
            </a:r>
          </a:p>
          <a:p>
            <a:pPr marL="228600" indent="-228600">
              <a:buClr>
                <a:srgbClr val="FF0000"/>
              </a:buClr>
              <a:buSzPct val="150000"/>
              <a:buFont typeface="Arial" pitchFamily="34" charset="0"/>
              <a:buChar char="•"/>
            </a:pPr>
            <a:r>
              <a:rPr lang="en-US" dirty="0" smtClean="0"/>
              <a:t>Whether the spiller took precautionary steps to avoid spills or to be prepared for spills before it occurred.</a:t>
            </a:r>
          </a:p>
          <a:p>
            <a:pPr marL="228600" indent="-228600">
              <a:buClr>
                <a:srgbClr val="FF0000"/>
              </a:buClr>
              <a:buSzPct val="150000"/>
            </a:pPr>
            <a:endParaRPr lang="en-US" dirty="0" smtClean="0"/>
          </a:p>
          <a:p>
            <a:pPr marL="228600" indent="-228600">
              <a:buClr>
                <a:srgbClr val="FF0000"/>
              </a:buClr>
              <a:buSzPct val="150000"/>
            </a:pPr>
            <a:r>
              <a:rPr lang="en-US" dirty="0" smtClean="0"/>
              <a:t>These concepts were incorporated in to a proposed draft that was then presented to our Division 12 rulemaking committee, which Jenny will tell you about.</a:t>
            </a:r>
          </a:p>
        </p:txBody>
      </p:sp>
      <p:sp>
        <p:nvSpPr>
          <p:cNvPr id="4" name="Slide Number Placeholder 3"/>
          <p:cNvSpPr>
            <a:spLocks noGrp="1"/>
          </p:cNvSpPr>
          <p:nvPr>
            <p:ph type="sldNum" sz="quarter" idx="10"/>
          </p:nvPr>
        </p:nvSpPr>
        <p:spPr/>
        <p:txBody>
          <a:bodyPr/>
          <a:lstStyle/>
          <a:p>
            <a:fld id="{6A7F9380-F051-4FA3-AB3B-D5DE3C0230B5}"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400" dirty="0" smtClean="0"/>
              <a:t>Next step in our rulemaking process was to put together our primary Division 12 Advisory Committee.</a:t>
            </a:r>
          </a:p>
          <a:p>
            <a:r>
              <a:rPr lang="en-US" sz="1400" dirty="0" smtClean="0"/>
              <a:t>Reminder </a:t>
            </a:r>
          </a:p>
          <a:p>
            <a:pPr lvl="1">
              <a:buFont typeface="Arial" pitchFamily="34" charset="0"/>
              <a:buChar char="•"/>
            </a:pPr>
            <a:r>
              <a:rPr lang="en-US" sz="1400" dirty="0" smtClean="0"/>
              <a:t>Division 12 is DEQ civil penalty process rules</a:t>
            </a:r>
          </a:p>
          <a:p>
            <a:pPr lvl="1">
              <a:buFont typeface="Arial" pitchFamily="34" charset="0"/>
              <a:buChar char="•"/>
            </a:pPr>
            <a:r>
              <a:rPr lang="en-US" sz="1400" dirty="0" smtClean="0"/>
              <a:t>Incorporate both the spills penalties and penalties for all of DEQ’s other environmental programs.</a:t>
            </a:r>
          </a:p>
          <a:p>
            <a:endParaRPr lang="en-US" sz="1400" dirty="0" smtClean="0"/>
          </a:p>
          <a:p>
            <a:r>
              <a:rPr lang="en-US" sz="1400" dirty="0" smtClean="0"/>
              <a:t>We tried to create an advisory committee  that would represent a wide variety of backgrounds and perspectives.  Some of the members had never before been on a DEQ advisory committee. </a:t>
            </a:r>
          </a:p>
          <a:p>
            <a:endParaRPr lang="en-US" sz="1400" dirty="0" smtClean="0"/>
          </a:p>
          <a:p>
            <a:r>
              <a:rPr lang="en-US" sz="1400" dirty="0" smtClean="0"/>
              <a:t>Committee included representatives from:</a:t>
            </a:r>
          </a:p>
          <a:p>
            <a:pPr lvl="1">
              <a:buFont typeface="Arial" pitchFamily="34" charset="0"/>
              <a:buChar char="•"/>
            </a:pPr>
            <a:r>
              <a:rPr lang="en-US" sz="1400" dirty="0" smtClean="0"/>
              <a:t>large and small businesses</a:t>
            </a:r>
          </a:p>
          <a:p>
            <a:pPr lvl="1">
              <a:buFont typeface="Arial" pitchFamily="34" charset="0"/>
              <a:buChar char="•"/>
            </a:pPr>
            <a:r>
              <a:rPr lang="en-US" sz="1400" dirty="0" smtClean="0"/>
              <a:t>large and small municipalities</a:t>
            </a:r>
          </a:p>
          <a:p>
            <a:pPr lvl="1">
              <a:buFont typeface="Arial" pitchFamily="34" charset="0"/>
              <a:buChar char="•"/>
            </a:pPr>
            <a:r>
              <a:rPr lang="en-US" sz="1400" dirty="0" smtClean="0"/>
              <a:t>environmental and environmental justice advocates.</a:t>
            </a:r>
          </a:p>
          <a:p>
            <a:endParaRPr lang="en-US" sz="1400" dirty="0" smtClean="0"/>
          </a:p>
          <a:p>
            <a:r>
              <a:rPr lang="en-US" sz="1400" dirty="0" smtClean="0"/>
              <a:t>The advisory committee’s task was:</a:t>
            </a:r>
          </a:p>
          <a:p>
            <a:pPr lvl="1">
              <a:buFont typeface="Arial" pitchFamily="34" charset="0"/>
              <a:buChar char="•"/>
            </a:pPr>
            <a:r>
              <a:rPr lang="en-US" sz="1400" dirty="0" smtClean="0"/>
              <a:t>to review our current Division 12 rules and</a:t>
            </a:r>
          </a:p>
          <a:p>
            <a:pPr lvl="1">
              <a:buFont typeface="Arial" pitchFamily="34" charset="0"/>
              <a:buChar char="•"/>
            </a:pPr>
            <a:r>
              <a:rPr lang="en-US" sz="1400" dirty="0" smtClean="0"/>
              <a:t>to provide suggestions for ways DEQ could implement the increased penalty maximums in SB 105A.</a:t>
            </a:r>
            <a:endParaRPr lang="en-US" dirty="0"/>
          </a:p>
        </p:txBody>
      </p:sp>
      <p:sp>
        <p:nvSpPr>
          <p:cNvPr id="4" name="Slide Number Placeholder 3"/>
          <p:cNvSpPr>
            <a:spLocks noGrp="1"/>
          </p:cNvSpPr>
          <p:nvPr>
            <p:ph type="sldNum" sz="quarter" idx="10"/>
          </p:nvPr>
        </p:nvSpPr>
        <p:spPr/>
        <p:txBody>
          <a:bodyPr/>
          <a:lstStyle/>
          <a:p>
            <a:fld id="{6A7F9380-F051-4FA3-AB3B-D5DE3C0230B5}"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C3E9B59-E854-4D0F-B5B8-A9A1BAD590C9}" type="slidenum">
              <a:rPr lang="en-US"/>
              <a:pPr/>
              <a:t>2</a:t>
            </a:fld>
            <a:endParaRPr lang="en-US"/>
          </a:p>
        </p:txBody>
      </p:sp>
      <p:sp>
        <p:nvSpPr>
          <p:cNvPr id="182274" name="Rectangle 2"/>
          <p:cNvSpPr>
            <a:spLocks noGrp="1" noRot="1" noChangeAspect="1" noChangeArrowheads="1" noTextEdit="1"/>
          </p:cNvSpPr>
          <p:nvPr>
            <p:ph type="sldImg"/>
          </p:nvPr>
        </p:nvSpPr>
        <p:spPr>
          <a:xfrm>
            <a:off x="1143000" y="685800"/>
            <a:ext cx="4575175" cy="3430588"/>
          </a:xfrm>
          <a:ln/>
        </p:spPr>
      </p:sp>
      <p:sp>
        <p:nvSpPr>
          <p:cNvPr id="182275" name="Rectangle 3"/>
          <p:cNvSpPr>
            <a:spLocks noGrp="1" noChangeArrowheads="1"/>
          </p:cNvSpPr>
          <p:nvPr>
            <p:ph type="body" idx="1"/>
          </p:nvPr>
        </p:nvSpPr>
        <p:spPr/>
        <p:txBody>
          <a:bodyPr/>
          <a:lstStyle/>
          <a:p>
            <a:r>
              <a:rPr lang="en-US" dirty="0"/>
              <a:t>The topics we will cover today are:</a:t>
            </a:r>
          </a:p>
          <a:p>
            <a:endParaRPr lang="en-US" dirty="0"/>
          </a:p>
          <a:p>
            <a:r>
              <a:rPr lang="en-US" dirty="0"/>
              <a:t>The general overview of the enforcement process, which I will cover, </a:t>
            </a:r>
          </a:p>
          <a:p>
            <a:endParaRPr lang="en-US" dirty="0"/>
          </a:p>
          <a:p>
            <a:r>
              <a:rPr lang="en-US" dirty="0"/>
              <a:t>and the next three topics, Senate Bill 105A, the Division 12 rulemaking process and the overview of expected proposed changes which Les and Jenny will cover.  </a:t>
            </a:r>
          </a:p>
          <a:p>
            <a:endParaRPr lang="en-US" dirty="0"/>
          </a:p>
          <a:p>
            <a:r>
              <a:rPr lang="en-US" dirty="0"/>
              <a:t>I encourage you to feel free to stop me throughout the presentation for any questions you may have.  </a:t>
            </a:r>
          </a:p>
          <a:p>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28375B2-08CB-4AE4-B426-39615C3C87A4}" type="slidenum">
              <a:rPr lang="en-US"/>
              <a:pPr/>
              <a:t>20</a:t>
            </a:fld>
            <a:endParaRPr lang="en-US"/>
          </a:p>
        </p:txBody>
      </p:sp>
      <p:sp>
        <p:nvSpPr>
          <p:cNvPr id="5122" name="Rectangle 2"/>
          <p:cNvSpPr>
            <a:spLocks noGrp="1" noRot="1" noChangeAspect="1" noChangeArrowheads="1" noTextEdit="1"/>
          </p:cNvSpPr>
          <p:nvPr>
            <p:ph type="sldImg"/>
          </p:nvPr>
        </p:nvSpPr>
        <p:spPr>
          <a:ln/>
        </p:spPr>
      </p:sp>
      <p:sp>
        <p:nvSpPr>
          <p:cNvPr id="5123" name="Rectangle 3"/>
          <p:cNvSpPr>
            <a:spLocks noGrp="1" noChangeArrowheads="1"/>
          </p:cNvSpPr>
          <p:nvPr>
            <p:ph type="body" idx="1"/>
          </p:nvPr>
        </p:nvSpPr>
        <p:spPr/>
        <p:txBody>
          <a:bodyPr>
            <a:normAutofit fontScale="92500" lnSpcReduction="20000"/>
          </a:bodyPr>
          <a:lstStyle/>
          <a:p>
            <a:pPr marL="228600" indent="-228600">
              <a:lnSpc>
                <a:spcPct val="80000"/>
              </a:lnSpc>
            </a:pPr>
            <a:r>
              <a:rPr lang="en-US" sz="1400" dirty="0" smtClean="0"/>
              <a:t>This is the penalty formula and the considerations that go into developing a penalty.</a:t>
            </a:r>
          </a:p>
          <a:p>
            <a:pPr marL="228600" indent="-228600">
              <a:lnSpc>
                <a:spcPct val="80000"/>
              </a:lnSpc>
            </a:pPr>
            <a:endParaRPr lang="en-US" sz="1400" dirty="0" smtClean="0"/>
          </a:p>
          <a:p>
            <a:pPr marL="228600" indent="-228600">
              <a:lnSpc>
                <a:spcPct val="80000"/>
              </a:lnSpc>
              <a:buFontTx/>
              <a:buAutoNum type="arabicPeriod"/>
            </a:pPr>
            <a:r>
              <a:rPr lang="en-US" sz="1400" dirty="0" smtClean="0"/>
              <a:t>Classifications:</a:t>
            </a:r>
          </a:p>
          <a:p>
            <a:pPr marL="685800" lvl="1" indent="-228600">
              <a:lnSpc>
                <a:spcPct val="80000"/>
              </a:lnSpc>
              <a:buFont typeface="Arial" pitchFamily="34" charset="0"/>
              <a:buChar char="•"/>
            </a:pPr>
            <a:r>
              <a:rPr lang="en-US" sz="1400" dirty="0" smtClean="0"/>
              <a:t>Designations by rule of the importance of the rule to protect human health or the environment</a:t>
            </a:r>
          </a:p>
          <a:p>
            <a:pPr marL="685800" lvl="1" indent="-228600">
              <a:lnSpc>
                <a:spcPct val="80000"/>
              </a:lnSpc>
              <a:buFont typeface="Arial" pitchFamily="34" charset="0"/>
              <a:buChar char="•"/>
            </a:pPr>
            <a:r>
              <a:rPr lang="en-US" sz="1400" dirty="0" smtClean="0"/>
              <a:t>Rules most important to the regulatory structure of the given environmental program </a:t>
            </a:r>
          </a:p>
          <a:p>
            <a:pPr marL="685800" lvl="1" indent="-228600">
              <a:lnSpc>
                <a:spcPct val="80000"/>
              </a:lnSpc>
              <a:buFont typeface="Arial" pitchFamily="34" charset="0"/>
              <a:buChar char="•"/>
            </a:pPr>
            <a:r>
              <a:rPr lang="en-US" sz="1400" dirty="0" smtClean="0"/>
              <a:t>Class I violations have the highest likelihood of harm; Class III violations have the least likelihood </a:t>
            </a:r>
          </a:p>
          <a:p>
            <a:pPr marL="685800" lvl="1" indent="-228600">
              <a:lnSpc>
                <a:spcPct val="80000"/>
              </a:lnSpc>
            </a:pPr>
            <a:endParaRPr lang="en-US" sz="1400" dirty="0" smtClean="0"/>
          </a:p>
          <a:p>
            <a:pPr marL="228600" indent="-228600">
              <a:lnSpc>
                <a:spcPct val="80000"/>
              </a:lnSpc>
              <a:buFontTx/>
              <a:buAutoNum type="arabicPeriod"/>
            </a:pPr>
            <a:r>
              <a:rPr lang="en-US" sz="1400" dirty="0" smtClean="0"/>
              <a:t>Magnitudes:</a:t>
            </a:r>
          </a:p>
          <a:p>
            <a:pPr marL="685800" lvl="1" indent="-228600">
              <a:lnSpc>
                <a:spcPct val="80000"/>
              </a:lnSpc>
              <a:buFont typeface="Arial" pitchFamily="34" charset="0"/>
              <a:buChar char="•"/>
            </a:pPr>
            <a:r>
              <a:rPr lang="en-US" sz="1400" dirty="0" smtClean="0"/>
              <a:t>Based on the actual or threatened impact to human health and the environment resulting from the  particular violation. </a:t>
            </a:r>
          </a:p>
          <a:p>
            <a:pPr marL="685800" lvl="1" indent="-228600">
              <a:lnSpc>
                <a:spcPct val="80000"/>
              </a:lnSpc>
              <a:buFont typeface="Arial" pitchFamily="34" charset="0"/>
              <a:buChar char="•"/>
            </a:pPr>
            <a:r>
              <a:rPr lang="en-US" sz="1400" dirty="0" smtClean="0"/>
              <a:t>Major magnitude violations are those which had the most impact according to the specific facts of the case.  Minor magnitude violations had the least impact.</a:t>
            </a:r>
          </a:p>
          <a:p>
            <a:pPr marL="685800" lvl="1" indent="-228600">
              <a:lnSpc>
                <a:spcPct val="80000"/>
              </a:lnSpc>
              <a:buFont typeface="Arial" pitchFamily="34" charset="0"/>
              <a:buChar char="•"/>
            </a:pPr>
            <a:endParaRPr lang="en-US" sz="1400" dirty="0" smtClean="0"/>
          </a:p>
          <a:p>
            <a:pPr marL="228600" indent="-228600">
              <a:lnSpc>
                <a:spcPct val="80000"/>
              </a:lnSpc>
              <a:buFontTx/>
              <a:buAutoNum type="arabicPeriod"/>
            </a:pPr>
            <a:r>
              <a:rPr lang="en-US" sz="1400" dirty="0" smtClean="0"/>
              <a:t>Once we have the class and magnitude, we find the appropriate matrix, which I’ll describe in a moment.</a:t>
            </a:r>
          </a:p>
          <a:p>
            <a:pPr marL="685800" lvl="1" indent="-228600">
              <a:lnSpc>
                <a:spcPct val="80000"/>
              </a:lnSpc>
              <a:buFont typeface="Arial" pitchFamily="34" charset="0"/>
              <a:buChar char="•"/>
            </a:pPr>
            <a:r>
              <a:rPr lang="en-US" sz="1400" dirty="0" smtClean="0"/>
              <a:t>Base penalties are derived by finding the class and magnitude in the applicable matrix.</a:t>
            </a:r>
          </a:p>
          <a:p>
            <a:pPr marL="685800" lvl="1" indent="-228600">
              <a:lnSpc>
                <a:spcPct val="80000"/>
              </a:lnSpc>
            </a:pPr>
            <a:endParaRPr lang="en-US" sz="1400" dirty="0" smtClean="0"/>
          </a:p>
          <a:p>
            <a:pPr marL="228600" indent="-228600">
              <a:lnSpc>
                <a:spcPct val="80000"/>
              </a:lnSpc>
              <a:buFontTx/>
              <a:buAutoNum type="arabicPeriod"/>
            </a:pPr>
            <a:r>
              <a:rPr lang="en-US" sz="1400" dirty="0" smtClean="0"/>
              <a:t>Next we apply the aggravating and mitigating factors.</a:t>
            </a:r>
          </a:p>
          <a:p>
            <a:pPr marL="228600" indent="-228600">
              <a:lnSpc>
                <a:spcPct val="80000"/>
              </a:lnSpc>
              <a:buFontTx/>
              <a:buAutoNum type="arabicPeriod"/>
            </a:pPr>
            <a:endParaRPr lang="en-US" sz="1400" dirty="0" smtClean="0"/>
          </a:p>
          <a:p>
            <a:pPr marL="228600" indent="-228600">
              <a:lnSpc>
                <a:spcPct val="80000"/>
              </a:lnSpc>
              <a:buFontTx/>
              <a:buAutoNum type="arabicPeriod"/>
            </a:pPr>
            <a:r>
              <a:rPr lang="en-US" sz="1400" dirty="0" smtClean="0"/>
              <a:t>Economic benefit:</a:t>
            </a:r>
          </a:p>
          <a:p>
            <a:pPr marL="685800" lvl="1" indent="-228600">
              <a:lnSpc>
                <a:spcPct val="80000"/>
              </a:lnSpc>
              <a:buFont typeface="Arial" pitchFamily="34" charset="0"/>
              <a:buChar char="•"/>
            </a:pPr>
            <a:r>
              <a:rPr lang="en-US" sz="1400" dirty="0" smtClean="0"/>
              <a:t>An estimated dollar value of the benefit a person gained through delaying or avoiding costs of compliance.  </a:t>
            </a:r>
          </a:p>
          <a:p>
            <a:pPr marL="685800" lvl="1" indent="-228600">
              <a:lnSpc>
                <a:spcPct val="80000"/>
              </a:lnSpc>
              <a:buFont typeface="Arial" pitchFamily="34" charset="0"/>
              <a:buChar char="•"/>
            </a:pPr>
            <a:endParaRPr lang="en-US" sz="1400" dirty="0" smtClean="0"/>
          </a:p>
          <a:p>
            <a:pPr marL="228600" indent="-228600">
              <a:lnSpc>
                <a:spcPct val="80000"/>
              </a:lnSpc>
              <a:buFontTx/>
              <a:buAutoNum type="arabicPeriod"/>
            </a:pPr>
            <a:r>
              <a:rPr lang="en-US" sz="1400" dirty="0" smtClean="0"/>
              <a:t>Once these numbers are developed, they are computed according to the formula to determine the penalty.</a:t>
            </a:r>
          </a:p>
          <a:p>
            <a:pPr marL="685800" lvl="1" indent="-228600">
              <a:lnSpc>
                <a:spcPct val="80000"/>
              </a:lnSpc>
              <a:buFont typeface="Arial" pitchFamily="34" charset="0"/>
              <a:buChar char="•"/>
            </a:pPr>
            <a:r>
              <a:rPr lang="en-US" sz="1400" dirty="0" smtClean="0"/>
              <a:t>Calculation of per violation, per day.</a:t>
            </a:r>
            <a:endParaRPr lang="en-US" sz="1400"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Applies to the largest, most environmentally-sophisticated sources.</a:t>
            </a:r>
          </a:p>
          <a:p>
            <a:endParaRPr lang="en-US" dirty="0" smtClean="0"/>
          </a:p>
          <a:p>
            <a:r>
              <a:rPr lang="en-US" dirty="0" smtClean="0"/>
              <a:t> -- Exception, negligent or intentional spills </a:t>
            </a:r>
          </a:p>
          <a:p>
            <a:endParaRPr lang="en-US" dirty="0"/>
          </a:p>
        </p:txBody>
      </p:sp>
      <p:sp>
        <p:nvSpPr>
          <p:cNvPr id="4" name="Slide Number Placeholder 3"/>
          <p:cNvSpPr>
            <a:spLocks noGrp="1"/>
          </p:cNvSpPr>
          <p:nvPr>
            <p:ph type="sldNum" sz="quarter" idx="10"/>
          </p:nvPr>
        </p:nvSpPr>
        <p:spPr/>
        <p:txBody>
          <a:bodyPr/>
          <a:lstStyle/>
          <a:p>
            <a:fld id="{6A7F9380-F051-4FA3-AB3B-D5DE3C0230B5}"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A7F9380-F051-4FA3-AB3B-D5DE3C0230B5}"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1">
              <a:buFont typeface="Arial" pitchFamily="34" charset="0"/>
              <a:buNone/>
            </a:pPr>
            <a:r>
              <a:rPr lang="en-US" sz="1400" dirty="0" smtClean="0"/>
              <a:t>Increases to the base penalties are on a sliding scale, with proposed larger increases to larger, more environmentally-sophisticated entities and smaller increases to smaller, less environmentally-sophisticated entities. </a:t>
            </a:r>
          </a:p>
          <a:p>
            <a:endParaRPr lang="en-US" sz="1400" dirty="0" smtClean="0"/>
          </a:p>
          <a:p>
            <a:pPr lvl="1">
              <a:buFont typeface="Arial" pitchFamily="34" charset="0"/>
              <a:buNone/>
            </a:pPr>
            <a:r>
              <a:rPr lang="en-US" sz="1400" dirty="0" smtClean="0"/>
              <a:t>Suggestion from the Div. 12 advisory committee</a:t>
            </a:r>
          </a:p>
          <a:p>
            <a:pPr lvl="2">
              <a:buFont typeface="Arial" pitchFamily="34" charset="0"/>
              <a:buChar char="•"/>
            </a:pPr>
            <a:r>
              <a:rPr lang="en-US" sz="1400" dirty="0" smtClean="0"/>
              <a:t>general agreement that DEQ should increase its penalties</a:t>
            </a:r>
          </a:p>
          <a:p>
            <a:pPr lvl="2">
              <a:buFont typeface="Arial" pitchFamily="34" charset="0"/>
              <a:buChar char="•"/>
            </a:pPr>
            <a:r>
              <a:rPr lang="en-US" sz="1400" dirty="0" smtClean="0"/>
              <a:t>we should lessen the impact of those increases on smaller communities and businesses</a:t>
            </a:r>
          </a:p>
          <a:p>
            <a:endParaRPr lang="en-US" dirty="0"/>
          </a:p>
        </p:txBody>
      </p:sp>
      <p:sp>
        <p:nvSpPr>
          <p:cNvPr id="4" name="Slide Number Placeholder 3"/>
          <p:cNvSpPr>
            <a:spLocks noGrp="1"/>
          </p:cNvSpPr>
          <p:nvPr>
            <p:ph type="sldNum" sz="quarter" idx="10"/>
          </p:nvPr>
        </p:nvSpPr>
        <p:spPr/>
        <p:txBody>
          <a:bodyPr/>
          <a:lstStyle/>
          <a:p>
            <a:fld id="{6A7F9380-F051-4FA3-AB3B-D5DE3C0230B5}"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Smallest, less environmentally-sophisticated Respondents</a:t>
            </a:r>
          </a:p>
          <a:p>
            <a:endParaRPr lang="en-US" dirty="0"/>
          </a:p>
        </p:txBody>
      </p:sp>
      <p:sp>
        <p:nvSpPr>
          <p:cNvPr id="4" name="Slide Number Placeholder 3"/>
          <p:cNvSpPr>
            <a:spLocks noGrp="1"/>
          </p:cNvSpPr>
          <p:nvPr>
            <p:ph type="sldNum" sz="quarter" idx="10"/>
          </p:nvPr>
        </p:nvSpPr>
        <p:spPr/>
        <p:txBody>
          <a:bodyPr/>
          <a:lstStyle/>
          <a:p>
            <a:fld id="{6A7F9380-F051-4FA3-AB3B-D5DE3C0230B5}"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to put this all together….</a:t>
            </a:r>
          </a:p>
          <a:p>
            <a:endParaRPr lang="en-US" dirty="0"/>
          </a:p>
        </p:txBody>
      </p:sp>
      <p:sp>
        <p:nvSpPr>
          <p:cNvPr id="4" name="Slide Number Placeholder 3"/>
          <p:cNvSpPr>
            <a:spLocks noGrp="1"/>
          </p:cNvSpPr>
          <p:nvPr>
            <p:ph type="sldNum" sz="quarter" idx="10"/>
          </p:nvPr>
        </p:nvSpPr>
        <p:spPr/>
        <p:txBody>
          <a:bodyPr/>
          <a:lstStyle/>
          <a:p>
            <a:fld id="{6A7F9380-F051-4FA3-AB3B-D5DE3C0230B5}"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400" dirty="0" smtClean="0"/>
              <a:t>Our rulemaking proposal also includes a few updates to Division 11.</a:t>
            </a:r>
          </a:p>
          <a:p>
            <a:endParaRPr lang="en-US" sz="1400" dirty="0" smtClean="0"/>
          </a:p>
          <a:p>
            <a:r>
              <a:rPr lang="en-US" sz="1400" dirty="0" smtClean="0"/>
              <a:t>Division 11 rules supplement Oregon Attorney General Model Rules that</a:t>
            </a:r>
          </a:p>
          <a:p>
            <a:pPr lvl="1">
              <a:buFont typeface="Arial" pitchFamily="34" charset="0"/>
              <a:buChar char="•"/>
            </a:pPr>
            <a:r>
              <a:rPr lang="en-US" sz="1400" dirty="0" smtClean="0"/>
              <a:t>Outline the contested case hearings process</a:t>
            </a:r>
          </a:p>
          <a:p>
            <a:pPr lvl="1">
              <a:buFont typeface="Arial" pitchFamily="34" charset="0"/>
              <a:buChar char="•"/>
            </a:pPr>
            <a:r>
              <a:rPr lang="en-US" sz="1400" dirty="0" smtClean="0"/>
              <a:t>Outline the process for filing and service of documents</a:t>
            </a:r>
          </a:p>
          <a:p>
            <a:pPr lvl="1">
              <a:buFont typeface="Arial" pitchFamily="34" charset="0"/>
              <a:buChar char="•"/>
            </a:pPr>
            <a:r>
              <a:rPr lang="en-US" sz="1400" dirty="0" smtClean="0"/>
              <a:t>Prescribe DEQ’s process for rulemaking and public records requests</a:t>
            </a:r>
          </a:p>
          <a:p>
            <a:pPr>
              <a:buFontTx/>
              <a:buChar char="-"/>
            </a:pPr>
            <a:endParaRPr lang="en-US" sz="1400" dirty="0" smtClean="0"/>
          </a:p>
          <a:p>
            <a:pPr>
              <a:buFontTx/>
              <a:buChar char="-"/>
            </a:pPr>
            <a:r>
              <a:rPr lang="en-US" sz="1400" dirty="0" smtClean="0"/>
              <a:t>DOJ updated the Attorney General Model Rules earlier this year. </a:t>
            </a:r>
          </a:p>
          <a:p>
            <a:pPr lvl="1">
              <a:buFont typeface="Arial" pitchFamily="34" charset="0"/>
              <a:buChar char="•"/>
            </a:pPr>
            <a:r>
              <a:rPr lang="en-US" sz="1400" dirty="0" smtClean="0"/>
              <a:t>Some of our division 11 rules no longer aligned with the AG model rules for contested cases and filing and service of documents. </a:t>
            </a:r>
          </a:p>
          <a:p>
            <a:pPr lvl="1">
              <a:buFont typeface="Arial" pitchFamily="34" charset="0"/>
              <a:buChar char="•"/>
            </a:pPr>
            <a:r>
              <a:rPr lang="en-US" sz="1400" dirty="0" smtClean="0"/>
              <a:t> Because of that, we are proposing to modify the rules to fix inconsistencies. </a:t>
            </a:r>
          </a:p>
          <a:p>
            <a:pPr lvl="1">
              <a:buFont typeface="Arial" pitchFamily="34" charset="0"/>
              <a:buChar char="•"/>
            </a:pPr>
            <a:r>
              <a:rPr lang="en-US" sz="1400" dirty="0" smtClean="0"/>
              <a:t>Since we are opening those rules and they include other DEQ processes, a few other proposals from other DEQ programs are included.</a:t>
            </a:r>
          </a:p>
          <a:p>
            <a:pPr lvl="8">
              <a:buFontTx/>
              <a:buChar char="-"/>
            </a:pPr>
            <a:endParaRPr lang="en-US" dirty="0" smtClean="0"/>
          </a:p>
          <a:p>
            <a:pPr>
              <a:buFontTx/>
              <a:buChar char="-"/>
            </a:pPr>
            <a:r>
              <a:rPr lang="en-US" dirty="0" err="1" smtClean="0"/>
              <a:t>Meas</a:t>
            </a:r>
            <a:r>
              <a:rPr lang="en-US" dirty="0" smtClean="0"/>
              <a:t> 37- This rule relates to DEQ Director’s review of claims filed under Meas. 37 for compensation or exemption from environmental laws that reduced the value or use of one’s  property.  With the later passage of Meas. 49, this rule became obsolete.</a:t>
            </a:r>
          </a:p>
          <a:p>
            <a:endParaRPr lang="en-US" dirty="0"/>
          </a:p>
        </p:txBody>
      </p:sp>
      <p:sp>
        <p:nvSpPr>
          <p:cNvPr id="4" name="Slide Number Placeholder 3"/>
          <p:cNvSpPr>
            <a:spLocks noGrp="1"/>
          </p:cNvSpPr>
          <p:nvPr>
            <p:ph type="sldNum" sz="quarter" idx="10"/>
          </p:nvPr>
        </p:nvSpPr>
        <p:spPr/>
        <p:txBody>
          <a:bodyPr/>
          <a:lstStyle/>
          <a:p>
            <a:fld id="{6A7F9380-F051-4FA3-AB3B-D5DE3C0230B5}"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Under the Clean Air Act, EPA considers changes to DEQ’s penalty rules to be an update to Oregon’s State Implementation plan under the federal Clean Air Act.  </a:t>
            </a:r>
          </a:p>
          <a:p>
            <a:endParaRPr lang="en-US" dirty="0" smtClean="0"/>
          </a:p>
          <a:p>
            <a:r>
              <a:rPr lang="en-US" dirty="0" smtClean="0"/>
              <a:t>This is a non-substantive technical requirement under the Clean Air Act.</a:t>
            </a:r>
            <a:endParaRPr lang="en-US" smtClean="0"/>
          </a:p>
          <a:p>
            <a:endParaRPr lang="en-US" dirty="0"/>
          </a:p>
        </p:txBody>
      </p:sp>
      <p:sp>
        <p:nvSpPr>
          <p:cNvPr id="4" name="Slide Number Placeholder 3"/>
          <p:cNvSpPr>
            <a:spLocks noGrp="1"/>
          </p:cNvSpPr>
          <p:nvPr>
            <p:ph type="sldNum" sz="quarter" idx="10"/>
          </p:nvPr>
        </p:nvSpPr>
        <p:spPr/>
        <p:txBody>
          <a:bodyPr/>
          <a:lstStyle/>
          <a:p>
            <a:fld id="{6A7F9380-F051-4FA3-AB3B-D5DE3C0230B5}" type="slidenum">
              <a:rPr lang="en-US" smtClean="0"/>
              <a:pPr/>
              <a:t>27</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60712C3-62FE-4F41-B6AB-CB81CDF70FBB}" type="slidenum">
              <a:rPr lang="en-US"/>
              <a:pPr/>
              <a:t>3</a:t>
            </a:fld>
            <a:endParaRPr lang="en-US"/>
          </a:p>
        </p:txBody>
      </p:sp>
      <p:sp>
        <p:nvSpPr>
          <p:cNvPr id="178178" name="Rectangle 2"/>
          <p:cNvSpPr>
            <a:spLocks noGrp="1" noRot="1" noChangeAspect="1" noChangeArrowheads="1" noTextEdit="1"/>
          </p:cNvSpPr>
          <p:nvPr>
            <p:ph type="sldImg"/>
          </p:nvPr>
        </p:nvSpPr>
        <p:spPr>
          <a:xfrm>
            <a:off x="1141413" y="685800"/>
            <a:ext cx="4572000" cy="3429000"/>
          </a:xfrm>
          <a:ln/>
        </p:spPr>
      </p:sp>
      <p:sp>
        <p:nvSpPr>
          <p:cNvPr id="178179" name="Rectangle 3"/>
          <p:cNvSpPr>
            <a:spLocks noGrp="1" noChangeArrowheads="1"/>
          </p:cNvSpPr>
          <p:nvPr>
            <p:ph type="body" idx="1"/>
          </p:nvPr>
        </p:nvSpPr>
        <p:spPr/>
        <p:txBody>
          <a:bodyPr/>
          <a:lstStyle/>
          <a:p>
            <a:r>
              <a:rPr lang="en-US" dirty="0"/>
              <a:t>So, starting at the 35,000 foot level,…</a:t>
            </a:r>
          </a:p>
          <a:p>
            <a:endParaRPr lang="en-US" dirty="0"/>
          </a:p>
          <a:p>
            <a:r>
              <a:rPr lang="en-US" dirty="0"/>
              <a:t>The Office of Compliance and Enforcement supports DEQ’s overall mission  in restoring, maintaining and enhancing Oregon’s environmental quality.</a:t>
            </a:r>
          </a:p>
          <a:p>
            <a:endParaRPr lang="en-US" dirty="0"/>
          </a:p>
          <a:p>
            <a:r>
              <a:rPr lang="en-US" dirty="0"/>
              <a:t>DEQ uses many types of tools to achieve the goal including . . . Read slide  </a:t>
            </a:r>
            <a:r>
              <a:rPr lang="en-US" dirty="0" smtClean="0"/>
              <a:t>  </a:t>
            </a:r>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C3E9B59-E854-4D0F-B5B8-A9A1BAD590C9}" type="slidenum">
              <a:rPr lang="en-US"/>
              <a:pPr/>
              <a:t>4</a:t>
            </a:fld>
            <a:endParaRPr lang="en-US"/>
          </a:p>
        </p:txBody>
      </p:sp>
      <p:sp>
        <p:nvSpPr>
          <p:cNvPr id="182274" name="Rectangle 2"/>
          <p:cNvSpPr>
            <a:spLocks noGrp="1" noRot="1" noChangeAspect="1" noChangeArrowheads="1" noTextEdit="1"/>
          </p:cNvSpPr>
          <p:nvPr>
            <p:ph type="sldImg"/>
          </p:nvPr>
        </p:nvSpPr>
        <p:spPr>
          <a:xfrm>
            <a:off x="1143000" y="685800"/>
            <a:ext cx="4575175" cy="3430588"/>
          </a:xfrm>
          <a:ln/>
        </p:spPr>
      </p:sp>
      <p:sp>
        <p:nvSpPr>
          <p:cNvPr id="182275" name="Rectangle 3"/>
          <p:cNvSpPr>
            <a:spLocks noGrp="1" noChangeArrowheads="1"/>
          </p:cNvSpPr>
          <p:nvPr>
            <p:ph type="body" idx="1"/>
          </p:nvPr>
        </p:nvSpPr>
        <p:spPr/>
        <p:txBody>
          <a:bodyPr/>
          <a:lstStyle/>
          <a:p>
            <a:r>
              <a:rPr lang="en-US" dirty="0"/>
              <a:t>•        To correct the current violations </a:t>
            </a:r>
            <a:endParaRPr lang="en-US" dirty="0" smtClean="0"/>
          </a:p>
          <a:p>
            <a:endParaRPr lang="en-US" dirty="0"/>
          </a:p>
          <a:p>
            <a:r>
              <a:rPr lang="en-US" dirty="0" smtClean="0"/>
              <a:t>•</a:t>
            </a:r>
            <a:r>
              <a:rPr lang="en-US" dirty="0"/>
              <a:t>        To deter future noncompliance – increasing the costs of noncompliance </a:t>
            </a:r>
            <a:r>
              <a:rPr lang="en-US" dirty="0" smtClean="0"/>
              <a:t>with penalties and </a:t>
            </a:r>
            <a:r>
              <a:rPr lang="en-US" dirty="0"/>
              <a:t>thereby discourage those who might consider noncompliance a viable business decision.</a:t>
            </a:r>
          </a:p>
          <a:p>
            <a:endParaRPr lang="en-US" dirty="0" smtClean="0"/>
          </a:p>
          <a:p>
            <a:r>
              <a:rPr lang="en-US" dirty="0" smtClean="0"/>
              <a:t>•</a:t>
            </a:r>
            <a:r>
              <a:rPr lang="en-US" dirty="0"/>
              <a:t>        To encourage voluntary initiative – encouraging busy people and businesses to prioritize environmental compliance and to take advantage of the assistance offered by DEQ.</a:t>
            </a:r>
          </a:p>
          <a:p>
            <a:endParaRPr lang="en-US" dirty="0" smtClean="0"/>
          </a:p>
          <a:p>
            <a:r>
              <a:rPr lang="en-US" dirty="0" smtClean="0"/>
              <a:t>•</a:t>
            </a:r>
            <a:r>
              <a:rPr lang="en-US" dirty="0"/>
              <a:t>        To ensure economic fairness – ensuring that those who do undertake the costs of compliance are not economically disadvantaged by those who do not</a:t>
            </a:r>
            <a:r>
              <a:rPr lang="en-US" dirty="0" smtClean="0"/>
              <a:t>.  We want to create a level playing field for the regulated community.  </a:t>
            </a:r>
          </a:p>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B169BA-B095-4FA0-837E-C5BDD24A9B8F}" type="slidenum">
              <a:rPr lang="en-US"/>
              <a:pPr/>
              <a:t>5</a:t>
            </a:fld>
            <a:endParaRPr lang="en-US" dirty="0"/>
          </a:p>
        </p:txBody>
      </p:sp>
      <p:sp>
        <p:nvSpPr>
          <p:cNvPr id="190466" name="Rectangle 2"/>
          <p:cNvSpPr>
            <a:spLocks noGrp="1" noRot="1" noChangeAspect="1" noChangeArrowheads="1" noTextEdit="1"/>
          </p:cNvSpPr>
          <p:nvPr>
            <p:ph type="sldImg"/>
          </p:nvPr>
        </p:nvSpPr>
        <p:spPr>
          <a:xfrm>
            <a:off x="1152525" y="692150"/>
            <a:ext cx="4556125" cy="3416300"/>
          </a:xfrm>
          <a:ln/>
        </p:spPr>
      </p:sp>
      <p:sp>
        <p:nvSpPr>
          <p:cNvPr id="190467" name="Rectangle 3"/>
          <p:cNvSpPr>
            <a:spLocks noGrp="1" noChangeArrowheads="1"/>
          </p:cNvSpPr>
          <p:nvPr>
            <p:ph type="body" idx="1"/>
          </p:nvPr>
        </p:nvSpPr>
        <p:spPr>
          <a:xfrm>
            <a:off x="914400" y="4343520"/>
            <a:ext cx="5029200" cy="4114246"/>
          </a:xfrm>
        </p:spPr>
        <p:txBody>
          <a:bodyPr/>
          <a:lstStyle/>
          <a:p>
            <a:pPr>
              <a:lnSpc>
                <a:spcPct val="80000"/>
              </a:lnSpc>
              <a:spcBef>
                <a:spcPct val="45000"/>
              </a:spcBef>
              <a:buClr>
                <a:srgbClr val="FF0000"/>
              </a:buClr>
              <a:buSzPct val="144000"/>
            </a:pPr>
            <a:r>
              <a:rPr lang="en-US" dirty="0"/>
              <a:t>So, how does DEQ find violations?</a:t>
            </a:r>
          </a:p>
          <a:p>
            <a:pPr>
              <a:lnSpc>
                <a:spcPct val="80000"/>
              </a:lnSpc>
              <a:spcBef>
                <a:spcPct val="45000"/>
              </a:spcBef>
              <a:buClr>
                <a:srgbClr val="FF0000"/>
              </a:buClr>
              <a:buSzPct val="144000"/>
            </a:pPr>
            <a:endParaRPr lang="en-US" dirty="0"/>
          </a:p>
          <a:p>
            <a:pPr>
              <a:lnSpc>
                <a:spcPct val="80000"/>
              </a:lnSpc>
              <a:spcBef>
                <a:spcPct val="45000"/>
              </a:spcBef>
              <a:buClr>
                <a:srgbClr val="FF0000"/>
              </a:buClr>
              <a:buSzPct val="144000"/>
            </a:pPr>
            <a:r>
              <a:rPr lang="en-US" dirty="0"/>
              <a:t>We have a few means of monitoring compliance:</a:t>
            </a:r>
          </a:p>
          <a:p>
            <a:pPr>
              <a:lnSpc>
                <a:spcPct val="80000"/>
              </a:lnSpc>
              <a:spcBef>
                <a:spcPct val="45000"/>
              </a:spcBef>
              <a:buClr>
                <a:srgbClr val="FF0000"/>
              </a:buClr>
              <a:buSzPct val="144000"/>
            </a:pPr>
            <a:endParaRPr lang="en-US" dirty="0"/>
          </a:p>
          <a:p>
            <a:pPr>
              <a:lnSpc>
                <a:spcPct val="80000"/>
              </a:lnSpc>
              <a:spcBef>
                <a:spcPct val="45000"/>
              </a:spcBef>
              <a:buClr>
                <a:srgbClr val="FF0000"/>
              </a:buClr>
              <a:buSzPct val="144000"/>
            </a:pPr>
            <a:r>
              <a:rPr lang="en-US" dirty="0" smtClean="0"/>
              <a:t>1. One </a:t>
            </a:r>
            <a:r>
              <a:rPr lang="en-US" dirty="0"/>
              <a:t>is the review of self-monitoring reports – most of DEQ’s regulatory programs require </a:t>
            </a:r>
            <a:r>
              <a:rPr lang="en-US" dirty="0" err="1" smtClean="0"/>
              <a:t>permittees</a:t>
            </a:r>
            <a:r>
              <a:rPr lang="en-US" dirty="0" smtClean="0"/>
              <a:t> </a:t>
            </a:r>
            <a:r>
              <a:rPr lang="en-US" dirty="0"/>
              <a:t>to monitor </a:t>
            </a:r>
            <a:r>
              <a:rPr lang="en-US" dirty="0" smtClean="0"/>
              <a:t>their </a:t>
            </a:r>
            <a:r>
              <a:rPr lang="en-US" dirty="0"/>
              <a:t>own compliance and to submit results of the monitoring to DEQ for evaluation.  </a:t>
            </a:r>
            <a:endParaRPr lang="en-US" dirty="0" smtClean="0"/>
          </a:p>
          <a:p>
            <a:pPr>
              <a:lnSpc>
                <a:spcPct val="80000"/>
              </a:lnSpc>
              <a:spcBef>
                <a:spcPct val="45000"/>
              </a:spcBef>
              <a:buClr>
                <a:srgbClr val="FF0000"/>
              </a:buClr>
              <a:buSzPct val="144000"/>
            </a:pPr>
            <a:r>
              <a:rPr lang="en-US" dirty="0" smtClean="0"/>
              <a:t>Examples </a:t>
            </a:r>
            <a:r>
              <a:rPr lang="en-US" dirty="0"/>
              <a:t>include </a:t>
            </a:r>
            <a:r>
              <a:rPr lang="en-US" dirty="0" smtClean="0"/>
              <a:t>Discharge </a:t>
            </a:r>
            <a:r>
              <a:rPr lang="en-US" dirty="0"/>
              <a:t>monitoring reports in the water permitting programs, semi-annual reports in the air permitting programs, and Hazardous waste generator annual reports.</a:t>
            </a:r>
          </a:p>
          <a:p>
            <a:pPr>
              <a:lnSpc>
                <a:spcPct val="80000"/>
              </a:lnSpc>
              <a:spcBef>
                <a:spcPct val="45000"/>
              </a:spcBef>
              <a:buClr>
                <a:srgbClr val="FF0000"/>
              </a:buClr>
              <a:buSzPct val="144000"/>
            </a:pPr>
            <a:r>
              <a:rPr lang="en-US" dirty="0"/>
              <a:t> </a:t>
            </a:r>
          </a:p>
          <a:p>
            <a:pPr>
              <a:lnSpc>
                <a:spcPct val="80000"/>
              </a:lnSpc>
              <a:spcBef>
                <a:spcPct val="45000"/>
              </a:spcBef>
              <a:buClr>
                <a:srgbClr val="FF0000"/>
              </a:buClr>
              <a:buSzPct val="144000"/>
            </a:pPr>
            <a:r>
              <a:rPr lang="en-US" dirty="0"/>
              <a:t>2. Another is facility inspection</a:t>
            </a:r>
          </a:p>
          <a:p>
            <a:pPr>
              <a:lnSpc>
                <a:spcPct val="80000"/>
              </a:lnSpc>
              <a:spcBef>
                <a:spcPct val="45000"/>
              </a:spcBef>
              <a:buClr>
                <a:srgbClr val="FF0000"/>
              </a:buClr>
              <a:buSzPct val="144000"/>
            </a:pPr>
            <a:endParaRPr lang="en-US" dirty="0"/>
          </a:p>
          <a:p>
            <a:pPr>
              <a:lnSpc>
                <a:spcPct val="80000"/>
              </a:lnSpc>
              <a:spcBef>
                <a:spcPct val="45000"/>
              </a:spcBef>
              <a:buClr>
                <a:srgbClr val="FF0000"/>
              </a:buClr>
              <a:buSzPct val="144000"/>
            </a:pPr>
            <a:r>
              <a:rPr lang="en-US" dirty="0"/>
              <a:t>3. A third is through complaint follow-up.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E889D33-7CC1-4519-8D3C-ABFF171844E2}" type="slidenum">
              <a:rPr lang="en-US"/>
              <a:pPr/>
              <a:t>6</a:t>
            </a:fld>
            <a:endParaRPr lang="en-US" dirty="0"/>
          </a:p>
        </p:txBody>
      </p:sp>
      <p:sp>
        <p:nvSpPr>
          <p:cNvPr id="266242" name="Rectangle 2"/>
          <p:cNvSpPr>
            <a:spLocks noGrp="1" noRot="1" noChangeAspect="1" noChangeArrowheads="1" noTextEdit="1"/>
          </p:cNvSpPr>
          <p:nvPr>
            <p:ph type="sldImg"/>
          </p:nvPr>
        </p:nvSpPr>
        <p:spPr>
          <a:ln/>
        </p:spPr>
      </p:sp>
      <p:sp>
        <p:nvSpPr>
          <p:cNvPr id="266243" name="Rectangle 3"/>
          <p:cNvSpPr>
            <a:spLocks noGrp="1" noChangeArrowheads="1"/>
          </p:cNvSpPr>
          <p:nvPr>
            <p:ph type="body" idx="1"/>
          </p:nvPr>
        </p:nvSpPr>
        <p:spPr/>
        <p:txBody>
          <a:bodyPr/>
          <a:lstStyle/>
          <a:p>
            <a:pPr>
              <a:lnSpc>
                <a:spcPct val="90000"/>
              </a:lnSpc>
              <a:buClr>
                <a:srgbClr val="FF0000"/>
              </a:buClr>
            </a:pPr>
            <a:r>
              <a:rPr lang="en-US" dirty="0" smtClean="0"/>
              <a:t>The Program substantive statutes and rules set out the requirements for the regulated public.</a:t>
            </a:r>
          </a:p>
          <a:p>
            <a:pPr>
              <a:lnSpc>
                <a:spcPct val="90000"/>
              </a:lnSpc>
              <a:buFontTx/>
              <a:buNone/>
            </a:pPr>
            <a:r>
              <a:rPr lang="en-US" sz="1200" dirty="0" smtClean="0"/>
              <a:t>	(</a:t>
            </a:r>
            <a:r>
              <a:rPr lang="en-US" sz="1200" i="1" dirty="0" smtClean="0"/>
              <a:t>e.g</a:t>
            </a:r>
            <a:r>
              <a:rPr lang="en-US" sz="1200" dirty="0" smtClean="0"/>
              <a:t>., a generator of </a:t>
            </a:r>
            <a:r>
              <a:rPr lang="en-US" sz="1200" dirty="0" err="1" smtClean="0"/>
              <a:t>haz</a:t>
            </a:r>
            <a:r>
              <a:rPr lang="en-US" sz="1200" dirty="0" smtClean="0"/>
              <a:t>. waste must make a waste determination)</a:t>
            </a:r>
          </a:p>
          <a:p>
            <a:pPr>
              <a:lnSpc>
                <a:spcPct val="90000"/>
              </a:lnSpc>
              <a:buFontTx/>
              <a:buNone/>
            </a:pPr>
            <a:endParaRPr lang="en-US" sz="1200" dirty="0" smtClean="0"/>
          </a:p>
          <a:p>
            <a:pPr>
              <a:lnSpc>
                <a:spcPct val="90000"/>
              </a:lnSpc>
              <a:buClr>
                <a:srgbClr val="FF0000"/>
              </a:buClr>
            </a:pPr>
            <a:r>
              <a:rPr lang="en-US" dirty="0" smtClean="0"/>
              <a:t>OAR 340: Division 12 – The Enforcement rules classify violations of the program rules – the classifications identify which are the most</a:t>
            </a:r>
            <a:r>
              <a:rPr lang="en-US" baseline="0" dirty="0" smtClean="0"/>
              <a:t> important violations (major), which are moderate and which are minor.  </a:t>
            </a:r>
          </a:p>
          <a:p>
            <a:pPr>
              <a:lnSpc>
                <a:spcPct val="90000"/>
              </a:lnSpc>
              <a:buClr>
                <a:srgbClr val="FF0000"/>
              </a:buClr>
            </a:pPr>
            <a:endParaRPr lang="en-US" dirty="0"/>
          </a:p>
          <a:p>
            <a:pPr>
              <a:lnSpc>
                <a:spcPct val="90000"/>
              </a:lnSpc>
              <a:buClr>
                <a:srgbClr val="FF0000"/>
              </a:buClr>
            </a:pPr>
            <a:r>
              <a:rPr lang="en-US" baseline="0" dirty="0" smtClean="0"/>
              <a:t>That determination is one of the pieces of the penalty formula that we’ll talk about in a bit.  The classifications</a:t>
            </a:r>
            <a:r>
              <a:rPr lang="en-US" dirty="0" smtClean="0"/>
              <a:t> in Div. 12</a:t>
            </a:r>
            <a:r>
              <a:rPr lang="en-US" baseline="0" dirty="0" smtClean="0"/>
              <a:t> are also the basis for the Enforcement Guidance.</a:t>
            </a:r>
            <a:endParaRPr lang="en-US" dirty="0" smtClean="0"/>
          </a:p>
          <a:p>
            <a:pPr>
              <a:lnSpc>
                <a:spcPct val="90000"/>
              </a:lnSpc>
              <a:buFontTx/>
              <a:buNone/>
            </a:pPr>
            <a:r>
              <a:rPr lang="en-US" sz="1050" dirty="0" smtClean="0"/>
              <a:t>	</a:t>
            </a:r>
            <a:r>
              <a:rPr lang="en-US" sz="1200" dirty="0" smtClean="0"/>
              <a:t>(</a:t>
            </a:r>
            <a:r>
              <a:rPr lang="en-US" sz="1200" i="1" dirty="0" smtClean="0"/>
              <a:t>e.g</a:t>
            </a:r>
            <a:r>
              <a:rPr lang="en-US" sz="1200" dirty="0" smtClean="0"/>
              <a:t>., failure to do a </a:t>
            </a:r>
            <a:r>
              <a:rPr lang="en-US" sz="1200" dirty="0" err="1" smtClean="0"/>
              <a:t>haz</a:t>
            </a:r>
            <a:r>
              <a:rPr lang="en-US" sz="1200" dirty="0" smtClean="0"/>
              <a:t>. waste determination is a Class I violation)</a:t>
            </a:r>
          </a:p>
          <a:p>
            <a:pPr>
              <a:lnSpc>
                <a:spcPct val="90000"/>
              </a:lnSpc>
              <a:buFontTx/>
              <a:buNone/>
            </a:pPr>
            <a:endParaRPr lang="en-US" sz="1200" dirty="0" smtClean="0"/>
          </a:p>
          <a:p>
            <a:pPr>
              <a:lnSpc>
                <a:spcPct val="90000"/>
              </a:lnSpc>
              <a:buClr>
                <a:srgbClr val="FF0000"/>
              </a:buClr>
            </a:pPr>
            <a:r>
              <a:rPr lang="en-US" i="1" dirty="0" smtClean="0"/>
              <a:t>Enforcement Guidance </a:t>
            </a:r>
            <a:r>
              <a:rPr lang="en-US" dirty="0" smtClean="0"/>
              <a:t>– Directs staff as to when a violation will be referred for formal enforcement versus when it will receive a warning letter.</a:t>
            </a:r>
          </a:p>
          <a:p>
            <a:pPr>
              <a:lnSpc>
                <a:spcPct val="90000"/>
              </a:lnSpc>
              <a:buFontTx/>
              <a:buNone/>
            </a:pPr>
            <a:r>
              <a:rPr lang="en-US" sz="1050" dirty="0" smtClean="0"/>
              <a:t>	</a:t>
            </a:r>
            <a:r>
              <a:rPr lang="en-US" sz="1200" dirty="0" smtClean="0"/>
              <a:t>(</a:t>
            </a:r>
            <a:r>
              <a:rPr lang="en-US" sz="1200" i="1" dirty="0" smtClean="0"/>
              <a:t>e.g</a:t>
            </a:r>
            <a:r>
              <a:rPr lang="en-US" sz="1200" dirty="0" smtClean="0"/>
              <a:t>., failure to do a </a:t>
            </a:r>
            <a:r>
              <a:rPr lang="en-US" sz="1200" dirty="0" err="1" smtClean="0"/>
              <a:t>haz</a:t>
            </a:r>
            <a:r>
              <a:rPr lang="en-US" sz="1200" dirty="0" smtClean="0"/>
              <a:t>. waste determination is referred for formal enforcement on the first occurrence)</a:t>
            </a:r>
          </a:p>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E85108C-1750-4542-8DEA-1F14AB62F32E}" type="slidenum">
              <a:rPr lang="en-US"/>
              <a:pPr/>
              <a:t>7</a:t>
            </a:fld>
            <a:endParaRPr lang="en-US"/>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p:txBody>
          <a:bodyPr>
            <a:normAutofit fontScale="92500"/>
          </a:bodyPr>
          <a:lstStyle/>
          <a:p>
            <a:r>
              <a:rPr lang="en-US" dirty="0" smtClean="0"/>
              <a:t>The enforcement guidance is a tool for inspectors to use when they determine a violation has occurred.  </a:t>
            </a:r>
          </a:p>
          <a:p>
            <a:endParaRPr lang="en-US" dirty="0"/>
          </a:p>
          <a:p>
            <a:r>
              <a:rPr lang="en-US" dirty="0" smtClean="0"/>
              <a:t>Most violations that are first time occurrences for the particular entity are handled with warning letters.  Warning letters tell the responsible party what the violation is, how to correct it, and that they are not being referred for formal enforcement.  </a:t>
            </a:r>
          </a:p>
          <a:p>
            <a:endParaRPr lang="en-US" dirty="0"/>
          </a:p>
          <a:p>
            <a:r>
              <a:rPr lang="en-US" dirty="0" smtClean="0"/>
              <a:t>If a violation is being referred for formal enforcement, the responsible party receives a pre-enforcement notice.  This letter similarly explains the violation, the corrective action, but it also states that they are being referred for formal enforcement.  </a:t>
            </a:r>
            <a:endParaRPr lang="en-US" dirty="0"/>
          </a:p>
          <a:p>
            <a:endParaRPr lang="en-US" baseline="0" dirty="0" smtClean="0"/>
          </a:p>
          <a:p>
            <a:r>
              <a:rPr lang="en-US" dirty="0" smtClean="0"/>
              <a:t>Violations most likely to be referred</a:t>
            </a:r>
            <a:r>
              <a:rPr lang="en-US" baseline="0" dirty="0" smtClean="0"/>
              <a:t> are:</a:t>
            </a:r>
          </a:p>
          <a:p>
            <a:pPr>
              <a:lnSpc>
                <a:spcPct val="80000"/>
              </a:lnSpc>
              <a:spcBef>
                <a:spcPct val="55000"/>
              </a:spcBef>
              <a:buClr>
                <a:srgbClr val="FF0000"/>
              </a:buClr>
            </a:pPr>
            <a:r>
              <a:rPr lang="en-US" dirty="0" smtClean="0"/>
              <a:t>Violations that had a greater likelihood of impacting public health or the environment.</a:t>
            </a:r>
          </a:p>
          <a:p>
            <a:pPr>
              <a:lnSpc>
                <a:spcPct val="80000"/>
              </a:lnSpc>
              <a:spcBef>
                <a:spcPct val="55000"/>
              </a:spcBef>
              <a:buClr>
                <a:srgbClr val="FF0000"/>
              </a:buClr>
            </a:pPr>
            <a:r>
              <a:rPr lang="en-US" dirty="0" smtClean="0"/>
              <a:t>The law violated is particularly important to the operation of the regulatory program.</a:t>
            </a:r>
          </a:p>
          <a:p>
            <a:pPr>
              <a:lnSpc>
                <a:spcPct val="80000"/>
              </a:lnSpc>
              <a:spcBef>
                <a:spcPct val="55000"/>
              </a:spcBef>
              <a:buClr>
                <a:srgbClr val="FF0000"/>
              </a:buClr>
            </a:pPr>
            <a:r>
              <a:rPr lang="en-US" dirty="0" smtClean="0"/>
              <a:t>The violation was chronic or repeated.</a:t>
            </a:r>
          </a:p>
          <a:p>
            <a:pPr>
              <a:lnSpc>
                <a:spcPct val="80000"/>
              </a:lnSpc>
              <a:spcBef>
                <a:spcPct val="55000"/>
              </a:spcBef>
              <a:buClr>
                <a:srgbClr val="FF0000"/>
              </a:buClr>
            </a:pPr>
            <a:r>
              <a:rPr lang="en-US" dirty="0" smtClean="0"/>
              <a:t>The violator had a higher mental state (acted on purpose) or obtained an economic benefit. </a:t>
            </a:r>
          </a:p>
          <a:p>
            <a:pPr>
              <a:lnSpc>
                <a:spcPct val="80000"/>
              </a:lnSpc>
              <a:spcBef>
                <a:spcPct val="55000"/>
              </a:spcBef>
              <a:buClr>
                <a:srgbClr val="FF0000"/>
              </a:buClr>
            </a:pPr>
            <a:endParaRPr lang="en-US" dirty="0" smtClean="0"/>
          </a:p>
          <a:p>
            <a:r>
              <a:rPr lang="en-US" dirty="0" smtClean="0"/>
              <a:t>As you see, one route on this slide refers to criminal enforcement.  DEQ</a:t>
            </a:r>
            <a:r>
              <a:rPr lang="en-US" baseline="0" dirty="0" smtClean="0"/>
              <a:t> </a:t>
            </a:r>
            <a:r>
              <a:rPr lang="en-US" dirty="0" smtClean="0"/>
              <a:t>staff do not investigate</a:t>
            </a:r>
            <a:r>
              <a:rPr lang="en-US" baseline="0" dirty="0" smtClean="0"/>
              <a:t> crimes, but we cooperate with </a:t>
            </a:r>
            <a:r>
              <a:rPr lang="en-US" dirty="0" smtClean="0"/>
              <a:t>Oregon State Police and EPA CID</a:t>
            </a:r>
            <a:r>
              <a:rPr lang="en-US" baseline="0" dirty="0" smtClean="0"/>
              <a:t>.  </a:t>
            </a:r>
          </a:p>
          <a:p>
            <a:endParaRPr lang="en-US" dirty="0"/>
          </a:p>
          <a:p>
            <a:r>
              <a:rPr lang="en-US" baseline="0" dirty="0" smtClean="0"/>
              <a:t>Cases we typically refer to criminal investigators are those in which the violations appear deliberate, deceitful, or dishonest.  </a:t>
            </a:r>
            <a:endParaRPr lang="en-US" dirty="0" smtClean="0"/>
          </a:p>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99CD1B-97A6-473E-B8CC-F4E33FDB8AA6}" type="slidenum">
              <a:rPr lang="en-US"/>
              <a:pPr/>
              <a:t>8</a:t>
            </a:fld>
            <a:endParaRPr lang="en-US"/>
          </a:p>
        </p:txBody>
      </p:sp>
      <p:sp>
        <p:nvSpPr>
          <p:cNvPr id="200706" name="Rectangle 2"/>
          <p:cNvSpPr>
            <a:spLocks noGrp="1" noRot="1" noChangeAspect="1" noChangeArrowheads="1" noTextEdit="1"/>
          </p:cNvSpPr>
          <p:nvPr>
            <p:ph type="sldImg"/>
          </p:nvPr>
        </p:nvSpPr>
        <p:spPr>
          <a:xfrm>
            <a:off x="1152525" y="692150"/>
            <a:ext cx="4556125" cy="3416300"/>
          </a:xfrm>
          <a:ln/>
        </p:spPr>
      </p:sp>
      <p:sp>
        <p:nvSpPr>
          <p:cNvPr id="200707" name="Rectangle 3"/>
          <p:cNvSpPr>
            <a:spLocks noGrp="1" noChangeArrowheads="1"/>
          </p:cNvSpPr>
          <p:nvPr>
            <p:ph type="body" idx="1"/>
          </p:nvPr>
        </p:nvSpPr>
        <p:spPr>
          <a:xfrm>
            <a:off x="914400" y="4343520"/>
            <a:ext cx="5029200" cy="4114246"/>
          </a:xfrm>
        </p:spPr>
        <p:txBody>
          <a:bodyPr/>
          <a:lstStyle/>
          <a:p>
            <a:pPr>
              <a:lnSpc>
                <a:spcPct val="90000"/>
              </a:lnSpc>
              <a:spcBef>
                <a:spcPct val="40000"/>
              </a:spcBef>
              <a:buFont typeface="Arial" pitchFamily="34" charset="0"/>
              <a:buNone/>
            </a:pPr>
            <a:r>
              <a:rPr lang="en-US" sz="1200" dirty="0" smtClean="0"/>
              <a:t>Inspectors prepare and send a “referral” to OCE.  </a:t>
            </a:r>
          </a:p>
          <a:p>
            <a:pPr>
              <a:lnSpc>
                <a:spcPct val="90000"/>
              </a:lnSpc>
              <a:spcBef>
                <a:spcPct val="40000"/>
              </a:spcBef>
              <a:buFont typeface="Arial" pitchFamily="34" charset="0"/>
              <a:buNone/>
            </a:pPr>
            <a:endParaRPr lang="en-US" sz="1200" dirty="0" smtClean="0"/>
          </a:p>
          <a:p>
            <a:pPr>
              <a:lnSpc>
                <a:spcPct val="90000"/>
              </a:lnSpc>
              <a:spcBef>
                <a:spcPct val="40000"/>
              </a:spcBef>
              <a:buFont typeface="Arial" pitchFamily="34" charset="0"/>
              <a:buNone/>
            </a:pPr>
            <a:r>
              <a:rPr lang="en-US" sz="1200" dirty="0" smtClean="0"/>
              <a:t>Referrals are assigned to OCE staff.  Each of the ELS are assigned to be subject-matter experts and generally receive the most complicated cases in that area.  The ELSs also serve as liaisons with the programs and assist in enforcement issues like access for inspection and rulemaking. </a:t>
            </a:r>
          </a:p>
          <a:p>
            <a:pPr>
              <a:lnSpc>
                <a:spcPct val="90000"/>
              </a:lnSpc>
              <a:spcBef>
                <a:spcPct val="40000"/>
              </a:spcBef>
              <a:buFont typeface="Arial" pitchFamily="34" charset="0"/>
              <a:buNone/>
            </a:pPr>
            <a:endParaRPr lang="en-US" sz="1200" dirty="0" smtClean="0"/>
          </a:p>
          <a:p>
            <a:pPr>
              <a:lnSpc>
                <a:spcPct val="90000"/>
              </a:lnSpc>
              <a:spcBef>
                <a:spcPct val="40000"/>
              </a:spcBef>
              <a:buFont typeface="Arial" pitchFamily="34" charset="0"/>
              <a:buNone/>
            </a:pPr>
            <a:r>
              <a:rPr lang="en-US" sz="1200" dirty="0" smtClean="0"/>
              <a:t>The ELSs review and evaluate the evidence and put together the documents for a formal enforcement action.  The documents are circulated for review and then come to me for review and signature.</a:t>
            </a:r>
          </a:p>
          <a:p>
            <a:pPr>
              <a:lnSpc>
                <a:spcPct val="90000"/>
              </a:lnSpc>
              <a:spcBef>
                <a:spcPct val="40000"/>
              </a:spcBef>
              <a:buFont typeface="Arial" pitchFamily="34" charset="0"/>
              <a:buNone/>
            </a:pPr>
            <a:endParaRPr lang="en-US" sz="1200" dirty="0" smtClean="0"/>
          </a:p>
          <a:p>
            <a:pPr marL="0" marR="0" indent="0" algn="l" defTabSz="914400" rtl="0" eaLnBrk="1" fontAlgn="auto" latinLnBrk="0" hangingPunct="1">
              <a:lnSpc>
                <a:spcPct val="90000"/>
              </a:lnSpc>
              <a:spcBef>
                <a:spcPct val="40000"/>
              </a:spcBef>
              <a:spcAft>
                <a:spcPts val="0"/>
              </a:spcAft>
              <a:buClrTx/>
              <a:buSzTx/>
              <a:buFont typeface="Arial" pitchFamily="34" charset="0"/>
              <a:buNone/>
              <a:tabLst/>
              <a:defRPr/>
            </a:pPr>
            <a:r>
              <a:rPr lang="en-US" sz="1200" dirty="0" smtClean="0"/>
              <a:t>The documents are mailed to the party</a:t>
            </a:r>
            <a:r>
              <a:rPr lang="en-US" dirty="0"/>
              <a:t> </a:t>
            </a:r>
            <a:r>
              <a:rPr lang="en-US" dirty="0" smtClean="0"/>
              <a:t>which we refer to as</a:t>
            </a:r>
            <a:r>
              <a:rPr lang="en-US" sz="1200" baseline="0" dirty="0" smtClean="0"/>
              <a:t> the respondent.  </a:t>
            </a:r>
            <a:r>
              <a:rPr lang="en-US" sz="1200" dirty="0" smtClean="0"/>
              <a:t>After we receive the certification that the party has received the documents, we have processes for issuing news releases , which is important to our goal of deterrence. </a:t>
            </a:r>
          </a:p>
          <a:p>
            <a:pPr>
              <a:lnSpc>
                <a:spcPct val="90000"/>
              </a:lnSpc>
              <a:spcBef>
                <a:spcPct val="40000"/>
              </a:spcBef>
              <a:buFont typeface="Arial" pitchFamily="34" charset="0"/>
              <a:buNone/>
            </a:pPr>
            <a:endParaRPr lang="en-US" sz="1200" dirty="0" smtClean="0"/>
          </a:p>
          <a:p>
            <a:pPr>
              <a:buFont typeface="Arial" pitchFamily="34" charset="0"/>
              <a:buNone/>
            </a:pPr>
            <a:r>
              <a:rPr lang="en-US" sz="1200" dirty="0" smtClean="0"/>
              <a:t>During 2011</a:t>
            </a:r>
            <a:r>
              <a:rPr lang="en-US" sz="1200" baseline="0" dirty="0" smtClean="0"/>
              <a:t> and 2012, OCE issued 355 enforcement actions of a wide variety of types.</a:t>
            </a:r>
            <a:endParaRPr lang="en-US" sz="1200"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DF6BFA4-6246-4B3E-BA69-3F6F19952B75}" type="slidenum">
              <a:rPr lang="en-US"/>
              <a:pPr/>
              <a:t>9</a:t>
            </a:fld>
            <a:endParaRPr lang="en-US"/>
          </a:p>
        </p:txBody>
      </p:sp>
      <p:sp>
        <p:nvSpPr>
          <p:cNvPr id="224258" name="Rectangle 2"/>
          <p:cNvSpPr>
            <a:spLocks noGrp="1" noRot="1" noChangeAspect="1" noChangeArrowheads="1" noTextEdit="1"/>
          </p:cNvSpPr>
          <p:nvPr>
            <p:ph type="sldImg"/>
          </p:nvPr>
        </p:nvSpPr>
        <p:spPr>
          <a:ln/>
        </p:spPr>
      </p:sp>
      <p:sp>
        <p:nvSpPr>
          <p:cNvPr id="224259" name="Rectangle 3"/>
          <p:cNvSpPr>
            <a:spLocks noGrp="1" noChangeArrowheads="1"/>
          </p:cNvSpPr>
          <p:nvPr>
            <p:ph type="body" idx="1"/>
          </p:nvPr>
        </p:nvSpPr>
        <p:spPr/>
        <p:txBody>
          <a:bodyPr/>
          <a:lstStyle/>
          <a:p>
            <a:r>
              <a:rPr lang="en-US" dirty="0" smtClean="0"/>
              <a:t>Once the respondent has received the notice, they have 20 days to appeal or they may submit payment.  </a:t>
            </a:r>
          </a:p>
          <a:p>
            <a:endParaRPr lang="en-US" dirty="0"/>
          </a:p>
          <a:p>
            <a:r>
              <a:rPr lang="en-US" dirty="0" smtClean="0"/>
              <a:t>If they do not appeal the notice, the notice becomes a final order meaning the penalty becomes due and the compliance order is final.  </a:t>
            </a: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rgbClr val="CC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662666F-8EED-4E48-A9D5-A40C188AD2EF}" type="datetimeFigureOut">
              <a:rPr lang="en-US" smtClean="0"/>
              <a:pPr/>
              <a:t>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012E60-ABD6-4471-AD3D-B95F90AAA105}"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62666F-8EED-4E48-A9D5-A40C188AD2EF}" type="datetimeFigureOut">
              <a:rPr lang="en-US" smtClean="0"/>
              <a:pPr/>
              <a:t>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012E60-ABD6-4471-AD3D-B95F90AAA10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62666F-8EED-4E48-A9D5-A40C188AD2EF}" type="datetimeFigureOut">
              <a:rPr lang="en-US" smtClean="0"/>
              <a:pPr/>
              <a:t>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012E60-ABD6-4471-AD3D-B95F90AAA105}"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en-US"/>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n-US"/>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34A356EE-26FF-45CD-AA94-CC3F008F0FE3}"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457200" y="1600200"/>
            <a:ext cx="4038600" cy="4525963"/>
          </a:xfrm>
        </p:spPr>
        <p:txBody>
          <a:bodyPr/>
          <a:lstStyle/>
          <a:p>
            <a:endParaRPr lang="en-US"/>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270653DC-0AA0-43B5-B3D4-8A9D6A887C39}"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62666F-8EED-4E48-A9D5-A40C188AD2EF}" type="datetimeFigureOut">
              <a:rPr lang="en-US" smtClean="0"/>
              <a:pPr/>
              <a:t>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012E60-ABD6-4471-AD3D-B95F90AAA105}" type="slidenum">
              <a:rPr lang="en-US" smtClean="0"/>
              <a:pPr/>
              <a:t>‹#›</a:t>
            </a:fld>
            <a:endParaRPr lang="en-US"/>
          </a:p>
        </p:txBody>
      </p:sp>
      <p:sp>
        <p:nvSpPr>
          <p:cNvPr id="7" name="Rectangle 6"/>
          <p:cNvSpPr/>
          <p:nvPr userDrawn="1"/>
        </p:nvSpPr>
        <p:spPr>
          <a:xfrm>
            <a:off x="0" y="0"/>
            <a:ext cx="9144000" cy="6858000"/>
          </a:xfrm>
          <a:prstGeom prst="rect">
            <a:avLst/>
          </a:prstGeom>
          <a:solidFill>
            <a:srgbClr val="CC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662666F-8EED-4E48-A9D5-A40C188AD2EF}" type="datetimeFigureOut">
              <a:rPr lang="en-US" smtClean="0"/>
              <a:pPr/>
              <a:t>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012E60-ABD6-4471-AD3D-B95F90AAA105}" type="slidenum">
              <a:rPr lang="en-US" smtClean="0"/>
              <a:pPr/>
              <a:t>‹#›</a:t>
            </a:fld>
            <a:endParaRPr lang="en-US"/>
          </a:p>
        </p:txBody>
      </p:sp>
      <p:sp>
        <p:nvSpPr>
          <p:cNvPr id="7" name="Rectangle 6"/>
          <p:cNvSpPr/>
          <p:nvPr userDrawn="1"/>
        </p:nvSpPr>
        <p:spPr>
          <a:xfrm>
            <a:off x="0" y="0"/>
            <a:ext cx="9144000" cy="6858000"/>
          </a:xfrm>
          <a:prstGeom prst="rect">
            <a:avLst/>
          </a:prstGeom>
          <a:solidFill>
            <a:srgbClr val="CC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662666F-8EED-4E48-A9D5-A40C188AD2EF}" type="datetimeFigureOut">
              <a:rPr lang="en-US" smtClean="0"/>
              <a:pPr/>
              <a:t>1/3/2014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012E60-ABD6-4471-AD3D-B95F90AAA105}" type="slidenum">
              <a:rPr lang="en-US" smtClean="0"/>
              <a:pPr/>
              <a:t>‹#›</a:t>
            </a:fld>
            <a:endParaRPr lang="en-US"/>
          </a:p>
        </p:txBody>
      </p:sp>
      <p:sp>
        <p:nvSpPr>
          <p:cNvPr id="8" name="Rectangle 7"/>
          <p:cNvSpPr/>
          <p:nvPr userDrawn="1"/>
        </p:nvSpPr>
        <p:spPr>
          <a:xfrm>
            <a:off x="0" y="0"/>
            <a:ext cx="9144000" cy="6858000"/>
          </a:xfrm>
          <a:prstGeom prst="rect">
            <a:avLst/>
          </a:prstGeom>
          <a:solidFill>
            <a:srgbClr val="CC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662666F-8EED-4E48-A9D5-A40C188AD2EF}" type="datetimeFigureOut">
              <a:rPr lang="en-US" smtClean="0"/>
              <a:pPr/>
              <a:t>1/3/2014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0012E60-ABD6-4471-AD3D-B95F90AAA105}" type="slidenum">
              <a:rPr lang="en-US" smtClean="0"/>
              <a:pPr/>
              <a:t>‹#›</a:t>
            </a:fld>
            <a:endParaRPr lang="en-US"/>
          </a:p>
        </p:txBody>
      </p:sp>
      <p:sp>
        <p:nvSpPr>
          <p:cNvPr id="10" name="Rectangle 9"/>
          <p:cNvSpPr/>
          <p:nvPr userDrawn="1"/>
        </p:nvSpPr>
        <p:spPr>
          <a:xfrm>
            <a:off x="0" y="0"/>
            <a:ext cx="9144000" cy="6858000"/>
          </a:xfrm>
          <a:prstGeom prst="rect">
            <a:avLst/>
          </a:prstGeom>
          <a:solidFill>
            <a:srgbClr val="CC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662666F-8EED-4E48-A9D5-A40C188AD2EF}" type="datetimeFigureOut">
              <a:rPr lang="en-US" smtClean="0"/>
              <a:pPr/>
              <a:t>1/3/2014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012E60-ABD6-4471-AD3D-B95F90AAA105}" type="slidenum">
              <a:rPr lang="en-US" smtClean="0"/>
              <a:pPr/>
              <a:t>‹#›</a:t>
            </a:fld>
            <a:endParaRPr lang="en-US"/>
          </a:p>
        </p:txBody>
      </p:sp>
      <p:sp>
        <p:nvSpPr>
          <p:cNvPr id="6" name="Rectangle 5"/>
          <p:cNvSpPr/>
          <p:nvPr userDrawn="1"/>
        </p:nvSpPr>
        <p:spPr>
          <a:xfrm>
            <a:off x="0" y="0"/>
            <a:ext cx="9144000" cy="6858000"/>
          </a:xfrm>
          <a:prstGeom prst="rect">
            <a:avLst/>
          </a:prstGeom>
          <a:solidFill>
            <a:srgbClr val="CC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62666F-8EED-4E48-A9D5-A40C188AD2EF}" type="datetimeFigureOut">
              <a:rPr lang="en-US" smtClean="0"/>
              <a:pPr/>
              <a:t>1/3/2014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0012E60-ABD6-4471-AD3D-B95F90AAA10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62666F-8EED-4E48-A9D5-A40C188AD2EF}" type="datetimeFigureOut">
              <a:rPr lang="en-US" smtClean="0"/>
              <a:pPr/>
              <a:t>1/3/2014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012E60-ABD6-4471-AD3D-B95F90AAA10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62666F-8EED-4E48-A9D5-A40C188AD2EF}" type="datetimeFigureOut">
              <a:rPr lang="en-US" smtClean="0"/>
              <a:pPr/>
              <a:t>1/3/2014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012E60-ABD6-4471-AD3D-B95F90AAA10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62666F-8EED-4E48-A9D5-A40C188AD2EF}" type="datetimeFigureOut">
              <a:rPr lang="en-US" smtClean="0"/>
              <a:pPr/>
              <a:t>1/3/2014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012E60-ABD6-4471-AD3D-B95F90AAA105}" type="slidenum">
              <a:rPr lang="en-US" smtClean="0"/>
              <a:pPr/>
              <a:t>‹#›</a:t>
            </a:fld>
            <a:endParaRPr lang="en-US"/>
          </a:p>
        </p:txBody>
      </p:sp>
      <p:sp>
        <p:nvSpPr>
          <p:cNvPr id="7" name="Rectangle 6"/>
          <p:cNvSpPr/>
          <p:nvPr userDrawn="1"/>
        </p:nvSpPr>
        <p:spPr>
          <a:xfrm>
            <a:off x="0" y="0"/>
            <a:ext cx="9144000" cy="6858000"/>
          </a:xfrm>
          <a:prstGeom prst="rect">
            <a:avLst/>
          </a:prstGeom>
          <a:solidFill>
            <a:srgbClr val="CC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www.bing.com/images/search?q=epa+logo&amp;id=0420E7D02DDE22D0BCA0D742ACBF5A091A02E67D&amp;FORM=IQFRBA"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3.wm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oleObject" Target="../embeddings/oleObject1.bin"/><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gradFill flip="none" rotWithShape="1">
            <a:gsLst>
              <a:gs pos="0">
                <a:srgbClr val="339966">
                  <a:tint val="66000"/>
                  <a:satMod val="160000"/>
                </a:srgbClr>
              </a:gs>
              <a:gs pos="50000">
                <a:srgbClr val="339966">
                  <a:tint val="44500"/>
                  <a:satMod val="160000"/>
                </a:srgbClr>
              </a:gs>
              <a:gs pos="100000">
                <a:srgbClr val="339966">
                  <a:tint val="23500"/>
                  <a:satMod val="160000"/>
                </a:srgbClr>
              </a:gs>
            </a:gsLst>
            <a:path path="circle">
              <a:fillToRect l="100000" t="100000"/>
            </a:path>
            <a:tileRect r="-100000" b="-100000"/>
          </a:gradFill>
          <a:ln>
            <a:noFill/>
          </a:ln>
        </p:spPr>
        <p:style>
          <a:lnRef idx="1">
            <a:schemeClr val="accent3"/>
          </a:lnRef>
          <a:fillRef idx="2">
            <a:schemeClr val="accent3"/>
          </a:fillRef>
          <a:effectRef idx="1">
            <a:schemeClr val="accent3"/>
          </a:effectRef>
          <a:fontRef idx="minor">
            <a:schemeClr val="dk1"/>
          </a:fontRef>
        </p:style>
        <p:txBody>
          <a:bodyPr>
            <a:noAutofit/>
          </a:bodyPr>
          <a:lstStyle/>
          <a:p>
            <a:r>
              <a:rPr lang="en-US" sz="5400" dirty="0" smtClean="0">
                <a:solidFill>
                  <a:srgbClr val="2F8D77"/>
                </a:solidFill>
                <a:latin typeface="Arial Black" pitchFamily="34" charset="0"/>
              </a:rPr>
              <a:t>Information Item</a:t>
            </a:r>
            <a:r>
              <a:rPr lang="en-US" dirty="0" smtClean="0">
                <a:solidFill>
                  <a:srgbClr val="2F8D77"/>
                </a:solidFill>
                <a:latin typeface="Arial Black" pitchFamily="34" charset="0"/>
              </a:rPr>
              <a:t> </a:t>
            </a:r>
            <a:br>
              <a:rPr lang="en-US" dirty="0" smtClean="0">
                <a:solidFill>
                  <a:srgbClr val="2F8D77"/>
                </a:solidFill>
                <a:latin typeface="Arial Black" pitchFamily="34" charset="0"/>
              </a:rPr>
            </a:br>
            <a:r>
              <a:rPr lang="en-US" dirty="0" smtClean="0">
                <a:solidFill>
                  <a:srgbClr val="2F8D77"/>
                </a:solidFill>
                <a:latin typeface="Arial Black" pitchFamily="34" charset="0"/>
              </a:rPr>
              <a:t>Division 12 Rulemaking</a:t>
            </a:r>
            <a:endParaRPr lang="en-US" dirty="0">
              <a:solidFill>
                <a:srgbClr val="2F8D77"/>
              </a:solidFill>
              <a:latin typeface="Arial Black" pitchFamily="34" charset="0"/>
            </a:endParaRPr>
          </a:p>
        </p:txBody>
      </p:sp>
      <p:pic>
        <p:nvPicPr>
          <p:cNvPr id="1026" name="Picture 2" descr="C:\Users\lcarlou\AppData\Local\Microsoft\Windows\Temporary Internet Files\Content.IE5\B4HL3L0V\pan6in[1].tiff"/>
          <p:cNvPicPr>
            <a:picLocks noChangeAspect="1" noChangeArrowheads="1"/>
          </p:cNvPicPr>
          <p:nvPr/>
        </p:nvPicPr>
        <p:blipFill>
          <a:blip r:embed="rId3" cstate="print"/>
          <a:srcRect/>
          <a:stretch>
            <a:fillRect/>
          </a:stretch>
        </p:blipFill>
        <p:spPr bwMode="auto">
          <a:xfrm>
            <a:off x="678307" y="3962400"/>
            <a:ext cx="1074293" cy="2514600"/>
          </a:xfrm>
          <a:prstGeom prst="rect">
            <a:avLst/>
          </a:prstGeom>
          <a:noFill/>
        </p:spPr>
      </p:pic>
      <p:sp>
        <p:nvSpPr>
          <p:cNvPr id="6" name="TextBox 5"/>
          <p:cNvSpPr txBox="1"/>
          <p:nvPr/>
        </p:nvSpPr>
        <p:spPr>
          <a:xfrm>
            <a:off x="2209799" y="4343400"/>
            <a:ext cx="6553201" cy="2400657"/>
          </a:xfrm>
          <a:prstGeom prst="rect">
            <a:avLst/>
          </a:prstGeom>
          <a:noFill/>
        </p:spPr>
        <p:txBody>
          <a:bodyPr wrap="square" rtlCol="0">
            <a:spAutoFit/>
          </a:bodyPr>
          <a:lstStyle/>
          <a:p>
            <a:pPr marL="1770063" indent="-1770063">
              <a:spcAft>
                <a:spcPts val="1200"/>
              </a:spcAft>
            </a:pPr>
            <a:r>
              <a:rPr lang="en-US" sz="2400" b="1" dirty="0" smtClean="0"/>
              <a:t>Leah </a:t>
            </a:r>
            <a:r>
              <a:rPr lang="en-US" sz="2400" b="1" dirty="0" err="1" smtClean="0"/>
              <a:t>Feldon</a:t>
            </a:r>
            <a:r>
              <a:rPr lang="en-US" sz="2400" dirty="0" smtClean="0"/>
              <a:t>, 	Manager, OCE</a:t>
            </a:r>
          </a:p>
          <a:p>
            <a:pPr marL="1770063" indent="-1770063">
              <a:spcAft>
                <a:spcPts val="1200"/>
              </a:spcAft>
            </a:pPr>
            <a:r>
              <a:rPr lang="en-US" sz="2400" b="1" dirty="0" smtClean="0"/>
              <a:t>Les Carlough</a:t>
            </a:r>
            <a:r>
              <a:rPr lang="en-US" sz="2400" dirty="0" smtClean="0"/>
              <a:t>,	Senior Policy Advisor, OCE</a:t>
            </a:r>
          </a:p>
          <a:p>
            <a:pPr marL="1770063" indent="-1770063">
              <a:spcAft>
                <a:spcPts val="1200"/>
              </a:spcAft>
            </a:pPr>
            <a:r>
              <a:rPr lang="en-US" sz="2400" b="1" dirty="0" smtClean="0"/>
              <a:t>Jenny Root</a:t>
            </a:r>
            <a:r>
              <a:rPr lang="en-US" sz="2400" dirty="0" smtClean="0"/>
              <a:t>,	Environmental Law Specialist &amp; Division 12 Rules Coordinator</a:t>
            </a:r>
          </a:p>
          <a:p>
            <a:endParaRPr lang="en-US" sz="2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2"/>
          <p:cNvSpPr>
            <a:spLocks noGrp="1" noChangeArrowheads="1"/>
          </p:cNvSpPr>
          <p:nvPr>
            <p:ph type="title"/>
          </p:nvPr>
        </p:nvSpPr>
        <p:spPr>
          <a:xfrm>
            <a:off x="457200" y="304800"/>
            <a:ext cx="8229600" cy="1143000"/>
          </a:xfrm>
        </p:spPr>
        <p:txBody>
          <a:bodyPr/>
          <a:lstStyle/>
          <a:p>
            <a:r>
              <a:rPr lang="en-US" b="1" u="sng" dirty="0"/>
              <a:t>Informal Discussion</a:t>
            </a:r>
          </a:p>
        </p:txBody>
      </p:sp>
      <p:sp>
        <p:nvSpPr>
          <p:cNvPr id="225283" name="Rectangle 3"/>
          <p:cNvSpPr>
            <a:spLocks noGrp="1" noChangeArrowheads="1"/>
          </p:cNvSpPr>
          <p:nvPr>
            <p:ph type="body" sz="half" idx="2"/>
          </p:nvPr>
        </p:nvSpPr>
        <p:spPr>
          <a:xfrm>
            <a:off x="604686" y="2133600"/>
            <a:ext cx="8109514" cy="4343400"/>
          </a:xfrm>
        </p:spPr>
        <p:txBody>
          <a:bodyPr>
            <a:normAutofit/>
          </a:bodyPr>
          <a:lstStyle/>
          <a:p>
            <a:pPr marL="457200" indent="-457200">
              <a:buClr>
                <a:srgbClr val="FF0000"/>
              </a:buClr>
              <a:buSzPct val="150000"/>
            </a:pPr>
            <a:r>
              <a:rPr lang="en-US" sz="3000" dirty="0" smtClean="0"/>
              <a:t>Review </a:t>
            </a:r>
            <a:r>
              <a:rPr lang="en-US" sz="3000" dirty="0"/>
              <a:t>the facts and </a:t>
            </a:r>
            <a:r>
              <a:rPr lang="en-US" sz="3000" dirty="0" smtClean="0"/>
              <a:t>evidence; </a:t>
            </a:r>
          </a:p>
          <a:p>
            <a:pPr marL="457200" indent="-457200">
              <a:buClr>
                <a:srgbClr val="FF0000"/>
              </a:buClr>
              <a:buSzPct val="150000"/>
            </a:pPr>
            <a:r>
              <a:rPr lang="en-US" sz="3000" dirty="0" smtClean="0"/>
              <a:t>Hear </a:t>
            </a:r>
            <a:r>
              <a:rPr lang="en-US" sz="3000" dirty="0"/>
              <a:t>and weigh any </a:t>
            </a:r>
            <a:r>
              <a:rPr lang="en-US" sz="3000" dirty="0" smtClean="0"/>
              <a:t>new mitigating information;</a:t>
            </a:r>
          </a:p>
          <a:p>
            <a:pPr marL="457200" indent="-457200">
              <a:buClr>
                <a:srgbClr val="FF0000"/>
              </a:buClr>
              <a:buSzPct val="150000"/>
            </a:pPr>
            <a:r>
              <a:rPr lang="en-US" sz="3000" dirty="0" smtClean="0"/>
              <a:t>Explain the enforcement process and answer questions; and </a:t>
            </a:r>
            <a:endParaRPr lang="en-US" sz="3000" dirty="0"/>
          </a:p>
          <a:p>
            <a:pPr marL="457200" indent="-457200">
              <a:buClr>
                <a:srgbClr val="FF0000"/>
              </a:buClr>
              <a:buSzPct val="150000"/>
            </a:pPr>
            <a:r>
              <a:rPr lang="en-US" sz="3000" dirty="0" smtClean="0"/>
              <a:t>Discuss the compliance                                           order to resolve any issues                                 with the required actions                                   and timelines.</a:t>
            </a:r>
          </a:p>
          <a:p>
            <a:pPr marL="457200" indent="-457200">
              <a:buClr>
                <a:srgbClr val="FF0000"/>
              </a:buClr>
              <a:buSzPct val="150000"/>
            </a:pPr>
            <a:endParaRPr lang="en-US" sz="3000" dirty="0" smtClean="0"/>
          </a:p>
        </p:txBody>
      </p:sp>
      <p:sp>
        <p:nvSpPr>
          <p:cNvPr id="4" name="Rectangle 3"/>
          <p:cNvSpPr/>
          <p:nvPr/>
        </p:nvSpPr>
        <p:spPr>
          <a:xfrm>
            <a:off x="631728" y="1447800"/>
            <a:ext cx="7772400" cy="584775"/>
          </a:xfrm>
          <a:prstGeom prst="rect">
            <a:avLst/>
          </a:prstGeom>
        </p:spPr>
        <p:txBody>
          <a:bodyPr wrap="square">
            <a:spAutoFit/>
          </a:bodyPr>
          <a:lstStyle/>
          <a:p>
            <a:pPr>
              <a:buClr>
                <a:srgbClr val="FF0000"/>
              </a:buClr>
              <a:buSzPct val="150000"/>
              <a:buNone/>
            </a:pPr>
            <a:r>
              <a:rPr lang="en-US" sz="3200" b="1" dirty="0" smtClean="0"/>
              <a:t>The ELS, inspector and Respondent meet  to:</a:t>
            </a:r>
          </a:p>
        </p:txBody>
      </p:sp>
      <p:pic>
        <p:nvPicPr>
          <p:cNvPr id="68612" name="Picture 4" descr="http://www.gazellessystems.com/Portals/116436/images/Meeting1.jpg"/>
          <p:cNvPicPr>
            <a:picLocks noChangeAspect="1" noChangeArrowheads="1"/>
          </p:cNvPicPr>
          <p:nvPr/>
        </p:nvPicPr>
        <p:blipFill>
          <a:blip r:embed="rId3" cstate="print"/>
          <a:srcRect/>
          <a:stretch>
            <a:fillRect/>
          </a:stretch>
        </p:blipFill>
        <p:spPr bwMode="auto">
          <a:xfrm>
            <a:off x="5617913" y="3982065"/>
            <a:ext cx="2997193" cy="2418735"/>
          </a:xfrm>
          <a:prstGeom prst="rect">
            <a:avLst/>
          </a:prstGeom>
          <a:noFill/>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7330" name="Rectangle 2"/>
          <p:cNvSpPr>
            <a:spLocks noGrp="1" noChangeArrowheads="1"/>
          </p:cNvSpPr>
          <p:nvPr>
            <p:ph type="title"/>
          </p:nvPr>
        </p:nvSpPr>
        <p:spPr>
          <a:xfrm>
            <a:off x="533400" y="0"/>
            <a:ext cx="8229600" cy="1143000"/>
          </a:xfrm>
        </p:spPr>
        <p:txBody>
          <a:bodyPr/>
          <a:lstStyle/>
          <a:p>
            <a:r>
              <a:rPr lang="en-US" sz="4800" b="1" u="sng" dirty="0" smtClean="0"/>
              <a:t>Settlement</a:t>
            </a:r>
            <a:endParaRPr lang="en-US" b="1" u="sng" dirty="0"/>
          </a:p>
        </p:txBody>
      </p:sp>
      <p:sp>
        <p:nvSpPr>
          <p:cNvPr id="227332" name="Rectangle 4"/>
          <p:cNvSpPr>
            <a:spLocks noGrp="1" noChangeArrowheads="1"/>
          </p:cNvSpPr>
          <p:nvPr>
            <p:ph type="body" idx="1"/>
          </p:nvPr>
        </p:nvSpPr>
        <p:spPr>
          <a:xfrm>
            <a:off x="457200" y="1143000"/>
            <a:ext cx="8229600" cy="5479026"/>
          </a:xfrm>
        </p:spPr>
        <p:txBody>
          <a:bodyPr>
            <a:normAutofit/>
          </a:bodyPr>
          <a:lstStyle/>
          <a:p>
            <a:pPr>
              <a:lnSpc>
                <a:spcPts val="3100"/>
              </a:lnSpc>
              <a:spcBef>
                <a:spcPts val="600"/>
              </a:spcBef>
              <a:spcAft>
                <a:spcPts val="600"/>
              </a:spcAft>
              <a:buClr>
                <a:srgbClr val="FF0000"/>
              </a:buClr>
              <a:buSzPct val="150000"/>
            </a:pPr>
            <a:r>
              <a:rPr lang="en-US" b="1" dirty="0" smtClean="0"/>
              <a:t>Reasons could include:</a:t>
            </a:r>
          </a:p>
          <a:p>
            <a:pPr lvl="1">
              <a:lnSpc>
                <a:spcPts val="3100"/>
              </a:lnSpc>
              <a:spcBef>
                <a:spcPts val="600"/>
              </a:spcBef>
              <a:buClr>
                <a:srgbClr val="FF0000"/>
              </a:buClr>
              <a:buSzPct val="150000"/>
              <a:buFont typeface="Arial" pitchFamily="34" charset="0"/>
              <a:buChar char="•"/>
            </a:pPr>
            <a:r>
              <a:rPr lang="en-US" dirty="0" smtClean="0"/>
              <a:t>Change the required actions or deadlines in the compliance order</a:t>
            </a:r>
            <a:endParaRPr lang="en-US" dirty="0"/>
          </a:p>
          <a:p>
            <a:pPr lvl="1">
              <a:lnSpc>
                <a:spcPts val="3100"/>
              </a:lnSpc>
              <a:spcBef>
                <a:spcPts val="600"/>
              </a:spcBef>
              <a:buClr>
                <a:srgbClr val="FF0000"/>
              </a:buClr>
              <a:buSzPct val="150000"/>
              <a:buFont typeface="Arial" pitchFamily="34" charset="0"/>
              <a:buChar char="•"/>
            </a:pPr>
            <a:r>
              <a:rPr lang="en-US" dirty="0" smtClean="0"/>
              <a:t>Modify the factual allegations or penalty factors based on new information</a:t>
            </a:r>
            <a:endParaRPr lang="en-US" dirty="0"/>
          </a:p>
          <a:p>
            <a:pPr lvl="1">
              <a:lnSpc>
                <a:spcPts val="3100"/>
              </a:lnSpc>
              <a:spcBef>
                <a:spcPts val="600"/>
              </a:spcBef>
              <a:buClr>
                <a:srgbClr val="FF0000"/>
              </a:buClr>
              <a:buSzPct val="150000"/>
              <a:buFont typeface="Arial" pitchFamily="34" charset="0"/>
              <a:buChar char="•"/>
            </a:pPr>
            <a:r>
              <a:rPr lang="en-US" dirty="0" smtClean="0"/>
              <a:t>Include a payment plan plus interest</a:t>
            </a:r>
            <a:endParaRPr lang="en-US" dirty="0"/>
          </a:p>
          <a:p>
            <a:pPr lvl="1">
              <a:lnSpc>
                <a:spcPts val="3100"/>
              </a:lnSpc>
              <a:spcBef>
                <a:spcPts val="600"/>
              </a:spcBef>
              <a:buClr>
                <a:srgbClr val="FF0000"/>
              </a:buClr>
              <a:buSzPct val="150000"/>
              <a:buFont typeface="Arial" pitchFamily="34" charset="0"/>
              <a:buChar char="•"/>
            </a:pPr>
            <a:r>
              <a:rPr lang="en-US" dirty="0" smtClean="0"/>
              <a:t>Reduce the penalty because of financial </a:t>
            </a:r>
            <a:r>
              <a:rPr lang="en-US" dirty="0"/>
              <a:t>h</a:t>
            </a:r>
            <a:r>
              <a:rPr lang="en-US" dirty="0" smtClean="0"/>
              <a:t>ardship</a:t>
            </a:r>
            <a:endParaRPr lang="en-US" dirty="0"/>
          </a:p>
          <a:p>
            <a:pPr lvl="1">
              <a:lnSpc>
                <a:spcPts val="3100"/>
              </a:lnSpc>
              <a:spcBef>
                <a:spcPts val="600"/>
              </a:spcBef>
              <a:buClr>
                <a:srgbClr val="FF0000"/>
              </a:buClr>
              <a:buSzPct val="150000"/>
              <a:buFont typeface="Arial" pitchFamily="34" charset="0"/>
              <a:buChar char="•"/>
            </a:pPr>
            <a:r>
              <a:rPr lang="en-US" dirty="0" smtClean="0"/>
              <a:t>Consider “litigation risk”</a:t>
            </a:r>
            <a:endParaRPr lang="en-US" dirty="0"/>
          </a:p>
          <a:p>
            <a:pPr lvl="1">
              <a:lnSpc>
                <a:spcPts val="3100"/>
              </a:lnSpc>
              <a:spcBef>
                <a:spcPts val="600"/>
              </a:spcBef>
              <a:buClr>
                <a:srgbClr val="FF0000"/>
              </a:buClr>
              <a:buSzPct val="150000"/>
              <a:buFont typeface="Arial" pitchFamily="34" charset="0"/>
              <a:buChar char="•"/>
            </a:pPr>
            <a:r>
              <a:rPr lang="en-US" dirty="0" smtClean="0"/>
              <a:t>Supplemental Environmental Project </a:t>
            </a:r>
            <a:r>
              <a:rPr lang="en-US" dirty="0"/>
              <a:t>(SEP</a:t>
            </a:r>
            <a:r>
              <a:rPr lang="en-US" dirty="0" smtClean="0"/>
              <a:t>)</a:t>
            </a:r>
          </a:p>
          <a:p>
            <a:pPr>
              <a:lnSpc>
                <a:spcPts val="3100"/>
              </a:lnSpc>
              <a:spcBef>
                <a:spcPts val="1200"/>
              </a:spcBef>
              <a:buClr>
                <a:srgbClr val="FF0000"/>
              </a:buClr>
              <a:buSzPct val="150000"/>
            </a:pPr>
            <a:r>
              <a:rPr lang="en-US" b="1" dirty="0" smtClean="0"/>
              <a:t>Settlements are incorporated into a Mutual Agreement &amp; Order</a:t>
            </a:r>
            <a:r>
              <a:rPr lang="en-US" dirty="0" smtClean="0"/>
              <a:t>.</a:t>
            </a:r>
            <a:endParaRPr lang="en-US" dirty="0"/>
          </a:p>
        </p:txBody>
      </p:sp>
      <p:pic>
        <p:nvPicPr>
          <p:cNvPr id="66562" name="Picture 2" descr="http://slingandastone5.files.wordpress.com/2013/03/9245608-olive-branch.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rot="616236">
            <a:off x="6636182" y="-201653"/>
            <a:ext cx="2595067" cy="2167852"/>
          </a:xfrm>
          <a:prstGeom prst="rect">
            <a:avLst/>
          </a:prstGeom>
          <a:noFill/>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2"/>
          <p:cNvSpPr>
            <a:spLocks noGrp="1" noChangeArrowheads="1"/>
          </p:cNvSpPr>
          <p:nvPr>
            <p:ph type="title"/>
          </p:nvPr>
        </p:nvSpPr>
        <p:spPr>
          <a:xfrm>
            <a:off x="304800" y="228600"/>
            <a:ext cx="8229600" cy="1275735"/>
          </a:xfrm>
        </p:spPr>
        <p:txBody>
          <a:bodyPr/>
          <a:lstStyle/>
          <a:p>
            <a:r>
              <a:rPr lang="en-US" sz="4000" b="1" u="sng" dirty="0"/>
              <a:t>Contested Case </a:t>
            </a:r>
            <a:r>
              <a:rPr lang="en-US" sz="4000" b="1" u="sng" dirty="0" smtClean="0"/>
              <a:t>Hearing</a:t>
            </a:r>
            <a:endParaRPr lang="en-US" sz="4000" b="1" u="sng" dirty="0"/>
          </a:p>
        </p:txBody>
      </p:sp>
      <p:sp>
        <p:nvSpPr>
          <p:cNvPr id="235523" name="Rectangle 3"/>
          <p:cNvSpPr>
            <a:spLocks noGrp="1" noChangeArrowheads="1"/>
          </p:cNvSpPr>
          <p:nvPr>
            <p:ph type="body" idx="1"/>
          </p:nvPr>
        </p:nvSpPr>
        <p:spPr>
          <a:xfrm>
            <a:off x="648927" y="1415845"/>
            <a:ext cx="7993627" cy="5117690"/>
          </a:xfrm>
        </p:spPr>
        <p:txBody>
          <a:bodyPr>
            <a:normAutofit fontScale="85000" lnSpcReduction="20000"/>
          </a:bodyPr>
          <a:lstStyle/>
          <a:p>
            <a:pPr>
              <a:lnSpc>
                <a:spcPct val="110000"/>
              </a:lnSpc>
              <a:spcBef>
                <a:spcPct val="40000"/>
              </a:spcBef>
              <a:buClr>
                <a:srgbClr val="FF0000"/>
              </a:buClr>
              <a:buSzPct val="150000"/>
            </a:pPr>
            <a:r>
              <a:rPr lang="en-US" sz="3300" dirty="0" smtClean="0"/>
              <a:t>Conducted by an administrative law judge (ALJ) from the Office of Administrative Hearings.</a:t>
            </a:r>
          </a:p>
          <a:p>
            <a:pPr>
              <a:lnSpc>
                <a:spcPct val="110000"/>
              </a:lnSpc>
              <a:spcBef>
                <a:spcPct val="40000"/>
              </a:spcBef>
              <a:buClr>
                <a:srgbClr val="FF0000"/>
              </a:buClr>
              <a:buSzPct val="150000"/>
            </a:pPr>
            <a:r>
              <a:rPr lang="en-US" sz="3300" dirty="0" smtClean="0"/>
              <a:t>Similar to a court trial, but less formal. </a:t>
            </a:r>
          </a:p>
          <a:p>
            <a:pPr>
              <a:lnSpc>
                <a:spcPct val="110000"/>
              </a:lnSpc>
              <a:spcBef>
                <a:spcPct val="40000"/>
              </a:spcBef>
              <a:buClr>
                <a:srgbClr val="FF0000"/>
              </a:buClr>
              <a:buSzPct val="150000"/>
            </a:pPr>
            <a:r>
              <a:rPr lang="en-US" sz="3300" dirty="0" smtClean="0"/>
              <a:t>The ALJ is required to render neutral and objective findings of fact in the Proposed Order.  </a:t>
            </a:r>
          </a:p>
          <a:p>
            <a:pPr>
              <a:lnSpc>
                <a:spcPct val="110000"/>
              </a:lnSpc>
              <a:spcBef>
                <a:spcPts val="1800"/>
              </a:spcBef>
              <a:buClr>
                <a:srgbClr val="FF0000"/>
              </a:buClr>
              <a:buSzPct val="150000"/>
            </a:pPr>
            <a:r>
              <a:rPr lang="en-US" sz="3300" dirty="0"/>
              <a:t>The Respondent may pay according to the Proposed Order, or DEQ and the Respondent may settle.</a:t>
            </a:r>
          </a:p>
          <a:p>
            <a:pPr>
              <a:lnSpc>
                <a:spcPct val="110000"/>
              </a:lnSpc>
              <a:spcBef>
                <a:spcPts val="1800"/>
              </a:spcBef>
              <a:buClr>
                <a:srgbClr val="FF0000"/>
              </a:buClr>
              <a:buSzPct val="150000"/>
            </a:pPr>
            <a:r>
              <a:rPr lang="en-US" sz="3300" dirty="0"/>
              <a:t>The Respondent and/or DEQ may appeal the Proposed Order to the EQC.</a:t>
            </a:r>
          </a:p>
          <a:p>
            <a:pPr>
              <a:lnSpc>
                <a:spcPct val="85000"/>
              </a:lnSpc>
              <a:spcBef>
                <a:spcPct val="40000"/>
              </a:spcBef>
              <a:buClr>
                <a:srgbClr val="FF0000"/>
              </a:buClr>
              <a:buSzPct val="150000"/>
            </a:pPr>
            <a:endParaRPr lang="en-US" dirty="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Appeal to the EQC</a:t>
            </a:r>
            <a:endParaRPr lang="en-US" b="1" u="sng" dirty="0"/>
          </a:p>
        </p:txBody>
      </p:sp>
      <p:sp>
        <p:nvSpPr>
          <p:cNvPr id="3" name="Content Placeholder 2"/>
          <p:cNvSpPr>
            <a:spLocks noGrp="1"/>
          </p:cNvSpPr>
          <p:nvPr>
            <p:ph idx="1"/>
          </p:nvPr>
        </p:nvSpPr>
        <p:spPr>
          <a:xfrm>
            <a:off x="1002887" y="1600200"/>
            <a:ext cx="7344697" cy="4724400"/>
          </a:xfrm>
        </p:spPr>
        <p:txBody>
          <a:bodyPr>
            <a:normAutofit/>
          </a:bodyPr>
          <a:lstStyle/>
          <a:p>
            <a:pPr>
              <a:spcBef>
                <a:spcPts val="1200"/>
              </a:spcBef>
              <a:buClr>
                <a:srgbClr val="FF0000"/>
              </a:buClr>
              <a:buSzPct val="150000"/>
            </a:pPr>
            <a:r>
              <a:rPr lang="en-US" dirty="0" smtClean="0"/>
              <a:t>Filing of an appeal</a:t>
            </a:r>
          </a:p>
          <a:p>
            <a:pPr>
              <a:spcBef>
                <a:spcPts val="1200"/>
              </a:spcBef>
              <a:buClr>
                <a:srgbClr val="FF0000"/>
              </a:buClr>
              <a:buSzPct val="150000"/>
            </a:pPr>
            <a:r>
              <a:rPr lang="en-US" dirty="0" smtClean="0"/>
              <a:t>Briefing</a:t>
            </a:r>
          </a:p>
          <a:p>
            <a:pPr>
              <a:spcBef>
                <a:spcPts val="1200"/>
              </a:spcBef>
              <a:buClr>
                <a:srgbClr val="FF0000"/>
              </a:buClr>
              <a:buSzPct val="150000"/>
            </a:pPr>
            <a:r>
              <a:rPr lang="en-US" dirty="0" smtClean="0"/>
              <a:t>Calendaring</a:t>
            </a:r>
          </a:p>
          <a:p>
            <a:pPr>
              <a:spcBef>
                <a:spcPts val="1200"/>
              </a:spcBef>
              <a:buClr>
                <a:srgbClr val="FF0000"/>
              </a:buClr>
              <a:buSzPct val="150000"/>
            </a:pPr>
            <a:r>
              <a:rPr lang="en-US" dirty="0" smtClean="0"/>
              <a:t>Submission of documents to you</a:t>
            </a:r>
          </a:p>
          <a:p>
            <a:pPr>
              <a:spcBef>
                <a:spcPts val="1200"/>
              </a:spcBef>
              <a:buClr>
                <a:srgbClr val="FF0000"/>
              </a:buClr>
              <a:buSzPct val="150000"/>
            </a:pPr>
            <a:r>
              <a:rPr lang="en-US" dirty="0" smtClean="0"/>
              <a:t>Argument and questioning</a:t>
            </a:r>
          </a:p>
          <a:p>
            <a:pPr>
              <a:spcBef>
                <a:spcPts val="1200"/>
              </a:spcBef>
              <a:buClr>
                <a:srgbClr val="FF0000"/>
              </a:buClr>
              <a:buSzPct val="150000"/>
            </a:pPr>
            <a:r>
              <a:rPr lang="en-US" dirty="0" smtClean="0"/>
              <a:t>Final Order</a:t>
            </a:r>
          </a:p>
          <a:p>
            <a:pPr>
              <a:spcBef>
                <a:spcPts val="1200"/>
              </a:spcBef>
              <a:buClr>
                <a:srgbClr val="FF0000"/>
              </a:buClr>
              <a:buSzPct val="150000"/>
            </a:pPr>
            <a:r>
              <a:rPr lang="en-US" dirty="0" smtClean="0"/>
              <a:t>Possible appeal to the Court of Appeals</a:t>
            </a:r>
          </a:p>
        </p:txBody>
      </p:sp>
      <p:pic>
        <p:nvPicPr>
          <p:cNvPr id="60417" name="Picture 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694552" y="1578081"/>
            <a:ext cx="2622003" cy="278007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normAutofit/>
          </a:bodyPr>
          <a:lstStyle/>
          <a:p>
            <a:r>
              <a:rPr lang="en-US" sz="4000" b="1" dirty="0" smtClean="0"/>
              <a:t>Senate Bill 105A (2009)</a:t>
            </a:r>
            <a:r>
              <a:rPr lang="en-US" sz="3200" b="1" u="sng" dirty="0" smtClean="0"/>
              <a:t/>
            </a:r>
            <a:br>
              <a:rPr lang="en-US" sz="3200" b="1" u="sng" dirty="0" smtClean="0"/>
            </a:br>
            <a:r>
              <a:rPr lang="en-US" sz="3200" b="1" u="sng" dirty="0" smtClean="0"/>
              <a:t>Increases maximum penalties for:</a:t>
            </a:r>
            <a:endParaRPr lang="en-US" sz="3200" b="1" u="sng" dirty="0"/>
          </a:p>
        </p:txBody>
      </p:sp>
      <p:sp>
        <p:nvSpPr>
          <p:cNvPr id="3" name="Content Placeholder 2"/>
          <p:cNvSpPr>
            <a:spLocks noGrp="1"/>
          </p:cNvSpPr>
          <p:nvPr>
            <p:ph idx="1"/>
          </p:nvPr>
        </p:nvSpPr>
        <p:spPr>
          <a:xfrm>
            <a:off x="634181" y="1798637"/>
            <a:ext cx="7698658" cy="4525963"/>
          </a:xfrm>
        </p:spPr>
        <p:txBody>
          <a:bodyPr>
            <a:normAutofit lnSpcReduction="10000"/>
          </a:bodyPr>
          <a:lstStyle/>
          <a:p>
            <a:pPr>
              <a:spcAft>
                <a:spcPts val="600"/>
              </a:spcAft>
              <a:buClr>
                <a:srgbClr val="FF0000"/>
              </a:buClr>
              <a:buSzPct val="165000"/>
            </a:pPr>
            <a:r>
              <a:rPr lang="en-US" sz="3000" dirty="0" smtClean="0"/>
              <a:t>Most violations from $10,000 to $25,000 per day.</a:t>
            </a:r>
          </a:p>
          <a:p>
            <a:pPr>
              <a:spcAft>
                <a:spcPts val="600"/>
              </a:spcAft>
              <a:buClr>
                <a:srgbClr val="FF0000"/>
              </a:buClr>
              <a:buSzPct val="165000"/>
            </a:pPr>
            <a:r>
              <a:rPr lang="en-US" sz="3000" dirty="0" smtClean="0"/>
              <a:t>Negligent or intentional spills of oil or hazardous materials into waters of the state, or failure to clean up such spills, to $100,000 per day.</a:t>
            </a:r>
          </a:p>
          <a:p>
            <a:pPr>
              <a:spcAft>
                <a:spcPts val="600"/>
              </a:spcAft>
              <a:buClr>
                <a:srgbClr val="FF0000"/>
              </a:buClr>
              <a:buSzPct val="165000"/>
            </a:pPr>
            <a:r>
              <a:rPr lang="en-US" sz="3000" dirty="0" smtClean="0"/>
              <a:t>Violations causing extreme damage            done intentionally from $100,000                      to $250,000 per day.</a:t>
            </a:r>
          </a:p>
        </p:txBody>
      </p:sp>
      <p:pic>
        <p:nvPicPr>
          <p:cNvPr id="59393" name="Picture 1"/>
          <p:cNvPicPr>
            <a:picLocks noChangeAspect="1" noChangeArrowheads="1"/>
          </p:cNvPicPr>
          <p:nvPr/>
        </p:nvPicPr>
        <p:blipFill>
          <a:blip r:embed="rId3" cstate="print">
            <a:clrChange>
              <a:clrFrom>
                <a:srgbClr val="FFFFFF"/>
              </a:clrFrom>
              <a:clrTo>
                <a:srgbClr val="FFFFFF">
                  <a:alpha val="0"/>
                </a:srgbClr>
              </a:clrTo>
            </a:clrChange>
          </a:blip>
          <a:srcRect t="18839"/>
          <a:stretch>
            <a:fillRect/>
          </a:stretch>
        </p:blipFill>
        <p:spPr bwMode="auto">
          <a:xfrm flipH="1">
            <a:off x="6445045" y="4126914"/>
            <a:ext cx="2698952" cy="273109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7412" y="230394"/>
            <a:ext cx="8229600" cy="1143000"/>
          </a:xfrm>
        </p:spPr>
        <p:txBody>
          <a:bodyPr>
            <a:normAutofit/>
          </a:bodyPr>
          <a:lstStyle/>
          <a:p>
            <a:r>
              <a:rPr lang="en-US" b="1" u="sng" dirty="0" smtClean="0"/>
              <a:t>Rulemaking Plan</a:t>
            </a:r>
            <a:endParaRPr lang="en-US" b="1" u="sng" dirty="0"/>
          </a:p>
        </p:txBody>
      </p:sp>
      <p:sp>
        <p:nvSpPr>
          <p:cNvPr id="8" name="Rectangle 7"/>
          <p:cNvSpPr/>
          <p:nvPr/>
        </p:nvSpPr>
        <p:spPr>
          <a:xfrm>
            <a:off x="6666276" y="2743205"/>
            <a:ext cx="1676400" cy="17993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tabLst>
                <a:tab pos="1490663" algn="r"/>
              </a:tabLst>
            </a:pPr>
            <a:r>
              <a:rPr lang="en-US" sz="2800" dirty="0" smtClean="0">
                <a:solidFill>
                  <a:srgbClr val="FFFF00"/>
                </a:solidFill>
              </a:rPr>
              <a:t>Notice &amp; Comment</a:t>
            </a:r>
          </a:p>
          <a:p>
            <a:pPr algn="ctr">
              <a:tabLst>
                <a:tab pos="1490663" algn="r"/>
              </a:tabLst>
            </a:pPr>
            <a:r>
              <a:rPr lang="en-US" sz="1200" dirty="0" smtClean="0">
                <a:solidFill>
                  <a:srgbClr val="FFFF00"/>
                </a:solidFill>
              </a:rPr>
              <a:t>__________________</a:t>
            </a:r>
          </a:p>
          <a:p>
            <a:pPr algn="ctr">
              <a:tabLst>
                <a:tab pos="1490663" algn="r"/>
              </a:tabLst>
            </a:pPr>
            <a:r>
              <a:rPr lang="en-US" sz="2800" dirty="0" smtClean="0">
                <a:solidFill>
                  <a:srgbClr val="FFFF00"/>
                </a:solidFill>
              </a:rPr>
              <a:t> EQC</a:t>
            </a:r>
          </a:p>
        </p:txBody>
      </p:sp>
      <p:sp>
        <p:nvSpPr>
          <p:cNvPr id="9" name="Rectangle 8"/>
          <p:cNvSpPr/>
          <p:nvPr/>
        </p:nvSpPr>
        <p:spPr>
          <a:xfrm>
            <a:off x="1032387" y="4146754"/>
            <a:ext cx="2005781" cy="1524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rgbClr val="FFFF00"/>
                </a:solidFill>
              </a:rPr>
              <a:t>DEQ Program Teams</a:t>
            </a:r>
            <a:endParaRPr lang="en-US" sz="2800" dirty="0">
              <a:solidFill>
                <a:srgbClr val="FFFF00"/>
              </a:solidFill>
            </a:endParaRPr>
          </a:p>
        </p:txBody>
      </p:sp>
      <p:sp>
        <p:nvSpPr>
          <p:cNvPr id="10" name="Rectangle 9"/>
          <p:cNvSpPr/>
          <p:nvPr/>
        </p:nvSpPr>
        <p:spPr>
          <a:xfrm>
            <a:off x="1032386" y="1669039"/>
            <a:ext cx="1981203" cy="15166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rgbClr val="FFFF00"/>
                </a:solidFill>
              </a:rPr>
              <a:t>Spill Advisory Committee</a:t>
            </a:r>
            <a:endParaRPr lang="en-US" sz="2800" dirty="0">
              <a:solidFill>
                <a:srgbClr val="FFFF00"/>
              </a:solidFill>
            </a:endParaRPr>
          </a:p>
        </p:txBody>
      </p:sp>
      <p:sp>
        <p:nvSpPr>
          <p:cNvPr id="12" name="Rectangle 11"/>
          <p:cNvSpPr/>
          <p:nvPr/>
        </p:nvSpPr>
        <p:spPr>
          <a:xfrm>
            <a:off x="3787884" y="2831690"/>
            <a:ext cx="2133600" cy="16198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rgbClr val="FFFF00"/>
                </a:solidFill>
              </a:rPr>
              <a:t>Division 12 Advisory Committee</a:t>
            </a:r>
            <a:endParaRPr lang="en-US" sz="2800" dirty="0">
              <a:solidFill>
                <a:srgbClr val="FFFF00"/>
              </a:solidFill>
            </a:endParaRPr>
          </a:p>
        </p:txBody>
      </p:sp>
      <p:cxnSp>
        <p:nvCxnSpPr>
          <p:cNvPr id="21" name="Straight Arrow Connector 20"/>
          <p:cNvCxnSpPr>
            <a:stCxn id="12" idx="3"/>
            <a:endCxn id="8" idx="1"/>
          </p:cNvCxnSpPr>
          <p:nvPr/>
        </p:nvCxnSpPr>
        <p:spPr>
          <a:xfrm>
            <a:off x="5921484" y="3641629"/>
            <a:ext cx="744792" cy="1228"/>
          </a:xfrm>
          <a:prstGeom prst="straightConnector1">
            <a:avLst/>
          </a:prstGeom>
          <a:ln w="38100">
            <a:tailEnd type="triangle" w="lg" len="lg"/>
          </a:ln>
        </p:spPr>
        <p:style>
          <a:lnRef idx="1">
            <a:schemeClr val="accent2"/>
          </a:lnRef>
          <a:fillRef idx="0">
            <a:schemeClr val="accent2"/>
          </a:fillRef>
          <a:effectRef idx="0">
            <a:schemeClr val="accent2"/>
          </a:effectRef>
          <a:fontRef idx="minor">
            <a:schemeClr val="tx1"/>
          </a:fontRef>
        </p:style>
      </p:cxnSp>
      <p:cxnSp>
        <p:nvCxnSpPr>
          <p:cNvPr id="29" name="Shape 28"/>
          <p:cNvCxnSpPr>
            <a:stCxn id="35" idx="3"/>
            <a:endCxn id="8" idx="2"/>
          </p:cNvCxnSpPr>
          <p:nvPr/>
        </p:nvCxnSpPr>
        <p:spPr>
          <a:xfrm flipV="1">
            <a:off x="6449880" y="4542508"/>
            <a:ext cx="1054596" cy="1197075"/>
          </a:xfrm>
          <a:prstGeom prst="curvedConnector2">
            <a:avLst/>
          </a:prstGeom>
          <a:ln w="38100">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a:off x="4336020" y="5147187"/>
            <a:ext cx="2113860" cy="11847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rgbClr val="FFFF00"/>
                </a:solidFill>
              </a:rPr>
              <a:t>Division 11 changes</a:t>
            </a:r>
            <a:endParaRPr lang="en-US" sz="2800" dirty="0">
              <a:solidFill>
                <a:srgbClr val="FFFF00"/>
              </a:solidFill>
            </a:endParaRPr>
          </a:p>
        </p:txBody>
      </p:sp>
      <p:cxnSp>
        <p:nvCxnSpPr>
          <p:cNvPr id="46" name="Shape 45"/>
          <p:cNvCxnSpPr>
            <a:stCxn id="10" idx="3"/>
            <a:endCxn id="12" idx="0"/>
          </p:cNvCxnSpPr>
          <p:nvPr/>
        </p:nvCxnSpPr>
        <p:spPr>
          <a:xfrm>
            <a:off x="3013589" y="2427350"/>
            <a:ext cx="1841095" cy="404340"/>
          </a:xfrm>
          <a:prstGeom prst="curvedConnector2">
            <a:avLst/>
          </a:prstGeom>
          <a:ln w="38100">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5" name="Shape 14"/>
          <p:cNvCxnSpPr>
            <a:stCxn id="9" idx="3"/>
            <a:endCxn id="12" idx="2"/>
          </p:cNvCxnSpPr>
          <p:nvPr/>
        </p:nvCxnSpPr>
        <p:spPr>
          <a:xfrm flipV="1">
            <a:off x="3038168" y="4451568"/>
            <a:ext cx="1816516" cy="457186"/>
          </a:xfrm>
          <a:prstGeom prst="curvedConnector2">
            <a:avLst/>
          </a:prstGeom>
          <a:ln w="38100">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a:bodyPr>
          <a:lstStyle/>
          <a:p>
            <a:r>
              <a:rPr lang="en-US" b="1" u="sng" dirty="0" smtClean="0"/>
              <a:t>Spill Advisory Committee</a:t>
            </a:r>
            <a:endParaRPr lang="en-US" sz="3600" b="1" u="sng" dirty="0"/>
          </a:p>
        </p:txBody>
      </p:sp>
      <p:sp>
        <p:nvSpPr>
          <p:cNvPr id="3" name="Content Placeholder 2"/>
          <p:cNvSpPr>
            <a:spLocks noGrp="1"/>
          </p:cNvSpPr>
          <p:nvPr>
            <p:ph idx="1"/>
          </p:nvPr>
        </p:nvSpPr>
        <p:spPr>
          <a:xfrm>
            <a:off x="685800" y="1874837"/>
            <a:ext cx="8229600" cy="4525963"/>
          </a:xfrm>
        </p:spPr>
        <p:txBody>
          <a:bodyPr>
            <a:normAutofit/>
          </a:bodyPr>
          <a:lstStyle/>
          <a:p>
            <a:pPr>
              <a:buNone/>
              <a:tabLst>
                <a:tab pos="2803525" algn="l"/>
              </a:tabLst>
            </a:pPr>
            <a:r>
              <a:rPr lang="en-US" sz="2200" b="1" u="sng" dirty="0" smtClean="0"/>
              <a:t>Name	Organization                                                  </a:t>
            </a:r>
            <a:r>
              <a:rPr lang="en-US" sz="2200" b="1" u="sng" dirty="0" smtClean="0">
                <a:solidFill>
                  <a:srgbClr val="CCFFCC"/>
                </a:solidFill>
              </a:rPr>
              <a:t>.</a:t>
            </a:r>
            <a:r>
              <a:rPr lang="en-US" sz="2200" b="1" u="sng" dirty="0" smtClean="0"/>
              <a:t>           </a:t>
            </a:r>
          </a:p>
          <a:p>
            <a:pPr marL="0" indent="0">
              <a:buNone/>
              <a:tabLst>
                <a:tab pos="2803525" algn="l"/>
              </a:tabLst>
            </a:pPr>
            <a:r>
              <a:rPr lang="en-US" sz="2200" dirty="0" smtClean="0"/>
              <a:t>Jess Brown	ODOT Motor Carrier Division</a:t>
            </a:r>
          </a:p>
          <a:p>
            <a:pPr marL="0" indent="0">
              <a:buNone/>
              <a:tabLst>
                <a:tab pos="2803525" algn="l"/>
              </a:tabLst>
            </a:pPr>
            <a:r>
              <a:rPr lang="en-US" sz="2200" dirty="0" smtClean="0"/>
              <a:t>Brian Doherty	Western States Petroleum Assn. </a:t>
            </a:r>
          </a:p>
          <a:p>
            <a:pPr>
              <a:buNone/>
              <a:tabLst>
                <a:tab pos="2803525" algn="l"/>
              </a:tabLst>
            </a:pPr>
            <a:r>
              <a:rPr lang="en-US" sz="2200" dirty="0" smtClean="0"/>
              <a:t>Debra Dunn	Oregon Trucking Association</a:t>
            </a:r>
          </a:p>
          <a:p>
            <a:pPr>
              <a:buNone/>
              <a:tabLst>
                <a:tab pos="2803525" algn="l"/>
              </a:tabLst>
            </a:pPr>
            <a:r>
              <a:rPr lang="en-US" sz="2200" dirty="0" smtClean="0"/>
              <a:t>Jeff </a:t>
            </a:r>
            <a:r>
              <a:rPr lang="en-US" sz="2200" dirty="0" err="1" smtClean="0"/>
              <a:t>Fishel</a:t>
            </a:r>
            <a:r>
              <a:rPr lang="en-US" sz="2200" dirty="0" smtClean="0"/>
              <a:t>	Washington DOE Spill Enforcement</a:t>
            </a:r>
          </a:p>
          <a:p>
            <a:pPr>
              <a:buNone/>
              <a:tabLst>
                <a:tab pos="2803525" algn="l"/>
              </a:tabLst>
            </a:pPr>
            <a:r>
              <a:rPr lang="en-US" sz="2200" dirty="0" smtClean="0"/>
              <a:t>Bob Salinger	Audubon Society of Portland</a:t>
            </a:r>
          </a:p>
          <a:p>
            <a:pPr>
              <a:buNone/>
              <a:tabLst>
                <a:tab pos="2803525" algn="l"/>
              </a:tabLst>
            </a:pPr>
            <a:r>
              <a:rPr lang="en-US" sz="2200" dirty="0" smtClean="0"/>
              <a:t>Kate Spaulding	EPA Spills Compliance</a:t>
            </a:r>
          </a:p>
          <a:p>
            <a:pPr>
              <a:buNone/>
              <a:tabLst>
                <a:tab pos="2803525" algn="l"/>
              </a:tabLst>
            </a:pPr>
            <a:r>
              <a:rPr lang="en-US" sz="2200" dirty="0" smtClean="0"/>
              <a:t>Nick Teeter	</a:t>
            </a:r>
            <a:r>
              <a:rPr lang="en-US" sz="2200" dirty="0" err="1" smtClean="0"/>
              <a:t>Hexion</a:t>
            </a:r>
            <a:r>
              <a:rPr lang="en-US" sz="2200" dirty="0" smtClean="0"/>
              <a:t> Specialty Chemicals, Inc.</a:t>
            </a:r>
          </a:p>
          <a:p>
            <a:pPr>
              <a:buNone/>
              <a:tabLst>
                <a:tab pos="2803525" algn="l"/>
              </a:tabLst>
            </a:pPr>
            <a:r>
              <a:rPr lang="en-US" sz="2200" dirty="0" smtClean="0"/>
              <a:t>Capt. Jim </a:t>
            </a:r>
            <a:r>
              <a:rPr lang="en-US" sz="2200" dirty="0" err="1" smtClean="0"/>
              <a:t>Townley</a:t>
            </a:r>
            <a:r>
              <a:rPr lang="en-US" sz="2200" dirty="0" smtClean="0"/>
              <a:t>	Columbia River Steamship Operators Assn.</a:t>
            </a:r>
          </a:p>
          <a:p>
            <a:pPr>
              <a:buNone/>
              <a:tabLst>
                <a:tab pos="2803525" algn="l"/>
              </a:tabLst>
            </a:pPr>
            <a:r>
              <a:rPr lang="en-US" sz="2200" dirty="0" smtClean="0"/>
              <a:t>Derek White	Columbia County Emergency Response</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6362"/>
            <a:ext cx="8229600" cy="1143000"/>
          </a:xfrm>
        </p:spPr>
        <p:txBody>
          <a:bodyPr>
            <a:normAutofit fontScale="90000"/>
          </a:bodyPr>
          <a:lstStyle/>
          <a:p>
            <a:r>
              <a:rPr lang="en-US" sz="4000" b="1" dirty="0" smtClean="0"/>
              <a:t>Spill Advisory Committee </a:t>
            </a:r>
            <a:r>
              <a:rPr lang="en-US" b="1" u="sng" dirty="0" smtClean="0"/>
              <a:t/>
            </a:r>
            <a:br>
              <a:rPr lang="en-US" b="1" u="sng" dirty="0" smtClean="0"/>
            </a:br>
            <a:r>
              <a:rPr lang="en-US" sz="4900" b="1" u="sng" dirty="0" smtClean="0"/>
              <a:t>Comments &amp; Suggestions</a:t>
            </a:r>
            <a:endParaRPr lang="en-US" sz="4900" b="1" u="sng" dirty="0"/>
          </a:p>
        </p:txBody>
      </p:sp>
      <p:sp>
        <p:nvSpPr>
          <p:cNvPr id="3" name="Content Placeholder 2"/>
          <p:cNvSpPr>
            <a:spLocks noGrp="1"/>
          </p:cNvSpPr>
          <p:nvPr>
            <p:ph idx="1"/>
          </p:nvPr>
        </p:nvSpPr>
        <p:spPr>
          <a:xfrm>
            <a:off x="914401" y="1865660"/>
            <a:ext cx="7536426" cy="4653116"/>
          </a:xfrm>
        </p:spPr>
        <p:txBody>
          <a:bodyPr>
            <a:normAutofit lnSpcReduction="10000"/>
          </a:bodyPr>
          <a:lstStyle/>
          <a:p>
            <a:pPr>
              <a:spcBef>
                <a:spcPts val="1800"/>
              </a:spcBef>
              <a:buClr>
                <a:srgbClr val="FF0000"/>
              </a:buClr>
              <a:buSzPct val="170000"/>
            </a:pPr>
            <a:r>
              <a:rPr lang="en-US" sz="3600" dirty="0" smtClean="0"/>
              <a:t>DEQ is not issuing sufficient penalties in number or size.</a:t>
            </a:r>
          </a:p>
          <a:p>
            <a:pPr>
              <a:spcBef>
                <a:spcPts val="1800"/>
              </a:spcBef>
              <a:buClr>
                <a:srgbClr val="FF0000"/>
              </a:buClr>
              <a:buSzPct val="170000"/>
            </a:pPr>
            <a:r>
              <a:rPr lang="en-US" sz="3600" dirty="0" smtClean="0"/>
              <a:t>DEQ should consider a ticketing program to increase the number of penalties it assesses.</a:t>
            </a:r>
          </a:p>
          <a:p>
            <a:pPr>
              <a:spcBef>
                <a:spcPts val="1800"/>
              </a:spcBef>
              <a:buClr>
                <a:srgbClr val="FF0000"/>
              </a:buClr>
              <a:buSzPct val="170000"/>
            </a:pPr>
            <a:r>
              <a:rPr lang="en-US" sz="3600" dirty="0" smtClean="0"/>
              <a:t>DEQ should consider additional factors and circumstances in calculating a penalty.</a:t>
            </a:r>
            <a:endParaRPr lang="en-US" sz="36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http://media.sacbee.com/static/weblogs/photos/images/2010/jul10/oil_spill_0816_sm/oil_spill_081601.jpg"/>
          <p:cNvPicPr>
            <a:picLocks noChangeAspect="1" noChangeArrowheads="1"/>
          </p:cNvPicPr>
          <p:nvPr/>
        </p:nvPicPr>
        <p:blipFill>
          <a:blip r:embed="rId3" cstate="print"/>
          <a:srcRect/>
          <a:stretch>
            <a:fillRect/>
          </a:stretch>
        </p:blipFill>
        <p:spPr bwMode="auto">
          <a:xfrm>
            <a:off x="4311201" y="1301463"/>
            <a:ext cx="4940375" cy="3120886"/>
          </a:xfrm>
          <a:prstGeom prst="rect">
            <a:avLst/>
          </a:prstGeom>
          <a:noFill/>
        </p:spPr>
      </p:pic>
      <p:sp>
        <p:nvSpPr>
          <p:cNvPr id="5" name="Donut 4"/>
          <p:cNvSpPr/>
          <p:nvPr/>
        </p:nvSpPr>
        <p:spPr>
          <a:xfrm>
            <a:off x="3229897" y="0"/>
            <a:ext cx="6858000" cy="5781368"/>
          </a:xfrm>
          <a:prstGeom prst="donut">
            <a:avLst/>
          </a:prstGeom>
          <a:solidFill>
            <a:srgbClr val="CC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p:cNvSpPr>
            <a:spLocks noGrp="1"/>
          </p:cNvSpPr>
          <p:nvPr>
            <p:ph type="title"/>
          </p:nvPr>
        </p:nvSpPr>
        <p:spPr/>
        <p:txBody>
          <a:bodyPr/>
          <a:lstStyle/>
          <a:p>
            <a:r>
              <a:rPr lang="en-US" b="1" u="sng" dirty="0" smtClean="0"/>
              <a:t>Spill Penalty Proposal</a:t>
            </a:r>
            <a:endParaRPr lang="en-US" b="1" u="sng" dirty="0"/>
          </a:p>
        </p:txBody>
      </p:sp>
      <p:sp>
        <p:nvSpPr>
          <p:cNvPr id="3" name="Content Placeholder 2"/>
          <p:cNvSpPr>
            <a:spLocks noGrp="1"/>
          </p:cNvSpPr>
          <p:nvPr>
            <p:ph idx="1"/>
          </p:nvPr>
        </p:nvSpPr>
        <p:spPr>
          <a:xfrm>
            <a:off x="634181" y="1600200"/>
            <a:ext cx="7747819" cy="4525963"/>
          </a:xfrm>
        </p:spPr>
        <p:txBody>
          <a:bodyPr>
            <a:normAutofit fontScale="92500" lnSpcReduction="10000"/>
          </a:bodyPr>
          <a:lstStyle/>
          <a:p>
            <a:pPr marL="914400" indent="-914400">
              <a:buClr>
                <a:srgbClr val="FF0000"/>
              </a:buClr>
              <a:buSzPct val="150000"/>
              <a:buNone/>
            </a:pPr>
            <a:r>
              <a:rPr lang="en-US" sz="3600" dirty="0" smtClean="0"/>
              <a:t>Penalty considerations:</a:t>
            </a:r>
          </a:p>
          <a:p>
            <a:pPr lvl="1">
              <a:buClr>
                <a:srgbClr val="FF0000"/>
              </a:buClr>
              <a:buSzPct val="150000"/>
              <a:buFont typeface="Arial" pitchFamily="34" charset="0"/>
              <a:buChar char="•"/>
            </a:pPr>
            <a:r>
              <a:rPr lang="en-US" sz="3200" dirty="0" smtClean="0"/>
              <a:t>Existing factors</a:t>
            </a:r>
          </a:p>
          <a:p>
            <a:pPr lvl="1">
              <a:buClr>
                <a:srgbClr val="FF0000"/>
              </a:buClr>
              <a:buSzPct val="150000"/>
              <a:buFont typeface="Arial" pitchFamily="34" charset="0"/>
              <a:buChar char="•"/>
            </a:pPr>
            <a:r>
              <a:rPr lang="en-US" sz="3200" dirty="0" smtClean="0"/>
              <a:t>Type of entity</a:t>
            </a:r>
          </a:p>
          <a:p>
            <a:pPr lvl="1">
              <a:buClr>
                <a:srgbClr val="FF0000"/>
              </a:buClr>
              <a:buSzPct val="150000"/>
              <a:buFont typeface="Arial" pitchFamily="34" charset="0"/>
              <a:buChar char="•"/>
            </a:pPr>
            <a:r>
              <a:rPr lang="en-US" sz="3200" dirty="0" smtClean="0"/>
              <a:t>Mental state</a:t>
            </a:r>
          </a:p>
          <a:p>
            <a:pPr lvl="1">
              <a:buClr>
                <a:srgbClr val="FF0000"/>
              </a:buClr>
              <a:buSzPct val="150000"/>
              <a:buFont typeface="Arial" pitchFamily="34" charset="0"/>
              <a:buChar char="•"/>
            </a:pPr>
            <a:r>
              <a:rPr lang="en-US" sz="3200" dirty="0" smtClean="0"/>
              <a:t>Volume spilled</a:t>
            </a:r>
          </a:p>
          <a:p>
            <a:pPr lvl="1">
              <a:buClr>
                <a:srgbClr val="FF0000"/>
              </a:buClr>
              <a:buSzPct val="150000"/>
              <a:buFont typeface="Arial" pitchFamily="34" charset="0"/>
              <a:buChar char="•"/>
            </a:pPr>
            <a:r>
              <a:rPr lang="en-US" sz="3200" dirty="0" smtClean="0"/>
              <a:t>Hazardous substance</a:t>
            </a:r>
          </a:p>
          <a:p>
            <a:pPr lvl="1">
              <a:buClr>
                <a:srgbClr val="FF0000"/>
              </a:buClr>
              <a:buSzPct val="150000"/>
              <a:buFont typeface="Arial" pitchFamily="34" charset="0"/>
              <a:buChar char="•"/>
            </a:pPr>
            <a:r>
              <a:rPr lang="en-US" sz="3200" dirty="0" smtClean="0"/>
              <a:t>Impacted especially sensitive area</a:t>
            </a:r>
          </a:p>
          <a:p>
            <a:pPr lvl="1">
              <a:buClr>
                <a:srgbClr val="FF0000"/>
              </a:buClr>
              <a:buSzPct val="150000"/>
              <a:buFont typeface="Arial" pitchFamily="34" charset="0"/>
              <a:buChar char="•"/>
            </a:pPr>
            <a:r>
              <a:rPr lang="en-US" sz="3200" dirty="0" smtClean="0"/>
              <a:t>Special mitigation for having taken advance precautionary measures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188"/>
            <a:ext cx="8229600" cy="1143000"/>
          </a:xfrm>
        </p:spPr>
        <p:txBody>
          <a:bodyPr>
            <a:normAutofit/>
          </a:bodyPr>
          <a:lstStyle/>
          <a:p>
            <a:r>
              <a:rPr lang="en-US" sz="4000" b="1" u="sng" dirty="0" smtClean="0"/>
              <a:t>Division 12 Advisory Committee</a:t>
            </a:r>
            <a:endParaRPr lang="en-US" sz="4000" b="1" u="sng" dirty="0"/>
          </a:p>
        </p:txBody>
      </p:sp>
      <p:sp>
        <p:nvSpPr>
          <p:cNvPr id="3" name="Content Placeholder 2"/>
          <p:cNvSpPr>
            <a:spLocks noGrp="1"/>
          </p:cNvSpPr>
          <p:nvPr>
            <p:ph idx="1"/>
          </p:nvPr>
        </p:nvSpPr>
        <p:spPr>
          <a:xfrm>
            <a:off x="737415" y="1314407"/>
            <a:ext cx="7993626" cy="5292871"/>
          </a:xfrm>
        </p:spPr>
        <p:txBody>
          <a:bodyPr>
            <a:noAutofit/>
          </a:bodyPr>
          <a:lstStyle/>
          <a:p>
            <a:pPr marL="2743200" indent="-2743200">
              <a:spcBef>
                <a:spcPts val="600"/>
              </a:spcBef>
              <a:buNone/>
              <a:tabLst>
                <a:tab pos="2684463" algn="l"/>
              </a:tabLst>
            </a:pPr>
            <a:r>
              <a:rPr lang="en-US" sz="2200" b="1" u="sng" dirty="0" smtClean="0"/>
              <a:t>Name	Organization                                                   </a:t>
            </a:r>
            <a:r>
              <a:rPr lang="en-US" sz="2200" b="1" u="sng" dirty="0" smtClean="0">
                <a:solidFill>
                  <a:srgbClr val="CCFFCC"/>
                </a:solidFill>
              </a:rPr>
              <a:t>.</a:t>
            </a:r>
          </a:p>
          <a:p>
            <a:pPr marL="2743200" lvl="0" indent="-2743200">
              <a:spcBef>
                <a:spcPts val="600"/>
              </a:spcBef>
              <a:buNone/>
              <a:tabLst>
                <a:tab pos="2684463" algn="l"/>
              </a:tabLst>
            </a:pPr>
            <a:r>
              <a:rPr lang="en-US" sz="2200" dirty="0" smtClean="0"/>
              <a:t>Aubrey Baldwin	Earthrise Law Center</a:t>
            </a:r>
          </a:p>
          <a:p>
            <a:pPr marL="2743200" lvl="0" indent="-2743200">
              <a:spcBef>
                <a:spcPts val="400"/>
              </a:spcBef>
              <a:buNone/>
              <a:tabLst>
                <a:tab pos="2684463" algn="l"/>
              </a:tabLst>
            </a:pPr>
            <a:r>
              <a:rPr lang="en-US" sz="2200" dirty="0" smtClean="0"/>
              <a:t>Matthew </a:t>
            </a:r>
            <a:r>
              <a:rPr lang="en-US" sz="2200" dirty="0" err="1" smtClean="0"/>
              <a:t>Criblez</a:t>
            </a:r>
            <a:r>
              <a:rPr lang="en-US" sz="2200" dirty="0" smtClean="0"/>
              <a:t>	Portland Bureau of Environmental Services</a:t>
            </a:r>
          </a:p>
          <a:p>
            <a:pPr marL="2743200" lvl="0" indent="-2743200">
              <a:spcBef>
                <a:spcPts val="400"/>
              </a:spcBef>
              <a:buNone/>
              <a:tabLst>
                <a:tab pos="2684463" algn="l"/>
              </a:tabLst>
            </a:pPr>
            <a:r>
              <a:rPr lang="en-US" sz="2200" dirty="0" smtClean="0"/>
              <a:t>Don </a:t>
            </a:r>
            <a:r>
              <a:rPr lang="en-US" sz="2200" dirty="0" err="1" smtClean="0"/>
              <a:t>Haagensen</a:t>
            </a:r>
            <a:r>
              <a:rPr lang="en-US" sz="2200" dirty="0" smtClean="0"/>
              <a:t>	Associated Oregon Industries</a:t>
            </a:r>
          </a:p>
          <a:p>
            <a:pPr marL="2743200" lvl="0" indent="-2743200">
              <a:spcBef>
                <a:spcPts val="400"/>
              </a:spcBef>
              <a:buNone/>
              <a:tabLst>
                <a:tab pos="2684463" algn="l"/>
              </a:tabLst>
            </a:pPr>
            <a:r>
              <a:rPr lang="en-US" sz="2200" dirty="0" smtClean="0"/>
              <a:t>Merlyn Hough	Lane Regional Air Protection Agency</a:t>
            </a:r>
          </a:p>
          <a:p>
            <a:pPr marL="2743200" lvl="0" indent="-2743200">
              <a:spcBef>
                <a:spcPts val="400"/>
              </a:spcBef>
              <a:buNone/>
              <a:tabLst>
                <a:tab pos="2684463" algn="l"/>
              </a:tabLst>
            </a:pPr>
            <a:r>
              <a:rPr lang="en-US" sz="2200" dirty="0" smtClean="0"/>
              <a:t>Phil Houk	Mayor of Pendleton</a:t>
            </a:r>
          </a:p>
          <a:p>
            <a:pPr marL="2743200" lvl="0" indent="-2743200">
              <a:spcBef>
                <a:spcPts val="400"/>
              </a:spcBef>
              <a:buNone/>
              <a:tabLst>
                <a:tab pos="2684463" algn="l"/>
              </a:tabLst>
            </a:pPr>
            <a:r>
              <a:rPr lang="en-US" sz="2200" dirty="0" smtClean="0"/>
              <a:t>Courtney Johnson	Crag Law Center</a:t>
            </a:r>
          </a:p>
          <a:p>
            <a:pPr marL="2743200" lvl="0" indent="-2743200">
              <a:spcBef>
                <a:spcPts val="400"/>
              </a:spcBef>
              <a:buNone/>
              <a:tabLst>
                <a:tab pos="2684463" algn="l"/>
              </a:tabLst>
            </a:pPr>
            <a:r>
              <a:rPr lang="en-US" sz="2200" dirty="0" smtClean="0"/>
              <a:t>Paul Koprowski	EPA Oregon Operations</a:t>
            </a:r>
          </a:p>
          <a:p>
            <a:pPr marL="2743200" lvl="0" indent="-2743200">
              <a:spcBef>
                <a:spcPts val="400"/>
              </a:spcBef>
              <a:buNone/>
              <a:tabLst>
                <a:tab pos="2684463" algn="l"/>
              </a:tabLst>
            </a:pPr>
            <a:r>
              <a:rPr lang="en-US" sz="2200" dirty="0" smtClean="0"/>
              <a:t>Gerald P. Linder	Clean Water Services &amp; Oregon Association of Clean Water Agencies</a:t>
            </a:r>
          </a:p>
          <a:p>
            <a:pPr marL="2743200" lvl="0" indent="-2743200">
              <a:spcBef>
                <a:spcPts val="400"/>
              </a:spcBef>
              <a:buNone/>
              <a:tabLst>
                <a:tab pos="2684463" algn="l"/>
              </a:tabLst>
            </a:pPr>
            <a:r>
              <a:rPr lang="en-US" sz="2200" dirty="0" smtClean="0"/>
              <a:t>David </a:t>
            </a:r>
            <a:r>
              <a:rPr lang="en-US" sz="2200" dirty="0" err="1" smtClean="0"/>
              <a:t>Misel</a:t>
            </a:r>
            <a:r>
              <a:rPr lang="en-US" sz="2200" dirty="0" smtClean="0"/>
              <a:t>	Rejuvenation Inc.</a:t>
            </a:r>
          </a:p>
          <a:p>
            <a:pPr marL="2743200" lvl="0" indent="-2743200">
              <a:spcBef>
                <a:spcPts val="400"/>
              </a:spcBef>
              <a:buNone/>
              <a:tabLst>
                <a:tab pos="2684463" algn="l"/>
              </a:tabLst>
            </a:pPr>
            <a:r>
              <a:rPr lang="en-US" sz="2200" dirty="0" smtClean="0"/>
              <a:t>Mike O’Connor	Continental Cleaners</a:t>
            </a:r>
          </a:p>
          <a:p>
            <a:pPr marL="2743200" indent="-2743200">
              <a:spcBef>
                <a:spcPts val="400"/>
              </a:spcBef>
              <a:buNone/>
              <a:tabLst>
                <a:tab pos="2684463" algn="l"/>
              </a:tabLst>
            </a:pPr>
            <a:r>
              <a:rPr lang="en-US" sz="2200" dirty="0" smtClean="0"/>
              <a:t>Christopher Rich	Perkins Coie law firm</a:t>
            </a:r>
          </a:p>
          <a:p>
            <a:pPr>
              <a:buNone/>
              <a:tabLst>
                <a:tab pos="2057400" algn="l"/>
                <a:tab pos="4919663" algn="l"/>
              </a:tabLst>
            </a:pPr>
            <a:endParaRPr lang="en-US" sz="22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ChangeArrowheads="1"/>
          </p:cNvSpPr>
          <p:nvPr>
            <p:ph type="title"/>
          </p:nvPr>
        </p:nvSpPr>
        <p:spPr/>
        <p:txBody>
          <a:bodyPr/>
          <a:lstStyle/>
          <a:p>
            <a:r>
              <a:rPr lang="en-US" b="1" u="sng" dirty="0" smtClean="0"/>
              <a:t>Topics for Today</a:t>
            </a:r>
            <a:endParaRPr lang="en-US" b="1" u="sng" dirty="0"/>
          </a:p>
        </p:txBody>
      </p:sp>
      <p:sp>
        <p:nvSpPr>
          <p:cNvPr id="181251" name="Rectangle 3"/>
          <p:cNvSpPr>
            <a:spLocks noGrp="1" noChangeArrowheads="1"/>
          </p:cNvSpPr>
          <p:nvPr>
            <p:ph type="body" idx="1"/>
          </p:nvPr>
        </p:nvSpPr>
        <p:spPr>
          <a:xfrm>
            <a:off x="990600" y="1809750"/>
            <a:ext cx="7277100" cy="4525963"/>
          </a:xfrm>
        </p:spPr>
        <p:txBody>
          <a:bodyPr/>
          <a:lstStyle/>
          <a:p>
            <a:pPr marL="571500" indent="-571500">
              <a:lnSpc>
                <a:spcPts val="3400"/>
              </a:lnSpc>
              <a:spcBef>
                <a:spcPts val="3000"/>
              </a:spcBef>
              <a:buClr>
                <a:srgbClr val="FF0000"/>
              </a:buClr>
              <a:buSzPct val="132000"/>
            </a:pPr>
            <a:r>
              <a:rPr lang="en-US" sz="4000" dirty="0" smtClean="0"/>
              <a:t>General overview of the enforcement process</a:t>
            </a:r>
          </a:p>
          <a:p>
            <a:pPr marL="571500" indent="-571500">
              <a:lnSpc>
                <a:spcPts val="3400"/>
              </a:lnSpc>
              <a:spcBef>
                <a:spcPts val="3000"/>
              </a:spcBef>
              <a:buClr>
                <a:srgbClr val="FF0000"/>
              </a:buClr>
              <a:buSzPct val="132000"/>
            </a:pPr>
            <a:r>
              <a:rPr lang="en-US" sz="4000" dirty="0" smtClean="0"/>
              <a:t>Senate Bill 105A (2009)</a:t>
            </a:r>
            <a:endParaRPr lang="en-US" sz="4000" dirty="0"/>
          </a:p>
          <a:p>
            <a:pPr marL="571500" indent="-571500">
              <a:lnSpc>
                <a:spcPts val="3400"/>
              </a:lnSpc>
              <a:spcBef>
                <a:spcPts val="3000"/>
              </a:spcBef>
              <a:buClr>
                <a:srgbClr val="FF0000"/>
              </a:buClr>
              <a:buSzPct val="132000"/>
            </a:pPr>
            <a:r>
              <a:rPr lang="en-US" sz="4000" dirty="0" smtClean="0"/>
              <a:t>Our Div 12 rulemaking process</a:t>
            </a:r>
            <a:endParaRPr lang="en-US" sz="4000" dirty="0"/>
          </a:p>
          <a:p>
            <a:pPr marL="571500" indent="-571500">
              <a:lnSpc>
                <a:spcPts val="3400"/>
              </a:lnSpc>
              <a:spcBef>
                <a:spcPts val="3000"/>
              </a:spcBef>
              <a:buClr>
                <a:srgbClr val="FF0000"/>
              </a:buClr>
              <a:buSzPct val="132000"/>
            </a:pPr>
            <a:r>
              <a:rPr lang="en-US" sz="4000" dirty="0" smtClean="0"/>
              <a:t>Overview of the expected proposed changes</a:t>
            </a:r>
            <a:endParaRPr lang="en-US" sz="40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b="1" u="sng"/>
              <a:t>Penalty Calculation Formula</a:t>
            </a:r>
          </a:p>
        </p:txBody>
      </p:sp>
      <p:sp>
        <p:nvSpPr>
          <p:cNvPr id="3075" name="Rectangle 3"/>
          <p:cNvSpPr>
            <a:spLocks noGrp="1" noChangeArrowheads="1"/>
          </p:cNvSpPr>
          <p:nvPr>
            <p:ph type="body" idx="1"/>
          </p:nvPr>
        </p:nvSpPr>
        <p:spPr>
          <a:xfrm>
            <a:off x="381000" y="2057400"/>
            <a:ext cx="838200" cy="1371600"/>
          </a:xfrm>
          <a:solidFill>
            <a:schemeClr val="bg1"/>
          </a:solidFill>
          <a:ln w="9525">
            <a:solidFill>
              <a:schemeClr val="tx1"/>
            </a:solidFill>
          </a:ln>
        </p:spPr>
        <p:txBody>
          <a:bodyPr/>
          <a:lstStyle/>
          <a:p>
            <a:pPr algn="ctr">
              <a:lnSpc>
                <a:spcPct val="90000"/>
              </a:lnSpc>
              <a:buFontTx/>
              <a:buNone/>
            </a:pPr>
            <a:r>
              <a:rPr lang="en-US" sz="1800" b="1" u="sng" dirty="0"/>
              <a:t>Class</a:t>
            </a:r>
          </a:p>
          <a:p>
            <a:pPr algn="ctr">
              <a:lnSpc>
                <a:spcPct val="90000"/>
              </a:lnSpc>
              <a:buFontTx/>
              <a:buNone/>
            </a:pPr>
            <a:r>
              <a:rPr lang="en-US" sz="1800" dirty="0"/>
              <a:t>I</a:t>
            </a:r>
          </a:p>
          <a:p>
            <a:pPr algn="ctr">
              <a:lnSpc>
                <a:spcPct val="90000"/>
              </a:lnSpc>
              <a:buFontTx/>
              <a:buNone/>
            </a:pPr>
            <a:r>
              <a:rPr lang="en-US" sz="1800" dirty="0"/>
              <a:t>II</a:t>
            </a:r>
          </a:p>
          <a:p>
            <a:pPr algn="ctr">
              <a:lnSpc>
                <a:spcPct val="90000"/>
              </a:lnSpc>
              <a:buFontTx/>
              <a:buNone/>
            </a:pPr>
            <a:r>
              <a:rPr lang="en-US" sz="1800" dirty="0"/>
              <a:t>III</a:t>
            </a:r>
          </a:p>
        </p:txBody>
      </p:sp>
      <p:sp>
        <p:nvSpPr>
          <p:cNvPr id="3076" name="Rectangle 4"/>
          <p:cNvSpPr>
            <a:spLocks noChangeArrowheads="1"/>
          </p:cNvSpPr>
          <p:nvPr/>
        </p:nvSpPr>
        <p:spPr bwMode="auto">
          <a:xfrm>
            <a:off x="1295400" y="2057400"/>
            <a:ext cx="1371600" cy="1371600"/>
          </a:xfrm>
          <a:prstGeom prst="rect">
            <a:avLst/>
          </a:prstGeom>
          <a:solidFill>
            <a:schemeClr val="bg1"/>
          </a:solidFill>
          <a:ln w="9525">
            <a:solidFill>
              <a:schemeClr val="tx1"/>
            </a:solidFill>
            <a:miter lim="800000"/>
            <a:headEnd/>
            <a:tailEnd/>
          </a:ln>
          <a:effectLst/>
        </p:spPr>
        <p:txBody>
          <a:bodyPr/>
          <a:lstStyle/>
          <a:p>
            <a:pPr marL="342900" indent="-342900" algn="ctr">
              <a:spcBef>
                <a:spcPct val="20000"/>
              </a:spcBef>
            </a:pPr>
            <a:r>
              <a:rPr lang="en-US" b="1" u="sng" dirty="0"/>
              <a:t>Magnitude</a:t>
            </a:r>
          </a:p>
          <a:p>
            <a:pPr marL="342900" indent="-342900" algn="ctr">
              <a:spcBef>
                <a:spcPct val="20000"/>
              </a:spcBef>
            </a:pPr>
            <a:r>
              <a:rPr lang="en-US" dirty="0"/>
              <a:t>Major</a:t>
            </a:r>
          </a:p>
          <a:p>
            <a:pPr marL="342900" indent="-342900" algn="ctr">
              <a:spcBef>
                <a:spcPct val="20000"/>
              </a:spcBef>
            </a:pPr>
            <a:r>
              <a:rPr lang="en-US" dirty="0"/>
              <a:t>Moderate</a:t>
            </a:r>
          </a:p>
          <a:p>
            <a:pPr marL="342900" indent="-342900" algn="ctr">
              <a:spcBef>
                <a:spcPct val="20000"/>
              </a:spcBef>
            </a:pPr>
            <a:r>
              <a:rPr lang="en-US" dirty="0"/>
              <a:t>Minor</a:t>
            </a:r>
          </a:p>
        </p:txBody>
      </p:sp>
      <p:sp>
        <p:nvSpPr>
          <p:cNvPr id="3077" name="Rectangle 5" descr="Wide downward diagonal"/>
          <p:cNvSpPr>
            <a:spLocks noChangeArrowheads="1"/>
          </p:cNvSpPr>
          <p:nvPr/>
        </p:nvSpPr>
        <p:spPr bwMode="auto">
          <a:xfrm>
            <a:off x="2743200" y="2057400"/>
            <a:ext cx="1282700" cy="1998406"/>
          </a:xfrm>
          <a:prstGeom prst="rect">
            <a:avLst/>
          </a:prstGeom>
          <a:solidFill>
            <a:srgbClr val="FFFF99"/>
          </a:solidFill>
          <a:ln w="9525">
            <a:solidFill>
              <a:schemeClr val="tx1"/>
            </a:solidFill>
            <a:miter lim="800000"/>
            <a:headEnd/>
            <a:tailEnd/>
          </a:ln>
          <a:effectLst/>
        </p:spPr>
        <p:txBody>
          <a:bodyPr/>
          <a:lstStyle/>
          <a:p>
            <a:pPr algn="ctr">
              <a:spcBef>
                <a:spcPct val="20000"/>
              </a:spcBef>
            </a:pPr>
            <a:r>
              <a:rPr lang="en-US" b="1" dirty="0" smtClean="0"/>
              <a:t>BP from </a:t>
            </a:r>
            <a:r>
              <a:rPr lang="en-US" b="1" u="sng" dirty="0" smtClean="0"/>
              <a:t>Matrix</a:t>
            </a:r>
            <a:endParaRPr lang="en-US" b="1" u="sng" dirty="0"/>
          </a:p>
          <a:p>
            <a:pPr marL="342900" indent="-342900" algn="ctr">
              <a:spcBef>
                <a:spcPct val="20000"/>
              </a:spcBef>
            </a:pPr>
            <a:r>
              <a:rPr lang="en-US" dirty="0" smtClean="0"/>
              <a:t>$</a:t>
            </a:r>
            <a:r>
              <a:rPr lang="en-US" dirty="0"/>
              <a:t>8,000</a:t>
            </a:r>
          </a:p>
          <a:p>
            <a:pPr marL="342900" indent="-342900" algn="ctr">
              <a:spcBef>
                <a:spcPct val="20000"/>
              </a:spcBef>
            </a:pPr>
            <a:r>
              <a:rPr lang="en-US" dirty="0"/>
              <a:t>$6,000</a:t>
            </a:r>
          </a:p>
          <a:p>
            <a:pPr marL="342900" indent="-342900" algn="ctr">
              <a:spcBef>
                <a:spcPct val="20000"/>
              </a:spcBef>
            </a:pPr>
            <a:r>
              <a:rPr lang="en-US" dirty="0"/>
              <a:t>$2,500</a:t>
            </a:r>
          </a:p>
          <a:p>
            <a:pPr marL="342900" indent="-342900" algn="ctr">
              <a:spcBef>
                <a:spcPct val="20000"/>
              </a:spcBef>
            </a:pPr>
            <a:r>
              <a:rPr lang="en-US" dirty="0"/>
              <a:t>$1,000</a:t>
            </a:r>
          </a:p>
        </p:txBody>
      </p:sp>
      <p:sp>
        <p:nvSpPr>
          <p:cNvPr id="3078" name="Rectangle 6" descr="Wide downward diagonal"/>
          <p:cNvSpPr>
            <a:spLocks noChangeArrowheads="1"/>
          </p:cNvSpPr>
          <p:nvPr/>
        </p:nvSpPr>
        <p:spPr bwMode="auto">
          <a:xfrm>
            <a:off x="4114800" y="2057400"/>
            <a:ext cx="2971800" cy="2362200"/>
          </a:xfrm>
          <a:prstGeom prst="rect">
            <a:avLst/>
          </a:prstGeom>
          <a:solidFill>
            <a:schemeClr val="bg1"/>
          </a:solidFill>
          <a:ln w="9525">
            <a:solidFill>
              <a:schemeClr val="tx1"/>
            </a:solidFill>
            <a:miter lim="800000"/>
            <a:headEnd/>
            <a:tailEnd/>
          </a:ln>
          <a:effectLst/>
        </p:spPr>
        <p:txBody>
          <a:bodyPr/>
          <a:lstStyle/>
          <a:p>
            <a:pPr algn="ctr">
              <a:spcBef>
                <a:spcPct val="20000"/>
              </a:spcBef>
            </a:pPr>
            <a:r>
              <a:rPr lang="en-US" b="1" u="sng" dirty="0"/>
              <a:t>Aggravating and Mitigating Factors</a:t>
            </a:r>
          </a:p>
          <a:p>
            <a:pPr>
              <a:spcBef>
                <a:spcPct val="20000"/>
              </a:spcBef>
            </a:pPr>
            <a:r>
              <a:rPr lang="en-US" dirty="0"/>
              <a:t>Prior significant actions (P)</a:t>
            </a:r>
          </a:p>
          <a:p>
            <a:pPr>
              <a:spcBef>
                <a:spcPct val="20000"/>
              </a:spcBef>
            </a:pPr>
            <a:r>
              <a:rPr lang="en-US" dirty="0"/>
              <a:t>History of correction (H)</a:t>
            </a:r>
          </a:p>
          <a:p>
            <a:pPr>
              <a:spcBef>
                <a:spcPct val="20000"/>
              </a:spcBef>
            </a:pPr>
            <a:r>
              <a:rPr lang="en-US" dirty="0"/>
              <a:t>Occurrences (O)</a:t>
            </a:r>
          </a:p>
          <a:p>
            <a:pPr>
              <a:spcBef>
                <a:spcPct val="20000"/>
              </a:spcBef>
            </a:pPr>
            <a:r>
              <a:rPr lang="en-US" dirty="0"/>
              <a:t>Mental state (M)</a:t>
            </a:r>
          </a:p>
          <a:p>
            <a:pPr>
              <a:spcBef>
                <a:spcPct val="20000"/>
              </a:spcBef>
            </a:pPr>
            <a:r>
              <a:rPr lang="en-US" dirty="0"/>
              <a:t>Correction efforts (C)</a:t>
            </a:r>
          </a:p>
        </p:txBody>
      </p:sp>
      <p:sp>
        <p:nvSpPr>
          <p:cNvPr id="3079" name="Rectangle 7" descr="Wide downward diagonal"/>
          <p:cNvSpPr>
            <a:spLocks noChangeArrowheads="1"/>
          </p:cNvSpPr>
          <p:nvPr/>
        </p:nvSpPr>
        <p:spPr bwMode="auto">
          <a:xfrm>
            <a:off x="7162800" y="2057400"/>
            <a:ext cx="1600200" cy="1447800"/>
          </a:xfrm>
          <a:prstGeom prst="rect">
            <a:avLst/>
          </a:prstGeom>
          <a:solidFill>
            <a:schemeClr val="bg1"/>
          </a:solidFill>
          <a:ln w="9525">
            <a:solidFill>
              <a:schemeClr val="tx1"/>
            </a:solidFill>
            <a:miter lim="800000"/>
            <a:headEnd/>
            <a:tailEnd/>
          </a:ln>
          <a:effectLst/>
        </p:spPr>
        <p:txBody>
          <a:bodyPr/>
          <a:lstStyle/>
          <a:p>
            <a:pPr marL="342900" indent="-342900" algn="ctr">
              <a:spcBef>
                <a:spcPct val="20000"/>
              </a:spcBef>
            </a:pPr>
            <a:r>
              <a:rPr lang="en-US" b="1" u="sng" dirty="0"/>
              <a:t>Economic </a:t>
            </a:r>
          </a:p>
          <a:p>
            <a:pPr marL="342900" indent="-342900" algn="ctr"/>
            <a:r>
              <a:rPr lang="en-US" b="1" u="sng" dirty="0"/>
              <a:t>Benefit </a:t>
            </a:r>
            <a:r>
              <a:rPr lang="en-US" sz="1600" b="1" u="sng" dirty="0"/>
              <a:t>(EB)</a:t>
            </a:r>
          </a:p>
          <a:p>
            <a:pPr marL="342900" indent="-342900" algn="ctr">
              <a:spcBef>
                <a:spcPct val="20000"/>
              </a:spcBef>
            </a:pPr>
            <a:r>
              <a:rPr lang="en-US" dirty="0"/>
              <a:t>Delayed</a:t>
            </a:r>
          </a:p>
          <a:p>
            <a:pPr marL="342900" indent="-342900" algn="ctr">
              <a:spcBef>
                <a:spcPct val="20000"/>
              </a:spcBef>
            </a:pPr>
            <a:r>
              <a:rPr lang="en-US" dirty="0"/>
              <a:t>Avoided</a:t>
            </a:r>
          </a:p>
        </p:txBody>
      </p:sp>
      <p:sp>
        <p:nvSpPr>
          <p:cNvPr id="3082" name="Text Box 10"/>
          <p:cNvSpPr txBox="1">
            <a:spLocks noChangeArrowheads="1"/>
          </p:cNvSpPr>
          <p:nvPr/>
        </p:nvSpPr>
        <p:spPr bwMode="auto">
          <a:xfrm>
            <a:off x="1260972" y="1371600"/>
            <a:ext cx="7807325" cy="457200"/>
          </a:xfrm>
          <a:prstGeom prst="rect">
            <a:avLst/>
          </a:prstGeom>
          <a:noFill/>
          <a:ln w="9525">
            <a:noFill/>
            <a:miter lim="800000"/>
            <a:headEnd/>
            <a:tailEnd/>
          </a:ln>
          <a:effectLst/>
        </p:spPr>
        <p:txBody>
          <a:bodyPr wrap="none">
            <a:spAutoFit/>
          </a:bodyPr>
          <a:lstStyle/>
          <a:p>
            <a:r>
              <a:rPr lang="en-US" sz="2400" b="1" dirty="0"/>
              <a:t>Penalty = BP + ((0.1 x BP) x (P + H + O + M + C)) + EB</a:t>
            </a:r>
          </a:p>
        </p:txBody>
      </p:sp>
      <p:sp>
        <p:nvSpPr>
          <p:cNvPr id="3083" name="Text Box 11"/>
          <p:cNvSpPr txBox="1">
            <a:spLocks noChangeArrowheads="1"/>
          </p:cNvSpPr>
          <p:nvPr/>
        </p:nvSpPr>
        <p:spPr bwMode="auto">
          <a:xfrm>
            <a:off x="669925" y="4267200"/>
            <a:ext cx="8474075" cy="1917700"/>
          </a:xfrm>
          <a:prstGeom prst="rect">
            <a:avLst/>
          </a:prstGeom>
          <a:noFill/>
          <a:ln w="9525">
            <a:noFill/>
            <a:miter lim="800000"/>
            <a:headEnd/>
            <a:tailEnd/>
          </a:ln>
          <a:effectLst/>
        </p:spPr>
        <p:txBody>
          <a:bodyPr>
            <a:spAutoFit/>
          </a:bodyPr>
          <a:lstStyle/>
          <a:p>
            <a:pPr marL="342900" indent="-342900">
              <a:buFontTx/>
              <a:buAutoNum type="arabicPeriod"/>
            </a:pPr>
            <a:r>
              <a:rPr lang="en-US" sz="2400"/>
              <a:t>Determine Class</a:t>
            </a:r>
          </a:p>
          <a:p>
            <a:pPr marL="342900" indent="-342900">
              <a:buFontTx/>
              <a:buAutoNum type="arabicPeriod"/>
            </a:pPr>
            <a:r>
              <a:rPr lang="en-US" sz="2400"/>
              <a:t>Determine Magnitude</a:t>
            </a:r>
          </a:p>
          <a:p>
            <a:pPr marL="342900" indent="-342900">
              <a:buFontTx/>
              <a:buAutoNum type="arabicPeriod"/>
            </a:pPr>
            <a:r>
              <a:rPr lang="en-US" sz="2400"/>
              <a:t>Determine base penalty (BP) from the applicable matrix</a:t>
            </a:r>
          </a:p>
          <a:p>
            <a:pPr marL="342900" indent="-342900">
              <a:buFontTx/>
              <a:buAutoNum type="arabicPeriod"/>
            </a:pPr>
            <a:r>
              <a:rPr lang="en-US" sz="2400"/>
              <a:t>Calculate aggravating and mitigating factors</a:t>
            </a:r>
          </a:p>
          <a:p>
            <a:pPr marL="342900" indent="-342900">
              <a:buFontTx/>
              <a:buAutoNum type="arabicPeriod"/>
            </a:pPr>
            <a:r>
              <a:rPr lang="en-US" sz="2400"/>
              <a:t>Add the economic benefit</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$8,000 Matrix</a:t>
            </a:r>
            <a:r>
              <a:rPr lang="en-US" sz="2800" b="1" dirty="0" smtClean="0">
                <a:solidFill>
                  <a:srgbClr val="C00000"/>
                </a:solidFill>
              </a:rPr>
              <a:t> (proposed $12,000)</a:t>
            </a:r>
            <a:endParaRPr lang="en-US" sz="2800" b="1" dirty="0">
              <a:solidFill>
                <a:srgbClr val="C00000"/>
              </a:solidFill>
            </a:endParaRPr>
          </a:p>
        </p:txBody>
      </p:sp>
      <p:graphicFrame>
        <p:nvGraphicFramePr>
          <p:cNvPr id="4" name="Content Placeholder 3"/>
          <p:cNvGraphicFramePr>
            <a:graphicFrameLocks noGrp="1"/>
          </p:cNvGraphicFramePr>
          <p:nvPr>
            <p:ph idx="1"/>
          </p:nvPr>
        </p:nvGraphicFramePr>
        <p:xfrm>
          <a:off x="457200" y="1295400"/>
          <a:ext cx="8229600" cy="1483360"/>
        </p:xfrm>
        <a:graphic>
          <a:graphicData uri="http://schemas.openxmlformats.org/drawingml/2006/table">
            <a:tbl>
              <a:tblPr firstRow="1" bandRow="1">
                <a:tableStyleId>{5C22544A-7EE6-4342-B048-85BDC9FD1C3A}</a:tableStyleId>
              </a:tblPr>
              <a:tblGrid>
                <a:gridCol w="2057400"/>
                <a:gridCol w="2057400"/>
                <a:gridCol w="2057400"/>
                <a:gridCol w="2057400"/>
              </a:tblGrid>
              <a:tr h="370840">
                <a:tc>
                  <a:txBody>
                    <a:bodyPr/>
                    <a:lstStyle/>
                    <a:p>
                      <a:pPr marL="0" marR="0"/>
                      <a:endParaRPr lang="en-US" sz="2000" dirty="0">
                        <a:solidFill>
                          <a:srgbClr val="000000"/>
                        </a:solidFill>
                        <a:latin typeface="Arial"/>
                        <a:ea typeface="Times New Roman"/>
                        <a:cs typeface="Times New Roman"/>
                      </a:endParaRPr>
                    </a:p>
                  </a:txBody>
                  <a:tcPr marL="68580" marR="68580" marT="0" marB="0">
                    <a:lnL w="12700" cmpd="sng">
                      <a:noFill/>
                    </a:lnL>
                    <a:lnR w="12700" cmpd="sng">
                      <a:noFill/>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solidFill>
                      <a:srgbClr val="CCFFCC"/>
                    </a:solidFill>
                  </a:tcPr>
                </a:tc>
                <a:tc>
                  <a:txBody>
                    <a:bodyPr/>
                    <a:lstStyle/>
                    <a:p>
                      <a:pPr marL="0" marR="0"/>
                      <a:r>
                        <a:rPr lang="en-US" sz="2000" dirty="0">
                          <a:solidFill>
                            <a:srgbClr val="000000"/>
                          </a:solidFill>
                          <a:latin typeface="Arial"/>
                          <a:ea typeface="Times New Roman"/>
                          <a:cs typeface="Times New Roman"/>
                        </a:rPr>
                        <a:t>Class I</a:t>
                      </a:r>
                      <a:endParaRPr lang="en-US" sz="2000" dirty="0">
                        <a:latin typeface="Calibri"/>
                        <a:ea typeface="Times New Roman"/>
                        <a:cs typeface="Times New Roman"/>
                      </a:endParaRPr>
                    </a:p>
                  </a:txBody>
                  <a:tcPr marL="68580" marR="68580" marT="0" marB="0">
                    <a:lnL w="12700" cmpd="sng">
                      <a:noFill/>
                    </a:lnL>
                    <a:solidFill>
                      <a:schemeClr val="bg1">
                        <a:lumMod val="75000"/>
                      </a:schemeClr>
                    </a:solidFill>
                  </a:tcPr>
                </a:tc>
                <a:tc>
                  <a:txBody>
                    <a:bodyPr/>
                    <a:lstStyle/>
                    <a:p>
                      <a:pPr marL="0" marR="0"/>
                      <a:r>
                        <a:rPr lang="en-US" sz="2000">
                          <a:solidFill>
                            <a:srgbClr val="000000"/>
                          </a:solidFill>
                          <a:latin typeface="Arial"/>
                          <a:ea typeface="Times New Roman"/>
                          <a:cs typeface="Times New Roman"/>
                        </a:rPr>
                        <a:t>Class II</a:t>
                      </a:r>
                      <a:endParaRPr lang="en-US" sz="2000">
                        <a:latin typeface="Calibri"/>
                        <a:ea typeface="Times New Roman"/>
                        <a:cs typeface="Times New Roman"/>
                      </a:endParaRPr>
                    </a:p>
                  </a:txBody>
                  <a:tcPr marL="68580" marR="68580" marT="0" marB="0">
                    <a:solidFill>
                      <a:schemeClr val="bg1">
                        <a:lumMod val="75000"/>
                      </a:schemeClr>
                    </a:solidFill>
                  </a:tcPr>
                </a:tc>
                <a:tc>
                  <a:txBody>
                    <a:bodyPr/>
                    <a:lstStyle/>
                    <a:p>
                      <a:pPr marL="0" marR="0"/>
                      <a:r>
                        <a:rPr lang="en-US" sz="2000" dirty="0">
                          <a:solidFill>
                            <a:srgbClr val="000000"/>
                          </a:solidFill>
                          <a:latin typeface="Arial"/>
                          <a:ea typeface="Times New Roman"/>
                          <a:cs typeface="Times New Roman"/>
                        </a:rPr>
                        <a:t>Class III</a:t>
                      </a:r>
                      <a:endParaRPr lang="en-US" sz="2000" dirty="0">
                        <a:latin typeface="Calibri"/>
                        <a:ea typeface="Times New Roman"/>
                        <a:cs typeface="Times New Roman"/>
                      </a:endParaRPr>
                    </a:p>
                  </a:txBody>
                  <a:tcPr marL="68580" marR="68580" marT="0" marB="0">
                    <a:solidFill>
                      <a:schemeClr val="bg1">
                        <a:lumMod val="75000"/>
                      </a:schemeClr>
                    </a:solidFill>
                  </a:tcPr>
                </a:tc>
              </a:tr>
              <a:tr h="370840">
                <a:tc>
                  <a:txBody>
                    <a:bodyPr/>
                    <a:lstStyle/>
                    <a:p>
                      <a:pPr marL="0" marR="0"/>
                      <a:r>
                        <a:rPr lang="en-US" sz="2000">
                          <a:solidFill>
                            <a:srgbClr val="000000"/>
                          </a:solidFill>
                          <a:latin typeface="Arial"/>
                          <a:ea typeface="Times New Roman"/>
                          <a:cs typeface="Times New Roman"/>
                        </a:rPr>
                        <a:t>Major</a:t>
                      </a:r>
                      <a:endParaRPr lang="en-US" sz="2000">
                        <a:latin typeface="Calibri"/>
                        <a:ea typeface="Times New Roman"/>
                        <a:cs typeface="Times New Roman"/>
                      </a:endParaRPr>
                    </a:p>
                  </a:txBody>
                  <a:tcPr marL="68580" marR="68580" marT="0" marB="0">
                    <a:lnT w="38100" cmpd="sng">
                      <a:noFill/>
                    </a:lnT>
                  </a:tcPr>
                </a:tc>
                <a:tc>
                  <a:txBody>
                    <a:bodyPr/>
                    <a:lstStyle/>
                    <a:p>
                      <a:pPr marL="0" marR="0"/>
                      <a:r>
                        <a:rPr lang="en-US" sz="2000" dirty="0">
                          <a:solidFill>
                            <a:srgbClr val="000000"/>
                          </a:solidFill>
                          <a:latin typeface="Arial"/>
                          <a:ea typeface="Times New Roman"/>
                          <a:cs typeface="Times New Roman"/>
                        </a:rPr>
                        <a:t>$8000</a:t>
                      </a:r>
                      <a:endParaRPr lang="en-US" sz="2000" dirty="0">
                        <a:latin typeface="Calibri"/>
                        <a:ea typeface="Times New Roman"/>
                        <a:cs typeface="Times New Roman"/>
                      </a:endParaRPr>
                    </a:p>
                  </a:txBody>
                  <a:tcPr marL="68580" marR="68580" marT="0" marB="0"/>
                </a:tc>
                <a:tc>
                  <a:txBody>
                    <a:bodyPr/>
                    <a:lstStyle/>
                    <a:p>
                      <a:pPr marL="0" marR="0"/>
                      <a:r>
                        <a:rPr lang="en-US" sz="2000" dirty="0">
                          <a:solidFill>
                            <a:srgbClr val="000000"/>
                          </a:solidFill>
                          <a:latin typeface="Arial"/>
                          <a:ea typeface="Times New Roman"/>
                          <a:cs typeface="Times New Roman"/>
                        </a:rPr>
                        <a:t>$4000</a:t>
                      </a:r>
                      <a:endParaRPr lang="en-US" sz="2000" dirty="0">
                        <a:latin typeface="Calibri"/>
                        <a:ea typeface="Times New Roman"/>
                        <a:cs typeface="Times New Roman"/>
                      </a:endParaRPr>
                    </a:p>
                  </a:txBody>
                  <a:tcPr marL="68580" marR="68580" marT="0" marB="0"/>
                </a:tc>
                <a:tc>
                  <a:txBody>
                    <a:bodyPr/>
                    <a:lstStyle/>
                    <a:p>
                      <a:pPr marL="0" marR="0"/>
                      <a:r>
                        <a:rPr lang="en-US" sz="2000" dirty="0">
                          <a:solidFill>
                            <a:srgbClr val="000000"/>
                          </a:solidFill>
                          <a:latin typeface="Arial"/>
                          <a:ea typeface="Times New Roman"/>
                          <a:cs typeface="Times New Roman"/>
                        </a:rPr>
                        <a:t>$750</a:t>
                      </a:r>
                      <a:endParaRPr lang="en-US" sz="2000" dirty="0">
                        <a:latin typeface="Calibri"/>
                        <a:ea typeface="Times New Roman"/>
                        <a:cs typeface="Times New Roman"/>
                      </a:endParaRPr>
                    </a:p>
                  </a:txBody>
                  <a:tcPr marL="68580" marR="68580" marT="0" marB="0"/>
                </a:tc>
              </a:tr>
              <a:tr h="370840">
                <a:tc>
                  <a:txBody>
                    <a:bodyPr/>
                    <a:lstStyle/>
                    <a:p>
                      <a:pPr marL="0" marR="0"/>
                      <a:r>
                        <a:rPr lang="en-US" sz="2000">
                          <a:solidFill>
                            <a:srgbClr val="000000"/>
                          </a:solidFill>
                          <a:latin typeface="Arial"/>
                          <a:ea typeface="Times New Roman"/>
                          <a:cs typeface="Times New Roman"/>
                        </a:rPr>
                        <a:t>Moderate</a:t>
                      </a:r>
                      <a:endParaRPr lang="en-US" sz="2000">
                        <a:latin typeface="Calibri"/>
                        <a:ea typeface="Times New Roman"/>
                        <a:cs typeface="Times New Roman"/>
                      </a:endParaRPr>
                    </a:p>
                  </a:txBody>
                  <a:tcPr marL="68580" marR="68580" marT="0" marB="0"/>
                </a:tc>
                <a:tc>
                  <a:txBody>
                    <a:bodyPr/>
                    <a:lstStyle/>
                    <a:p>
                      <a:pPr marL="0" marR="0"/>
                      <a:r>
                        <a:rPr lang="en-US" sz="2000">
                          <a:solidFill>
                            <a:srgbClr val="000000"/>
                          </a:solidFill>
                          <a:latin typeface="Arial"/>
                          <a:ea typeface="Times New Roman"/>
                          <a:cs typeface="Times New Roman"/>
                        </a:rPr>
                        <a:t>$4000</a:t>
                      </a:r>
                      <a:endParaRPr lang="en-US" sz="2000">
                        <a:latin typeface="Calibri"/>
                        <a:ea typeface="Times New Roman"/>
                        <a:cs typeface="Times New Roman"/>
                      </a:endParaRPr>
                    </a:p>
                  </a:txBody>
                  <a:tcPr marL="68580" marR="68580" marT="0" marB="0"/>
                </a:tc>
                <a:tc>
                  <a:txBody>
                    <a:bodyPr/>
                    <a:lstStyle/>
                    <a:p>
                      <a:pPr marL="0" marR="0"/>
                      <a:r>
                        <a:rPr lang="en-US" sz="2000">
                          <a:solidFill>
                            <a:srgbClr val="000000"/>
                          </a:solidFill>
                          <a:latin typeface="Arial"/>
                          <a:ea typeface="Times New Roman"/>
                          <a:cs typeface="Times New Roman"/>
                        </a:rPr>
                        <a:t>$2000</a:t>
                      </a:r>
                      <a:endParaRPr lang="en-US" sz="2000">
                        <a:latin typeface="Calibri"/>
                        <a:ea typeface="Times New Roman"/>
                        <a:cs typeface="Times New Roman"/>
                      </a:endParaRPr>
                    </a:p>
                  </a:txBody>
                  <a:tcPr marL="68580" marR="68580" marT="0" marB="0"/>
                </a:tc>
                <a:tc>
                  <a:txBody>
                    <a:bodyPr/>
                    <a:lstStyle/>
                    <a:p>
                      <a:pPr marL="0" marR="0"/>
                      <a:r>
                        <a:rPr lang="en-US" sz="2000" dirty="0">
                          <a:solidFill>
                            <a:srgbClr val="000000"/>
                          </a:solidFill>
                          <a:latin typeface="Arial"/>
                          <a:ea typeface="Times New Roman"/>
                          <a:cs typeface="Times New Roman"/>
                        </a:rPr>
                        <a:t>$750</a:t>
                      </a:r>
                      <a:endParaRPr lang="en-US" sz="2000" dirty="0">
                        <a:latin typeface="Calibri"/>
                        <a:ea typeface="Times New Roman"/>
                        <a:cs typeface="Times New Roman"/>
                      </a:endParaRPr>
                    </a:p>
                  </a:txBody>
                  <a:tcPr marL="68580" marR="68580" marT="0" marB="0"/>
                </a:tc>
              </a:tr>
              <a:tr h="370840">
                <a:tc>
                  <a:txBody>
                    <a:bodyPr/>
                    <a:lstStyle/>
                    <a:p>
                      <a:pPr marL="0" marR="0"/>
                      <a:r>
                        <a:rPr lang="en-US" sz="2000">
                          <a:solidFill>
                            <a:srgbClr val="000000"/>
                          </a:solidFill>
                          <a:latin typeface="Arial"/>
                          <a:ea typeface="Times New Roman"/>
                          <a:cs typeface="Times New Roman"/>
                        </a:rPr>
                        <a:t>Minor</a:t>
                      </a:r>
                      <a:endParaRPr lang="en-US" sz="2000">
                        <a:latin typeface="Calibri"/>
                        <a:ea typeface="Times New Roman"/>
                        <a:cs typeface="Times New Roman"/>
                      </a:endParaRPr>
                    </a:p>
                  </a:txBody>
                  <a:tcPr marL="68580" marR="68580" marT="0" marB="0"/>
                </a:tc>
                <a:tc>
                  <a:txBody>
                    <a:bodyPr/>
                    <a:lstStyle/>
                    <a:p>
                      <a:pPr marL="0" marR="0"/>
                      <a:r>
                        <a:rPr lang="en-US" sz="2000">
                          <a:solidFill>
                            <a:srgbClr val="000000"/>
                          </a:solidFill>
                          <a:latin typeface="Arial"/>
                          <a:ea typeface="Times New Roman"/>
                          <a:cs typeface="Times New Roman"/>
                        </a:rPr>
                        <a:t>$2000</a:t>
                      </a:r>
                      <a:endParaRPr lang="en-US" sz="2000">
                        <a:latin typeface="Calibri"/>
                        <a:ea typeface="Times New Roman"/>
                        <a:cs typeface="Times New Roman"/>
                      </a:endParaRPr>
                    </a:p>
                  </a:txBody>
                  <a:tcPr marL="68580" marR="68580" marT="0" marB="0"/>
                </a:tc>
                <a:tc>
                  <a:txBody>
                    <a:bodyPr/>
                    <a:lstStyle/>
                    <a:p>
                      <a:pPr marL="0" marR="0"/>
                      <a:r>
                        <a:rPr lang="en-US" sz="2000">
                          <a:solidFill>
                            <a:srgbClr val="000000"/>
                          </a:solidFill>
                          <a:latin typeface="Arial"/>
                          <a:ea typeface="Times New Roman"/>
                          <a:cs typeface="Times New Roman"/>
                        </a:rPr>
                        <a:t>$1000</a:t>
                      </a:r>
                      <a:endParaRPr lang="en-US" sz="2000">
                        <a:latin typeface="Calibri"/>
                        <a:ea typeface="Times New Roman"/>
                        <a:cs typeface="Times New Roman"/>
                      </a:endParaRPr>
                    </a:p>
                  </a:txBody>
                  <a:tcPr marL="68580" marR="68580" marT="0" marB="0"/>
                </a:tc>
                <a:tc>
                  <a:txBody>
                    <a:bodyPr/>
                    <a:lstStyle/>
                    <a:p>
                      <a:pPr marL="0" marR="0"/>
                      <a:r>
                        <a:rPr lang="en-US" sz="2000" dirty="0">
                          <a:solidFill>
                            <a:srgbClr val="000000"/>
                          </a:solidFill>
                          <a:latin typeface="Arial"/>
                          <a:ea typeface="Times New Roman"/>
                          <a:cs typeface="Times New Roman"/>
                        </a:rPr>
                        <a:t>$750</a:t>
                      </a:r>
                      <a:endParaRPr lang="en-US" sz="2000" dirty="0">
                        <a:latin typeface="Calibri"/>
                        <a:ea typeface="Times New Roman"/>
                        <a:cs typeface="Times New Roman"/>
                      </a:endParaRPr>
                    </a:p>
                  </a:txBody>
                  <a:tcPr marL="68580" marR="68580" marT="0" marB="0"/>
                </a:tc>
              </a:tr>
            </a:tbl>
          </a:graphicData>
        </a:graphic>
      </p:graphicFrame>
      <p:sp>
        <p:nvSpPr>
          <p:cNvPr id="6" name="Content Placeholder 2"/>
          <p:cNvSpPr txBox="1">
            <a:spLocks/>
          </p:cNvSpPr>
          <p:nvPr/>
        </p:nvSpPr>
        <p:spPr>
          <a:xfrm>
            <a:off x="457200" y="3048001"/>
            <a:ext cx="8229600" cy="3276600"/>
          </a:xfrm>
          <a:prstGeom prst="rect">
            <a:avLst/>
          </a:prstGeom>
        </p:spPr>
        <p:txBody>
          <a:bodyPr vert="horz" lIns="91440" tIns="45720" rIns="91440" bIns="45720" rtlCol="0">
            <a:normAutofit fontScale="92500" lnSpcReduction="10000"/>
          </a:bodyPr>
          <a:lstStyle/>
          <a:p>
            <a:pPr marL="228600" lvl="0" indent="-228600">
              <a:spcBef>
                <a:spcPct val="20000"/>
              </a:spcBef>
              <a:buClr>
                <a:srgbClr val="C00000"/>
              </a:buClr>
              <a:buSzPct val="142000"/>
            </a:pPr>
            <a:r>
              <a:rPr lang="en-US" sz="2600" b="1" dirty="0" smtClean="0"/>
              <a:t>Examples in matrix:</a:t>
            </a:r>
          </a:p>
          <a:p>
            <a:pPr marL="228600" lvl="0" indent="-228600">
              <a:spcBef>
                <a:spcPct val="20000"/>
              </a:spcBef>
              <a:buClr>
                <a:srgbClr val="C00000"/>
              </a:buClr>
              <a:buSzPct val="142000"/>
              <a:buFont typeface="Arial" pitchFamily="34" charset="0"/>
              <a:buChar char="•"/>
            </a:pPr>
            <a:r>
              <a:rPr lang="en-US" sz="2400" dirty="0" smtClean="0"/>
              <a:t>Biggest air contaminant sources </a:t>
            </a:r>
            <a:r>
              <a:rPr lang="en-US" sz="2400" dirty="0"/>
              <a:t>and critical </a:t>
            </a:r>
            <a:r>
              <a:rPr lang="en-US" sz="2400" dirty="0" smtClean="0"/>
              <a:t>permits</a:t>
            </a:r>
            <a:endParaRPr lang="en-US" sz="2400" dirty="0"/>
          </a:p>
          <a:p>
            <a:pPr marL="228600" lvl="0" indent="-228600">
              <a:spcBef>
                <a:spcPct val="20000"/>
              </a:spcBef>
              <a:buClr>
                <a:srgbClr val="C00000"/>
              </a:buClr>
              <a:buSzPct val="142000"/>
              <a:buFont typeface="Arial" pitchFamily="34" charset="0"/>
              <a:buChar char="•"/>
            </a:pPr>
            <a:r>
              <a:rPr lang="en-US" sz="2400" dirty="0" smtClean="0"/>
              <a:t>Biggest sewage plants, industrial wastewater dischargers, major </a:t>
            </a:r>
            <a:r>
              <a:rPr lang="en-US" sz="2400" dirty="0"/>
              <a:t>vegetable or fruit processing </a:t>
            </a:r>
            <a:r>
              <a:rPr lang="en-US" sz="2400" dirty="0" smtClean="0"/>
              <a:t>facilities, large mines</a:t>
            </a:r>
            <a:endParaRPr lang="en-US" sz="2400" dirty="0"/>
          </a:p>
          <a:p>
            <a:pPr marL="228600" lvl="0" indent="-228600">
              <a:spcBef>
                <a:spcPct val="20000"/>
              </a:spcBef>
              <a:buClr>
                <a:srgbClr val="C00000"/>
              </a:buClr>
              <a:buSzPct val="142000"/>
              <a:buFont typeface="Arial" pitchFamily="34" charset="0"/>
              <a:buChar char="•"/>
            </a:pPr>
            <a:r>
              <a:rPr lang="en-US" sz="2400" dirty="0" smtClean="0"/>
              <a:t>Persons owning more than 10 underground </a:t>
            </a:r>
            <a:r>
              <a:rPr lang="en-US" sz="2400" dirty="0"/>
              <a:t>storage </a:t>
            </a:r>
            <a:r>
              <a:rPr lang="en-US" sz="2400" dirty="0" smtClean="0"/>
              <a:t>tanks; tank service providers</a:t>
            </a:r>
            <a:endParaRPr lang="en-US" sz="2400" dirty="0"/>
          </a:p>
          <a:p>
            <a:pPr marL="228600" lvl="0" indent="-228600">
              <a:spcBef>
                <a:spcPct val="20000"/>
              </a:spcBef>
              <a:buClr>
                <a:srgbClr val="C00000"/>
              </a:buClr>
              <a:buSzPct val="142000"/>
              <a:buFont typeface="Arial" pitchFamily="34" charset="0"/>
              <a:buChar char="•"/>
            </a:pPr>
            <a:r>
              <a:rPr lang="en-US" sz="2400" dirty="0" smtClean="0"/>
              <a:t>Used </a:t>
            </a:r>
            <a:r>
              <a:rPr lang="en-US" sz="2400" dirty="0"/>
              <a:t>oil </a:t>
            </a:r>
            <a:r>
              <a:rPr lang="en-US" sz="2400" dirty="0" smtClean="0"/>
              <a:t>handlers, burners </a:t>
            </a:r>
            <a:r>
              <a:rPr lang="en-US" sz="2400" dirty="0"/>
              <a:t>or </a:t>
            </a:r>
            <a:r>
              <a:rPr lang="en-US" sz="2400" dirty="0" smtClean="0"/>
              <a:t>marketers</a:t>
            </a:r>
            <a:endParaRPr lang="en-US" sz="2400" dirty="0"/>
          </a:p>
          <a:p>
            <a:pPr marL="228600" lvl="0" indent="-228600">
              <a:spcBef>
                <a:spcPct val="20000"/>
              </a:spcBef>
              <a:buClr>
                <a:srgbClr val="C00000"/>
              </a:buClr>
              <a:buSzPct val="142000"/>
              <a:buFont typeface="Arial" pitchFamily="34" charset="0"/>
              <a:buChar char="•"/>
            </a:pPr>
            <a:r>
              <a:rPr lang="en-US" sz="2400" dirty="0" smtClean="0"/>
              <a:t>Large </a:t>
            </a:r>
            <a:r>
              <a:rPr lang="en-US" sz="2400" dirty="0"/>
              <a:t>quantity </a:t>
            </a:r>
            <a:r>
              <a:rPr lang="en-US" sz="2400" dirty="0" smtClean="0"/>
              <a:t>generators of hazardous waste</a:t>
            </a:r>
          </a:p>
          <a:p>
            <a:pPr marL="228600" lvl="0" indent="-228600">
              <a:spcBef>
                <a:spcPct val="20000"/>
              </a:spcBef>
              <a:buClr>
                <a:srgbClr val="C00000"/>
              </a:buClr>
              <a:buSzPct val="142000"/>
              <a:buFont typeface="Arial" pitchFamily="34" charset="0"/>
              <a:buChar char="•"/>
            </a:pPr>
            <a:r>
              <a:rPr lang="en-US" sz="2400" dirty="0" smtClean="0"/>
              <a:t>Solid waste violations by a large municipality of &gt;25,000 population</a:t>
            </a:r>
            <a:endParaRPr lang="en-US" sz="24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$6,000 Matrix</a:t>
            </a:r>
            <a:r>
              <a:rPr lang="en-US" sz="3200" b="1" dirty="0" smtClean="0">
                <a:solidFill>
                  <a:srgbClr val="C00000"/>
                </a:solidFill>
              </a:rPr>
              <a:t> (proposed $8,000)</a:t>
            </a:r>
            <a:endParaRPr lang="en-US" sz="3200" b="1" dirty="0">
              <a:solidFill>
                <a:srgbClr val="C00000"/>
              </a:solidFill>
            </a:endParaRPr>
          </a:p>
        </p:txBody>
      </p:sp>
      <p:graphicFrame>
        <p:nvGraphicFramePr>
          <p:cNvPr id="4" name="Content Placeholder 3"/>
          <p:cNvGraphicFramePr>
            <a:graphicFrameLocks noGrp="1"/>
          </p:cNvGraphicFramePr>
          <p:nvPr>
            <p:ph idx="1"/>
          </p:nvPr>
        </p:nvGraphicFramePr>
        <p:xfrm>
          <a:off x="457200" y="1295400"/>
          <a:ext cx="8229600" cy="1483360"/>
        </p:xfrm>
        <a:graphic>
          <a:graphicData uri="http://schemas.openxmlformats.org/drawingml/2006/table">
            <a:tbl>
              <a:tblPr firstRow="1" bandRow="1">
                <a:tableStyleId>{5C22544A-7EE6-4342-B048-85BDC9FD1C3A}</a:tableStyleId>
              </a:tblPr>
              <a:tblGrid>
                <a:gridCol w="2057400"/>
                <a:gridCol w="2057400"/>
                <a:gridCol w="2057400"/>
                <a:gridCol w="2057400"/>
              </a:tblGrid>
              <a:tr h="370840">
                <a:tc>
                  <a:txBody>
                    <a:bodyPr/>
                    <a:lstStyle/>
                    <a:p>
                      <a:pPr marL="0" marR="0"/>
                      <a:endParaRPr lang="en-US" sz="2000" dirty="0">
                        <a:solidFill>
                          <a:srgbClr val="000000"/>
                        </a:solidFill>
                        <a:latin typeface="Arial"/>
                        <a:ea typeface="Times New Roman"/>
                        <a:cs typeface="Times New Roman"/>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CCFFCC"/>
                    </a:solidFill>
                  </a:tcPr>
                </a:tc>
                <a:tc>
                  <a:txBody>
                    <a:bodyPr/>
                    <a:lstStyle/>
                    <a:p>
                      <a:pPr marL="0" marR="0"/>
                      <a:r>
                        <a:rPr lang="en-US" sz="2000" smtClean="0">
                          <a:solidFill>
                            <a:srgbClr val="000000"/>
                          </a:solidFill>
                          <a:latin typeface="Arial"/>
                          <a:ea typeface="Times New Roman"/>
                          <a:cs typeface="Times New Roman"/>
                        </a:rPr>
                        <a:t>Class I</a:t>
                      </a:r>
                      <a:endParaRPr lang="en-US" sz="2000" dirty="0">
                        <a:latin typeface="Calibri"/>
                        <a:ea typeface="Times New Roman"/>
                        <a:cs typeface="Times New Roman"/>
                      </a:endParaRPr>
                    </a:p>
                  </a:txBody>
                  <a:tcPr marL="68580" marR="68580" marT="0" marB="0">
                    <a:lnL w="12700" cmpd="sng">
                      <a:noFill/>
                    </a:lnL>
                    <a:solidFill>
                      <a:schemeClr val="bg1">
                        <a:lumMod val="75000"/>
                      </a:schemeClr>
                    </a:solidFill>
                  </a:tcPr>
                </a:tc>
                <a:tc>
                  <a:txBody>
                    <a:bodyPr/>
                    <a:lstStyle/>
                    <a:p>
                      <a:pPr marL="0" marR="0"/>
                      <a:r>
                        <a:rPr lang="en-US" sz="2000" smtClean="0">
                          <a:solidFill>
                            <a:srgbClr val="000000"/>
                          </a:solidFill>
                          <a:latin typeface="Arial"/>
                          <a:ea typeface="Times New Roman"/>
                          <a:cs typeface="Times New Roman"/>
                        </a:rPr>
                        <a:t>Class II</a:t>
                      </a:r>
                      <a:endParaRPr lang="en-US" sz="2000">
                        <a:latin typeface="Calibri"/>
                        <a:ea typeface="Times New Roman"/>
                        <a:cs typeface="Times New Roman"/>
                      </a:endParaRPr>
                    </a:p>
                  </a:txBody>
                  <a:tcPr marL="68580" marR="68580" marT="0" marB="0">
                    <a:solidFill>
                      <a:schemeClr val="bg1">
                        <a:lumMod val="75000"/>
                      </a:schemeClr>
                    </a:solidFill>
                  </a:tcPr>
                </a:tc>
                <a:tc>
                  <a:txBody>
                    <a:bodyPr/>
                    <a:lstStyle/>
                    <a:p>
                      <a:pPr marL="0" marR="0"/>
                      <a:r>
                        <a:rPr lang="en-US" sz="2000" smtClean="0">
                          <a:solidFill>
                            <a:srgbClr val="000000"/>
                          </a:solidFill>
                          <a:latin typeface="Arial"/>
                          <a:ea typeface="Times New Roman"/>
                          <a:cs typeface="Times New Roman"/>
                        </a:rPr>
                        <a:t>Class III</a:t>
                      </a:r>
                      <a:endParaRPr lang="en-US" sz="2000" dirty="0">
                        <a:latin typeface="Calibri"/>
                        <a:ea typeface="Times New Roman"/>
                        <a:cs typeface="Times New Roman"/>
                      </a:endParaRPr>
                    </a:p>
                  </a:txBody>
                  <a:tcPr marL="68580" marR="68580" marT="0" marB="0">
                    <a:solidFill>
                      <a:schemeClr val="bg1">
                        <a:lumMod val="75000"/>
                      </a:schemeClr>
                    </a:solidFill>
                  </a:tcPr>
                </a:tc>
              </a:tr>
              <a:tr h="370840">
                <a:tc>
                  <a:txBody>
                    <a:bodyPr/>
                    <a:lstStyle/>
                    <a:p>
                      <a:pPr marL="0" marR="0"/>
                      <a:r>
                        <a:rPr lang="en-US" sz="2000" smtClean="0">
                          <a:solidFill>
                            <a:srgbClr val="000000"/>
                          </a:solidFill>
                          <a:latin typeface="Arial"/>
                          <a:ea typeface="Times New Roman"/>
                          <a:cs typeface="Times New Roman"/>
                        </a:rPr>
                        <a:t>Major</a:t>
                      </a:r>
                      <a:endParaRPr lang="en-US" sz="2000">
                        <a:latin typeface="Calibri"/>
                        <a:ea typeface="Times New Roman"/>
                        <a:cs typeface="Times New Roman"/>
                      </a:endParaRPr>
                    </a:p>
                  </a:txBody>
                  <a:tcPr marL="68580" marR="68580" marT="0" marB="0">
                    <a:lnT w="38100" cmpd="sng">
                      <a:noFill/>
                    </a:lnT>
                  </a:tcPr>
                </a:tc>
                <a:tc>
                  <a:txBody>
                    <a:bodyPr/>
                    <a:lstStyle/>
                    <a:p>
                      <a:pPr marL="0" marR="0"/>
                      <a:r>
                        <a:rPr lang="en-US" sz="2000" dirty="0" smtClean="0">
                          <a:solidFill>
                            <a:srgbClr val="000000"/>
                          </a:solidFill>
                          <a:latin typeface="Arial"/>
                          <a:ea typeface="Times New Roman"/>
                          <a:cs typeface="Times New Roman"/>
                        </a:rPr>
                        <a:t>$6000</a:t>
                      </a:r>
                      <a:endParaRPr lang="en-US" sz="2000" dirty="0">
                        <a:latin typeface="Calibri"/>
                        <a:ea typeface="Times New Roman"/>
                        <a:cs typeface="Times New Roman"/>
                      </a:endParaRPr>
                    </a:p>
                  </a:txBody>
                  <a:tcPr marL="68580" marR="68580" marT="0" marB="0"/>
                </a:tc>
                <a:tc>
                  <a:txBody>
                    <a:bodyPr/>
                    <a:lstStyle/>
                    <a:p>
                      <a:pPr marL="0" marR="0"/>
                      <a:r>
                        <a:rPr lang="en-US" sz="2000" dirty="0" smtClean="0">
                          <a:solidFill>
                            <a:srgbClr val="000000"/>
                          </a:solidFill>
                          <a:latin typeface="Arial"/>
                          <a:ea typeface="Times New Roman"/>
                          <a:cs typeface="Times New Roman"/>
                        </a:rPr>
                        <a:t>$3000</a:t>
                      </a:r>
                      <a:endParaRPr lang="en-US" sz="2000" dirty="0">
                        <a:latin typeface="Calibri"/>
                        <a:ea typeface="Times New Roman"/>
                        <a:cs typeface="Times New Roman"/>
                      </a:endParaRPr>
                    </a:p>
                  </a:txBody>
                  <a:tcPr marL="68580" marR="68580" marT="0" marB="0"/>
                </a:tc>
                <a:tc>
                  <a:txBody>
                    <a:bodyPr/>
                    <a:lstStyle/>
                    <a:p>
                      <a:pPr marL="0" marR="0"/>
                      <a:r>
                        <a:rPr lang="en-US" sz="2000" dirty="0" smtClean="0">
                          <a:solidFill>
                            <a:srgbClr val="000000"/>
                          </a:solidFill>
                          <a:latin typeface="Arial"/>
                          <a:ea typeface="Times New Roman"/>
                          <a:cs typeface="Times New Roman"/>
                        </a:rPr>
                        <a:t>$500</a:t>
                      </a:r>
                      <a:endParaRPr lang="en-US" sz="2000" dirty="0">
                        <a:latin typeface="Calibri"/>
                        <a:ea typeface="Times New Roman"/>
                        <a:cs typeface="Times New Roman"/>
                      </a:endParaRPr>
                    </a:p>
                  </a:txBody>
                  <a:tcPr marL="68580" marR="68580" marT="0" marB="0"/>
                </a:tc>
              </a:tr>
              <a:tr h="370840">
                <a:tc>
                  <a:txBody>
                    <a:bodyPr/>
                    <a:lstStyle/>
                    <a:p>
                      <a:pPr marL="0" marR="0"/>
                      <a:r>
                        <a:rPr lang="en-US" sz="2000" smtClean="0">
                          <a:solidFill>
                            <a:srgbClr val="000000"/>
                          </a:solidFill>
                          <a:latin typeface="Arial"/>
                          <a:ea typeface="Times New Roman"/>
                          <a:cs typeface="Times New Roman"/>
                        </a:rPr>
                        <a:t>Moderate</a:t>
                      </a:r>
                      <a:endParaRPr lang="en-US" sz="2000">
                        <a:latin typeface="Calibri"/>
                        <a:ea typeface="Times New Roman"/>
                        <a:cs typeface="Times New Roman"/>
                      </a:endParaRPr>
                    </a:p>
                  </a:txBody>
                  <a:tcPr marL="68580" marR="68580" marT="0" marB="0"/>
                </a:tc>
                <a:tc>
                  <a:txBody>
                    <a:bodyPr/>
                    <a:lstStyle/>
                    <a:p>
                      <a:pPr marL="0" marR="0"/>
                      <a:r>
                        <a:rPr lang="en-US" sz="2000" dirty="0" smtClean="0">
                          <a:solidFill>
                            <a:srgbClr val="000000"/>
                          </a:solidFill>
                          <a:latin typeface="Arial"/>
                          <a:ea typeface="Times New Roman"/>
                          <a:cs typeface="Times New Roman"/>
                        </a:rPr>
                        <a:t>$3000</a:t>
                      </a:r>
                      <a:endParaRPr lang="en-US" sz="2000" dirty="0">
                        <a:latin typeface="Calibri"/>
                        <a:ea typeface="Times New Roman"/>
                        <a:cs typeface="Times New Roman"/>
                      </a:endParaRPr>
                    </a:p>
                  </a:txBody>
                  <a:tcPr marL="68580" marR="68580" marT="0" marB="0"/>
                </a:tc>
                <a:tc>
                  <a:txBody>
                    <a:bodyPr/>
                    <a:lstStyle/>
                    <a:p>
                      <a:pPr marL="0" marR="0"/>
                      <a:r>
                        <a:rPr lang="en-US" sz="2000" dirty="0" smtClean="0">
                          <a:solidFill>
                            <a:srgbClr val="000000"/>
                          </a:solidFill>
                          <a:latin typeface="Arial"/>
                          <a:ea typeface="Times New Roman"/>
                          <a:cs typeface="Times New Roman"/>
                        </a:rPr>
                        <a:t>$1500</a:t>
                      </a:r>
                      <a:endParaRPr lang="en-US" sz="2000" dirty="0">
                        <a:latin typeface="Calibri"/>
                        <a:ea typeface="Times New Roman"/>
                        <a:cs typeface="Times New Roman"/>
                      </a:endParaRPr>
                    </a:p>
                  </a:txBody>
                  <a:tcPr marL="68580" marR="68580" marT="0" marB="0"/>
                </a:tc>
                <a:tc>
                  <a:txBody>
                    <a:bodyPr/>
                    <a:lstStyle/>
                    <a:p>
                      <a:pPr marL="0" marR="0"/>
                      <a:r>
                        <a:rPr lang="en-US" sz="2000" dirty="0" smtClean="0">
                          <a:solidFill>
                            <a:srgbClr val="000000"/>
                          </a:solidFill>
                          <a:latin typeface="Arial"/>
                          <a:ea typeface="Times New Roman"/>
                          <a:cs typeface="Times New Roman"/>
                        </a:rPr>
                        <a:t>$500</a:t>
                      </a:r>
                      <a:endParaRPr lang="en-US" sz="2000" dirty="0">
                        <a:latin typeface="Calibri"/>
                        <a:ea typeface="Times New Roman"/>
                        <a:cs typeface="Times New Roman"/>
                      </a:endParaRPr>
                    </a:p>
                  </a:txBody>
                  <a:tcPr marL="68580" marR="68580" marT="0" marB="0"/>
                </a:tc>
              </a:tr>
              <a:tr h="370840">
                <a:tc>
                  <a:txBody>
                    <a:bodyPr/>
                    <a:lstStyle/>
                    <a:p>
                      <a:pPr marL="0" marR="0"/>
                      <a:r>
                        <a:rPr lang="en-US" sz="2000" smtClean="0">
                          <a:solidFill>
                            <a:srgbClr val="000000"/>
                          </a:solidFill>
                          <a:latin typeface="Arial"/>
                          <a:ea typeface="Times New Roman"/>
                          <a:cs typeface="Times New Roman"/>
                        </a:rPr>
                        <a:t>Minor</a:t>
                      </a:r>
                      <a:endParaRPr lang="en-US" sz="2000">
                        <a:latin typeface="Calibri"/>
                        <a:ea typeface="Times New Roman"/>
                        <a:cs typeface="Times New Roman"/>
                      </a:endParaRPr>
                    </a:p>
                  </a:txBody>
                  <a:tcPr marL="68580" marR="68580" marT="0" marB="0"/>
                </a:tc>
                <a:tc>
                  <a:txBody>
                    <a:bodyPr/>
                    <a:lstStyle/>
                    <a:p>
                      <a:pPr marL="0" marR="0"/>
                      <a:r>
                        <a:rPr lang="en-US" sz="2000" dirty="0" smtClean="0">
                          <a:solidFill>
                            <a:srgbClr val="000000"/>
                          </a:solidFill>
                          <a:latin typeface="Arial"/>
                          <a:ea typeface="Times New Roman"/>
                          <a:cs typeface="Times New Roman"/>
                        </a:rPr>
                        <a:t>$1500</a:t>
                      </a:r>
                      <a:endParaRPr lang="en-US" sz="2000" dirty="0">
                        <a:latin typeface="Calibri"/>
                        <a:ea typeface="Times New Roman"/>
                        <a:cs typeface="Times New Roman"/>
                      </a:endParaRPr>
                    </a:p>
                  </a:txBody>
                  <a:tcPr marL="68580" marR="68580" marT="0" marB="0"/>
                </a:tc>
                <a:tc>
                  <a:txBody>
                    <a:bodyPr/>
                    <a:lstStyle/>
                    <a:p>
                      <a:pPr marL="0" marR="0"/>
                      <a:r>
                        <a:rPr lang="en-US" sz="2000" dirty="0" smtClean="0">
                          <a:solidFill>
                            <a:srgbClr val="000000"/>
                          </a:solidFill>
                          <a:latin typeface="Arial"/>
                          <a:ea typeface="Times New Roman"/>
                          <a:cs typeface="Times New Roman"/>
                        </a:rPr>
                        <a:t>  $750</a:t>
                      </a:r>
                      <a:endParaRPr lang="en-US" sz="2000" dirty="0">
                        <a:latin typeface="Calibri"/>
                        <a:ea typeface="Times New Roman"/>
                        <a:cs typeface="Times New Roman"/>
                      </a:endParaRPr>
                    </a:p>
                  </a:txBody>
                  <a:tcPr marL="68580" marR="68580" marT="0" marB="0"/>
                </a:tc>
                <a:tc>
                  <a:txBody>
                    <a:bodyPr/>
                    <a:lstStyle/>
                    <a:p>
                      <a:pPr marL="0" marR="0"/>
                      <a:r>
                        <a:rPr lang="en-US" sz="2000" dirty="0" smtClean="0">
                          <a:solidFill>
                            <a:srgbClr val="000000"/>
                          </a:solidFill>
                          <a:latin typeface="Arial"/>
                          <a:ea typeface="Times New Roman"/>
                          <a:cs typeface="Times New Roman"/>
                        </a:rPr>
                        <a:t>$500</a:t>
                      </a:r>
                      <a:endParaRPr lang="en-US" sz="2000" dirty="0">
                        <a:latin typeface="Calibri"/>
                        <a:ea typeface="Times New Roman"/>
                        <a:cs typeface="Times New Roman"/>
                      </a:endParaRPr>
                    </a:p>
                  </a:txBody>
                  <a:tcPr marL="68580" marR="68580" marT="0" marB="0"/>
                </a:tc>
              </a:tr>
            </a:tbl>
          </a:graphicData>
        </a:graphic>
      </p:graphicFrame>
      <p:sp>
        <p:nvSpPr>
          <p:cNvPr id="6" name="Content Placeholder 2"/>
          <p:cNvSpPr txBox="1">
            <a:spLocks/>
          </p:cNvSpPr>
          <p:nvPr/>
        </p:nvSpPr>
        <p:spPr>
          <a:xfrm>
            <a:off x="457200" y="3048000"/>
            <a:ext cx="8229600" cy="3505199"/>
          </a:xfrm>
          <a:prstGeom prst="rect">
            <a:avLst/>
          </a:prstGeom>
        </p:spPr>
        <p:txBody>
          <a:bodyPr vert="horz" lIns="91440" tIns="45720" rIns="91440" bIns="45720" rtlCol="0">
            <a:normAutofit fontScale="85000" lnSpcReduction="20000"/>
          </a:bodyPr>
          <a:lstStyle/>
          <a:p>
            <a:pPr marL="228600" lvl="0" indent="-228600">
              <a:spcBef>
                <a:spcPct val="20000"/>
              </a:spcBef>
              <a:buClr>
                <a:srgbClr val="C00000"/>
              </a:buClr>
              <a:buSzPct val="142000"/>
            </a:pPr>
            <a:r>
              <a:rPr lang="en-US" sz="2600" b="1" dirty="0" smtClean="0"/>
              <a:t>Examples in matrix:</a:t>
            </a:r>
          </a:p>
          <a:p>
            <a:pPr marL="228600" lvl="0" indent="-228600">
              <a:spcBef>
                <a:spcPct val="20000"/>
              </a:spcBef>
              <a:buClr>
                <a:srgbClr val="C00000"/>
              </a:buClr>
              <a:buSzPct val="142000"/>
              <a:buFont typeface="Arial" pitchFamily="34" charset="0"/>
              <a:buChar char="•"/>
            </a:pPr>
            <a:r>
              <a:rPr lang="en-US" sz="2400" dirty="0" smtClean="0"/>
              <a:t>Air violations by a person needing a state air contaminant discharge permit</a:t>
            </a:r>
          </a:p>
          <a:p>
            <a:pPr marL="228600" lvl="0" indent="-228600">
              <a:spcBef>
                <a:spcPct val="20000"/>
              </a:spcBef>
              <a:buClr>
                <a:srgbClr val="C00000"/>
              </a:buClr>
              <a:buSzPct val="142000"/>
              <a:buFont typeface="Arial" pitchFamily="34" charset="0"/>
              <a:buChar char="•"/>
            </a:pPr>
            <a:r>
              <a:rPr lang="en-US" sz="2400" dirty="0" smtClean="0"/>
              <a:t>Violation of asbestos requirements, except homeowners</a:t>
            </a:r>
          </a:p>
          <a:p>
            <a:pPr marL="228600" lvl="0" indent="-228600">
              <a:spcBef>
                <a:spcPct val="20000"/>
              </a:spcBef>
              <a:buClr>
                <a:srgbClr val="C00000"/>
              </a:buClr>
              <a:buSzPct val="142000"/>
              <a:buFont typeface="Arial" pitchFamily="34" charset="0"/>
              <a:buChar char="•"/>
            </a:pPr>
            <a:r>
              <a:rPr lang="en-US" sz="2400" dirty="0" smtClean="0"/>
              <a:t>Auto repair facility violations of vehicle inspection program requirements</a:t>
            </a:r>
          </a:p>
          <a:p>
            <a:pPr marL="228600" lvl="0" indent="-228600">
              <a:spcBef>
                <a:spcPct val="20000"/>
              </a:spcBef>
              <a:buClr>
                <a:srgbClr val="C00000"/>
              </a:buClr>
              <a:buSzPct val="142000"/>
              <a:buFont typeface="Arial" pitchFamily="34" charset="0"/>
              <a:buChar char="•"/>
            </a:pPr>
            <a:r>
              <a:rPr lang="en-US" sz="2400" dirty="0" smtClean="0"/>
              <a:t>Water quality violations by municipal facilities with capacity of 2,000,000 to 5,000,000 gal/day; minor industrial source </a:t>
            </a:r>
            <a:r>
              <a:rPr lang="en-US" sz="2400" dirty="0" err="1" smtClean="0"/>
              <a:t>permittees</a:t>
            </a:r>
            <a:r>
              <a:rPr lang="en-US" sz="2400" dirty="0" smtClean="0"/>
              <a:t>; and most persons on general permits</a:t>
            </a:r>
          </a:p>
          <a:p>
            <a:pPr marL="228600" lvl="0" indent="-228600">
              <a:spcBef>
                <a:spcPct val="20000"/>
              </a:spcBef>
              <a:buClr>
                <a:srgbClr val="C00000"/>
              </a:buClr>
              <a:buSzPct val="142000"/>
              <a:buFont typeface="Arial" pitchFamily="34" charset="0"/>
              <a:buChar char="•"/>
            </a:pPr>
            <a:r>
              <a:rPr lang="en-US" sz="2400" dirty="0" smtClean="0"/>
              <a:t>Underground storage tank violations by a person with 5 to 9 tanks</a:t>
            </a:r>
          </a:p>
          <a:p>
            <a:pPr marL="228600" lvl="0" indent="-228600">
              <a:spcBef>
                <a:spcPct val="20000"/>
              </a:spcBef>
              <a:buClr>
                <a:srgbClr val="C00000"/>
              </a:buClr>
              <a:buSzPct val="142000"/>
              <a:buFont typeface="Arial" pitchFamily="34" charset="0"/>
              <a:buChar char="•"/>
            </a:pPr>
            <a:r>
              <a:rPr lang="en-US" sz="2400" dirty="0" smtClean="0"/>
              <a:t>Solid waste violations by a person needing a waste tire permit or a municipality with a population of 5,000 to 25,000</a:t>
            </a:r>
          </a:p>
          <a:p>
            <a:pPr marL="228600" lvl="0" indent="-228600">
              <a:spcBef>
                <a:spcPct val="20000"/>
              </a:spcBef>
              <a:buClr>
                <a:srgbClr val="C00000"/>
              </a:buClr>
              <a:buSzPct val="142000"/>
              <a:buFont typeface="Arial" pitchFamily="34" charset="0"/>
              <a:buChar char="•"/>
            </a:pPr>
            <a:r>
              <a:rPr lang="en-US" sz="2400" dirty="0" smtClean="0"/>
              <a:t>Small quantity generators of hazardous waste</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$2,500 Matrix</a:t>
            </a:r>
            <a:r>
              <a:rPr lang="en-US" sz="2800" b="1" dirty="0" smtClean="0">
                <a:solidFill>
                  <a:srgbClr val="C00000"/>
                </a:solidFill>
              </a:rPr>
              <a:t> (proposed $3,000)</a:t>
            </a:r>
            <a:endParaRPr lang="en-US" sz="2800" b="1" dirty="0">
              <a:solidFill>
                <a:srgbClr val="C00000"/>
              </a:solidFill>
            </a:endParaRPr>
          </a:p>
        </p:txBody>
      </p:sp>
      <p:graphicFrame>
        <p:nvGraphicFramePr>
          <p:cNvPr id="4" name="Content Placeholder 3"/>
          <p:cNvGraphicFramePr>
            <a:graphicFrameLocks noGrp="1"/>
          </p:cNvGraphicFramePr>
          <p:nvPr>
            <p:ph idx="1"/>
          </p:nvPr>
        </p:nvGraphicFramePr>
        <p:xfrm>
          <a:off x="457200" y="1295400"/>
          <a:ext cx="8229600" cy="1483360"/>
        </p:xfrm>
        <a:graphic>
          <a:graphicData uri="http://schemas.openxmlformats.org/drawingml/2006/table">
            <a:tbl>
              <a:tblPr firstRow="1" bandRow="1">
                <a:tableStyleId>{5C22544A-7EE6-4342-B048-85BDC9FD1C3A}</a:tableStyleId>
              </a:tblPr>
              <a:tblGrid>
                <a:gridCol w="2057400"/>
                <a:gridCol w="2057400"/>
                <a:gridCol w="2057400"/>
                <a:gridCol w="2057400"/>
              </a:tblGrid>
              <a:tr h="370840">
                <a:tc>
                  <a:txBody>
                    <a:bodyPr/>
                    <a:lstStyle/>
                    <a:p>
                      <a:pPr marL="0" marR="0"/>
                      <a:endParaRPr lang="en-US" sz="2000" dirty="0">
                        <a:solidFill>
                          <a:srgbClr val="000000"/>
                        </a:solidFill>
                        <a:latin typeface="Arial"/>
                        <a:ea typeface="Times New Roman"/>
                        <a:cs typeface="Times New Roman"/>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CCFFCC"/>
                    </a:solidFill>
                  </a:tcPr>
                </a:tc>
                <a:tc>
                  <a:txBody>
                    <a:bodyPr/>
                    <a:lstStyle/>
                    <a:p>
                      <a:pPr marL="0" marR="0"/>
                      <a:r>
                        <a:rPr lang="en-US" sz="2000" dirty="0">
                          <a:solidFill>
                            <a:srgbClr val="000000"/>
                          </a:solidFill>
                          <a:latin typeface="Arial"/>
                          <a:ea typeface="Times New Roman"/>
                          <a:cs typeface="Times New Roman"/>
                        </a:rPr>
                        <a:t>Class I</a:t>
                      </a:r>
                      <a:endParaRPr lang="en-US" sz="2000" dirty="0">
                        <a:latin typeface="Calibri"/>
                        <a:ea typeface="Times New Roman"/>
                        <a:cs typeface="Times New Roman"/>
                      </a:endParaRPr>
                    </a:p>
                  </a:txBody>
                  <a:tcPr marL="68580" marR="68580" marT="0" marB="0">
                    <a:lnL w="12700" cmpd="sng">
                      <a:noFill/>
                    </a:lnL>
                    <a:solidFill>
                      <a:schemeClr val="bg1">
                        <a:lumMod val="75000"/>
                      </a:schemeClr>
                    </a:solidFill>
                  </a:tcPr>
                </a:tc>
                <a:tc>
                  <a:txBody>
                    <a:bodyPr/>
                    <a:lstStyle/>
                    <a:p>
                      <a:pPr marL="0" marR="0"/>
                      <a:r>
                        <a:rPr lang="en-US" sz="2000">
                          <a:solidFill>
                            <a:srgbClr val="000000"/>
                          </a:solidFill>
                          <a:latin typeface="Arial"/>
                          <a:ea typeface="Times New Roman"/>
                          <a:cs typeface="Times New Roman"/>
                        </a:rPr>
                        <a:t>Class II</a:t>
                      </a:r>
                      <a:endParaRPr lang="en-US" sz="2000">
                        <a:latin typeface="Calibri"/>
                        <a:ea typeface="Times New Roman"/>
                        <a:cs typeface="Times New Roman"/>
                      </a:endParaRPr>
                    </a:p>
                  </a:txBody>
                  <a:tcPr marL="68580" marR="68580" marT="0" marB="0">
                    <a:solidFill>
                      <a:schemeClr val="bg1">
                        <a:lumMod val="75000"/>
                      </a:schemeClr>
                    </a:solidFill>
                  </a:tcPr>
                </a:tc>
                <a:tc>
                  <a:txBody>
                    <a:bodyPr/>
                    <a:lstStyle/>
                    <a:p>
                      <a:pPr marL="0" marR="0"/>
                      <a:r>
                        <a:rPr lang="en-US" sz="2000" dirty="0">
                          <a:solidFill>
                            <a:srgbClr val="000000"/>
                          </a:solidFill>
                          <a:latin typeface="Arial"/>
                          <a:ea typeface="Times New Roman"/>
                          <a:cs typeface="Times New Roman"/>
                        </a:rPr>
                        <a:t>Class III</a:t>
                      </a:r>
                      <a:endParaRPr lang="en-US" sz="2000" dirty="0">
                        <a:latin typeface="Calibri"/>
                        <a:ea typeface="Times New Roman"/>
                        <a:cs typeface="Times New Roman"/>
                      </a:endParaRPr>
                    </a:p>
                  </a:txBody>
                  <a:tcPr marL="68580" marR="68580" marT="0" marB="0">
                    <a:solidFill>
                      <a:schemeClr val="bg1">
                        <a:lumMod val="75000"/>
                      </a:schemeClr>
                    </a:solidFill>
                  </a:tcPr>
                </a:tc>
              </a:tr>
              <a:tr h="370840">
                <a:tc>
                  <a:txBody>
                    <a:bodyPr/>
                    <a:lstStyle/>
                    <a:p>
                      <a:pPr marL="0" marR="0"/>
                      <a:r>
                        <a:rPr lang="en-US" sz="2000">
                          <a:solidFill>
                            <a:srgbClr val="000000"/>
                          </a:solidFill>
                          <a:latin typeface="Arial"/>
                          <a:ea typeface="Times New Roman"/>
                          <a:cs typeface="Times New Roman"/>
                        </a:rPr>
                        <a:t>Major</a:t>
                      </a:r>
                      <a:endParaRPr lang="en-US" sz="2000">
                        <a:latin typeface="Calibri"/>
                        <a:ea typeface="Times New Roman"/>
                        <a:cs typeface="Times New Roman"/>
                      </a:endParaRPr>
                    </a:p>
                  </a:txBody>
                  <a:tcPr marL="68580" marR="68580" marT="0" marB="0">
                    <a:lnT w="38100" cmpd="sng">
                      <a:noFill/>
                    </a:lnT>
                  </a:tcPr>
                </a:tc>
                <a:tc>
                  <a:txBody>
                    <a:bodyPr/>
                    <a:lstStyle/>
                    <a:p>
                      <a:pPr marL="0" marR="0"/>
                      <a:r>
                        <a:rPr lang="en-US" sz="2000" dirty="0" smtClean="0">
                          <a:solidFill>
                            <a:srgbClr val="000000"/>
                          </a:solidFill>
                          <a:latin typeface="Arial"/>
                          <a:ea typeface="Times New Roman"/>
                          <a:cs typeface="Times New Roman"/>
                        </a:rPr>
                        <a:t>$2500</a:t>
                      </a:r>
                      <a:endParaRPr lang="en-US" sz="2000" dirty="0">
                        <a:latin typeface="Calibri"/>
                        <a:ea typeface="Times New Roman"/>
                        <a:cs typeface="Times New Roman"/>
                      </a:endParaRPr>
                    </a:p>
                  </a:txBody>
                  <a:tcPr marL="68580" marR="68580" marT="0" marB="0"/>
                </a:tc>
                <a:tc>
                  <a:txBody>
                    <a:bodyPr/>
                    <a:lstStyle/>
                    <a:p>
                      <a:pPr marL="0" marR="0"/>
                      <a:r>
                        <a:rPr lang="en-US" sz="2000" dirty="0" smtClean="0">
                          <a:solidFill>
                            <a:srgbClr val="000000"/>
                          </a:solidFill>
                          <a:latin typeface="Arial"/>
                          <a:ea typeface="Times New Roman"/>
                          <a:cs typeface="Times New Roman"/>
                        </a:rPr>
                        <a:t>$1250</a:t>
                      </a:r>
                      <a:endParaRPr lang="en-US" sz="2000" dirty="0">
                        <a:latin typeface="Calibri"/>
                        <a:ea typeface="Times New Roman"/>
                        <a:cs typeface="Times New Roman"/>
                      </a:endParaRPr>
                    </a:p>
                  </a:txBody>
                  <a:tcPr marL="68580" marR="68580" marT="0" marB="0"/>
                </a:tc>
                <a:tc>
                  <a:txBody>
                    <a:bodyPr/>
                    <a:lstStyle/>
                    <a:p>
                      <a:pPr marL="0" marR="0"/>
                      <a:r>
                        <a:rPr lang="en-US" sz="2000" dirty="0" smtClean="0">
                          <a:solidFill>
                            <a:srgbClr val="000000"/>
                          </a:solidFill>
                          <a:latin typeface="Arial"/>
                          <a:ea typeface="Times New Roman"/>
                          <a:cs typeface="Times New Roman"/>
                        </a:rPr>
                        <a:t>$200</a:t>
                      </a:r>
                      <a:endParaRPr lang="en-US" sz="2000" dirty="0">
                        <a:latin typeface="Calibri"/>
                        <a:ea typeface="Times New Roman"/>
                        <a:cs typeface="Times New Roman"/>
                      </a:endParaRPr>
                    </a:p>
                  </a:txBody>
                  <a:tcPr marL="68580" marR="68580" marT="0" marB="0"/>
                </a:tc>
              </a:tr>
              <a:tr h="370840">
                <a:tc>
                  <a:txBody>
                    <a:bodyPr/>
                    <a:lstStyle/>
                    <a:p>
                      <a:pPr marL="0" marR="0"/>
                      <a:r>
                        <a:rPr lang="en-US" sz="2000">
                          <a:solidFill>
                            <a:srgbClr val="000000"/>
                          </a:solidFill>
                          <a:latin typeface="Arial"/>
                          <a:ea typeface="Times New Roman"/>
                          <a:cs typeface="Times New Roman"/>
                        </a:rPr>
                        <a:t>Moderate</a:t>
                      </a:r>
                      <a:endParaRPr lang="en-US" sz="2000">
                        <a:latin typeface="Calibri"/>
                        <a:ea typeface="Times New Roman"/>
                        <a:cs typeface="Times New Roman"/>
                      </a:endParaRPr>
                    </a:p>
                  </a:txBody>
                  <a:tcPr marL="68580" marR="68580" marT="0" marB="0"/>
                </a:tc>
                <a:tc>
                  <a:txBody>
                    <a:bodyPr/>
                    <a:lstStyle/>
                    <a:p>
                      <a:pPr marL="0" marR="0"/>
                      <a:r>
                        <a:rPr lang="en-US" sz="2000" dirty="0" smtClean="0">
                          <a:solidFill>
                            <a:srgbClr val="000000"/>
                          </a:solidFill>
                          <a:latin typeface="Arial"/>
                          <a:ea typeface="Times New Roman"/>
                          <a:cs typeface="Times New Roman"/>
                        </a:rPr>
                        <a:t>$1250</a:t>
                      </a:r>
                      <a:endParaRPr lang="en-US" sz="2000" dirty="0">
                        <a:latin typeface="Calibri"/>
                        <a:ea typeface="Times New Roman"/>
                        <a:cs typeface="Times New Roman"/>
                      </a:endParaRPr>
                    </a:p>
                  </a:txBody>
                  <a:tcPr marL="68580" marR="68580" marT="0" marB="0"/>
                </a:tc>
                <a:tc>
                  <a:txBody>
                    <a:bodyPr/>
                    <a:lstStyle/>
                    <a:p>
                      <a:pPr marL="0" marR="0"/>
                      <a:r>
                        <a:rPr lang="en-US" sz="2000" dirty="0" smtClean="0">
                          <a:solidFill>
                            <a:srgbClr val="000000"/>
                          </a:solidFill>
                          <a:latin typeface="Arial"/>
                          <a:ea typeface="Times New Roman"/>
                          <a:cs typeface="Times New Roman"/>
                        </a:rPr>
                        <a:t>  $625</a:t>
                      </a:r>
                      <a:endParaRPr lang="en-US" sz="2000" dirty="0">
                        <a:latin typeface="Calibri"/>
                        <a:ea typeface="Times New Roman"/>
                        <a:cs typeface="Times New Roman"/>
                      </a:endParaRPr>
                    </a:p>
                  </a:txBody>
                  <a:tcPr marL="68580" marR="68580" marT="0" marB="0"/>
                </a:tc>
                <a:tc>
                  <a:txBody>
                    <a:bodyPr/>
                    <a:lstStyle/>
                    <a:p>
                      <a:pPr marL="0" marR="0"/>
                      <a:r>
                        <a:rPr lang="en-US" sz="2000" dirty="0" smtClean="0">
                          <a:solidFill>
                            <a:srgbClr val="000000"/>
                          </a:solidFill>
                          <a:latin typeface="Arial"/>
                          <a:ea typeface="Times New Roman"/>
                          <a:cs typeface="Times New Roman"/>
                        </a:rPr>
                        <a:t>$200</a:t>
                      </a:r>
                      <a:endParaRPr lang="en-US" sz="2000" dirty="0">
                        <a:latin typeface="Calibri"/>
                        <a:ea typeface="Times New Roman"/>
                        <a:cs typeface="Times New Roman"/>
                      </a:endParaRPr>
                    </a:p>
                  </a:txBody>
                  <a:tcPr marL="68580" marR="68580" marT="0" marB="0"/>
                </a:tc>
              </a:tr>
              <a:tr h="370840">
                <a:tc>
                  <a:txBody>
                    <a:bodyPr/>
                    <a:lstStyle/>
                    <a:p>
                      <a:pPr marL="0" marR="0"/>
                      <a:r>
                        <a:rPr lang="en-US" sz="2000">
                          <a:solidFill>
                            <a:srgbClr val="000000"/>
                          </a:solidFill>
                          <a:latin typeface="Arial"/>
                          <a:ea typeface="Times New Roman"/>
                          <a:cs typeface="Times New Roman"/>
                        </a:rPr>
                        <a:t>Minor</a:t>
                      </a:r>
                      <a:endParaRPr lang="en-US" sz="2000">
                        <a:latin typeface="Calibri"/>
                        <a:ea typeface="Times New Roman"/>
                        <a:cs typeface="Times New Roman"/>
                      </a:endParaRPr>
                    </a:p>
                  </a:txBody>
                  <a:tcPr marL="68580" marR="68580" marT="0" marB="0"/>
                </a:tc>
                <a:tc>
                  <a:txBody>
                    <a:bodyPr/>
                    <a:lstStyle/>
                    <a:p>
                      <a:pPr marL="0" marR="0"/>
                      <a:r>
                        <a:rPr lang="en-US" sz="2000" dirty="0" smtClean="0">
                          <a:solidFill>
                            <a:srgbClr val="000000"/>
                          </a:solidFill>
                          <a:latin typeface="Arial"/>
                          <a:ea typeface="Times New Roman"/>
                          <a:cs typeface="Times New Roman"/>
                        </a:rPr>
                        <a:t>  $625</a:t>
                      </a:r>
                      <a:endParaRPr lang="en-US" sz="2000" dirty="0">
                        <a:latin typeface="Calibri"/>
                        <a:ea typeface="Times New Roman"/>
                        <a:cs typeface="Times New Roman"/>
                      </a:endParaRPr>
                    </a:p>
                  </a:txBody>
                  <a:tcPr marL="68580" marR="68580" marT="0" marB="0"/>
                </a:tc>
                <a:tc>
                  <a:txBody>
                    <a:bodyPr/>
                    <a:lstStyle/>
                    <a:p>
                      <a:pPr marL="0" marR="0"/>
                      <a:r>
                        <a:rPr lang="en-US" sz="2000" dirty="0" smtClean="0">
                          <a:solidFill>
                            <a:srgbClr val="000000"/>
                          </a:solidFill>
                          <a:latin typeface="Arial"/>
                          <a:ea typeface="Times New Roman"/>
                          <a:cs typeface="Times New Roman"/>
                        </a:rPr>
                        <a:t>  $300</a:t>
                      </a:r>
                      <a:endParaRPr lang="en-US" sz="2000" dirty="0">
                        <a:latin typeface="Calibri"/>
                        <a:ea typeface="Times New Roman"/>
                        <a:cs typeface="Times New Roman"/>
                      </a:endParaRPr>
                    </a:p>
                  </a:txBody>
                  <a:tcPr marL="68580" marR="68580" marT="0" marB="0"/>
                </a:tc>
                <a:tc>
                  <a:txBody>
                    <a:bodyPr/>
                    <a:lstStyle/>
                    <a:p>
                      <a:pPr marL="0" marR="0"/>
                      <a:r>
                        <a:rPr lang="en-US" sz="2000" dirty="0" smtClean="0">
                          <a:solidFill>
                            <a:srgbClr val="000000"/>
                          </a:solidFill>
                          <a:latin typeface="Arial"/>
                          <a:ea typeface="Times New Roman"/>
                          <a:cs typeface="Times New Roman"/>
                        </a:rPr>
                        <a:t>$200</a:t>
                      </a:r>
                      <a:endParaRPr lang="en-US" sz="2000" dirty="0">
                        <a:latin typeface="Calibri"/>
                        <a:ea typeface="Times New Roman"/>
                        <a:cs typeface="Times New Roman"/>
                      </a:endParaRPr>
                    </a:p>
                  </a:txBody>
                  <a:tcPr marL="68580" marR="68580" marT="0" marB="0"/>
                </a:tc>
              </a:tr>
            </a:tbl>
          </a:graphicData>
        </a:graphic>
      </p:graphicFrame>
      <p:sp>
        <p:nvSpPr>
          <p:cNvPr id="6" name="Content Placeholder 2"/>
          <p:cNvSpPr txBox="1">
            <a:spLocks/>
          </p:cNvSpPr>
          <p:nvPr/>
        </p:nvSpPr>
        <p:spPr>
          <a:xfrm>
            <a:off x="457200" y="3048000"/>
            <a:ext cx="8229600" cy="3161071"/>
          </a:xfrm>
          <a:prstGeom prst="rect">
            <a:avLst/>
          </a:prstGeom>
        </p:spPr>
        <p:txBody>
          <a:bodyPr vert="horz" lIns="91440" tIns="45720" rIns="91440" bIns="45720" rtlCol="0">
            <a:normAutofit fontScale="92500" lnSpcReduction="10000"/>
          </a:bodyPr>
          <a:lstStyle/>
          <a:p>
            <a:pPr marL="228600" lvl="0" indent="-228600">
              <a:spcAft>
                <a:spcPts val="600"/>
              </a:spcAft>
              <a:buClr>
                <a:srgbClr val="C00000"/>
              </a:buClr>
              <a:buSzPct val="142000"/>
            </a:pPr>
            <a:r>
              <a:rPr lang="en-US" sz="2400" b="1" dirty="0" smtClean="0"/>
              <a:t>Examples in matrix:</a:t>
            </a:r>
          </a:p>
          <a:p>
            <a:pPr marL="228600" lvl="0" indent="-228600">
              <a:spcBef>
                <a:spcPts val="240"/>
              </a:spcBef>
              <a:buClr>
                <a:srgbClr val="C00000"/>
              </a:buClr>
              <a:buSzPct val="142000"/>
              <a:buFont typeface="Arial" pitchFamily="34" charset="0"/>
              <a:buChar char="•"/>
            </a:pPr>
            <a:r>
              <a:rPr lang="en-US" sz="2200" dirty="0" smtClean="0"/>
              <a:t>Any violation by a person not listed in another matrix</a:t>
            </a:r>
          </a:p>
          <a:p>
            <a:pPr marL="228600" lvl="0" indent="-228600">
              <a:spcBef>
                <a:spcPts val="240"/>
              </a:spcBef>
              <a:buClr>
                <a:srgbClr val="C00000"/>
              </a:buClr>
              <a:buSzPct val="142000"/>
              <a:buFont typeface="Arial" pitchFamily="34" charset="0"/>
              <a:buChar char="•"/>
            </a:pPr>
            <a:r>
              <a:rPr lang="en-US" sz="2200" dirty="0" smtClean="0"/>
              <a:t>Water quality violations by a municipal sewage facility with capacity of &lt;2,000,000 gal/day; construction </a:t>
            </a:r>
            <a:r>
              <a:rPr lang="en-US" sz="2200" dirty="0" err="1" smtClean="0"/>
              <a:t>stormwater</a:t>
            </a:r>
            <a:r>
              <a:rPr lang="en-US" sz="2200" dirty="0" smtClean="0"/>
              <a:t> for 1-5 acres; municipality with a population of 10,000 or less; onsite sewage disposal service providers</a:t>
            </a:r>
          </a:p>
          <a:p>
            <a:pPr marL="228600" lvl="0" indent="-228600">
              <a:spcBef>
                <a:spcPts val="240"/>
              </a:spcBef>
              <a:buClr>
                <a:srgbClr val="C00000"/>
              </a:buClr>
              <a:buSzPct val="142000"/>
              <a:buFont typeface="Arial" pitchFamily="34" charset="0"/>
              <a:buChar char="•"/>
            </a:pPr>
            <a:r>
              <a:rPr lang="en-US" sz="2200" dirty="0" smtClean="0"/>
              <a:t>Violation of onsite sewage disposal rules except by a homeowner</a:t>
            </a:r>
          </a:p>
          <a:p>
            <a:pPr marL="228600" lvl="0" indent="-228600">
              <a:spcBef>
                <a:spcPts val="240"/>
              </a:spcBef>
              <a:buClr>
                <a:srgbClr val="C00000"/>
              </a:buClr>
              <a:buSzPct val="142000"/>
              <a:buFont typeface="Arial" pitchFamily="34" charset="0"/>
              <a:buChar char="•"/>
            </a:pPr>
            <a:r>
              <a:rPr lang="en-US" sz="2200" dirty="0" smtClean="0"/>
              <a:t>Underground storage tank violations by the owner of 2 to 4 tanks</a:t>
            </a:r>
          </a:p>
          <a:p>
            <a:pPr marL="228600" lvl="0" indent="-228600">
              <a:spcBef>
                <a:spcPts val="240"/>
              </a:spcBef>
              <a:buClr>
                <a:srgbClr val="C00000"/>
              </a:buClr>
              <a:buSzPct val="142000"/>
              <a:buFont typeface="Arial" pitchFamily="34" charset="0"/>
              <a:buChar char="•"/>
            </a:pPr>
            <a:r>
              <a:rPr lang="en-US" sz="2200" dirty="0" smtClean="0"/>
              <a:t>Violations by used oil generators, except for spills and releases</a:t>
            </a:r>
          </a:p>
          <a:p>
            <a:pPr marL="228600" lvl="0" indent="-228600">
              <a:spcBef>
                <a:spcPts val="240"/>
              </a:spcBef>
              <a:buClr>
                <a:srgbClr val="C00000"/>
              </a:buClr>
              <a:buSzPct val="142000"/>
              <a:buFont typeface="Arial" pitchFamily="34" charset="0"/>
              <a:buChar char="•"/>
            </a:pPr>
            <a:r>
              <a:rPr lang="en-US" sz="2200" dirty="0" smtClean="0"/>
              <a:t>Hazardous waste violations by conditionally exempt generator</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$1,000 Matrix</a:t>
            </a:r>
            <a:r>
              <a:rPr lang="en-US" sz="2800" b="1" dirty="0" smtClean="0">
                <a:solidFill>
                  <a:srgbClr val="C00000"/>
                </a:solidFill>
              </a:rPr>
              <a:t> (no change proposed)</a:t>
            </a:r>
            <a:endParaRPr lang="en-US" sz="2800" b="1" dirty="0">
              <a:solidFill>
                <a:srgbClr val="C00000"/>
              </a:solidFill>
            </a:endParaRPr>
          </a:p>
        </p:txBody>
      </p:sp>
      <p:graphicFrame>
        <p:nvGraphicFramePr>
          <p:cNvPr id="4" name="Content Placeholder 3"/>
          <p:cNvGraphicFramePr>
            <a:graphicFrameLocks noGrp="1"/>
          </p:cNvGraphicFramePr>
          <p:nvPr>
            <p:ph idx="1"/>
          </p:nvPr>
        </p:nvGraphicFramePr>
        <p:xfrm>
          <a:off x="457200" y="1295400"/>
          <a:ext cx="8229600" cy="1483360"/>
        </p:xfrm>
        <a:graphic>
          <a:graphicData uri="http://schemas.openxmlformats.org/drawingml/2006/table">
            <a:tbl>
              <a:tblPr firstRow="1" bandRow="1">
                <a:tableStyleId>{5C22544A-7EE6-4342-B048-85BDC9FD1C3A}</a:tableStyleId>
              </a:tblPr>
              <a:tblGrid>
                <a:gridCol w="2057400"/>
                <a:gridCol w="2057400"/>
                <a:gridCol w="2057400"/>
                <a:gridCol w="2057400"/>
              </a:tblGrid>
              <a:tr h="370840">
                <a:tc>
                  <a:txBody>
                    <a:bodyPr/>
                    <a:lstStyle/>
                    <a:p>
                      <a:pPr marL="0" marR="0"/>
                      <a:endParaRPr lang="en-US" sz="2000" dirty="0">
                        <a:solidFill>
                          <a:srgbClr val="000000"/>
                        </a:solidFill>
                        <a:latin typeface="Arial"/>
                        <a:ea typeface="Times New Roman"/>
                        <a:cs typeface="Times New Roman"/>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CCFFCC"/>
                    </a:solidFill>
                  </a:tcPr>
                </a:tc>
                <a:tc>
                  <a:txBody>
                    <a:bodyPr/>
                    <a:lstStyle/>
                    <a:p>
                      <a:pPr marL="0" marR="0"/>
                      <a:r>
                        <a:rPr lang="en-US" sz="2000" dirty="0">
                          <a:solidFill>
                            <a:srgbClr val="000000"/>
                          </a:solidFill>
                          <a:latin typeface="Arial"/>
                          <a:ea typeface="Times New Roman"/>
                          <a:cs typeface="Times New Roman"/>
                        </a:rPr>
                        <a:t>Class I</a:t>
                      </a:r>
                      <a:endParaRPr lang="en-US" sz="2000" dirty="0">
                        <a:latin typeface="Calibri"/>
                        <a:ea typeface="Times New Roman"/>
                        <a:cs typeface="Times New Roman"/>
                      </a:endParaRPr>
                    </a:p>
                  </a:txBody>
                  <a:tcPr marL="68580" marR="68580" marT="0" marB="0">
                    <a:lnL w="12700" cmpd="sng">
                      <a:noFill/>
                    </a:lnL>
                    <a:solidFill>
                      <a:schemeClr val="bg1">
                        <a:lumMod val="75000"/>
                      </a:schemeClr>
                    </a:solidFill>
                  </a:tcPr>
                </a:tc>
                <a:tc>
                  <a:txBody>
                    <a:bodyPr/>
                    <a:lstStyle/>
                    <a:p>
                      <a:pPr marL="0" marR="0"/>
                      <a:r>
                        <a:rPr lang="en-US" sz="2000">
                          <a:solidFill>
                            <a:srgbClr val="000000"/>
                          </a:solidFill>
                          <a:latin typeface="Arial"/>
                          <a:ea typeface="Times New Roman"/>
                          <a:cs typeface="Times New Roman"/>
                        </a:rPr>
                        <a:t>Class II</a:t>
                      </a:r>
                      <a:endParaRPr lang="en-US" sz="2000">
                        <a:latin typeface="Calibri"/>
                        <a:ea typeface="Times New Roman"/>
                        <a:cs typeface="Times New Roman"/>
                      </a:endParaRPr>
                    </a:p>
                  </a:txBody>
                  <a:tcPr marL="68580" marR="68580" marT="0" marB="0">
                    <a:solidFill>
                      <a:schemeClr val="bg1">
                        <a:lumMod val="75000"/>
                      </a:schemeClr>
                    </a:solidFill>
                  </a:tcPr>
                </a:tc>
                <a:tc>
                  <a:txBody>
                    <a:bodyPr/>
                    <a:lstStyle/>
                    <a:p>
                      <a:pPr marL="0" marR="0"/>
                      <a:r>
                        <a:rPr lang="en-US" sz="2000" dirty="0">
                          <a:solidFill>
                            <a:srgbClr val="000000"/>
                          </a:solidFill>
                          <a:latin typeface="Arial"/>
                          <a:ea typeface="Times New Roman"/>
                          <a:cs typeface="Times New Roman"/>
                        </a:rPr>
                        <a:t>Class III</a:t>
                      </a:r>
                      <a:endParaRPr lang="en-US" sz="2000" dirty="0">
                        <a:latin typeface="Calibri"/>
                        <a:ea typeface="Times New Roman"/>
                        <a:cs typeface="Times New Roman"/>
                      </a:endParaRPr>
                    </a:p>
                  </a:txBody>
                  <a:tcPr marL="68580" marR="68580" marT="0" marB="0">
                    <a:solidFill>
                      <a:schemeClr val="bg1">
                        <a:lumMod val="75000"/>
                      </a:schemeClr>
                    </a:solidFill>
                  </a:tcPr>
                </a:tc>
              </a:tr>
              <a:tr h="370840">
                <a:tc>
                  <a:txBody>
                    <a:bodyPr/>
                    <a:lstStyle/>
                    <a:p>
                      <a:pPr marL="0" marR="0"/>
                      <a:r>
                        <a:rPr lang="en-US" sz="2000">
                          <a:solidFill>
                            <a:srgbClr val="000000"/>
                          </a:solidFill>
                          <a:latin typeface="Arial"/>
                          <a:ea typeface="Times New Roman"/>
                          <a:cs typeface="Times New Roman"/>
                        </a:rPr>
                        <a:t>Major</a:t>
                      </a:r>
                      <a:endParaRPr lang="en-US" sz="2000">
                        <a:latin typeface="Calibri"/>
                        <a:ea typeface="Times New Roman"/>
                        <a:cs typeface="Times New Roman"/>
                      </a:endParaRPr>
                    </a:p>
                  </a:txBody>
                  <a:tcPr marL="68580" marR="68580" marT="0" marB="0">
                    <a:lnT w="38100" cmpd="sng">
                      <a:noFill/>
                    </a:lnT>
                  </a:tcPr>
                </a:tc>
                <a:tc>
                  <a:txBody>
                    <a:bodyPr/>
                    <a:lstStyle/>
                    <a:p>
                      <a:pPr marL="0" marR="0"/>
                      <a:r>
                        <a:rPr lang="en-US" sz="2000" dirty="0" smtClean="0">
                          <a:solidFill>
                            <a:srgbClr val="000000"/>
                          </a:solidFill>
                          <a:latin typeface="Arial"/>
                          <a:ea typeface="Times New Roman"/>
                          <a:cs typeface="Times New Roman"/>
                        </a:rPr>
                        <a:t>$1000</a:t>
                      </a:r>
                      <a:endParaRPr lang="en-US" sz="2000" dirty="0">
                        <a:latin typeface="Calibri"/>
                        <a:ea typeface="Times New Roman"/>
                        <a:cs typeface="Times New Roman"/>
                      </a:endParaRPr>
                    </a:p>
                  </a:txBody>
                  <a:tcPr marL="68580" marR="68580" marT="0" marB="0"/>
                </a:tc>
                <a:tc>
                  <a:txBody>
                    <a:bodyPr/>
                    <a:lstStyle/>
                    <a:p>
                      <a:pPr marL="0" marR="0"/>
                      <a:r>
                        <a:rPr lang="en-US" sz="2000" dirty="0" smtClean="0">
                          <a:solidFill>
                            <a:srgbClr val="000000"/>
                          </a:solidFill>
                          <a:latin typeface="Arial"/>
                          <a:ea typeface="Times New Roman"/>
                          <a:cs typeface="Times New Roman"/>
                        </a:rPr>
                        <a:t>$500</a:t>
                      </a:r>
                      <a:endParaRPr lang="en-US" sz="2000" dirty="0">
                        <a:latin typeface="Calibri"/>
                        <a:ea typeface="Times New Roman"/>
                        <a:cs typeface="Times New Roman"/>
                      </a:endParaRPr>
                    </a:p>
                  </a:txBody>
                  <a:tcPr marL="68580" marR="68580" marT="0" marB="0"/>
                </a:tc>
                <a:tc>
                  <a:txBody>
                    <a:bodyPr/>
                    <a:lstStyle/>
                    <a:p>
                      <a:pPr marL="0" marR="0"/>
                      <a:r>
                        <a:rPr lang="en-US" sz="2000" dirty="0" smtClean="0">
                          <a:solidFill>
                            <a:srgbClr val="000000"/>
                          </a:solidFill>
                          <a:latin typeface="Arial"/>
                          <a:ea typeface="Times New Roman"/>
                          <a:cs typeface="Times New Roman"/>
                        </a:rPr>
                        <a:t>$100</a:t>
                      </a:r>
                      <a:endParaRPr lang="en-US" sz="2000" dirty="0">
                        <a:latin typeface="Calibri"/>
                        <a:ea typeface="Times New Roman"/>
                        <a:cs typeface="Times New Roman"/>
                      </a:endParaRPr>
                    </a:p>
                  </a:txBody>
                  <a:tcPr marL="68580" marR="68580" marT="0" marB="0"/>
                </a:tc>
              </a:tr>
              <a:tr h="370840">
                <a:tc>
                  <a:txBody>
                    <a:bodyPr/>
                    <a:lstStyle/>
                    <a:p>
                      <a:pPr marL="0" marR="0"/>
                      <a:r>
                        <a:rPr lang="en-US" sz="2000">
                          <a:solidFill>
                            <a:srgbClr val="000000"/>
                          </a:solidFill>
                          <a:latin typeface="Arial"/>
                          <a:ea typeface="Times New Roman"/>
                          <a:cs typeface="Times New Roman"/>
                        </a:rPr>
                        <a:t>Moderate</a:t>
                      </a:r>
                      <a:endParaRPr lang="en-US" sz="2000">
                        <a:latin typeface="Calibri"/>
                        <a:ea typeface="Times New Roman"/>
                        <a:cs typeface="Times New Roman"/>
                      </a:endParaRPr>
                    </a:p>
                  </a:txBody>
                  <a:tcPr marL="68580" marR="68580" marT="0" marB="0"/>
                </a:tc>
                <a:tc>
                  <a:txBody>
                    <a:bodyPr/>
                    <a:lstStyle/>
                    <a:p>
                      <a:pPr marL="0" marR="0"/>
                      <a:r>
                        <a:rPr lang="en-US" sz="2000" dirty="0" smtClean="0">
                          <a:solidFill>
                            <a:srgbClr val="000000"/>
                          </a:solidFill>
                          <a:latin typeface="Arial"/>
                          <a:ea typeface="Times New Roman"/>
                          <a:cs typeface="Times New Roman"/>
                        </a:rPr>
                        <a:t>  $500</a:t>
                      </a:r>
                      <a:endParaRPr lang="en-US" sz="2000" dirty="0">
                        <a:latin typeface="Calibri"/>
                        <a:ea typeface="Times New Roman"/>
                        <a:cs typeface="Times New Roman"/>
                      </a:endParaRPr>
                    </a:p>
                  </a:txBody>
                  <a:tcPr marL="68580" marR="68580" marT="0" marB="0"/>
                </a:tc>
                <a:tc>
                  <a:txBody>
                    <a:bodyPr/>
                    <a:lstStyle/>
                    <a:p>
                      <a:pPr marL="0" marR="0"/>
                      <a:r>
                        <a:rPr lang="en-US" sz="2000" dirty="0" smtClean="0">
                          <a:solidFill>
                            <a:srgbClr val="000000"/>
                          </a:solidFill>
                          <a:latin typeface="Arial"/>
                          <a:ea typeface="Times New Roman"/>
                          <a:cs typeface="Times New Roman"/>
                        </a:rPr>
                        <a:t>$250</a:t>
                      </a:r>
                      <a:endParaRPr lang="en-US" sz="2000" dirty="0">
                        <a:latin typeface="Calibri"/>
                        <a:ea typeface="Times New Roman"/>
                        <a:cs typeface="Times New Roman"/>
                      </a:endParaRPr>
                    </a:p>
                  </a:txBody>
                  <a:tcPr marL="68580" marR="68580" marT="0" marB="0"/>
                </a:tc>
                <a:tc>
                  <a:txBody>
                    <a:bodyPr/>
                    <a:lstStyle/>
                    <a:p>
                      <a:pPr marL="0" marR="0"/>
                      <a:r>
                        <a:rPr lang="en-US" sz="2000" dirty="0" smtClean="0">
                          <a:solidFill>
                            <a:srgbClr val="000000"/>
                          </a:solidFill>
                          <a:latin typeface="Arial"/>
                          <a:ea typeface="Times New Roman"/>
                          <a:cs typeface="Times New Roman"/>
                        </a:rPr>
                        <a:t>$100</a:t>
                      </a:r>
                      <a:endParaRPr lang="en-US" sz="2000" dirty="0">
                        <a:latin typeface="Calibri"/>
                        <a:ea typeface="Times New Roman"/>
                        <a:cs typeface="Times New Roman"/>
                      </a:endParaRPr>
                    </a:p>
                  </a:txBody>
                  <a:tcPr marL="68580" marR="68580" marT="0" marB="0"/>
                </a:tc>
              </a:tr>
              <a:tr h="370840">
                <a:tc>
                  <a:txBody>
                    <a:bodyPr/>
                    <a:lstStyle/>
                    <a:p>
                      <a:pPr marL="0" marR="0"/>
                      <a:r>
                        <a:rPr lang="en-US" sz="2000">
                          <a:solidFill>
                            <a:srgbClr val="000000"/>
                          </a:solidFill>
                          <a:latin typeface="Arial"/>
                          <a:ea typeface="Times New Roman"/>
                          <a:cs typeface="Times New Roman"/>
                        </a:rPr>
                        <a:t>Minor</a:t>
                      </a:r>
                      <a:endParaRPr lang="en-US" sz="2000">
                        <a:latin typeface="Calibri"/>
                        <a:ea typeface="Times New Roman"/>
                        <a:cs typeface="Times New Roman"/>
                      </a:endParaRPr>
                    </a:p>
                  </a:txBody>
                  <a:tcPr marL="68580" marR="68580" marT="0" marB="0"/>
                </a:tc>
                <a:tc>
                  <a:txBody>
                    <a:bodyPr/>
                    <a:lstStyle/>
                    <a:p>
                      <a:pPr marL="0" marR="0"/>
                      <a:r>
                        <a:rPr lang="en-US" sz="2000" dirty="0" smtClean="0">
                          <a:solidFill>
                            <a:srgbClr val="000000"/>
                          </a:solidFill>
                          <a:latin typeface="Arial"/>
                          <a:ea typeface="Times New Roman"/>
                          <a:cs typeface="Times New Roman"/>
                        </a:rPr>
                        <a:t>  $250</a:t>
                      </a:r>
                      <a:endParaRPr lang="en-US" sz="2000" dirty="0">
                        <a:latin typeface="Calibri"/>
                        <a:ea typeface="Times New Roman"/>
                        <a:cs typeface="Times New Roman"/>
                      </a:endParaRPr>
                    </a:p>
                  </a:txBody>
                  <a:tcPr marL="68580" marR="68580" marT="0" marB="0"/>
                </a:tc>
                <a:tc>
                  <a:txBody>
                    <a:bodyPr/>
                    <a:lstStyle/>
                    <a:p>
                      <a:pPr marL="0" marR="0"/>
                      <a:r>
                        <a:rPr lang="en-US" sz="2000" dirty="0">
                          <a:solidFill>
                            <a:srgbClr val="000000"/>
                          </a:solidFill>
                          <a:latin typeface="Arial"/>
                          <a:ea typeface="Times New Roman"/>
                          <a:cs typeface="Times New Roman"/>
                        </a:rPr>
                        <a:t>$</a:t>
                      </a:r>
                      <a:r>
                        <a:rPr lang="en-US" sz="2000" dirty="0" smtClean="0">
                          <a:solidFill>
                            <a:srgbClr val="000000"/>
                          </a:solidFill>
                          <a:latin typeface="Arial"/>
                          <a:ea typeface="Times New Roman"/>
                          <a:cs typeface="Times New Roman"/>
                        </a:rPr>
                        <a:t>125</a:t>
                      </a:r>
                      <a:endParaRPr lang="en-US" sz="2000" dirty="0">
                        <a:latin typeface="Calibri"/>
                        <a:ea typeface="Times New Roman"/>
                        <a:cs typeface="Times New Roman"/>
                      </a:endParaRPr>
                    </a:p>
                  </a:txBody>
                  <a:tcPr marL="68580" marR="68580" marT="0" marB="0"/>
                </a:tc>
                <a:tc>
                  <a:txBody>
                    <a:bodyPr/>
                    <a:lstStyle/>
                    <a:p>
                      <a:pPr marL="0" marR="0"/>
                      <a:r>
                        <a:rPr lang="en-US" sz="2000" dirty="0" smtClean="0">
                          <a:solidFill>
                            <a:srgbClr val="000000"/>
                          </a:solidFill>
                          <a:latin typeface="Arial"/>
                          <a:ea typeface="Times New Roman"/>
                          <a:cs typeface="Times New Roman"/>
                        </a:rPr>
                        <a:t>$100</a:t>
                      </a:r>
                      <a:endParaRPr lang="en-US" sz="2000" dirty="0">
                        <a:latin typeface="Calibri"/>
                        <a:ea typeface="Times New Roman"/>
                        <a:cs typeface="Times New Roman"/>
                      </a:endParaRPr>
                    </a:p>
                  </a:txBody>
                  <a:tcPr marL="68580" marR="68580" marT="0" marB="0"/>
                </a:tc>
              </a:tr>
            </a:tbl>
          </a:graphicData>
        </a:graphic>
      </p:graphicFrame>
      <p:sp>
        <p:nvSpPr>
          <p:cNvPr id="6" name="Content Placeholder 2"/>
          <p:cNvSpPr txBox="1">
            <a:spLocks/>
          </p:cNvSpPr>
          <p:nvPr/>
        </p:nvSpPr>
        <p:spPr>
          <a:xfrm>
            <a:off x="457200" y="3048001"/>
            <a:ext cx="8229600" cy="3276600"/>
          </a:xfrm>
          <a:prstGeom prst="rect">
            <a:avLst/>
          </a:prstGeom>
        </p:spPr>
        <p:txBody>
          <a:bodyPr vert="horz" lIns="91440" tIns="45720" rIns="91440" bIns="45720" rtlCol="0">
            <a:normAutofit fontScale="92500"/>
          </a:bodyPr>
          <a:lstStyle/>
          <a:p>
            <a:pPr marL="228600" lvl="0" indent="-228600">
              <a:spcBef>
                <a:spcPct val="20000"/>
              </a:spcBef>
              <a:buClr>
                <a:srgbClr val="C00000"/>
              </a:buClr>
              <a:buSzPct val="142000"/>
            </a:pPr>
            <a:r>
              <a:rPr lang="en-US" sz="2600" b="1" dirty="0" smtClean="0"/>
              <a:t>Examples in matrix:</a:t>
            </a:r>
          </a:p>
          <a:p>
            <a:pPr marL="228600" lvl="0" indent="-228600">
              <a:spcBef>
                <a:spcPct val="20000"/>
              </a:spcBef>
              <a:buClr>
                <a:srgbClr val="C00000"/>
              </a:buClr>
              <a:buSzPct val="142000"/>
              <a:buFont typeface="Arial" pitchFamily="34" charset="0"/>
              <a:buChar char="•"/>
            </a:pPr>
            <a:r>
              <a:rPr lang="en-US" sz="2400" dirty="0" smtClean="0"/>
              <a:t>Open burning violations by homeowner</a:t>
            </a:r>
          </a:p>
          <a:p>
            <a:pPr marL="228600" lvl="0" indent="-228600">
              <a:spcBef>
                <a:spcPct val="20000"/>
              </a:spcBef>
              <a:buClr>
                <a:srgbClr val="C00000"/>
              </a:buClr>
              <a:buSzPct val="142000"/>
              <a:buFont typeface="Arial" pitchFamily="34" charset="0"/>
              <a:buChar char="•"/>
            </a:pPr>
            <a:r>
              <a:rPr lang="en-US" sz="2400" dirty="0" smtClean="0"/>
              <a:t>Asbestos violations by a homeowner</a:t>
            </a:r>
          </a:p>
          <a:p>
            <a:pPr marL="228600" lvl="0" indent="-228600">
              <a:spcBef>
                <a:spcPct val="20000"/>
              </a:spcBef>
              <a:buClr>
                <a:srgbClr val="C00000"/>
              </a:buClr>
              <a:buSzPct val="142000"/>
              <a:buFont typeface="Arial" pitchFamily="34" charset="0"/>
              <a:buChar char="•"/>
            </a:pPr>
            <a:r>
              <a:rPr lang="en-US" sz="2400" dirty="0" smtClean="0"/>
              <a:t>Onsite sewage violations by a homeowner</a:t>
            </a:r>
          </a:p>
          <a:p>
            <a:pPr marL="228600" lvl="0" indent="-228600">
              <a:spcBef>
                <a:spcPct val="20000"/>
              </a:spcBef>
              <a:buClr>
                <a:srgbClr val="C00000"/>
              </a:buClr>
              <a:buSzPct val="142000"/>
              <a:buFont typeface="Arial" pitchFamily="34" charset="0"/>
              <a:buChar char="•"/>
            </a:pPr>
            <a:r>
              <a:rPr lang="en-US" sz="2400" dirty="0" smtClean="0"/>
              <a:t>Underground storage tank violations by an owner of one tank</a:t>
            </a:r>
          </a:p>
          <a:p>
            <a:pPr marL="228600" lvl="0" indent="-228600">
              <a:spcBef>
                <a:spcPct val="20000"/>
              </a:spcBef>
              <a:buClr>
                <a:srgbClr val="C00000"/>
              </a:buClr>
              <a:buSzPct val="142000"/>
              <a:buFont typeface="Arial" pitchFamily="34" charset="0"/>
              <a:buChar char="•"/>
            </a:pPr>
            <a:r>
              <a:rPr lang="en-US" sz="2400" dirty="0" smtClean="0"/>
              <a:t>Any heating oil tank violations not listed elsewhere</a:t>
            </a:r>
          </a:p>
          <a:p>
            <a:pPr marL="228600" lvl="0" indent="-228600">
              <a:spcBef>
                <a:spcPct val="20000"/>
              </a:spcBef>
              <a:buClr>
                <a:srgbClr val="C00000"/>
              </a:buClr>
              <a:buSzPct val="142000"/>
              <a:buFont typeface="Arial" pitchFamily="34" charset="0"/>
              <a:buChar char="•"/>
            </a:pPr>
            <a:r>
              <a:rPr lang="en-US" sz="2400" dirty="0" smtClean="0"/>
              <a:t>Violations of the dry cleaning laws</a:t>
            </a:r>
          </a:p>
          <a:p>
            <a:pPr marL="228600" lvl="0" indent="-228600">
              <a:spcBef>
                <a:spcPct val="20000"/>
              </a:spcBef>
              <a:buClr>
                <a:srgbClr val="C00000"/>
              </a:buClr>
              <a:buSzPct val="142000"/>
              <a:buFont typeface="Arial" pitchFamily="34" charset="0"/>
              <a:buChar char="•"/>
            </a:pPr>
            <a:r>
              <a:rPr lang="en-US" sz="2400" dirty="0" smtClean="0"/>
              <a:t>Woodstove violations except sales or removal of uncertified stoves</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u="sng" dirty="0" smtClean="0"/>
              <a:t>Proposals for Division 12</a:t>
            </a:r>
            <a:endParaRPr lang="en-US" b="1" u="sng" dirty="0"/>
          </a:p>
        </p:txBody>
      </p:sp>
      <p:sp>
        <p:nvSpPr>
          <p:cNvPr id="3" name="Content Placeholder 2"/>
          <p:cNvSpPr>
            <a:spLocks noGrp="1"/>
          </p:cNvSpPr>
          <p:nvPr>
            <p:ph idx="1"/>
          </p:nvPr>
        </p:nvSpPr>
        <p:spPr>
          <a:xfrm>
            <a:off x="457200" y="1600200"/>
            <a:ext cx="8229600" cy="4712110"/>
          </a:xfrm>
        </p:spPr>
        <p:txBody>
          <a:bodyPr>
            <a:normAutofit fontScale="92500" lnSpcReduction="20000"/>
          </a:bodyPr>
          <a:lstStyle/>
          <a:p>
            <a:pPr>
              <a:buClr>
                <a:srgbClr val="FF0000"/>
              </a:buClr>
              <a:buSzPct val="150000"/>
            </a:pPr>
            <a:r>
              <a:rPr lang="en-US" dirty="0" smtClean="0"/>
              <a:t>Increase DEQ’s civil penalty statutory maximums:</a:t>
            </a:r>
          </a:p>
          <a:p>
            <a:pPr lvl="1">
              <a:buClr>
                <a:srgbClr val="FF0000"/>
              </a:buClr>
              <a:buSzPct val="150000"/>
            </a:pPr>
            <a:r>
              <a:rPr lang="en-US" sz="2600" dirty="0" smtClean="0"/>
              <a:t>$8,000 matrix becomes $12,000</a:t>
            </a:r>
          </a:p>
          <a:p>
            <a:pPr lvl="1">
              <a:buClr>
                <a:srgbClr val="FF0000"/>
              </a:buClr>
              <a:buSzPct val="150000"/>
            </a:pPr>
            <a:r>
              <a:rPr lang="en-US" sz="2600" dirty="0" smtClean="0"/>
              <a:t>$6,000 matrix becomes $8,000</a:t>
            </a:r>
          </a:p>
          <a:p>
            <a:pPr lvl="1">
              <a:buClr>
                <a:srgbClr val="FF0000"/>
              </a:buClr>
              <a:buSzPct val="150000"/>
            </a:pPr>
            <a:r>
              <a:rPr lang="en-US" sz="2600" dirty="0" smtClean="0"/>
              <a:t>$2,500 matrix becomes $3,000</a:t>
            </a:r>
          </a:p>
          <a:p>
            <a:pPr lvl="1">
              <a:buClr>
                <a:srgbClr val="FF0000"/>
              </a:buClr>
              <a:buSzPct val="150000"/>
            </a:pPr>
            <a:r>
              <a:rPr lang="en-US" sz="2600" dirty="0" smtClean="0"/>
              <a:t>$1,000 matrix remains $1,000</a:t>
            </a:r>
          </a:p>
          <a:p>
            <a:pPr>
              <a:buClr>
                <a:srgbClr val="FF0000"/>
              </a:buClr>
              <a:buSzPct val="150000"/>
            </a:pPr>
            <a:r>
              <a:rPr lang="en-US" dirty="0" smtClean="0"/>
              <a:t>Align violation classification and magnitudes with DEQ program priorities</a:t>
            </a:r>
          </a:p>
          <a:p>
            <a:pPr>
              <a:buClr>
                <a:srgbClr val="FF0000"/>
              </a:buClr>
              <a:buSzPct val="150000"/>
            </a:pPr>
            <a:r>
              <a:rPr lang="en-US" dirty="0" smtClean="0"/>
              <a:t>Create greater mitigating credit for correcting violations</a:t>
            </a:r>
          </a:p>
          <a:p>
            <a:pPr>
              <a:buClr>
                <a:srgbClr val="FF0000"/>
              </a:buClr>
              <a:buSzPct val="150000"/>
            </a:pPr>
            <a:r>
              <a:rPr lang="en-US" dirty="0" smtClean="0"/>
              <a:t>Housekeeping that includes eliminating duplicative text</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u="sng" dirty="0" smtClean="0"/>
              <a:t>Proposals for Division 11</a:t>
            </a:r>
            <a:endParaRPr lang="en-US" b="1" u="sng" dirty="0"/>
          </a:p>
        </p:txBody>
      </p:sp>
      <p:sp>
        <p:nvSpPr>
          <p:cNvPr id="3" name="Content Placeholder 2"/>
          <p:cNvSpPr>
            <a:spLocks noGrp="1"/>
          </p:cNvSpPr>
          <p:nvPr>
            <p:ph idx="1"/>
          </p:nvPr>
        </p:nvSpPr>
        <p:spPr>
          <a:xfrm>
            <a:off x="457200" y="1600200"/>
            <a:ext cx="8229600" cy="4608871"/>
          </a:xfrm>
        </p:spPr>
        <p:txBody>
          <a:bodyPr>
            <a:normAutofit/>
          </a:bodyPr>
          <a:lstStyle/>
          <a:p>
            <a:pPr>
              <a:lnSpc>
                <a:spcPct val="90000"/>
              </a:lnSpc>
              <a:spcBef>
                <a:spcPts val="1800"/>
              </a:spcBef>
              <a:buClr>
                <a:srgbClr val="FF0000"/>
              </a:buClr>
              <a:buSzPct val="153000"/>
            </a:pPr>
            <a:r>
              <a:rPr lang="en-US" dirty="0" smtClean="0"/>
              <a:t>Align DEQ contested-case procedural rules with the updated Oregon Attorney General Model Rules.</a:t>
            </a:r>
          </a:p>
          <a:p>
            <a:pPr>
              <a:lnSpc>
                <a:spcPct val="90000"/>
              </a:lnSpc>
              <a:spcBef>
                <a:spcPts val="1800"/>
              </a:spcBef>
              <a:buClr>
                <a:srgbClr val="FF0000"/>
              </a:buClr>
              <a:buSzPct val="153000"/>
            </a:pPr>
            <a:r>
              <a:rPr lang="en-US" dirty="0" smtClean="0"/>
              <a:t>Establish a new fee for onsite septic system program public records requests. </a:t>
            </a:r>
          </a:p>
          <a:p>
            <a:pPr>
              <a:lnSpc>
                <a:spcPct val="90000"/>
              </a:lnSpc>
              <a:spcBef>
                <a:spcPts val="1800"/>
              </a:spcBef>
              <a:buClr>
                <a:srgbClr val="FF0000"/>
              </a:buClr>
              <a:buSzPct val="153000"/>
            </a:pPr>
            <a:r>
              <a:rPr lang="en-US" dirty="0" smtClean="0"/>
              <a:t>Repeal OAR 340-011-0605 which became obsolete after Measure 49 (2007).</a:t>
            </a:r>
          </a:p>
          <a:p>
            <a:pPr>
              <a:lnSpc>
                <a:spcPct val="90000"/>
              </a:lnSpc>
              <a:spcBef>
                <a:spcPts val="1800"/>
              </a:spcBef>
              <a:buClr>
                <a:srgbClr val="FF0000"/>
              </a:buClr>
              <a:buSzPct val="153000"/>
            </a:pPr>
            <a:r>
              <a:rPr lang="en-US" dirty="0" smtClean="0"/>
              <a:t>Minor housekeeping changes.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3333138" y="3583861"/>
            <a:ext cx="2433481" cy="244822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b="1" u="sng" dirty="0" smtClean="0"/>
              <a:t>Proposal for Division 200</a:t>
            </a:r>
            <a:endParaRPr lang="en-US" b="1" u="sng" dirty="0"/>
          </a:p>
        </p:txBody>
      </p:sp>
      <p:sp>
        <p:nvSpPr>
          <p:cNvPr id="3" name="Content Placeholder 2"/>
          <p:cNvSpPr>
            <a:spLocks noGrp="1"/>
          </p:cNvSpPr>
          <p:nvPr>
            <p:ph idx="1"/>
          </p:nvPr>
        </p:nvSpPr>
        <p:spPr>
          <a:xfrm>
            <a:off x="781664" y="1600200"/>
            <a:ext cx="7905135" cy="4525963"/>
          </a:xfrm>
        </p:spPr>
        <p:txBody>
          <a:bodyPr>
            <a:normAutofit/>
          </a:bodyPr>
          <a:lstStyle/>
          <a:p>
            <a:pPr>
              <a:buClr>
                <a:srgbClr val="FF0000"/>
              </a:buClr>
              <a:buSzPct val="150000"/>
            </a:pPr>
            <a:r>
              <a:rPr lang="en-US" dirty="0" smtClean="0"/>
              <a:t>Update the Oregon Clean Air Act State Implementation Plan with the new penalty rules as required by the EPA under the Clean Air Act</a:t>
            </a:r>
          </a:p>
          <a:p>
            <a:endParaRPr lang="en-US" dirty="0"/>
          </a:p>
        </p:txBody>
      </p:sp>
      <p:pic>
        <p:nvPicPr>
          <p:cNvPr id="40962" name="Picture 2" descr="http://ts1.mm.bing.net/th?id=H.4914375770311376&amp;w=207&amp;h=207&amp;c=8&amp;pid=3.1&amp;qlt=90&amp;rm=2">
            <a:hlinkClick r:id="rId3"/>
          </p:cNvPr>
          <p:cNvPicPr>
            <a:picLocks noChangeAspect="1" noChangeArrowheads="1"/>
          </p:cNvPicPr>
          <p:nvPr/>
        </p:nvPicPr>
        <p:blipFill>
          <a:blip r:embed="rId4" cstate="print">
            <a:clrChange>
              <a:clrFrom>
                <a:srgbClr val="FEFEFE"/>
              </a:clrFrom>
              <a:clrTo>
                <a:srgbClr val="FEFEFE">
                  <a:alpha val="0"/>
                </a:srgbClr>
              </a:clrTo>
            </a:clrChange>
          </a:blip>
          <a:srcRect/>
          <a:stretch>
            <a:fillRect/>
          </a:stretch>
        </p:blipFill>
        <p:spPr bwMode="auto">
          <a:xfrm>
            <a:off x="3577403" y="3804417"/>
            <a:ext cx="1971675" cy="1971676"/>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onyvausa.files.wordpress.com/2012/10/img_8005.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4" name="Title 3"/>
          <p:cNvSpPr>
            <a:spLocks noGrp="1"/>
          </p:cNvSpPr>
          <p:nvPr>
            <p:ph type="ctrTitle"/>
          </p:nvPr>
        </p:nvSpPr>
        <p:spPr>
          <a:xfrm>
            <a:off x="685800" y="2130425"/>
            <a:ext cx="7772400" cy="1908175"/>
          </a:xfrm>
        </p:spPr>
        <p:txBody>
          <a:bodyPr>
            <a:noAutofit/>
          </a:bodyPr>
          <a:lstStyle/>
          <a:p>
            <a:r>
              <a:rPr lang="en-US" sz="6000" dirty="0" smtClean="0">
                <a:solidFill>
                  <a:schemeClr val="bg1"/>
                </a:solidFill>
                <a:latin typeface="Arial Black" pitchFamily="34" charset="0"/>
              </a:rPr>
              <a:t>Questions or comments?</a:t>
            </a:r>
            <a:endParaRPr lang="en-US" sz="6000" dirty="0">
              <a:solidFill>
                <a:schemeClr val="bg1"/>
              </a:solidFill>
              <a:latin typeface="Arial Black"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7158" name="Picture 6" descr="CraterLake51"/>
          <p:cNvPicPr>
            <a:picLocks noGrp="1" noChangeAspect="1" noChangeArrowheads="1"/>
          </p:cNvPicPr>
          <p:nvPr>
            <p:ph sz="quarter" idx="2"/>
          </p:nvPr>
        </p:nvPicPr>
        <p:blipFill>
          <a:blip r:embed="rId3" cstate="screen">
            <a:lum bright="40000" contrast="-40000"/>
          </a:blip>
          <a:srcRect r="11717"/>
          <a:stretch>
            <a:fillRect/>
          </a:stretch>
        </p:blipFill>
        <p:spPr>
          <a:xfrm>
            <a:off x="-6350" y="0"/>
            <a:ext cx="9150350" cy="6907213"/>
          </a:xfrm>
          <a:noFill/>
          <a:ln/>
        </p:spPr>
      </p:pic>
      <p:sp>
        <p:nvSpPr>
          <p:cNvPr id="177154" name="Rectangle 2"/>
          <p:cNvSpPr>
            <a:spLocks noGrp="1" noChangeArrowheads="1"/>
          </p:cNvSpPr>
          <p:nvPr>
            <p:ph type="title"/>
          </p:nvPr>
        </p:nvSpPr>
        <p:spPr/>
        <p:txBody>
          <a:bodyPr/>
          <a:lstStyle/>
          <a:p>
            <a:pPr algn="l"/>
            <a:r>
              <a:rPr lang="en-US"/>
              <a:t>The 35,000-foot View</a:t>
            </a:r>
          </a:p>
        </p:txBody>
      </p:sp>
      <p:sp>
        <p:nvSpPr>
          <p:cNvPr id="177155" name="Rectangle 3"/>
          <p:cNvSpPr>
            <a:spLocks noChangeArrowheads="1"/>
          </p:cNvSpPr>
          <p:nvPr/>
        </p:nvSpPr>
        <p:spPr bwMode="auto">
          <a:xfrm>
            <a:off x="-1755058" y="1085850"/>
            <a:ext cx="9032158" cy="79273"/>
          </a:xfrm>
          <a:prstGeom prst="rect">
            <a:avLst/>
          </a:prstGeom>
          <a:gradFill flip="none" rotWithShape="1">
            <a:gsLst>
              <a:gs pos="0">
                <a:schemeClr val="bg1"/>
              </a:gs>
              <a:gs pos="100000">
                <a:schemeClr val="bg1">
                  <a:lumMod val="75000"/>
                </a:schemeClr>
              </a:gs>
            </a:gsLst>
            <a:lin ang="0" scaled="1"/>
            <a:tileRect/>
          </a:gradFill>
          <a:ln w="9525">
            <a:noFill/>
            <a:miter lim="800000"/>
            <a:headEnd/>
            <a:tailEnd/>
          </a:ln>
          <a:effectLst/>
        </p:spPr>
        <p:txBody>
          <a:bodyPr wrap="none" anchor="ctr"/>
          <a:lstStyle/>
          <a:p>
            <a:endParaRPr lang="en-US"/>
          </a:p>
        </p:txBody>
      </p:sp>
      <p:pic>
        <p:nvPicPr>
          <p:cNvPr id="177156" name="Picture 4" descr="j0337862[1]"/>
          <p:cNvPicPr>
            <a:picLocks noGrp="1" noChangeAspect="1" noChangeArrowheads="1"/>
          </p:cNvPicPr>
          <p:nvPr>
            <p:ph sz="quarter" idx="3"/>
          </p:nvPr>
        </p:nvPicPr>
        <p:blipFill>
          <a:blip r:embed="rId4" cstate="print"/>
          <a:srcRect/>
          <a:stretch>
            <a:fillRect/>
          </a:stretch>
        </p:blipFill>
        <p:spPr>
          <a:xfrm rot="20978466" flipH="1">
            <a:off x="6632575" y="476250"/>
            <a:ext cx="2125663" cy="1676400"/>
          </a:xfrm>
          <a:noFill/>
          <a:ln/>
        </p:spPr>
      </p:pic>
      <p:sp>
        <p:nvSpPr>
          <p:cNvPr id="177157" name="Rectangle 5"/>
          <p:cNvSpPr>
            <a:spLocks noGrp="1" noChangeArrowheads="1"/>
          </p:cNvSpPr>
          <p:nvPr>
            <p:ph type="body" sz="half" idx="1"/>
          </p:nvPr>
        </p:nvSpPr>
        <p:spPr>
          <a:xfrm>
            <a:off x="958645" y="1440432"/>
            <a:ext cx="7565923" cy="4953000"/>
          </a:xfrm>
        </p:spPr>
        <p:txBody>
          <a:bodyPr>
            <a:normAutofit lnSpcReduction="10000"/>
          </a:bodyPr>
          <a:lstStyle/>
          <a:p>
            <a:pPr marL="457200" indent="-457200">
              <a:lnSpc>
                <a:spcPct val="80000"/>
              </a:lnSpc>
              <a:spcBef>
                <a:spcPct val="35000"/>
              </a:spcBef>
              <a:buClr>
                <a:srgbClr val="FF0000"/>
              </a:buClr>
              <a:buSzPct val="152000"/>
            </a:pPr>
            <a:r>
              <a:rPr lang="en-US" sz="3600" b="1" dirty="0"/>
              <a:t>DEQ's mission is to be a leader in restoring, maintaining and enhancing the quality of Oregon's air, land and water.</a:t>
            </a:r>
          </a:p>
          <a:p>
            <a:pPr marL="457200" indent="-457200">
              <a:lnSpc>
                <a:spcPct val="80000"/>
              </a:lnSpc>
              <a:spcBef>
                <a:spcPct val="35000"/>
              </a:spcBef>
              <a:buClr>
                <a:srgbClr val="FF0000"/>
              </a:buClr>
              <a:buSzPct val="152000"/>
            </a:pPr>
            <a:r>
              <a:rPr lang="en-US" sz="3600" b="1" dirty="0"/>
              <a:t>Tools for achieving the mission:</a:t>
            </a:r>
          </a:p>
          <a:p>
            <a:pPr marL="1104900" lvl="1" indent="-533400">
              <a:lnSpc>
                <a:spcPct val="80000"/>
              </a:lnSpc>
              <a:spcBef>
                <a:spcPct val="35000"/>
              </a:spcBef>
              <a:buClr>
                <a:srgbClr val="FF0000"/>
              </a:buClr>
            </a:pPr>
            <a:r>
              <a:rPr lang="en-US" sz="3200" b="1" dirty="0" smtClean="0"/>
              <a:t>Permitting &amp; rulemaking</a:t>
            </a:r>
          </a:p>
          <a:p>
            <a:pPr marL="1104900" lvl="1" indent="-533400">
              <a:lnSpc>
                <a:spcPct val="80000"/>
              </a:lnSpc>
              <a:spcBef>
                <a:spcPct val="35000"/>
              </a:spcBef>
              <a:buClr>
                <a:srgbClr val="FF0000"/>
              </a:buClr>
            </a:pPr>
            <a:r>
              <a:rPr lang="en-US" sz="3200" b="1" dirty="0" smtClean="0"/>
              <a:t>Public </a:t>
            </a:r>
            <a:r>
              <a:rPr lang="en-US" sz="3200" b="1" dirty="0"/>
              <a:t>outreach and education</a:t>
            </a:r>
          </a:p>
          <a:p>
            <a:pPr marL="1104900" lvl="1" indent="-533400">
              <a:lnSpc>
                <a:spcPct val="80000"/>
              </a:lnSpc>
              <a:spcBef>
                <a:spcPct val="35000"/>
              </a:spcBef>
              <a:buClr>
                <a:srgbClr val="FF0000"/>
              </a:buClr>
            </a:pPr>
            <a:r>
              <a:rPr lang="en-US" sz="3200" b="1" dirty="0"/>
              <a:t>Technical assistance</a:t>
            </a:r>
          </a:p>
          <a:p>
            <a:pPr marL="1104900" lvl="1" indent="-533400">
              <a:lnSpc>
                <a:spcPct val="80000"/>
              </a:lnSpc>
              <a:spcBef>
                <a:spcPct val="35000"/>
              </a:spcBef>
              <a:buClr>
                <a:srgbClr val="FF0000"/>
              </a:buClr>
            </a:pPr>
            <a:r>
              <a:rPr lang="en-US" sz="3200" b="1" dirty="0"/>
              <a:t>Informal enforcement</a:t>
            </a:r>
          </a:p>
          <a:p>
            <a:pPr marL="1104900" lvl="1" indent="-533400">
              <a:lnSpc>
                <a:spcPct val="80000"/>
              </a:lnSpc>
              <a:spcBef>
                <a:spcPct val="35000"/>
              </a:spcBef>
              <a:buClr>
                <a:srgbClr val="FF0000"/>
              </a:buClr>
            </a:pPr>
            <a:r>
              <a:rPr lang="en-US" sz="3200" b="1" dirty="0"/>
              <a:t>Penalties &amp; orders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ChangeArrowheads="1"/>
          </p:cNvSpPr>
          <p:nvPr>
            <p:ph type="title"/>
          </p:nvPr>
        </p:nvSpPr>
        <p:spPr>
          <a:xfrm>
            <a:off x="457200" y="348378"/>
            <a:ext cx="8229600" cy="1143000"/>
          </a:xfrm>
        </p:spPr>
        <p:txBody>
          <a:bodyPr/>
          <a:lstStyle/>
          <a:p>
            <a:r>
              <a:rPr lang="en-US" b="1" u="sng" dirty="0"/>
              <a:t>Enforcement Goals</a:t>
            </a:r>
          </a:p>
        </p:txBody>
      </p:sp>
      <p:sp>
        <p:nvSpPr>
          <p:cNvPr id="181251" name="Rectangle 3"/>
          <p:cNvSpPr>
            <a:spLocks noGrp="1" noChangeArrowheads="1"/>
          </p:cNvSpPr>
          <p:nvPr>
            <p:ph type="body" idx="1"/>
          </p:nvPr>
        </p:nvSpPr>
        <p:spPr>
          <a:xfrm>
            <a:off x="899651" y="1809750"/>
            <a:ext cx="7462683" cy="4525963"/>
          </a:xfrm>
        </p:spPr>
        <p:txBody>
          <a:bodyPr/>
          <a:lstStyle/>
          <a:p>
            <a:pPr marL="571500" indent="-571500">
              <a:spcBef>
                <a:spcPct val="30000"/>
              </a:spcBef>
              <a:buClr>
                <a:srgbClr val="FF0000"/>
              </a:buClr>
              <a:buSzPct val="146000"/>
            </a:pPr>
            <a:r>
              <a:rPr lang="en-US" sz="4000" dirty="0" smtClean="0"/>
              <a:t>Correct the current violations</a:t>
            </a:r>
          </a:p>
          <a:p>
            <a:pPr marL="571500" indent="-571500">
              <a:spcBef>
                <a:spcPct val="30000"/>
              </a:spcBef>
              <a:buClr>
                <a:srgbClr val="FF0000"/>
              </a:buClr>
              <a:buSzPct val="146000"/>
            </a:pPr>
            <a:r>
              <a:rPr lang="en-US" sz="4000" dirty="0" smtClean="0"/>
              <a:t>Deter future noncompliance</a:t>
            </a:r>
            <a:endParaRPr lang="en-US" sz="4000" dirty="0"/>
          </a:p>
          <a:p>
            <a:pPr marL="571500" indent="-571500">
              <a:spcBef>
                <a:spcPct val="30000"/>
              </a:spcBef>
              <a:buClr>
                <a:srgbClr val="FF0000"/>
              </a:buClr>
              <a:buSzPct val="146000"/>
            </a:pPr>
            <a:r>
              <a:rPr lang="en-US" sz="4000" dirty="0" smtClean="0"/>
              <a:t>Encourage voluntary </a:t>
            </a:r>
            <a:r>
              <a:rPr lang="en-US" sz="4000" dirty="0"/>
              <a:t>initiative</a:t>
            </a:r>
          </a:p>
          <a:p>
            <a:pPr marL="571500" indent="-571500">
              <a:spcBef>
                <a:spcPct val="30000"/>
              </a:spcBef>
              <a:buClr>
                <a:srgbClr val="FF0000"/>
              </a:buClr>
              <a:buSzPct val="146000"/>
            </a:pPr>
            <a:r>
              <a:rPr lang="en-US" sz="4000" dirty="0" smtClean="0"/>
              <a:t>Ensure </a:t>
            </a:r>
            <a:r>
              <a:rPr lang="en-US" sz="4000" dirty="0"/>
              <a:t>economic fairness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3" name="Rectangle 3"/>
          <p:cNvSpPr>
            <a:spLocks noGrp="1" noChangeArrowheads="1"/>
          </p:cNvSpPr>
          <p:nvPr>
            <p:ph type="title"/>
          </p:nvPr>
        </p:nvSpPr>
        <p:spPr/>
        <p:txBody>
          <a:bodyPr>
            <a:normAutofit/>
          </a:bodyPr>
          <a:lstStyle/>
          <a:p>
            <a:r>
              <a:rPr lang="en-US" sz="4800" b="1" u="sng" dirty="0" smtClean="0"/>
              <a:t>Compliance Monitoring Actions</a:t>
            </a:r>
            <a:endParaRPr lang="en-US" sz="4800" b="1" u="sng" dirty="0"/>
          </a:p>
        </p:txBody>
      </p:sp>
      <p:sp>
        <p:nvSpPr>
          <p:cNvPr id="189448" name="Rectangle 8"/>
          <p:cNvSpPr>
            <a:spLocks noGrp="1" noChangeArrowheads="1"/>
          </p:cNvSpPr>
          <p:nvPr>
            <p:ph type="body" idx="1"/>
          </p:nvPr>
        </p:nvSpPr>
        <p:spPr>
          <a:xfrm>
            <a:off x="1219200" y="3276600"/>
            <a:ext cx="6915150" cy="2990850"/>
          </a:xfrm>
        </p:spPr>
        <p:txBody>
          <a:bodyPr>
            <a:normAutofit/>
          </a:bodyPr>
          <a:lstStyle/>
          <a:p>
            <a:pPr>
              <a:lnSpc>
                <a:spcPct val="80000"/>
              </a:lnSpc>
              <a:spcBef>
                <a:spcPct val="45000"/>
              </a:spcBef>
              <a:buClr>
                <a:srgbClr val="FF0000"/>
              </a:buClr>
              <a:buSzPct val="144000"/>
            </a:pPr>
            <a:r>
              <a:rPr lang="en-US" sz="3600" b="1" dirty="0" smtClean="0"/>
              <a:t>Reviewing self-monitoring reports</a:t>
            </a:r>
          </a:p>
          <a:p>
            <a:pPr>
              <a:lnSpc>
                <a:spcPct val="80000"/>
              </a:lnSpc>
              <a:spcBef>
                <a:spcPct val="45000"/>
              </a:spcBef>
              <a:buClr>
                <a:srgbClr val="FF0000"/>
              </a:buClr>
              <a:buSzPct val="144000"/>
            </a:pPr>
            <a:r>
              <a:rPr lang="en-US" sz="3600" b="1" dirty="0" smtClean="0"/>
              <a:t>Inspecting facilities</a:t>
            </a:r>
            <a:endParaRPr lang="en-US" sz="3600" b="1" dirty="0"/>
          </a:p>
          <a:p>
            <a:pPr>
              <a:lnSpc>
                <a:spcPct val="80000"/>
              </a:lnSpc>
              <a:spcBef>
                <a:spcPct val="45000"/>
              </a:spcBef>
              <a:buClr>
                <a:srgbClr val="FF0000"/>
              </a:buClr>
              <a:buSzPct val="144000"/>
            </a:pPr>
            <a:r>
              <a:rPr lang="en-US" sz="3600" b="1" dirty="0" smtClean="0"/>
              <a:t>Investigating complaints</a:t>
            </a:r>
            <a:endParaRPr lang="en-US" sz="3600" b="1" dirty="0"/>
          </a:p>
        </p:txBody>
      </p:sp>
      <p:sp>
        <p:nvSpPr>
          <p:cNvPr id="189452" name="Rectangle 12"/>
          <p:cNvSpPr>
            <a:spLocks noChangeArrowheads="1"/>
          </p:cNvSpPr>
          <p:nvPr/>
        </p:nvSpPr>
        <p:spPr bwMode="auto">
          <a:xfrm>
            <a:off x="762000" y="1524000"/>
            <a:ext cx="7543800" cy="2990850"/>
          </a:xfrm>
          <a:prstGeom prst="rect">
            <a:avLst/>
          </a:prstGeom>
          <a:noFill/>
          <a:ln w="9525">
            <a:noFill/>
            <a:miter lim="800000"/>
            <a:headEnd/>
            <a:tailEnd/>
          </a:ln>
          <a:effectLst/>
        </p:spPr>
        <p:txBody>
          <a:bodyPr/>
          <a:lstStyle/>
          <a:p>
            <a:pPr>
              <a:lnSpc>
                <a:spcPct val="80000"/>
              </a:lnSpc>
              <a:spcBef>
                <a:spcPct val="45000"/>
              </a:spcBef>
              <a:buClr>
                <a:srgbClr val="FF0000"/>
              </a:buClr>
              <a:buSzPct val="195000"/>
            </a:pPr>
            <a:r>
              <a:rPr lang="en-US" sz="3200" dirty="0" smtClean="0"/>
              <a:t>DEQ inspectors are located primarily in the regions.  They identify violations through three primary means:</a:t>
            </a:r>
            <a:endParaRPr lang="en-US" sz="3200" dirty="0"/>
          </a:p>
        </p:txBody>
      </p:sp>
      <p:pic>
        <p:nvPicPr>
          <p:cNvPr id="7169" name="Picture 1" descr="C:\Users\lcarlou\AppData\Local\Microsoft\Windows\Temporary Internet Files\Content.IE5\7NG2DSSP\MC900431629[1].PNG"/>
          <p:cNvPicPr>
            <a:picLocks noChangeAspect="1" noChangeArrowheads="1"/>
          </p:cNvPicPr>
          <p:nvPr/>
        </p:nvPicPr>
        <p:blipFill>
          <a:blip r:embed="rId3" cstate="print"/>
          <a:srcRect/>
          <a:stretch>
            <a:fillRect/>
          </a:stretch>
        </p:blipFill>
        <p:spPr bwMode="auto">
          <a:xfrm>
            <a:off x="6312310" y="3841954"/>
            <a:ext cx="2558845" cy="2558845"/>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2"/>
          <p:cNvSpPr>
            <a:spLocks noGrp="1" noChangeArrowheads="1"/>
          </p:cNvSpPr>
          <p:nvPr>
            <p:ph type="title"/>
          </p:nvPr>
        </p:nvSpPr>
        <p:spPr>
          <a:xfrm>
            <a:off x="943897" y="1042219"/>
            <a:ext cx="7595413" cy="1143000"/>
          </a:xfrm>
        </p:spPr>
        <p:txBody>
          <a:bodyPr>
            <a:noAutofit/>
          </a:bodyPr>
          <a:lstStyle/>
          <a:p>
            <a:pPr algn="l">
              <a:lnSpc>
                <a:spcPts val="3900"/>
              </a:lnSpc>
            </a:pPr>
            <a:r>
              <a:rPr lang="en-US" sz="3600" b="1" dirty="0" smtClean="0"/>
              <a:t>Three related authorities that guide what are violations, what penalties are associated with them, and whether to assess penalties: </a:t>
            </a:r>
            <a:endParaRPr lang="en-US" sz="3600" b="1" dirty="0"/>
          </a:p>
        </p:txBody>
      </p:sp>
      <p:sp>
        <p:nvSpPr>
          <p:cNvPr id="263171" name="Rectangle 3"/>
          <p:cNvSpPr>
            <a:spLocks noGrp="1" noChangeArrowheads="1"/>
          </p:cNvSpPr>
          <p:nvPr>
            <p:ph type="body" idx="1"/>
          </p:nvPr>
        </p:nvSpPr>
        <p:spPr>
          <a:xfrm>
            <a:off x="958657" y="2907225"/>
            <a:ext cx="5176685" cy="4525963"/>
          </a:xfrm>
        </p:spPr>
        <p:txBody>
          <a:bodyPr>
            <a:normAutofit/>
          </a:bodyPr>
          <a:lstStyle/>
          <a:p>
            <a:pPr>
              <a:lnSpc>
                <a:spcPct val="90000"/>
              </a:lnSpc>
              <a:spcBef>
                <a:spcPts val="1800"/>
              </a:spcBef>
              <a:buClr>
                <a:schemeClr val="tx1"/>
              </a:buClr>
              <a:buSzPct val="151000"/>
            </a:pPr>
            <a:r>
              <a:rPr lang="en-US" sz="3600" b="1" dirty="0" smtClean="0">
                <a:solidFill>
                  <a:srgbClr val="C00000"/>
                </a:solidFill>
              </a:rPr>
              <a:t>Program substantive statutes &amp; rules</a:t>
            </a:r>
            <a:endParaRPr lang="en-US" sz="3600" dirty="0" smtClean="0"/>
          </a:p>
          <a:p>
            <a:pPr>
              <a:lnSpc>
                <a:spcPct val="90000"/>
              </a:lnSpc>
              <a:spcBef>
                <a:spcPts val="1800"/>
              </a:spcBef>
              <a:buClr>
                <a:schemeClr val="tx1"/>
              </a:buClr>
              <a:buSzPct val="151000"/>
            </a:pPr>
            <a:r>
              <a:rPr lang="en-US" sz="3600" b="1" dirty="0" smtClean="0">
                <a:solidFill>
                  <a:srgbClr val="C00000"/>
                </a:solidFill>
              </a:rPr>
              <a:t>Division 12 rules</a:t>
            </a:r>
            <a:endParaRPr lang="en-US" sz="3600" dirty="0" smtClean="0"/>
          </a:p>
          <a:p>
            <a:pPr>
              <a:lnSpc>
                <a:spcPct val="90000"/>
              </a:lnSpc>
              <a:spcBef>
                <a:spcPts val="1800"/>
              </a:spcBef>
              <a:buClr>
                <a:schemeClr val="tx1"/>
              </a:buClr>
              <a:buSzPct val="151000"/>
            </a:pPr>
            <a:r>
              <a:rPr lang="en-US" sz="3600" b="1" i="1" dirty="0" smtClean="0">
                <a:solidFill>
                  <a:srgbClr val="C00000"/>
                </a:solidFill>
              </a:rPr>
              <a:t>Enforcement Guidance</a:t>
            </a:r>
            <a:endParaRPr lang="en-US" sz="3600" dirty="0" smtClean="0"/>
          </a:p>
          <a:p>
            <a:pPr>
              <a:lnSpc>
                <a:spcPct val="90000"/>
              </a:lnSpc>
            </a:pPr>
            <a:endParaRPr lang="en-US" dirty="0"/>
          </a:p>
        </p:txBody>
      </p:sp>
      <p:pic>
        <p:nvPicPr>
          <p:cNvPr id="33794" name="Picture 2" descr="http://www.concurringopinions.com/archives/LawBooks.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796116" y="4456668"/>
            <a:ext cx="3052915" cy="2091617"/>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6" name="Picture 4"/>
          <p:cNvPicPr>
            <a:picLocks noGrp="1" noChangeAspect="1" noChangeArrowheads="1"/>
          </p:cNvPicPr>
          <p:nvPr>
            <p:ph idx="1"/>
          </p:nvPr>
        </p:nvPicPr>
        <p:blipFill>
          <a:blip r:embed="rId4" cstate="print">
            <a:lum bright="30000" contrast="-20000"/>
          </a:blip>
          <a:srcRect l="11765"/>
          <a:stretch>
            <a:fillRect/>
          </a:stretch>
        </p:blipFill>
        <p:spPr>
          <a:xfrm>
            <a:off x="0" y="-33338"/>
            <a:ext cx="9144000" cy="6891338"/>
          </a:xfrm>
          <a:noFill/>
          <a:ln/>
        </p:spPr>
      </p:pic>
      <p:grpSp>
        <p:nvGrpSpPr>
          <p:cNvPr id="2" name="Group 16"/>
          <p:cNvGrpSpPr>
            <a:grpSpLocks/>
          </p:cNvGrpSpPr>
          <p:nvPr/>
        </p:nvGrpSpPr>
        <p:grpSpPr bwMode="auto">
          <a:xfrm>
            <a:off x="6975475" y="5156200"/>
            <a:ext cx="854075" cy="892175"/>
            <a:chOff x="4394" y="3248"/>
            <a:chExt cx="538" cy="562"/>
          </a:xfrm>
        </p:grpSpPr>
        <p:sp>
          <p:nvSpPr>
            <p:cNvPr id="23564" name="Freeform 12"/>
            <p:cNvSpPr>
              <a:spLocks/>
            </p:cNvSpPr>
            <p:nvPr/>
          </p:nvSpPr>
          <p:spPr bwMode="auto">
            <a:xfrm>
              <a:off x="4394" y="3248"/>
              <a:ext cx="462" cy="562"/>
            </a:xfrm>
            <a:custGeom>
              <a:avLst/>
              <a:gdLst/>
              <a:ahLst/>
              <a:cxnLst>
                <a:cxn ang="0">
                  <a:pos x="168" y="459"/>
                </a:cxn>
                <a:cxn ang="0">
                  <a:pos x="138" y="231"/>
                </a:cxn>
                <a:cxn ang="0">
                  <a:pos x="198" y="483"/>
                </a:cxn>
                <a:cxn ang="0">
                  <a:pos x="186" y="237"/>
                </a:cxn>
                <a:cxn ang="0">
                  <a:pos x="222" y="507"/>
                </a:cxn>
                <a:cxn ang="0">
                  <a:pos x="246" y="327"/>
                </a:cxn>
                <a:cxn ang="0">
                  <a:pos x="258" y="423"/>
                </a:cxn>
                <a:cxn ang="0">
                  <a:pos x="270" y="387"/>
                </a:cxn>
                <a:cxn ang="0">
                  <a:pos x="282" y="453"/>
                </a:cxn>
                <a:cxn ang="0">
                  <a:pos x="294" y="417"/>
                </a:cxn>
                <a:cxn ang="0">
                  <a:pos x="312" y="465"/>
                </a:cxn>
                <a:cxn ang="0">
                  <a:pos x="318" y="447"/>
                </a:cxn>
                <a:cxn ang="0">
                  <a:pos x="342" y="483"/>
                </a:cxn>
                <a:cxn ang="0">
                  <a:pos x="348" y="465"/>
                </a:cxn>
                <a:cxn ang="0">
                  <a:pos x="372" y="537"/>
                </a:cxn>
                <a:cxn ang="0">
                  <a:pos x="396" y="411"/>
                </a:cxn>
                <a:cxn ang="0">
                  <a:pos x="420" y="543"/>
                </a:cxn>
                <a:cxn ang="0">
                  <a:pos x="426" y="375"/>
                </a:cxn>
                <a:cxn ang="0">
                  <a:pos x="432" y="411"/>
                </a:cxn>
                <a:cxn ang="0">
                  <a:pos x="444" y="435"/>
                </a:cxn>
                <a:cxn ang="0">
                  <a:pos x="462" y="327"/>
                </a:cxn>
                <a:cxn ang="0">
                  <a:pos x="492" y="507"/>
                </a:cxn>
                <a:cxn ang="0">
                  <a:pos x="522" y="351"/>
                </a:cxn>
                <a:cxn ang="0">
                  <a:pos x="546" y="321"/>
                </a:cxn>
                <a:cxn ang="0">
                  <a:pos x="540" y="531"/>
                </a:cxn>
                <a:cxn ang="0">
                  <a:pos x="522" y="519"/>
                </a:cxn>
                <a:cxn ang="0">
                  <a:pos x="498" y="555"/>
                </a:cxn>
                <a:cxn ang="0">
                  <a:pos x="462" y="591"/>
                </a:cxn>
                <a:cxn ang="0">
                  <a:pos x="414" y="555"/>
                </a:cxn>
                <a:cxn ang="0">
                  <a:pos x="336" y="495"/>
                </a:cxn>
                <a:cxn ang="0">
                  <a:pos x="282" y="501"/>
                </a:cxn>
                <a:cxn ang="0">
                  <a:pos x="240" y="501"/>
                </a:cxn>
                <a:cxn ang="0">
                  <a:pos x="234" y="483"/>
                </a:cxn>
                <a:cxn ang="0">
                  <a:pos x="198" y="471"/>
                </a:cxn>
                <a:cxn ang="0">
                  <a:pos x="186" y="453"/>
                </a:cxn>
                <a:cxn ang="0">
                  <a:pos x="168" y="465"/>
                </a:cxn>
                <a:cxn ang="0">
                  <a:pos x="138" y="381"/>
                </a:cxn>
                <a:cxn ang="0">
                  <a:pos x="102" y="405"/>
                </a:cxn>
                <a:cxn ang="0">
                  <a:pos x="90" y="423"/>
                </a:cxn>
                <a:cxn ang="0">
                  <a:pos x="132" y="405"/>
                </a:cxn>
                <a:cxn ang="0">
                  <a:pos x="42" y="297"/>
                </a:cxn>
                <a:cxn ang="0">
                  <a:pos x="0" y="423"/>
                </a:cxn>
                <a:cxn ang="0">
                  <a:pos x="6" y="405"/>
                </a:cxn>
                <a:cxn ang="0">
                  <a:pos x="30" y="369"/>
                </a:cxn>
                <a:cxn ang="0">
                  <a:pos x="66" y="327"/>
                </a:cxn>
                <a:cxn ang="0">
                  <a:pos x="108" y="321"/>
                </a:cxn>
                <a:cxn ang="0">
                  <a:pos x="120" y="357"/>
                </a:cxn>
                <a:cxn ang="0">
                  <a:pos x="222" y="375"/>
                </a:cxn>
                <a:cxn ang="0">
                  <a:pos x="216" y="87"/>
                </a:cxn>
                <a:cxn ang="0">
                  <a:pos x="222" y="27"/>
                </a:cxn>
                <a:cxn ang="0">
                  <a:pos x="234" y="87"/>
                </a:cxn>
                <a:cxn ang="0">
                  <a:pos x="246" y="135"/>
                </a:cxn>
                <a:cxn ang="0">
                  <a:pos x="240" y="237"/>
                </a:cxn>
                <a:cxn ang="0">
                  <a:pos x="252" y="303"/>
                </a:cxn>
                <a:cxn ang="0">
                  <a:pos x="282" y="237"/>
                </a:cxn>
                <a:cxn ang="0">
                  <a:pos x="300" y="165"/>
                </a:cxn>
                <a:cxn ang="0">
                  <a:pos x="312" y="117"/>
                </a:cxn>
                <a:cxn ang="0">
                  <a:pos x="282" y="285"/>
                </a:cxn>
                <a:cxn ang="0">
                  <a:pos x="258" y="339"/>
                </a:cxn>
                <a:cxn ang="0">
                  <a:pos x="246" y="375"/>
                </a:cxn>
              </a:cxnLst>
              <a:rect l="0" t="0" r="r" b="b"/>
              <a:pathLst>
                <a:path w="561" h="591">
                  <a:moveTo>
                    <a:pt x="168" y="459"/>
                  </a:moveTo>
                  <a:lnTo>
                    <a:pt x="138" y="231"/>
                  </a:lnTo>
                  <a:lnTo>
                    <a:pt x="198" y="483"/>
                  </a:lnTo>
                  <a:lnTo>
                    <a:pt x="186" y="237"/>
                  </a:lnTo>
                  <a:lnTo>
                    <a:pt x="222" y="507"/>
                  </a:lnTo>
                  <a:lnTo>
                    <a:pt x="246" y="327"/>
                  </a:lnTo>
                  <a:lnTo>
                    <a:pt x="258" y="423"/>
                  </a:lnTo>
                  <a:lnTo>
                    <a:pt x="270" y="387"/>
                  </a:lnTo>
                  <a:lnTo>
                    <a:pt x="282" y="453"/>
                  </a:lnTo>
                  <a:lnTo>
                    <a:pt x="294" y="417"/>
                  </a:lnTo>
                  <a:cubicBezTo>
                    <a:pt x="300" y="433"/>
                    <a:pt x="301" y="452"/>
                    <a:pt x="312" y="465"/>
                  </a:cubicBezTo>
                  <a:cubicBezTo>
                    <a:pt x="316" y="470"/>
                    <a:pt x="313" y="444"/>
                    <a:pt x="318" y="447"/>
                  </a:cubicBezTo>
                  <a:cubicBezTo>
                    <a:pt x="330" y="454"/>
                    <a:pt x="342" y="483"/>
                    <a:pt x="342" y="483"/>
                  </a:cubicBezTo>
                  <a:cubicBezTo>
                    <a:pt x="344" y="477"/>
                    <a:pt x="345" y="459"/>
                    <a:pt x="348" y="465"/>
                  </a:cubicBezTo>
                  <a:cubicBezTo>
                    <a:pt x="360" y="487"/>
                    <a:pt x="372" y="537"/>
                    <a:pt x="372" y="537"/>
                  </a:cubicBezTo>
                  <a:cubicBezTo>
                    <a:pt x="378" y="495"/>
                    <a:pt x="386" y="453"/>
                    <a:pt x="396" y="411"/>
                  </a:cubicBezTo>
                  <a:cubicBezTo>
                    <a:pt x="401" y="456"/>
                    <a:pt x="406" y="500"/>
                    <a:pt x="420" y="543"/>
                  </a:cubicBezTo>
                  <a:cubicBezTo>
                    <a:pt x="422" y="487"/>
                    <a:pt x="421" y="431"/>
                    <a:pt x="426" y="375"/>
                  </a:cubicBezTo>
                  <a:cubicBezTo>
                    <a:pt x="427" y="363"/>
                    <a:pt x="429" y="399"/>
                    <a:pt x="432" y="411"/>
                  </a:cubicBezTo>
                  <a:cubicBezTo>
                    <a:pt x="435" y="420"/>
                    <a:pt x="440" y="427"/>
                    <a:pt x="444" y="435"/>
                  </a:cubicBezTo>
                  <a:cubicBezTo>
                    <a:pt x="449" y="399"/>
                    <a:pt x="450" y="362"/>
                    <a:pt x="462" y="327"/>
                  </a:cubicBezTo>
                  <a:cubicBezTo>
                    <a:pt x="472" y="387"/>
                    <a:pt x="484" y="447"/>
                    <a:pt x="492" y="507"/>
                  </a:cubicBezTo>
                  <a:cubicBezTo>
                    <a:pt x="501" y="454"/>
                    <a:pt x="498" y="400"/>
                    <a:pt x="522" y="351"/>
                  </a:cubicBezTo>
                  <a:cubicBezTo>
                    <a:pt x="535" y="568"/>
                    <a:pt x="533" y="385"/>
                    <a:pt x="546" y="321"/>
                  </a:cubicBezTo>
                  <a:cubicBezTo>
                    <a:pt x="555" y="395"/>
                    <a:pt x="561" y="458"/>
                    <a:pt x="540" y="531"/>
                  </a:cubicBezTo>
                  <a:cubicBezTo>
                    <a:pt x="534" y="527"/>
                    <a:pt x="528" y="515"/>
                    <a:pt x="522" y="519"/>
                  </a:cubicBezTo>
                  <a:cubicBezTo>
                    <a:pt x="509" y="526"/>
                    <a:pt x="507" y="544"/>
                    <a:pt x="498" y="555"/>
                  </a:cubicBezTo>
                  <a:cubicBezTo>
                    <a:pt x="487" y="568"/>
                    <a:pt x="474" y="579"/>
                    <a:pt x="462" y="591"/>
                  </a:cubicBezTo>
                  <a:cubicBezTo>
                    <a:pt x="439" y="546"/>
                    <a:pt x="453" y="526"/>
                    <a:pt x="414" y="555"/>
                  </a:cubicBezTo>
                  <a:cubicBezTo>
                    <a:pt x="386" y="531"/>
                    <a:pt x="360" y="519"/>
                    <a:pt x="336" y="495"/>
                  </a:cubicBezTo>
                  <a:cubicBezTo>
                    <a:pt x="305" y="505"/>
                    <a:pt x="312" y="521"/>
                    <a:pt x="282" y="501"/>
                  </a:cubicBezTo>
                  <a:cubicBezTo>
                    <a:pt x="264" y="513"/>
                    <a:pt x="261" y="522"/>
                    <a:pt x="240" y="501"/>
                  </a:cubicBezTo>
                  <a:cubicBezTo>
                    <a:pt x="236" y="497"/>
                    <a:pt x="239" y="487"/>
                    <a:pt x="234" y="483"/>
                  </a:cubicBezTo>
                  <a:cubicBezTo>
                    <a:pt x="224" y="476"/>
                    <a:pt x="210" y="475"/>
                    <a:pt x="198" y="471"/>
                  </a:cubicBezTo>
                  <a:cubicBezTo>
                    <a:pt x="194" y="465"/>
                    <a:pt x="193" y="454"/>
                    <a:pt x="186" y="453"/>
                  </a:cubicBezTo>
                  <a:cubicBezTo>
                    <a:pt x="179" y="452"/>
                    <a:pt x="173" y="470"/>
                    <a:pt x="168" y="465"/>
                  </a:cubicBezTo>
                  <a:cubicBezTo>
                    <a:pt x="165" y="462"/>
                    <a:pt x="146" y="397"/>
                    <a:pt x="138" y="381"/>
                  </a:cubicBezTo>
                  <a:cubicBezTo>
                    <a:pt x="116" y="388"/>
                    <a:pt x="119" y="384"/>
                    <a:pt x="102" y="405"/>
                  </a:cubicBezTo>
                  <a:cubicBezTo>
                    <a:pt x="97" y="411"/>
                    <a:pt x="85" y="418"/>
                    <a:pt x="90" y="423"/>
                  </a:cubicBezTo>
                  <a:cubicBezTo>
                    <a:pt x="94" y="427"/>
                    <a:pt x="132" y="414"/>
                    <a:pt x="132" y="405"/>
                  </a:cubicBezTo>
                  <a:cubicBezTo>
                    <a:pt x="96" y="260"/>
                    <a:pt x="135" y="284"/>
                    <a:pt x="42" y="297"/>
                  </a:cubicBezTo>
                  <a:cubicBezTo>
                    <a:pt x="19" y="328"/>
                    <a:pt x="0" y="382"/>
                    <a:pt x="0" y="423"/>
                  </a:cubicBezTo>
                  <a:cubicBezTo>
                    <a:pt x="0" y="429"/>
                    <a:pt x="3" y="411"/>
                    <a:pt x="6" y="405"/>
                  </a:cubicBezTo>
                  <a:cubicBezTo>
                    <a:pt x="13" y="392"/>
                    <a:pt x="21" y="381"/>
                    <a:pt x="30" y="369"/>
                  </a:cubicBezTo>
                  <a:cubicBezTo>
                    <a:pt x="53" y="338"/>
                    <a:pt x="41" y="352"/>
                    <a:pt x="66" y="327"/>
                  </a:cubicBezTo>
                  <a:cubicBezTo>
                    <a:pt x="76" y="296"/>
                    <a:pt x="87" y="300"/>
                    <a:pt x="108" y="321"/>
                  </a:cubicBezTo>
                  <a:cubicBezTo>
                    <a:pt x="112" y="333"/>
                    <a:pt x="120" y="357"/>
                    <a:pt x="120" y="357"/>
                  </a:cubicBezTo>
                  <a:lnTo>
                    <a:pt x="222" y="375"/>
                  </a:lnTo>
                  <a:cubicBezTo>
                    <a:pt x="220" y="279"/>
                    <a:pt x="219" y="183"/>
                    <a:pt x="216" y="87"/>
                  </a:cubicBezTo>
                  <a:cubicBezTo>
                    <a:pt x="215" y="64"/>
                    <a:pt x="182" y="0"/>
                    <a:pt x="222" y="27"/>
                  </a:cubicBezTo>
                  <a:cubicBezTo>
                    <a:pt x="236" y="68"/>
                    <a:pt x="220" y="18"/>
                    <a:pt x="234" y="87"/>
                  </a:cubicBezTo>
                  <a:cubicBezTo>
                    <a:pt x="237" y="103"/>
                    <a:pt x="246" y="135"/>
                    <a:pt x="246" y="135"/>
                  </a:cubicBezTo>
                  <a:cubicBezTo>
                    <a:pt x="244" y="169"/>
                    <a:pt x="242" y="203"/>
                    <a:pt x="240" y="237"/>
                  </a:cubicBezTo>
                  <a:cubicBezTo>
                    <a:pt x="234" y="336"/>
                    <a:pt x="216" y="351"/>
                    <a:pt x="252" y="303"/>
                  </a:cubicBezTo>
                  <a:cubicBezTo>
                    <a:pt x="258" y="278"/>
                    <a:pt x="267" y="259"/>
                    <a:pt x="282" y="237"/>
                  </a:cubicBezTo>
                  <a:cubicBezTo>
                    <a:pt x="288" y="213"/>
                    <a:pt x="294" y="189"/>
                    <a:pt x="300" y="165"/>
                  </a:cubicBezTo>
                  <a:cubicBezTo>
                    <a:pt x="304" y="149"/>
                    <a:pt x="312" y="117"/>
                    <a:pt x="312" y="117"/>
                  </a:cubicBezTo>
                  <a:cubicBezTo>
                    <a:pt x="307" y="205"/>
                    <a:pt x="313" y="222"/>
                    <a:pt x="282" y="285"/>
                  </a:cubicBezTo>
                  <a:cubicBezTo>
                    <a:pt x="253" y="342"/>
                    <a:pt x="289" y="246"/>
                    <a:pt x="258" y="339"/>
                  </a:cubicBezTo>
                  <a:cubicBezTo>
                    <a:pt x="254" y="351"/>
                    <a:pt x="246" y="375"/>
                    <a:pt x="246" y="375"/>
                  </a:cubicBezTo>
                </a:path>
              </a:pathLst>
            </a:custGeom>
            <a:solidFill>
              <a:srgbClr val="336600"/>
            </a:solidFill>
            <a:ln w="12700" cap="flat" cmpd="sng">
              <a:solidFill>
                <a:srgbClr val="336600"/>
              </a:solidFill>
              <a:prstDash val="solid"/>
              <a:round/>
              <a:headEnd type="none" w="sm" len="sm"/>
              <a:tailEnd type="none" w="sm" len="sm"/>
            </a:ln>
            <a:effectLst/>
          </p:spPr>
          <p:txBody>
            <a:bodyPr wrap="none" anchor="ctr"/>
            <a:lstStyle/>
            <a:p>
              <a:endParaRPr lang="en-US"/>
            </a:p>
          </p:txBody>
        </p:sp>
        <p:sp>
          <p:nvSpPr>
            <p:cNvPr id="23565" name="Freeform 13"/>
            <p:cNvSpPr>
              <a:spLocks/>
            </p:cNvSpPr>
            <p:nvPr/>
          </p:nvSpPr>
          <p:spPr bwMode="auto">
            <a:xfrm>
              <a:off x="4764" y="3519"/>
              <a:ext cx="168" cy="268"/>
            </a:xfrm>
            <a:custGeom>
              <a:avLst/>
              <a:gdLst/>
              <a:ahLst/>
              <a:cxnLst>
                <a:cxn ang="0">
                  <a:pos x="0" y="246"/>
                </a:cxn>
                <a:cxn ang="0">
                  <a:pos x="18" y="144"/>
                </a:cxn>
                <a:cxn ang="0">
                  <a:pos x="24" y="42"/>
                </a:cxn>
                <a:cxn ang="0">
                  <a:pos x="30" y="6"/>
                </a:cxn>
                <a:cxn ang="0">
                  <a:pos x="36" y="30"/>
                </a:cxn>
                <a:cxn ang="0">
                  <a:pos x="12" y="192"/>
                </a:cxn>
                <a:cxn ang="0">
                  <a:pos x="6" y="216"/>
                </a:cxn>
                <a:cxn ang="0">
                  <a:pos x="12" y="240"/>
                </a:cxn>
                <a:cxn ang="0">
                  <a:pos x="18" y="204"/>
                </a:cxn>
                <a:cxn ang="0">
                  <a:pos x="36" y="162"/>
                </a:cxn>
                <a:cxn ang="0">
                  <a:pos x="72" y="48"/>
                </a:cxn>
                <a:cxn ang="0">
                  <a:pos x="78" y="120"/>
                </a:cxn>
                <a:cxn ang="0">
                  <a:pos x="84" y="168"/>
                </a:cxn>
                <a:cxn ang="0">
                  <a:pos x="96" y="132"/>
                </a:cxn>
                <a:cxn ang="0">
                  <a:pos x="120" y="72"/>
                </a:cxn>
                <a:cxn ang="0">
                  <a:pos x="204" y="36"/>
                </a:cxn>
                <a:cxn ang="0">
                  <a:pos x="138" y="96"/>
                </a:cxn>
                <a:cxn ang="0">
                  <a:pos x="114" y="156"/>
                </a:cxn>
                <a:cxn ang="0">
                  <a:pos x="102" y="204"/>
                </a:cxn>
                <a:cxn ang="0">
                  <a:pos x="84" y="210"/>
                </a:cxn>
                <a:cxn ang="0">
                  <a:pos x="60" y="246"/>
                </a:cxn>
                <a:cxn ang="0">
                  <a:pos x="54" y="282"/>
                </a:cxn>
                <a:cxn ang="0">
                  <a:pos x="30" y="264"/>
                </a:cxn>
                <a:cxn ang="0">
                  <a:pos x="0" y="246"/>
                </a:cxn>
              </a:cxnLst>
              <a:rect l="0" t="0" r="r" b="b"/>
              <a:pathLst>
                <a:path w="204" h="282">
                  <a:moveTo>
                    <a:pt x="0" y="246"/>
                  </a:moveTo>
                  <a:cubicBezTo>
                    <a:pt x="4" y="211"/>
                    <a:pt x="11" y="179"/>
                    <a:pt x="18" y="144"/>
                  </a:cubicBezTo>
                  <a:cubicBezTo>
                    <a:pt x="20" y="110"/>
                    <a:pt x="21" y="76"/>
                    <a:pt x="24" y="42"/>
                  </a:cubicBezTo>
                  <a:cubicBezTo>
                    <a:pt x="25" y="30"/>
                    <a:pt x="21" y="15"/>
                    <a:pt x="30" y="6"/>
                  </a:cubicBezTo>
                  <a:cubicBezTo>
                    <a:pt x="36" y="0"/>
                    <a:pt x="34" y="22"/>
                    <a:pt x="36" y="30"/>
                  </a:cubicBezTo>
                  <a:cubicBezTo>
                    <a:pt x="33" y="75"/>
                    <a:pt x="40" y="150"/>
                    <a:pt x="12" y="192"/>
                  </a:cubicBezTo>
                  <a:cubicBezTo>
                    <a:pt x="10" y="200"/>
                    <a:pt x="6" y="208"/>
                    <a:pt x="6" y="216"/>
                  </a:cubicBezTo>
                  <a:cubicBezTo>
                    <a:pt x="6" y="224"/>
                    <a:pt x="6" y="246"/>
                    <a:pt x="12" y="240"/>
                  </a:cubicBezTo>
                  <a:cubicBezTo>
                    <a:pt x="21" y="231"/>
                    <a:pt x="16" y="216"/>
                    <a:pt x="18" y="204"/>
                  </a:cubicBezTo>
                  <a:cubicBezTo>
                    <a:pt x="24" y="176"/>
                    <a:pt x="21" y="184"/>
                    <a:pt x="36" y="162"/>
                  </a:cubicBezTo>
                  <a:cubicBezTo>
                    <a:pt x="46" y="124"/>
                    <a:pt x="59" y="86"/>
                    <a:pt x="72" y="48"/>
                  </a:cubicBezTo>
                  <a:cubicBezTo>
                    <a:pt x="74" y="72"/>
                    <a:pt x="76" y="96"/>
                    <a:pt x="78" y="120"/>
                  </a:cubicBezTo>
                  <a:cubicBezTo>
                    <a:pt x="80" y="136"/>
                    <a:pt x="71" y="159"/>
                    <a:pt x="84" y="168"/>
                  </a:cubicBezTo>
                  <a:cubicBezTo>
                    <a:pt x="95" y="175"/>
                    <a:pt x="92" y="144"/>
                    <a:pt x="96" y="132"/>
                  </a:cubicBezTo>
                  <a:cubicBezTo>
                    <a:pt x="103" y="112"/>
                    <a:pt x="113" y="92"/>
                    <a:pt x="120" y="72"/>
                  </a:cubicBezTo>
                  <a:cubicBezTo>
                    <a:pt x="131" y="40"/>
                    <a:pt x="182" y="39"/>
                    <a:pt x="204" y="36"/>
                  </a:cubicBezTo>
                  <a:cubicBezTo>
                    <a:pt x="184" y="66"/>
                    <a:pt x="162" y="60"/>
                    <a:pt x="138" y="96"/>
                  </a:cubicBezTo>
                  <a:cubicBezTo>
                    <a:pt x="125" y="116"/>
                    <a:pt x="119" y="132"/>
                    <a:pt x="114" y="156"/>
                  </a:cubicBezTo>
                  <a:cubicBezTo>
                    <a:pt x="110" y="172"/>
                    <a:pt x="114" y="192"/>
                    <a:pt x="102" y="204"/>
                  </a:cubicBezTo>
                  <a:cubicBezTo>
                    <a:pt x="98" y="208"/>
                    <a:pt x="90" y="208"/>
                    <a:pt x="84" y="210"/>
                  </a:cubicBezTo>
                  <a:cubicBezTo>
                    <a:pt x="24" y="200"/>
                    <a:pt x="56" y="194"/>
                    <a:pt x="60" y="246"/>
                  </a:cubicBezTo>
                  <a:cubicBezTo>
                    <a:pt x="61" y="258"/>
                    <a:pt x="56" y="270"/>
                    <a:pt x="54" y="282"/>
                  </a:cubicBezTo>
                  <a:cubicBezTo>
                    <a:pt x="46" y="276"/>
                    <a:pt x="37" y="271"/>
                    <a:pt x="30" y="264"/>
                  </a:cubicBezTo>
                  <a:cubicBezTo>
                    <a:pt x="26" y="260"/>
                    <a:pt x="0" y="221"/>
                    <a:pt x="0" y="246"/>
                  </a:cubicBezTo>
                  <a:close/>
                </a:path>
              </a:pathLst>
            </a:custGeom>
            <a:solidFill>
              <a:srgbClr val="008000"/>
            </a:solidFill>
            <a:ln w="12700" cap="flat" cmpd="sng">
              <a:solidFill>
                <a:srgbClr val="336600"/>
              </a:solidFill>
              <a:prstDash val="solid"/>
              <a:round/>
              <a:headEnd type="none" w="sm" len="sm"/>
              <a:tailEnd type="none" w="sm" len="sm"/>
            </a:ln>
            <a:effectLst/>
          </p:spPr>
          <p:txBody>
            <a:bodyPr wrap="none" anchor="ctr"/>
            <a:lstStyle/>
            <a:p>
              <a:endParaRPr lang="en-US"/>
            </a:p>
          </p:txBody>
        </p:sp>
      </p:grpSp>
      <p:sp>
        <p:nvSpPr>
          <p:cNvPr id="23566" name="Rectangle 14"/>
          <p:cNvSpPr>
            <a:spLocks noChangeArrowheads="1"/>
          </p:cNvSpPr>
          <p:nvPr/>
        </p:nvSpPr>
        <p:spPr bwMode="auto">
          <a:xfrm>
            <a:off x="533400" y="228600"/>
            <a:ext cx="8229600" cy="1143000"/>
          </a:xfrm>
          <a:prstGeom prst="rect">
            <a:avLst/>
          </a:prstGeom>
          <a:noFill/>
          <a:ln w="9525">
            <a:noFill/>
            <a:miter lim="800000"/>
            <a:headEnd/>
            <a:tailEnd/>
          </a:ln>
          <a:effectLst/>
        </p:spPr>
        <p:txBody>
          <a:bodyPr anchor="ctr"/>
          <a:lstStyle/>
          <a:p>
            <a:pPr algn="ctr"/>
            <a:r>
              <a:rPr lang="en-US" sz="4400" b="1" u="sng" dirty="0" smtClean="0"/>
              <a:t>Enforcement Guidance</a:t>
            </a:r>
            <a:endParaRPr lang="en-US" sz="4400" b="1" u="sng" dirty="0"/>
          </a:p>
        </p:txBody>
      </p:sp>
      <p:sp>
        <p:nvSpPr>
          <p:cNvPr id="23567" name="Rectangle 15"/>
          <p:cNvSpPr>
            <a:spLocks noChangeArrowheads="1"/>
          </p:cNvSpPr>
          <p:nvPr/>
        </p:nvSpPr>
        <p:spPr bwMode="auto">
          <a:xfrm>
            <a:off x="533400" y="1528919"/>
            <a:ext cx="5715000" cy="5048861"/>
          </a:xfrm>
          <a:prstGeom prst="rect">
            <a:avLst/>
          </a:prstGeom>
          <a:noFill/>
          <a:ln w="9525">
            <a:noFill/>
            <a:miter lim="800000"/>
            <a:headEnd/>
            <a:tailEnd/>
          </a:ln>
          <a:effectLst/>
        </p:spPr>
        <p:txBody>
          <a:bodyPr/>
          <a:lstStyle/>
          <a:p>
            <a:pPr marL="342900" indent="-342900">
              <a:lnSpc>
                <a:spcPct val="85000"/>
              </a:lnSpc>
              <a:spcBef>
                <a:spcPct val="35000"/>
              </a:spcBef>
              <a:buClr>
                <a:srgbClr val="FF0000"/>
              </a:buClr>
              <a:buSzPct val="150000"/>
              <a:buFontTx/>
              <a:buChar char="•"/>
            </a:pPr>
            <a:r>
              <a:rPr lang="en-US" sz="3600" b="1" dirty="0" smtClean="0"/>
              <a:t>Creates </a:t>
            </a:r>
            <a:r>
              <a:rPr lang="en-US" sz="3600" b="1" dirty="0"/>
              <a:t>consistency in: </a:t>
            </a:r>
          </a:p>
          <a:p>
            <a:pPr marL="742950" lvl="1" indent="-285750">
              <a:lnSpc>
                <a:spcPct val="85000"/>
              </a:lnSpc>
              <a:spcBef>
                <a:spcPct val="35000"/>
              </a:spcBef>
              <a:buClr>
                <a:srgbClr val="FF0000"/>
              </a:buClr>
              <a:buFontTx/>
              <a:buChar char="–"/>
            </a:pPr>
            <a:r>
              <a:rPr lang="en-US" sz="3200" b="1" dirty="0" smtClean="0"/>
              <a:t>informal warning </a:t>
            </a:r>
            <a:r>
              <a:rPr lang="en-US" sz="3200" b="1" dirty="0"/>
              <a:t>letters</a:t>
            </a:r>
          </a:p>
          <a:p>
            <a:pPr marL="742950" lvl="1" indent="-285750">
              <a:lnSpc>
                <a:spcPct val="85000"/>
              </a:lnSpc>
              <a:spcBef>
                <a:spcPct val="35000"/>
              </a:spcBef>
              <a:buClr>
                <a:srgbClr val="FF0000"/>
              </a:buClr>
              <a:buFontTx/>
              <a:buChar char="–"/>
            </a:pPr>
            <a:r>
              <a:rPr lang="en-US" sz="3200" b="1" dirty="0"/>
              <a:t>which cases </a:t>
            </a:r>
            <a:r>
              <a:rPr lang="en-US" sz="3200" b="1" dirty="0" smtClean="0"/>
              <a:t>will be referred for civil penalty</a:t>
            </a:r>
            <a:endParaRPr lang="en-US" sz="3200" b="1" dirty="0"/>
          </a:p>
          <a:p>
            <a:pPr marL="342900" indent="-342900">
              <a:lnSpc>
                <a:spcPct val="85000"/>
              </a:lnSpc>
              <a:spcBef>
                <a:spcPct val="35000"/>
              </a:spcBef>
              <a:buClr>
                <a:srgbClr val="FF0000"/>
              </a:buClr>
              <a:buSzPct val="150000"/>
              <a:buFontTx/>
              <a:buChar char="•"/>
            </a:pPr>
            <a:r>
              <a:rPr lang="en-US" sz="3600" b="1" dirty="0"/>
              <a:t>Allows for reasonable flexibility to consider mitigating or aggravating circumstances</a:t>
            </a:r>
          </a:p>
        </p:txBody>
      </p:sp>
      <p:grpSp>
        <p:nvGrpSpPr>
          <p:cNvPr id="3" name="Group 14"/>
          <p:cNvGrpSpPr/>
          <p:nvPr/>
        </p:nvGrpSpPr>
        <p:grpSpPr>
          <a:xfrm>
            <a:off x="6278562" y="1419225"/>
            <a:ext cx="2408238" cy="4676775"/>
            <a:chOff x="914400" y="1600200"/>
            <a:chExt cx="2408238" cy="4676775"/>
          </a:xfrm>
        </p:grpSpPr>
        <p:graphicFrame>
          <p:nvGraphicFramePr>
            <p:cNvPr id="16" name="Object 3"/>
            <p:cNvGraphicFramePr>
              <a:graphicFrameLocks noGrp="1" noChangeAspect="1"/>
            </p:cNvGraphicFramePr>
            <p:nvPr>
              <p:ph type="clipArt" sz="half" idx="1"/>
            </p:nvPr>
          </p:nvGraphicFramePr>
          <p:xfrm>
            <a:off x="914400" y="1600200"/>
            <a:ext cx="2408238" cy="4525963"/>
          </p:xfrm>
          <a:graphic>
            <a:graphicData uri="http://schemas.openxmlformats.org/presentationml/2006/ole">
              <p:oleObj spid="_x0000_s61442" name="Clip" r:id="rId5" imgW="3246783" imgH="5879548" progId="">
                <p:embed/>
              </p:oleObj>
            </a:graphicData>
          </a:graphic>
        </p:graphicFrame>
        <p:sp>
          <p:nvSpPr>
            <p:cNvPr id="17" name="Text Box 5"/>
            <p:cNvSpPr txBox="1">
              <a:spLocks noChangeArrowheads="1"/>
            </p:cNvSpPr>
            <p:nvPr/>
          </p:nvSpPr>
          <p:spPr bwMode="auto">
            <a:xfrm rot="-159406">
              <a:off x="1854200" y="2209800"/>
              <a:ext cx="1433513" cy="396875"/>
            </a:xfrm>
            <a:prstGeom prst="rect">
              <a:avLst/>
            </a:prstGeom>
            <a:noFill/>
            <a:ln w="12700">
              <a:noFill/>
              <a:miter lim="800000"/>
              <a:headEnd type="none" w="sm" len="sm"/>
              <a:tailEnd type="none" w="sm" len="sm"/>
            </a:ln>
            <a:effectLst/>
          </p:spPr>
          <p:txBody>
            <a:bodyPr>
              <a:spAutoFit/>
            </a:bodyPr>
            <a:lstStyle/>
            <a:p>
              <a:pPr eaLnBrk="0" hangingPunct="0"/>
              <a:r>
                <a:rPr lang="en-US" sz="2000" b="1" dirty="0">
                  <a:solidFill>
                    <a:srgbClr val="FF0000"/>
                  </a:solidFill>
                  <a:latin typeface="Book Antiqua" pitchFamily="18" charset="0"/>
                </a:rPr>
                <a:t>Penalty</a:t>
              </a:r>
              <a:endParaRPr lang="en-US" sz="2400" dirty="0">
                <a:solidFill>
                  <a:srgbClr val="FF0000"/>
                </a:solidFill>
                <a:latin typeface="Book Antiqua" pitchFamily="18" charset="0"/>
              </a:endParaRPr>
            </a:p>
          </p:txBody>
        </p:sp>
        <p:sp>
          <p:nvSpPr>
            <p:cNvPr id="18" name="Text Box 6"/>
            <p:cNvSpPr txBox="1">
              <a:spLocks noChangeArrowheads="1"/>
            </p:cNvSpPr>
            <p:nvPr/>
          </p:nvSpPr>
          <p:spPr bwMode="auto">
            <a:xfrm rot="339378">
              <a:off x="1549400" y="3200400"/>
              <a:ext cx="1433513" cy="396875"/>
            </a:xfrm>
            <a:prstGeom prst="rect">
              <a:avLst/>
            </a:prstGeom>
            <a:noFill/>
            <a:ln w="12700">
              <a:noFill/>
              <a:miter lim="800000"/>
              <a:headEnd type="none" w="sm" len="sm"/>
              <a:tailEnd type="none" w="sm" len="sm"/>
            </a:ln>
            <a:effectLst/>
          </p:spPr>
          <p:txBody>
            <a:bodyPr>
              <a:spAutoFit/>
            </a:bodyPr>
            <a:lstStyle/>
            <a:p>
              <a:pPr eaLnBrk="0" hangingPunct="0"/>
              <a:r>
                <a:rPr lang="en-US" sz="2000" b="1" dirty="0">
                  <a:solidFill>
                    <a:srgbClr val="FF0000"/>
                  </a:solidFill>
                  <a:latin typeface="Book Antiqua" pitchFamily="18" charset="0"/>
                </a:rPr>
                <a:t>Warning</a:t>
              </a:r>
              <a:endParaRPr lang="en-US" sz="2400" dirty="0">
                <a:solidFill>
                  <a:srgbClr val="FF0000"/>
                </a:solidFill>
                <a:latin typeface="Book Antiqua" pitchFamily="18" charset="0"/>
              </a:endParaRPr>
            </a:p>
          </p:txBody>
        </p:sp>
        <p:sp>
          <p:nvSpPr>
            <p:cNvPr id="19" name="Text Box 7"/>
            <p:cNvSpPr txBox="1">
              <a:spLocks noChangeArrowheads="1"/>
            </p:cNvSpPr>
            <p:nvPr/>
          </p:nvSpPr>
          <p:spPr bwMode="auto">
            <a:xfrm rot="697495">
              <a:off x="1168400" y="1828800"/>
              <a:ext cx="1433513" cy="396875"/>
            </a:xfrm>
            <a:prstGeom prst="rect">
              <a:avLst/>
            </a:prstGeom>
            <a:noFill/>
            <a:ln w="12700">
              <a:noFill/>
              <a:miter lim="800000"/>
              <a:headEnd type="none" w="sm" len="sm"/>
              <a:tailEnd type="none" w="sm" len="sm"/>
            </a:ln>
            <a:effectLst/>
          </p:spPr>
          <p:txBody>
            <a:bodyPr>
              <a:spAutoFit/>
            </a:bodyPr>
            <a:lstStyle/>
            <a:p>
              <a:pPr eaLnBrk="0" hangingPunct="0"/>
              <a:r>
                <a:rPr lang="en-US" sz="2000" b="1" dirty="0">
                  <a:solidFill>
                    <a:srgbClr val="FF0000"/>
                  </a:solidFill>
                  <a:latin typeface="Book Antiqua" pitchFamily="18" charset="0"/>
                </a:rPr>
                <a:t>Criminal</a:t>
              </a:r>
              <a:endParaRPr lang="en-US" sz="2400" dirty="0">
                <a:solidFill>
                  <a:srgbClr val="FF0000"/>
                </a:solidFill>
                <a:latin typeface="Book Antiqua" pitchFamily="18" charset="0"/>
              </a:endParaRPr>
            </a:p>
          </p:txBody>
        </p:sp>
        <p:sp>
          <p:nvSpPr>
            <p:cNvPr id="20" name="Freeform 8"/>
            <p:cNvSpPr>
              <a:spLocks/>
            </p:cNvSpPr>
            <p:nvPr/>
          </p:nvSpPr>
          <p:spPr bwMode="auto">
            <a:xfrm>
              <a:off x="1479087" y="5338763"/>
              <a:ext cx="1020814" cy="938212"/>
            </a:xfrm>
            <a:custGeom>
              <a:avLst/>
              <a:gdLst/>
              <a:ahLst/>
              <a:cxnLst>
                <a:cxn ang="0">
                  <a:pos x="168" y="459"/>
                </a:cxn>
                <a:cxn ang="0">
                  <a:pos x="138" y="231"/>
                </a:cxn>
                <a:cxn ang="0">
                  <a:pos x="198" y="483"/>
                </a:cxn>
                <a:cxn ang="0">
                  <a:pos x="186" y="237"/>
                </a:cxn>
                <a:cxn ang="0">
                  <a:pos x="222" y="507"/>
                </a:cxn>
                <a:cxn ang="0">
                  <a:pos x="246" y="327"/>
                </a:cxn>
                <a:cxn ang="0">
                  <a:pos x="258" y="423"/>
                </a:cxn>
                <a:cxn ang="0">
                  <a:pos x="270" y="387"/>
                </a:cxn>
                <a:cxn ang="0">
                  <a:pos x="282" y="453"/>
                </a:cxn>
                <a:cxn ang="0">
                  <a:pos x="294" y="417"/>
                </a:cxn>
                <a:cxn ang="0">
                  <a:pos x="312" y="465"/>
                </a:cxn>
                <a:cxn ang="0">
                  <a:pos x="318" y="447"/>
                </a:cxn>
                <a:cxn ang="0">
                  <a:pos x="342" y="483"/>
                </a:cxn>
                <a:cxn ang="0">
                  <a:pos x="348" y="465"/>
                </a:cxn>
                <a:cxn ang="0">
                  <a:pos x="372" y="537"/>
                </a:cxn>
                <a:cxn ang="0">
                  <a:pos x="396" y="411"/>
                </a:cxn>
                <a:cxn ang="0">
                  <a:pos x="420" y="543"/>
                </a:cxn>
                <a:cxn ang="0">
                  <a:pos x="426" y="375"/>
                </a:cxn>
                <a:cxn ang="0">
                  <a:pos x="432" y="411"/>
                </a:cxn>
                <a:cxn ang="0">
                  <a:pos x="444" y="435"/>
                </a:cxn>
                <a:cxn ang="0">
                  <a:pos x="462" y="327"/>
                </a:cxn>
                <a:cxn ang="0">
                  <a:pos x="492" y="507"/>
                </a:cxn>
                <a:cxn ang="0">
                  <a:pos x="522" y="351"/>
                </a:cxn>
                <a:cxn ang="0">
                  <a:pos x="546" y="321"/>
                </a:cxn>
                <a:cxn ang="0">
                  <a:pos x="540" y="531"/>
                </a:cxn>
                <a:cxn ang="0">
                  <a:pos x="522" y="519"/>
                </a:cxn>
                <a:cxn ang="0">
                  <a:pos x="498" y="555"/>
                </a:cxn>
                <a:cxn ang="0">
                  <a:pos x="462" y="591"/>
                </a:cxn>
                <a:cxn ang="0">
                  <a:pos x="414" y="555"/>
                </a:cxn>
                <a:cxn ang="0">
                  <a:pos x="336" y="495"/>
                </a:cxn>
                <a:cxn ang="0">
                  <a:pos x="282" y="501"/>
                </a:cxn>
                <a:cxn ang="0">
                  <a:pos x="240" y="501"/>
                </a:cxn>
                <a:cxn ang="0">
                  <a:pos x="234" y="483"/>
                </a:cxn>
                <a:cxn ang="0">
                  <a:pos x="198" y="471"/>
                </a:cxn>
                <a:cxn ang="0">
                  <a:pos x="186" y="453"/>
                </a:cxn>
                <a:cxn ang="0">
                  <a:pos x="168" y="465"/>
                </a:cxn>
                <a:cxn ang="0">
                  <a:pos x="138" y="381"/>
                </a:cxn>
                <a:cxn ang="0">
                  <a:pos x="102" y="405"/>
                </a:cxn>
                <a:cxn ang="0">
                  <a:pos x="90" y="423"/>
                </a:cxn>
                <a:cxn ang="0">
                  <a:pos x="132" y="405"/>
                </a:cxn>
                <a:cxn ang="0">
                  <a:pos x="42" y="297"/>
                </a:cxn>
                <a:cxn ang="0">
                  <a:pos x="0" y="423"/>
                </a:cxn>
                <a:cxn ang="0">
                  <a:pos x="6" y="405"/>
                </a:cxn>
                <a:cxn ang="0">
                  <a:pos x="30" y="369"/>
                </a:cxn>
                <a:cxn ang="0">
                  <a:pos x="66" y="327"/>
                </a:cxn>
                <a:cxn ang="0">
                  <a:pos x="108" y="321"/>
                </a:cxn>
                <a:cxn ang="0">
                  <a:pos x="120" y="357"/>
                </a:cxn>
                <a:cxn ang="0">
                  <a:pos x="222" y="375"/>
                </a:cxn>
                <a:cxn ang="0">
                  <a:pos x="216" y="87"/>
                </a:cxn>
                <a:cxn ang="0">
                  <a:pos x="222" y="27"/>
                </a:cxn>
                <a:cxn ang="0">
                  <a:pos x="234" y="87"/>
                </a:cxn>
                <a:cxn ang="0">
                  <a:pos x="246" y="135"/>
                </a:cxn>
                <a:cxn ang="0">
                  <a:pos x="240" y="237"/>
                </a:cxn>
                <a:cxn ang="0">
                  <a:pos x="252" y="303"/>
                </a:cxn>
                <a:cxn ang="0">
                  <a:pos x="282" y="237"/>
                </a:cxn>
                <a:cxn ang="0">
                  <a:pos x="300" y="165"/>
                </a:cxn>
                <a:cxn ang="0">
                  <a:pos x="312" y="117"/>
                </a:cxn>
                <a:cxn ang="0">
                  <a:pos x="282" y="285"/>
                </a:cxn>
                <a:cxn ang="0">
                  <a:pos x="258" y="339"/>
                </a:cxn>
                <a:cxn ang="0">
                  <a:pos x="246" y="375"/>
                </a:cxn>
              </a:cxnLst>
              <a:rect l="0" t="0" r="r" b="b"/>
              <a:pathLst>
                <a:path w="561" h="591">
                  <a:moveTo>
                    <a:pt x="168" y="459"/>
                  </a:moveTo>
                  <a:lnTo>
                    <a:pt x="138" y="231"/>
                  </a:lnTo>
                  <a:lnTo>
                    <a:pt x="198" y="483"/>
                  </a:lnTo>
                  <a:lnTo>
                    <a:pt x="186" y="237"/>
                  </a:lnTo>
                  <a:lnTo>
                    <a:pt x="222" y="507"/>
                  </a:lnTo>
                  <a:lnTo>
                    <a:pt x="246" y="327"/>
                  </a:lnTo>
                  <a:lnTo>
                    <a:pt x="258" y="423"/>
                  </a:lnTo>
                  <a:lnTo>
                    <a:pt x="270" y="387"/>
                  </a:lnTo>
                  <a:lnTo>
                    <a:pt x="282" y="453"/>
                  </a:lnTo>
                  <a:lnTo>
                    <a:pt x="294" y="417"/>
                  </a:lnTo>
                  <a:cubicBezTo>
                    <a:pt x="300" y="433"/>
                    <a:pt x="301" y="452"/>
                    <a:pt x="312" y="465"/>
                  </a:cubicBezTo>
                  <a:cubicBezTo>
                    <a:pt x="316" y="470"/>
                    <a:pt x="313" y="444"/>
                    <a:pt x="318" y="447"/>
                  </a:cubicBezTo>
                  <a:cubicBezTo>
                    <a:pt x="330" y="454"/>
                    <a:pt x="342" y="483"/>
                    <a:pt x="342" y="483"/>
                  </a:cubicBezTo>
                  <a:cubicBezTo>
                    <a:pt x="344" y="477"/>
                    <a:pt x="345" y="459"/>
                    <a:pt x="348" y="465"/>
                  </a:cubicBezTo>
                  <a:cubicBezTo>
                    <a:pt x="360" y="487"/>
                    <a:pt x="372" y="537"/>
                    <a:pt x="372" y="537"/>
                  </a:cubicBezTo>
                  <a:cubicBezTo>
                    <a:pt x="378" y="495"/>
                    <a:pt x="386" y="453"/>
                    <a:pt x="396" y="411"/>
                  </a:cubicBezTo>
                  <a:cubicBezTo>
                    <a:pt x="401" y="456"/>
                    <a:pt x="406" y="500"/>
                    <a:pt x="420" y="543"/>
                  </a:cubicBezTo>
                  <a:cubicBezTo>
                    <a:pt x="422" y="487"/>
                    <a:pt x="421" y="431"/>
                    <a:pt x="426" y="375"/>
                  </a:cubicBezTo>
                  <a:cubicBezTo>
                    <a:pt x="427" y="363"/>
                    <a:pt x="429" y="399"/>
                    <a:pt x="432" y="411"/>
                  </a:cubicBezTo>
                  <a:cubicBezTo>
                    <a:pt x="435" y="420"/>
                    <a:pt x="440" y="427"/>
                    <a:pt x="444" y="435"/>
                  </a:cubicBezTo>
                  <a:cubicBezTo>
                    <a:pt x="449" y="399"/>
                    <a:pt x="450" y="362"/>
                    <a:pt x="462" y="327"/>
                  </a:cubicBezTo>
                  <a:cubicBezTo>
                    <a:pt x="472" y="387"/>
                    <a:pt x="484" y="447"/>
                    <a:pt x="492" y="507"/>
                  </a:cubicBezTo>
                  <a:cubicBezTo>
                    <a:pt x="501" y="454"/>
                    <a:pt x="498" y="400"/>
                    <a:pt x="522" y="351"/>
                  </a:cubicBezTo>
                  <a:cubicBezTo>
                    <a:pt x="535" y="568"/>
                    <a:pt x="533" y="385"/>
                    <a:pt x="546" y="321"/>
                  </a:cubicBezTo>
                  <a:cubicBezTo>
                    <a:pt x="555" y="395"/>
                    <a:pt x="561" y="458"/>
                    <a:pt x="540" y="531"/>
                  </a:cubicBezTo>
                  <a:cubicBezTo>
                    <a:pt x="534" y="527"/>
                    <a:pt x="528" y="515"/>
                    <a:pt x="522" y="519"/>
                  </a:cubicBezTo>
                  <a:cubicBezTo>
                    <a:pt x="509" y="526"/>
                    <a:pt x="507" y="544"/>
                    <a:pt x="498" y="555"/>
                  </a:cubicBezTo>
                  <a:cubicBezTo>
                    <a:pt x="487" y="568"/>
                    <a:pt x="474" y="579"/>
                    <a:pt x="462" y="591"/>
                  </a:cubicBezTo>
                  <a:cubicBezTo>
                    <a:pt x="439" y="546"/>
                    <a:pt x="453" y="526"/>
                    <a:pt x="414" y="555"/>
                  </a:cubicBezTo>
                  <a:cubicBezTo>
                    <a:pt x="386" y="531"/>
                    <a:pt x="360" y="519"/>
                    <a:pt x="336" y="495"/>
                  </a:cubicBezTo>
                  <a:cubicBezTo>
                    <a:pt x="305" y="505"/>
                    <a:pt x="312" y="521"/>
                    <a:pt x="282" y="501"/>
                  </a:cubicBezTo>
                  <a:cubicBezTo>
                    <a:pt x="264" y="513"/>
                    <a:pt x="261" y="522"/>
                    <a:pt x="240" y="501"/>
                  </a:cubicBezTo>
                  <a:cubicBezTo>
                    <a:pt x="236" y="497"/>
                    <a:pt x="239" y="487"/>
                    <a:pt x="234" y="483"/>
                  </a:cubicBezTo>
                  <a:cubicBezTo>
                    <a:pt x="224" y="476"/>
                    <a:pt x="210" y="475"/>
                    <a:pt x="198" y="471"/>
                  </a:cubicBezTo>
                  <a:cubicBezTo>
                    <a:pt x="194" y="465"/>
                    <a:pt x="193" y="454"/>
                    <a:pt x="186" y="453"/>
                  </a:cubicBezTo>
                  <a:cubicBezTo>
                    <a:pt x="179" y="452"/>
                    <a:pt x="173" y="470"/>
                    <a:pt x="168" y="465"/>
                  </a:cubicBezTo>
                  <a:cubicBezTo>
                    <a:pt x="165" y="462"/>
                    <a:pt x="146" y="397"/>
                    <a:pt x="138" y="381"/>
                  </a:cubicBezTo>
                  <a:cubicBezTo>
                    <a:pt x="116" y="388"/>
                    <a:pt x="119" y="384"/>
                    <a:pt x="102" y="405"/>
                  </a:cubicBezTo>
                  <a:cubicBezTo>
                    <a:pt x="97" y="411"/>
                    <a:pt x="85" y="418"/>
                    <a:pt x="90" y="423"/>
                  </a:cubicBezTo>
                  <a:cubicBezTo>
                    <a:pt x="94" y="427"/>
                    <a:pt x="132" y="414"/>
                    <a:pt x="132" y="405"/>
                  </a:cubicBezTo>
                  <a:cubicBezTo>
                    <a:pt x="96" y="260"/>
                    <a:pt x="135" y="284"/>
                    <a:pt x="42" y="297"/>
                  </a:cubicBezTo>
                  <a:cubicBezTo>
                    <a:pt x="19" y="328"/>
                    <a:pt x="0" y="382"/>
                    <a:pt x="0" y="423"/>
                  </a:cubicBezTo>
                  <a:cubicBezTo>
                    <a:pt x="0" y="429"/>
                    <a:pt x="3" y="411"/>
                    <a:pt x="6" y="405"/>
                  </a:cubicBezTo>
                  <a:cubicBezTo>
                    <a:pt x="13" y="392"/>
                    <a:pt x="21" y="381"/>
                    <a:pt x="30" y="369"/>
                  </a:cubicBezTo>
                  <a:cubicBezTo>
                    <a:pt x="53" y="338"/>
                    <a:pt x="41" y="352"/>
                    <a:pt x="66" y="327"/>
                  </a:cubicBezTo>
                  <a:cubicBezTo>
                    <a:pt x="76" y="296"/>
                    <a:pt x="87" y="300"/>
                    <a:pt x="108" y="321"/>
                  </a:cubicBezTo>
                  <a:cubicBezTo>
                    <a:pt x="112" y="333"/>
                    <a:pt x="120" y="357"/>
                    <a:pt x="120" y="357"/>
                  </a:cubicBezTo>
                  <a:lnTo>
                    <a:pt x="222" y="375"/>
                  </a:lnTo>
                  <a:cubicBezTo>
                    <a:pt x="220" y="279"/>
                    <a:pt x="219" y="183"/>
                    <a:pt x="216" y="87"/>
                  </a:cubicBezTo>
                  <a:cubicBezTo>
                    <a:pt x="215" y="64"/>
                    <a:pt x="182" y="0"/>
                    <a:pt x="222" y="27"/>
                  </a:cubicBezTo>
                  <a:cubicBezTo>
                    <a:pt x="236" y="68"/>
                    <a:pt x="220" y="18"/>
                    <a:pt x="234" y="87"/>
                  </a:cubicBezTo>
                  <a:cubicBezTo>
                    <a:pt x="237" y="103"/>
                    <a:pt x="246" y="135"/>
                    <a:pt x="246" y="135"/>
                  </a:cubicBezTo>
                  <a:cubicBezTo>
                    <a:pt x="244" y="169"/>
                    <a:pt x="242" y="203"/>
                    <a:pt x="240" y="237"/>
                  </a:cubicBezTo>
                  <a:cubicBezTo>
                    <a:pt x="234" y="336"/>
                    <a:pt x="216" y="351"/>
                    <a:pt x="252" y="303"/>
                  </a:cubicBezTo>
                  <a:cubicBezTo>
                    <a:pt x="258" y="278"/>
                    <a:pt x="267" y="259"/>
                    <a:pt x="282" y="237"/>
                  </a:cubicBezTo>
                  <a:cubicBezTo>
                    <a:pt x="288" y="213"/>
                    <a:pt x="294" y="189"/>
                    <a:pt x="300" y="165"/>
                  </a:cubicBezTo>
                  <a:cubicBezTo>
                    <a:pt x="304" y="149"/>
                    <a:pt x="312" y="117"/>
                    <a:pt x="312" y="117"/>
                  </a:cubicBezTo>
                  <a:cubicBezTo>
                    <a:pt x="307" y="205"/>
                    <a:pt x="313" y="222"/>
                    <a:pt x="282" y="285"/>
                  </a:cubicBezTo>
                  <a:cubicBezTo>
                    <a:pt x="253" y="342"/>
                    <a:pt x="289" y="246"/>
                    <a:pt x="258" y="339"/>
                  </a:cubicBezTo>
                  <a:cubicBezTo>
                    <a:pt x="254" y="351"/>
                    <a:pt x="246" y="375"/>
                    <a:pt x="246" y="375"/>
                  </a:cubicBezTo>
                </a:path>
              </a:pathLst>
            </a:custGeom>
            <a:solidFill>
              <a:srgbClr val="00CC00"/>
            </a:solidFill>
            <a:ln w="12700" cap="flat" cmpd="sng">
              <a:solidFill>
                <a:srgbClr val="009900"/>
              </a:solidFill>
              <a:prstDash val="solid"/>
              <a:round/>
              <a:headEnd type="none" w="sm" len="sm"/>
              <a:tailEnd type="none" w="sm" len="sm"/>
            </a:ln>
            <a:effectLst/>
          </p:spPr>
          <p:txBody>
            <a:bodyPr wrap="none" anchor="ctr"/>
            <a:lstStyle/>
            <a:p>
              <a:endParaRPr lang="en-US"/>
            </a:p>
          </p:txBody>
        </p:sp>
        <p:sp>
          <p:nvSpPr>
            <p:cNvPr id="21" name="Freeform 9"/>
            <p:cNvSpPr>
              <a:spLocks/>
            </p:cNvSpPr>
            <p:nvPr/>
          </p:nvSpPr>
          <p:spPr bwMode="auto">
            <a:xfrm>
              <a:off x="2249948" y="5791200"/>
              <a:ext cx="323850" cy="447675"/>
            </a:xfrm>
            <a:custGeom>
              <a:avLst/>
              <a:gdLst/>
              <a:ahLst/>
              <a:cxnLst>
                <a:cxn ang="0">
                  <a:pos x="0" y="246"/>
                </a:cxn>
                <a:cxn ang="0">
                  <a:pos x="18" y="144"/>
                </a:cxn>
                <a:cxn ang="0">
                  <a:pos x="24" y="42"/>
                </a:cxn>
                <a:cxn ang="0">
                  <a:pos x="30" y="6"/>
                </a:cxn>
                <a:cxn ang="0">
                  <a:pos x="36" y="30"/>
                </a:cxn>
                <a:cxn ang="0">
                  <a:pos x="12" y="192"/>
                </a:cxn>
                <a:cxn ang="0">
                  <a:pos x="6" y="216"/>
                </a:cxn>
                <a:cxn ang="0">
                  <a:pos x="12" y="240"/>
                </a:cxn>
                <a:cxn ang="0">
                  <a:pos x="18" y="204"/>
                </a:cxn>
                <a:cxn ang="0">
                  <a:pos x="36" y="162"/>
                </a:cxn>
                <a:cxn ang="0">
                  <a:pos x="72" y="48"/>
                </a:cxn>
                <a:cxn ang="0">
                  <a:pos x="78" y="120"/>
                </a:cxn>
                <a:cxn ang="0">
                  <a:pos x="84" y="168"/>
                </a:cxn>
                <a:cxn ang="0">
                  <a:pos x="96" y="132"/>
                </a:cxn>
                <a:cxn ang="0">
                  <a:pos x="120" y="72"/>
                </a:cxn>
                <a:cxn ang="0">
                  <a:pos x="204" y="36"/>
                </a:cxn>
                <a:cxn ang="0">
                  <a:pos x="138" y="96"/>
                </a:cxn>
                <a:cxn ang="0">
                  <a:pos x="114" y="156"/>
                </a:cxn>
                <a:cxn ang="0">
                  <a:pos x="102" y="204"/>
                </a:cxn>
                <a:cxn ang="0">
                  <a:pos x="84" y="210"/>
                </a:cxn>
                <a:cxn ang="0">
                  <a:pos x="60" y="246"/>
                </a:cxn>
                <a:cxn ang="0">
                  <a:pos x="54" y="282"/>
                </a:cxn>
                <a:cxn ang="0">
                  <a:pos x="30" y="264"/>
                </a:cxn>
                <a:cxn ang="0">
                  <a:pos x="0" y="246"/>
                </a:cxn>
              </a:cxnLst>
              <a:rect l="0" t="0" r="r" b="b"/>
              <a:pathLst>
                <a:path w="204" h="282">
                  <a:moveTo>
                    <a:pt x="0" y="246"/>
                  </a:moveTo>
                  <a:cubicBezTo>
                    <a:pt x="4" y="211"/>
                    <a:pt x="11" y="179"/>
                    <a:pt x="18" y="144"/>
                  </a:cubicBezTo>
                  <a:cubicBezTo>
                    <a:pt x="20" y="110"/>
                    <a:pt x="21" y="76"/>
                    <a:pt x="24" y="42"/>
                  </a:cubicBezTo>
                  <a:cubicBezTo>
                    <a:pt x="25" y="30"/>
                    <a:pt x="21" y="15"/>
                    <a:pt x="30" y="6"/>
                  </a:cubicBezTo>
                  <a:cubicBezTo>
                    <a:pt x="36" y="0"/>
                    <a:pt x="34" y="22"/>
                    <a:pt x="36" y="30"/>
                  </a:cubicBezTo>
                  <a:cubicBezTo>
                    <a:pt x="33" y="75"/>
                    <a:pt x="40" y="150"/>
                    <a:pt x="12" y="192"/>
                  </a:cubicBezTo>
                  <a:cubicBezTo>
                    <a:pt x="10" y="200"/>
                    <a:pt x="6" y="208"/>
                    <a:pt x="6" y="216"/>
                  </a:cubicBezTo>
                  <a:cubicBezTo>
                    <a:pt x="6" y="224"/>
                    <a:pt x="6" y="246"/>
                    <a:pt x="12" y="240"/>
                  </a:cubicBezTo>
                  <a:cubicBezTo>
                    <a:pt x="21" y="231"/>
                    <a:pt x="16" y="216"/>
                    <a:pt x="18" y="204"/>
                  </a:cubicBezTo>
                  <a:cubicBezTo>
                    <a:pt x="24" y="176"/>
                    <a:pt x="21" y="184"/>
                    <a:pt x="36" y="162"/>
                  </a:cubicBezTo>
                  <a:cubicBezTo>
                    <a:pt x="46" y="124"/>
                    <a:pt x="59" y="86"/>
                    <a:pt x="72" y="48"/>
                  </a:cubicBezTo>
                  <a:cubicBezTo>
                    <a:pt x="74" y="72"/>
                    <a:pt x="76" y="96"/>
                    <a:pt x="78" y="120"/>
                  </a:cubicBezTo>
                  <a:cubicBezTo>
                    <a:pt x="80" y="136"/>
                    <a:pt x="71" y="159"/>
                    <a:pt x="84" y="168"/>
                  </a:cubicBezTo>
                  <a:cubicBezTo>
                    <a:pt x="95" y="175"/>
                    <a:pt x="92" y="144"/>
                    <a:pt x="96" y="132"/>
                  </a:cubicBezTo>
                  <a:cubicBezTo>
                    <a:pt x="103" y="112"/>
                    <a:pt x="113" y="92"/>
                    <a:pt x="120" y="72"/>
                  </a:cubicBezTo>
                  <a:cubicBezTo>
                    <a:pt x="131" y="40"/>
                    <a:pt x="182" y="39"/>
                    <a:pt x="204" y="36"/>
                  </a:cubicBezTo>
                  <a:cubicBezTo>
                    <a:pt x="184" y="66"/>
                    <a:pt x="162" y="60"/>
                    <a:pt x="138" y="96"/>
                  </a:cubicBezTo>
                  <a:cubicBezTo>
                    <a:pt x="125" y="116"/>
                    <a:pt x="119" y="132"/>
                    <a:pt x="114" y="156"/>
                  </a:cubicBezTo>
                  <a:cubicBezTo>
                    <a:pt x="110" y="172"/>
                    <a:pt x="114" y="192"/>
                    <a:pt x="102" y="204"/>
                  </a:cubicBezTo>
                  <a:cubicBezTo>
                    <a:pt x="98" y="208"/>
                    <a:pt x="90" y="208"/>
                    <a:pt x="84" y="210"/>
                  </a:cubicBezTo>
                  <a:cubicBezTo>
                    <a:pt x="24" y="200"/>
                    <a:pt x="56" y="194"/>
                    <a:pt x="60" y="246"/>
                  </a:cubicBezTo>
                  <a:cubicBezTo>
                    <a:pt x="61" y="258"/>
                    <a:pt x="56" y="270"/>
                    <a:pt x="54" y="282"/>
                  </a:cubicBezTo>
                  <a:cubicBezTo>
                    <a:pt x="46" y="276"/>
                    <a:pt x="37" y="271"/>
                    <a:pt x="30" y="264"/>
                  </a:cubicBezTo>
                  <a:cubicBezTo>
                    <a:pt x="26" y="260"/>
                    <a:pt x="0" y="221"/>
                    <a:pt x="0" y="246"/>
                  </a:cubicBezTo>
                  <a:close/>
                </a:path>
              </a:pathLst>
            </a:custGeom>
            <a:solidFill>
              <a:srgbClr val="00CC00"/>
            </a:solidFill>
            <a:ln w="12700" cap="flat" cmpd="sng">
              <a:solidFill>
                <a:srgbClr val="009900"/>
              </a:solidFill>
              <a:prstDash val="solid"/>
              <a:round/>
              <a:headEnd type="none" w="sm" len="sm"/>
              <a:tailEnd type="none" w="sm" len="sm"/>
            </a:ln>
            <a:effectLst/>
          </p:spPr>
          <p:txBody>
            <a:bodyPr wrap="none" anchor="ctr"/>
            <a:lstStyle/>
            <a:p>
              <a:endParaRPr lang="en-US"/>
            </a:p>
          </p:txBody>
        </p:sp>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3" name="Rectangle 3"/>
          <p:cNvSpPr>
            <a:spLocks noGrp="1" noChangeArrowheads="1"/>
          </p:cNvSpPr>
          <p:nvPr>
            <p:ph type="body" idx="1"/>
          </p:nvPr>
        </p:nvSpPr>
        <p:spPr>
          <a:xfrm>
            <a:off x="914400" y="1487124"/>
            <a:ext cx="7467600" cy="5029200"/>
          </a:xfrm>
        </p:spPr>
        <p:txBody>
          <a:bodyPr>
            <a:normAutofit/>
          </a:bodyPr>
          <a:lstStyle/>
          <a:p>
            <a:pPr>
              <a:lnSpc>
                <a:spcPct val="90000"/>
              </a:lnSpc>
              <a:spcBef>
                <a:spcPct val="40000"/>
              </a:spcBef>
              <a:spcAft>
                <a:spcPts val="1200"/>
              </a:spcAft>
              <a:buClr>
                <a:srgbClr val="FF0000"/>
              </a:buClr>
              <a:buSzPct val="150000"/>
            </a:pPr>
            <a:r>
              <a:rPr lang="en-US" dirty="0" smtClean="0"/>
              <a:t>Inspectors prepare and send a “referral” to OCE.  </a:t>
            </a:r>
          </a:p>
          <a:p>
            <a:pPr>
              <a:lnSpc>
                <a:spcPct val="90000"/>
              </a:lnSpc>
              <a:spcBef>
                <a:spcPct val="40000"/>
              </a:spcBef>
              <a:spcAft>
                <a:spcPts val="1200"/>
              </a:spcAft>
              <a:buClr>
                <a:srgbClr val="FF0000"/>
              </a:buClr>
              <a:buSzPct val="150000"/>
            </a:pPr>
            <a:r>
              <a:rPr lang="en-US" dirty="0" smtClean="0"/>
              <a:t>OCE’s Environmental Law Specialists evaluate the evidence and law, and draft the formal enforcement action.  </a:t>
            </a:r>
          </a:p>
          <a:p>
            <a:pPr>
              <a:lnSpc>
                <a:spcPct val="90000"/>
              </a:lnSpc>
              <a:spcBef>
                <a:spcPct val="40000"/>
              </a:spcBef>
              <a:spcAft>
                <a:spcPts val="1200"/>
              </a:spcAft>
              <a:buClr>
                <a:srgbClr val="FF0000"/>
              </a:buClr>
              <a:buSzPct val="150000"/>
            </a:pPr>
            <a:r>
              <a:rPr lang="en-US" dirty="0" smtClean="0"/>
              <a:t>The OCE Manager signs and                   mails the documents to the       responsible party or parties,        that is, the “Respondent(s).” </a:t>
            </a:r>
            <a:endParaRPr lang="en-US" dirty="0"/>
          </a:p>
        </p:txBody>
      </p:sp>
      <p:sp>
        <p:nvSpPr>
          <p:cNvPr id="199684" name="Text Box 4"/>
          <p:cNvSpPr txBox="1">
            <a:spLocks noChangeArrowheads="1"/>
          </p:cNvSpPr>
          <p:nvPr/>
        </p:nvSpPr>
        <p:spPr bwMode="auto">
          <a:xfrm>
            <a:off x="989001" y="457200"/>
            <a:ext cx="7058599" cy="707886"/>
          </a:xfrm>
          <a:prstGeom prst="rect">
            <a:avLst/>
          </a:prstGeom>
          <a:noFill/>
          <a:ln w="9525">
            <a:noFill/>
            <a:miter lim="800000"/>
            <a:headEnd/>
            <a:tailEnd/>
          </a:ln>
          <a:effectLst/>
        </p:spPr>
        <p:txBody>
          <a:bodyPr wrap="none">
            <a:spAutoFit/>
          </a:bodyPr>
          <a:lstStyle/>
          <a:p>
            <a:pPr algn="ctr"/>
            <a:r>
              <a:rPr lang="en-US" sz="4000" b="1" u="sng" dirty="0" smtClean="0"/>
              <a:t>Initiation of formal enforcement</a:t>
            </a:r>
            <a:endParaRPr lang="en-US" sz="4000" b="1" u="sng" dirty="0"/>
          </a:p>
        </p:txBody>
      </p:sp>
      <p:pic>
        <p:nvPicPr>
          <p:cNvPr id="72706" name="Picture 2" descr="http://www.1stclasstreasures.com/cartimages/products/495_large_image.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flipH="1">
            <a:off x="6148951" y="3805084"/>
            <a:ext cx="2803320" cy="280332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3235" name="Rectangle 3"/>
          <p:cNvSpPr>
            <a:spLocks noGrp="1" noChangeArrowheads="1"/>
          </p:cNvSpPr>
          <p:nvPr>
            <p:ph type="body" idx="1"/>
          </p:nvPr>
        </p:nvSpPr>
        <p:spPr>
          <a:xfrm>
            <a:off x="840658" y="1393722"/>
            <a:ext cx="7467600" cy="4785852"/>
          </a:xfrm>
        </p:spPr>
        <p:txBody>
          <a:bodyPr>
            <a:normAutofit lnSpcReduction="10000"/>
          </a:bodyPr>
          <a:lstStyle/>
          <a:p>
            <a:pPr>
              <a:spcBef>
                <a:spcPct val="45000"/>
              </a:spcBef>
              <a:buClr>
                <a:srgbClr val="FF0000"/>
              </a:buClr>
              <a:buSzPct val="165000"/>
            </a:pPr>
            <a:r>
              <a:rPr lang="en-US" dirty="0"/>
              <a:t>The Respondent has 20 days in which to send in payment or </a:t>
            </a:r>
            <a:r>
              <a:rPr lang="en-US" dirty="0" smtClean="0"/>
              <a:t>make a </a:t>
            </a:r>
            <a:r>
              <a:rPr lang="en-US" dirty="0"/>
              <a:t>written Request for </a:t>
            </a:r>
            <a:r>
              <a:rPr lang="en-US" dirty="0" smtClean="0"/>
              <a:t>Hearing.</a:t>
            </a:r>
            <a:endParaRPr lang="en-US" dirty="0"/>
          </a:p>
          <a:p>
            <a:pPr>
              <a:spcBef>
                <a:spcPct val="45000"/>
              </a:spcBef>
              <a:buClr>
                <a:srgbClr val="FF0000"/>
              </a:buClr>
              <a:buSzPct val="165000"/>
            </a:pPr>
            <a:r>
              <a:rPr lang="en-US" dirty="0"/>
              <a:t>During this time DEQ may </a:t>
            </a:r>
            <a:r>
              <a:rPr lang="en-US" dirty="0" smtClean="0"/>
              <a:t>                        be </a:t>
            </a:r>
            <a:r>
              <a:rPr lang="en-US" dirty="0"/>
              <a:t>in contact with the Respondent, </a:t>
            </a:r>
            <a:r>
              <a:rPr lang="en-US" dirty="0" smtClean="0"/>
              <a:t>working on corrective action or other issues.</a:t>
            </a:r>
          </a:p>
          <a:p>
            <a:pPr>
              <a:spcBef>
                <a:spcPct val="45000"/>
              </a:spcBef>
              <a:buClr>
                <a:srgbClr val="FF0000"/>
              </a:buClr>
              <a:buSzPct val="165000"/>
            </a:pPr>
            <a:r>
              <a:rPr lang="en-US" dirty="0" smtClean="0"/>
              <a:t>According to DOJ rules, failure to timely appeal results in a default order.</a:t>
            </a:r>
            <a:endParaRPr lang="en-US" dirty="0"/>
          </a:p>
          <a:p>
            <a:pPr>
              <a:buSzPct val="165000"/>
            </a:pPr>
            <a:endParaRPr lang="en-US" sz="2800" dirty="0"/>
          </a:p>
          <a:p>
            <a:endParaRPr lang="en-US" dirty="0"/>
          </a:p>
        </p:txBody>
      </p:sp>
      <p:sp>
        <p:nvSpPr>
          <p:cNvPr id="223237" name="Text Box 5"/>
          <p:cNvSpPr txBox="1">
            <a:spLocks noChangeArrowheads="1"/>
          </p:cNvSpPr>
          <p:nvPr/>
        </p:nvSpPr>
        <p:spPr bwMode="auto">
          <a:xfrm>
            <a:off x="2514600" y="484188"/>
            <a:ext cx="3725251" cy="769441"/>
          </a:xfrm>
          <a:prstGeom prst="rect">
            <a:avLst/>
          </a:prstGeom>
          <a:noFill/>
          <a:ln w="9525">
            <a:noFill/>
            <a:miter lim="800000"/>
            <a:headEnd/>
            <a:tailEnd/>
          </a:ln>
          <a:effectLst/>
        </p:spPr>
        <p:txBody>
          <a:bodyPr wrap="none">
            <a:spAutoFit/>
          </a:bodyPr>
          <a:lstStyle/>
          <a:p>
            <a:r>
              <a:rPr lang="en-US" sz="4400" b="1" u="sng" dirty="0"/>
              <a:t>Appeal Process</a:t>
            </a:r>
          </a:p>
        </p:txBody>
      </p:sp>
      <p:pic>
        <p:nvPicPr>
          <p:cNvPr id="70657" name="Picture 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483393" y="1740310"/>
            <a:ext cx="3530762" cy="2521973"/>
          </a:xfrm>
          <a:prstGeom prst="rect">
            <a:avLst/>
          </a:prstGeom>
          <a:noFill/>
          <a:ln w="9525">
            <a:noFill/>
            <a:miter lim="800000"/>
            <a:headEnd/>
            <a:tailEnd/>
          </a:ln>
          <a:effectLst/>
        </p:spPr>
      </p:pic>
    </p:spTree>
  </p:cSld>
  <p:clrMapOvr>
    <a:masterClrMapping/>
  </p:clrMapOvr>
  <p:transition>
    <p:random/>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18579</TotalTime>
  <Words>4291</Words>
  <Application>Microsoft Office PowerPoint</Application>
  <PresentationFormat>On-screen Show (4:3)</PresentationFormat>
  <Paragraphs>509</Paragraphs>
  <Slides>28</Slides>
  <Notes>27</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28</vt:i4>
      </vt:variant>
    </vt:vector>
  </HeadingPairs>
  <TitlesOfParts>
    <vt:vector size="30" baseType="lpstr">
      <vt:lpstr>Office Theme</vt:lpstr>
      <vt:lpstr>Clip</vt:lpstr>
      <vt:lpstr>Information Item  Division 12 Rulemaking</vt:lpstr>
      <vt:lpstr>Topics for Today</vt:lpstr>
      <vt:lpstr>The 35,000-foot View</vt:lpstr>
      <vt:lpstr>Enforcement Goals</vt:lpstr>
      <vt:lpstr>Compliance Monitoring Actions</vt:lpstr>
      <vt:lpstr>Three related authorities that guide what are violations, what penalties are associated with them, and whether to assess penalties: </vt:lpstr>
      <vt:lpstr>Slide 7</vt:lpstr>
      <vt:lpstr>Slide 8</vt:lpstr>
      <vt:lpstr>Slide 9</vt:lpstr>
      <vt:lpstr>Informal Discussion</vt:lpstr>
      <vt:lpstr>Settlement</vt:lpstr>
      <vt:lpstr>Contested Case Hearing</vt:lpstr>
      <vt:lpstr>Appeal to the EQC</vt:lpstr>
      <vt:lpstr>Senate Bill 105A (2009) Increases maximum penalties for:</vt:lpstr>
      <vt:lpstr>Rulemaking Plan</vt:lpstr>
      <vt:lpstr>Spill Advisory Committee</vt:lpstr>
      <vt:lpstr>Spill Advisory Committee  Comments &amp; Suggestions</vt:lpstr>
      <vt:lpstr>Spill Penalty Proposal</vt:lpstr>
      <vt:lpstr>Division 12 Advisory Committee</vt:lpstr>
      <vt:lpstr>Penalty Calculation Formula</vt:lpstr>
      <vt:lpstr>$8,000 Matrix (proposed $12,000)</vt:lpstr>
      <vt:lpstr>$6,000 Matrix (proposed $8,000)</vt:lpstr>
      <vt:lpstr>$2,500 Matrix (proposed $3,000)</vt:lpstr>
      <vt:lpstr>$1,000 Matrix (no change proposed)</vt:lpstr>
      <vt:lpstr>Proposals for Division 12</vt:lpstr>
      <vt:lpstr>Proposals for Division 11</vt:lpstr>
      <vt:lpstr>Proposal for Division 200</vt:lpstr>
      <vt:lpstr>Questions or comments?</vt:lpstr>
    </vt:vector>
  </TitlesOfParts>
  <Company>State of Oregon Department of Environmental Quality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Division 12 Rulemaking</dc:title>
  <dc:creator>LCarlou</dc:creator>
  <cp:lastModifiedBy>LCarlou</cp:lastModifiedBy>
  <cp:revision>1052</cp:revision>
  <dcterms:created xsi:type="dcterms:W3CDTF">2012-11-02T15:55:02Z</dcterms:created>
  <dcterms:modified xsi:type="dcterms:W3CDTF">2014-01-03T22:55:56Z</dcterms:modified>
</cp:coreProperties>
</file>