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9" r:id="rId2"/>
    <p:sldId id="314" r:id="rId3"/>
    <p:sldId id="315" r:id="rId4"/>
    <p:sldId id="283" r:id="rId5"/>
    <p:sldId id="278" r:id="rId6"/>
    <p:sldId id="328" r:id="rId7"/>
    <p:sldId id="279" r:id="rId8"/>
    <p:sldId id="320" r:id="rId9"/>
    <p:sldId id="321" r:id="rId10"/>
    <p:sldId id="322" r:id="rId11"/>
    <p:sldId id="327" r:id="rId12"/>
    <p:sldId id="323" r:id="rId13"/>
    <p:sldId id="329" r:id="rId14"/>
    <p:sldId id="324" r:id="rId15"/>
    <p:sldId id="32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8D77"/>
    <a:srgbClr val="CCFFCC"/>
    <a:srgbClr val="FFFF99"/>
    <a:srgbClr val="33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17" autoAdjust="0"/>
  </p:normalViewPr>
  <p:slideViewPr>
    <p:cSldViewPr snapToGrid="0">
      <p:cViewPr>
        <p:scale>
          <a:sx n="60" d="100"/>
          <a:sy n="60" d="100"/>
        </p:scale>
        <p:origin x="-1536"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2611" y="-125"/>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FAF3C-62B8-4791-AD9B-D62A03CF9054}" type="datetimeFigureOut">
              <a:rPr lang="en-US" smtClean="0"/>
              <a:pPr/>
              <a:t>12/2/2013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E3EBAF-AF8E-4601-A145-94F3CFBAFA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635EC-D6B5-4FFF-A114-585FB7988B74}"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F9380-F051-4FA3-AB3B-D5DE3C0230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 Chair O’Keefe, Commissioners.</a:t>
            </a:r>
          </a:p>
          <a:p>
            <a:endParaRPr lang="en-US" dirty="0"/>
          </a:p>
          <a:p>
            <a:r>
              <a:rPr lang="en-US" dirty="0"/>
              <a:t>My name is Leah Feldon and I am the manager for the Office of Compliance and Enforcement.</a:t>
            </a:r>
          </a:p>
          <a:p>
            <a:endParaRPr lang="en-US" dirty="0"/>
          </a:p>
          <a:p>
            <a:r>
              <a:rPr lang="en-US" dirty="0"/>
              <a:t>With me today are Les Carlough, Senior Policy Advisor with  our office and Jenny Root, Environmental Law Specialist  and the </a:t>
            </a:r>
            <a:r>
              <a:rPr lang="en-US"/>
              <a:t>Division </a:t>
            </a:r>
            <a:r>
              <a:rPr lang="en-US" smtClean="0"/>
              <a:t>12 </a:t>
            </a:r>
            <a:r>
              <a:rPr lang="en-US" dirty="0"/>
              <a:t>Rules Coordinator  with our office.</a:t>
            </a:r>
          </a:p>
          <a:p>
            <a:endParaRPr lang="en-US" dirty="0"/>
          </a:p>
          <a:p>
            <a:r>
              <a:rPr lang="en-US" dirty="0"/>
              <a:t>This agenda item is a </a:t>
            </a:r>
            <a:r>
              <a:rPr lang="en-US" dirty="0" smtClean="0"/>
              <a:t>request that</a:t>
            </a:r>
            <a:r>
              <a:rPr lang="en-US" baseline="0" dirty="0" smtClean="0"/>
              <a:t> the EQC adopt rules related to our enforcement program.</a:t>
            </a:r>
          </a:p>
          <a:p>
            <a:endParaRPr lang="en-US" baseline="0" dirty="0" smtClean="0"/>
          </a:p>
          <a:p>
            <a:r>
              <a:rPr lang="en-US" baseline="0" dirty="0" smtClean="0"/>
              <a:t>You will remember that we presented an informational item about this rulemaking at your last meeting.  At that time we </a:t>
            </a:r>
            <a:r>
              <a:rPr lang="en-US" dirty="0" smtClean="0"/>
              <a:t>gave </a:t>
            </a:r>
            <a:r>
              <a:rPr lang="en-US" dirty="0"/>
              <a:t>you an overview of the enforcement process </a:t>
            </a:r>
            <a:r>
              <a:rPr lang="en-US" dirty="0" smtClean="0"/>
              <a:t>and explained </a:t>
            </a:r>
            <a:r>
              <a:rPr lang="en-US" dirty="0"/>
              <a:t>how this rulemaking fits into the overall enforcement scheme</a:t>
            </a:r>
            <a:r>
              <a:rPr lang="en-US" dirty="0" smtClean="0"/>
              <a:t>.  We also told you about the two advisory committees and public</a:t>
            </a:r>
            <a:r>
              <a:rPr lang="en-US" baseline="0" dirty="0" smtClean="0"/>
              <a:t> processes we used.</a:t>
            </a:r>
          </a:p>
          <a:p>
            <a:endParaRPr lang="en-US" baseline="0" dirty="0" smtClean="0"/>
          </a:p>
          <a:p>
            <a:r>
              <a:rPr lang="en-US" baseline="0" dirty="0" smtClean="0"/>
              <a:t>Today, we would like to explain a few of the more important details of the rule changes and will ask you to adopt the rules.  First, Jenny will review the changes to parts of the penalty calculation in </a:t>
            </a:r>
            <a:r>
              <a:rPr lang="en-US" baseline="0" smtClean="0"/>
              <a:t>Divisions 11, </a:t>
            </a:r>
            <a:r>
              <a:rPr lang="en-US" baseline="0" dirty="0" smtClean="0"/>
              <a:t>200, </a:t>
            </a:r>
            <a:r>
              <a:rPr lang="en-US" baseline="0" smtClean="0"/>
              <a:t>and 12</a:t>
            </a:r>
            <a:r>
              <a:rPr lang="en-US" baseline="0" dirty="0" smtClean="0"/>
              <a:t>.  Then Les will go over the changes to the penalty calculations related to spills and three changes made to the proposal following the public notice.</a:t>
            </a:r>
          </a:p>
        </p:txBody>
      </p:sp>
      <p:sp>
        <p:nvSpPr>
          <p:cNvPr id="4" name="Slide Number Placeholder 3"/>
          <p:cNvSpPr>
            <a:spLocks noGrp="1"/>
          </p:cNvSpPr>
          <p:nvPr>
            <p:ph type="sldNum" sz="quarter" idx="10"/>
          </p:nvPr>
        </p:nvSpPr>
        <p:spPr/>
        <p:txBody>
          <a:bodyPr/>
          <a:lstStyle/>
          <a:p>
            <a:fld id="{6A7F9380-F051-4FA3-AB3B-D5DE3C0230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indent="-514350">
              <a:spcAft>
                <a:spcPts val="600"/>
              </a:spcAft>
              <a:buFont typeface="+mj-lt"/>
              <a:buNone/>
            </a:pPr>
            <a:r>
              <a:rPr lang="en-US" b="0" dirty="0" smtClean="0"/>
              <a:t>We worked with</a:t>
            </a:r>
            <a:r>
              <a:rPr lang="en-US" b="0" baseline="0" dirty="0" smtClean="0"/>
              <a:t> our advisory committees </a:t>
            </a:r>
            <a:r>
              <a:rPr lang="en-US" b="0" baseline="0" dirty="0" smtClean="0"/>
              <a:t>on a modification of the formula process</a:t>
            </a:r>
            <a:endParaRPr lang="en-US" b="0" dirty="0" smtClean="0"/>
          </a:p>
          <a:p>
            <a:pPr marL="514350" indent="-514350">
              <a:spcAft>
                <a:spcPts val="600"/>
              </a:spcAft>
              <a:buFont typeface="+mj-lt"/>
              <a:buAutoNum type="arabicPeriod"/>
            </a:pPr>
            <a:r>
              <a:rPr lang="en-US" b="0" dirty="0" smtClean="0"/>
              <a:t>Determine </a:t>
            </a:r>
            <a:r>
              <a:rPr lang="en-US" b="0" dirty="0" smtClean="0"/>
              <a:t>base penalty as previously described, based on class and magnitude</a:t>
            </a:r>
            <a:r>
              <a:rPr lang="en-US" b="0" dirty="0" smtClean="0"/>
              <a:t>.</a:t>
            </a:r>
            <a:endParaRPr lang="en-US" b="0" dirty="0" smtClean="0"/>
          </a:p>
          <a:p>
            <a:pPr marL="514350" indent="-514350">
              <a:spcAft>
                <a:spcPts val="600"/>
              </a:spcAft>
              <a:buFont typeface="+mj-lt"/>
              <a:buAutoNum type="arabicPeriod"/>
            </a:pPr>
            <a:r>
              <a:rPr lang="en-US" b="0" dirty="0" smtClean="0"/>
              <a:t>Determine multiplier by adding:</a:t>
            </a:r>
          </a:p>
          <a:p>
            <a:pPr marL="977900" lvl="1" indent="-406400">
              <a:spcAft>
                <a:spcPts val="600"/>
              </a:spcAft>
              <a:buFont typeface="+mj-lt"/>
              <a:buAutoNum type="alphaLcPeriod"/>
            </a:pPr>
            <a:r>
              <a:rPr lang="en-US" b="0" u="sng" dirty="0" smtClean="0"/>
              <a:t>Mental state</a:t>
            </a:r>
            <a:r>
              <a:rPr lang="en-US" b="0" dirty="0" smtClean="0"/>
              <a:t>:  2 points if negligent; 3 points if reckless; or 4 points if intentional with actual knowledge that a violation would occur.</a:t>
            </a:r>
          </a:p>
          <a:p>
            <a:pPr marL="977900" lvl="1" indent="-406400">
              <a:spcAft>
                <a:spcPts val="600"/>
              </a:spcAft>
              <a:buFont typeface="+mj-lt"/>
              <a:buAutoNum type="alphaLcPeriod"/>
            </a:pPr>
            <a:r>
              <a:rPr lang="en-US" b="0" u="sng" dirty="0" smtClean="0"/>
              <a:t>Hazardousness</a:t>
            </a:r>
            <a:r>
              <a:rPr lang="en-US" b="0" dirty="0" smtClean="0"/>
              <a:t>:  1 point if “hazardous substance” or 2 points if “extremely hazardous substance”</a:t>
            </a:r>
          </a:p>
          <a:p>
            <a:pPr marL="977900" lvl="1" indent="-406400">
              <a:spcAft>
                <a:spcPts val="600"/>
              </a:spcAft>
              <a:buFont typeface="+mj-lt"/>
              <a:buAutoNum type="alphaLcPeriod"/>
            </a:pPr>
            <a:r>
              <a:rPr lang="en-US" b="0" u="sng" dirty="0" smtClean="0"/>
              <a:t>Volume</a:t>
            </a:r>
            <a:r>
              <a:rPr lang="en-US" b="0" dirty="0" smtClean="0"/>
              <a:t>: 2 points if volume exceeds 1,000 gallons</a:t>
            </a:r>
          </a:p>
          <a:p>
            <a:pPr marL="977900" lvl="1" indent="-406400">
              <a:spcAft>
                <a:spcPts val="600"/>
              </a:spcAft>
              <a:buFont typeface="+mj-lt"/>
              <a:buAutoNum type="alphaLcPeriod"/>
            </a:pPr>
            <a:r>
              <a:rPr lang="en-US" b="0" u="sng" dirty="0" smtClean="0"/>
              <a:t>Impact</a:t>
            </a:r>
            <a:r>
              <a:rPr lang="en-US" b="0" dirty="0" smtClean="0"/>
              <a:t>:  1 point if impacted sensitive area</a:t>
            </a:r>
            <a:r>
              <a:rPr lang="en-US" b="0" baseline="0" dirty="0" smtClean="0"/>
              <a:t> (as defined in cleanup rules: </a:t>
            </a:r>
            <a:r>
              <a:rPr lang="en-US" dirty="0" smtClean="0"/>
              <a:t>an area of particular environmental value where a hazardous substance could pose a greater threat than in other non-sensitive areas. Sensitive environments include but are not limited to: ESA critical habitat for federally endangered or threatened species; National Park, Monument, National Marine Sanctuary, National Recreational Area, National Wildlife Refuge, National Forest Campgrounds, recreational areas, game management areas, wildlife management areas; designated federal Wilderness Areas; wetlands (freshwater, estuarine, or coastal); wild and scenic rivers; state parks; state wildlife refuges; habitat designated for state endangered species; fishery resources; state designated natural areas; county or municipal parks; and other significant open spaces and natural resources protected under Goal 5 of Oregon's Statewide Planning Goals.) and </a:t>
            </a:r>
            <a:r>
              <a:rPr lang="en-US" b="0" dirty="0" smtClean="0"/>
              <a:t>drinking water sources, and cultural sites</a:t>
            </a:r>
            <a:r>
              <a:rPr lang="en-US" b="0" dirty="0" smtClean="0"/>
              <a:t>.</a:t>
            </a:r>
            <a:endParaRPr lang="en-US" b="0" dirty="0" smtClean="0"/>
          </a:p>
          <a:p>
            <a:pPr marL="514350" indent="-514350">
              <a:spcAft>
                <a:spcPts val="600"/>
              </a:spcAft>
              <a:buFont typeface="+mj-lt"/>
              <a:buAutoNum type="arabicPeriod"/>
            </a:pPr>
            <a:r>
              <a:rPr lang="en-US" b="0" dirty="0" smtClean="0"/>
              <a:t>Determine adjusted base penalty by multiplying base penalty by multiplier</a:t>
            </a:r>
            <a:r>
              <a:rPr lang="en-US" b="0" dirty="0" smtClean="0"/>
              <a:t>.</a:t>
            </a:r>
            <a:endParaRPr lang="en-US" b="0" dirty="0" smtClean="0"/>
          </a:p>
          <a:p>
            <a:pPr marL="514350" indent="-514350">
              <a:spcAft>
                <a:spcPts val="600"/>
              </a:spcAft>
              <a:buFont typeface="+mj-lt"/>
              <a:buAutoNum type="arabicPeriod"/>
            </a:pPr>
            <a:r>
              <a:rPr lang="en-US" b="0" dirty="0" smtClean="0"/>
              <a:t>Determine final penalty by applying the formula in OAR 340-012-0045</a:t>
            </a:r>
            <a:r>
              <a:rPr lang="en-US" b="0" dirty="0" smtClean="0"/>
              <a:t>.</a:t>
            </a:r>
            <a:endParaRPr lang="en-US" b="0" dirty="0" smtClean="0"/>
          </a:p>
          <a:p>
            <a:pPr marL="514350" indent="-514350">
              <a:spcAft>
                <a:spcPts val="600"/>
              </a:spcAft>
              <a:buFont typeface="+mj-lt"/>
              <a:buAutoNum type="arabicPeriod"/>
            </a:pPr>
            <a:r>
              <a:rPr lang="en-US" b="0" dirty="0" smtClean="0"/>
              <a:t>Apply additional 10% reduction if party exceeded required precautions. (</a:t>
            </a:r>
            <a:r>
              <a:rPr lang="en-US" sz="1200" u="sng" kern="1200" dirty="0" smtClean="0">
                <a:solidFill>
                  <a:schemeClr val="tx1"/>
                </a:solidFill>
                <a:latin typeface="+mn-lt"/>
                <a:ea typeface="+mn-ea"/>
                <a:cs typeface="+mn-cs"/>
              </a:rPr>
              <a:t>exceeds all relevant DEQ regulations pertaining to spill preparation and takes all other reasonably expected precautions to prevent spills and be prepared for spill response: employee safety training, company policies designed to reduce spill risks, availability of spill response equipment or staff, or use of alternative non-toxic oils.</a:t>
            </a:r>
            <a:endParaRPr lang="en-US" b="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penalty change I want to point</a:t>
            </a:r>
            <a:r>
              <a:rPr lang="en-US" baseline="0" dirty="0" smtClean="0"/>
              <a:t> out is the increase in penalties for violations that create an imminent likelihood for an extreme hazard to public health or that cause extensive damage to the environment.  This penalty is for extraordinary violations only and is rarely used.</a:t>
            </a:r>
          </a:p>
          <a:p>
            <a:endParaRPr lang="en-US" baseline="0" dirty="0" smtClean="0"/>
          </a:p>
          <a:p>
            <a:r>
              <a:rPr lang="en-US" baseline="0" dirty="0" smtClean="0"/>
              <a:t>To determine these penalties, the rules establish an alternative base penalty which is plugged into this familiar formula.</a:t>
            </a:r>
          </a:p>
          <a:p>
            <a:endParaRPr lang="en-US" baseline="0" dirty="0" smtClean="0"/>
          </a:p>
          <a:p>
            <a:r>
              <a:rPr lang="en-US" baseline="0" dirty="0" smtClean="0"/>
              <a:t>Adopted before statutory increase of $250K for these violations, the current rules establish a base penalty of $50K if intentional, $75K if reckless, and $100K if flagrant.  We are proposing to increase the base penalties to these:</a:t>
            </a:r>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4 </a:t>
            </a:r>
            <a:r>
              <a:rPr lang="en-US" baseline="0" dirty="0" err="1" smtClean="0"/>
              <a:t>commentors</a:t>
            </a:r>
            <a:r>
              <a:rPr lang="en-US" baseline="0" dirty="0" smtClean="0"/>
              <a:t> submitted comments on 10 issues during public notice.</a:t>
            </a:r>
          </a:p>
          <a:p>
            <a:endParaRPr lang="en-US" baseline="0" dirty="0" smtClean="0"/>
          </a:p>
          <a:p>
            <a:r>
              <a:rPr lang="en-US" baseline="0" dirty="0" smtClean="0"/>
              <a:t>Those comments are summarized in the staff report.  </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7F9380-F051-4FA3-AB3B-D5DE3C0230B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Our rulemaking proposal also includes a few updates to Division 11.</a:t>
            </a:r>
          </a:p>
          <a:p>
            <a:endParaRPr lang="en-US" sz="1400" dirty="0" smtClean="0"/>
          </a:p>
          <a:p>
            <a:r>
              <a:rPr lang="en-US" sz="1400" dirty="0" smtClean="0"/>
              <a:t>Division 11 rules supplement Oregon Attorney General Model Rules that</a:t>
            </a:r>
          </a:p>
          <a:p>
            <a:pPr lvl="1">
              <a:buFont typeface="Arial" pitchFamily="34" charset="0"/>
              <a:buChar char="•"/>
            </a:pPr>
            <a:r>
              <a:rPr lang="en-US" sz="1400" dirty="0" smtClean="0"/>
              <a:t>Outline the contested case hearings process</a:t>
            </a:r>
          </a:p>
          <a:p>
            <a:pPr lvl="1">
              <a:buFont typeface="Arial" pitchFamily="34" charset="0"/>
              <a:buChar char="•"/>
            </a:pPr>
            <a:r>
              <a:rPr lang="en-US" sz="1400" dirty="0" smtClean="0"/>
              <a:t>Outline the process for filing and service of documents</a:t>
            </a:r>
          </a:p>
          <a:p>
            <a:pPr lvl="1">
              <a:buFont typeface="Arial" pitchFamily="34" charset="0"/>
              <a:buChar char="•"/>
            </a:pPr>
            <a:r>
              <a:rPr lang="en-US" sz="1400" dirty="0" smtClean="0"/>
              <a:t>Prescribe DEQ’s process for rulemaking and public records requests</a:t>
            </a:r>
          </a:p>
          <a:p>
            <a:pPr>
              <a:buFontTx/>
              <a:buChar char="-"/>
            </a:pPr>
            <a:endParaRPr lang="en-US" sz="1400" dirty="0" smtClean="0"/>
          </a:p>
          <a:p>
            <a:pPr>
              <a:buFontTx/>
              <a:buChar char="-"/>
            </a:pPr>
            <a:r>
              <a:rPr lang="en-US" sz="1400" dirty="0" smtClean="0"/>
              <a:t>DOJ updated the Attorney General Model Rules earlier this year. </a:t>
            </a:r>
          </a:p>
          <a:p>
            <a:pPr lvl="1">
              <a:buFont typeface="Arial" pitchFamily="34" charset="0"/>
              <a:buChar char="•"/>
            </a:pPr>
            <a:r>
              <a:rPr lang="en-US" sz="1400" dirty="0" smtClean="0"/>
              <a:t>Some of our division 11 rules no longer aligned with the AG model rules for contested cases and filing and service of documents. </a:t>
            </a:r>
          </a:p>
          <a:p>
            <a:pPr lvl="1">
              <a:buFont typeface="Arial" pitchFamily="34" charset="0"/>
              <a:buChar char="•"/>
            </a:pPr>
            <a:r>
              <a:rPr lang="en-US" sz="1400" dirty="0" smtClean="0"/>
              <a:t> Because of that, we are proposing to modify the rules to fix inconsistencies. </a:t>
            </a:r>
          </a:p>
          <a:p>
            <a:pPr lvl="1">
              <a:buFont typeface="Arial" pitchFamily="34" charset="0"/>
              <a:buChar char="•"/>
            </a:pPr>
            <a:r>
              <a:rPr lang="en-US" sz="1400" dirty="0" smtClean="0"/>
              <a:t>Since we are opening those rules and they include other DEQ processes, a few other proposals from other DEQ programs are included.</a:t>
            </a:r>
          </a:p>
          <a:p>
            <a:pPr lvl="8">
              <a:buFontTx/>
              <a:buChar char="-"/>
            </a:pPr>
            <a:endParaRPr lang="en-US" dirty="0" smtClean="0"/>
          </a:p>
          <a:p>
            <a:pPr>
              <a:buFontTx/>
              <a:buChar char="-"/>
            </a:pPr>
            <a:r>
              <a:rPr lang="en-US" dirty="0" err="1" smtClean="0"/>
              <a:t>Meas</a:t>
            </a:r>
            <a:r>
              <a:rPr lang="en-US" dirty="0" smtClean="0"/>
              <a:t> 37- This rule relates to DEQ Director’s review of claims filed under Meas. 37 for compensation or exemption from environmental laws that reduced the value or use of one’s  property.  With the later passage of Meas. 49, this rule became obsolete.</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Clean Air Act, EPA considers changes to DEQ’s penalty rules to be an update to Oregon’s State Implementation plan under the federal Clean Air Act.  </a:t>
            </a:r>
          </a:p>
          <a:p>
            <a:endParaRPr lang="en-US" dirty="0" smtClean="0"/>
          </a:p>
          <a:p>
            <a:r>
              <a:rPr lang="en-US" dirty="0" smtClean="0"/>
              <a:t>This is a non-substantive technical requirement under the Clean Air Act.</a:t>
            </a:r>
            <a:endParaRPr lang="en-US" smtClean="0"/>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375B2-08CB-4AE4-B426-39615C3C87A4}" type="slidenum">
              <a:rPr lang="en-US"/>
              <a:pPr/>
              <a:t>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fontScale="92500" lnSpcReduction="20000"/>
          </a:bodyPr>
          <a:lstStyle/>
          <a:p>
            <a:pPr marL="228600" indent="-228600">
              <a:lnSpc>
                <a:spcPct val="80000"/>
              </a:lnSpc>
            </a:pPr>
            <a:r>
              <a:rPr lang="en-US" sz="1400" dirty="0" smtClean="0"/>
              <a:t>This is the penalty formula and the considerations that go into developing a penalty.</a:t>
            </a:r>
          </a:p>
          <a:p>
            <a:pPr marL="228600" indent="-228600">
              <a:lnSpc>
                <a:spcPct val="80000"/>
              </a:lnSpc>
            </a:pPr>
            <a:endParaRPr lang="en-US" sz="1400" dirty="0" smtClean="0"/>
          </a:p>
          <a:p>
            <a:pPr marL="228600" indent="-228600">
              <a:lnSpc>
                <a:spcPct val="80000"/>
              </a:lnSpc>
              <a:buFontTx/>
              <a:buAutoNum type="arabicPeriod"/>
            </a:pPr>
            <a:r>
              <a:rPr lang="en-US" sz="1400" dirty="0" smtClean="0"/>
              <a:t>Classifications:</a:t>
            </a:r>
          </a:p>
          <a:p>
            <a:pPr marL="685800" lvl="1" indent="-228600">
              <a:lnSpc>
                <a:spcPct val="80000"/>
              </a:lnSpc>
              <a:buFont typeface="Arial" pitchFamily="34" charset="0"/>
              <a:buChar char="•"/>
            </a:pPr>
            <a:r>
              <a:rPr lang="en-US" sz="1400" dirty="0" smtClean="0"/>
              <a:t>Designations by rule of the importance of the rule to protect human health or the environment</a:t>
            </a:r>
          </a:p>
          <a:p>
            <a:pPr marL="685800" lvl="1" indent="-228600">
              <a:lnSpc>
                <a:spcPct val="80000"/>
              </a:lnSpc>
              <a:buFont typeface="Arial" pitchFamily="34" charset="0"/>
              <a:buChar char="•"/>
            </a:pPr>
            <a:r>
              <a:rPr lang="en-US" sz="1400" dirty="0" smtClean="0"/>
              <a:t>Rules most important to the regulatory structure of the given environmental program </a:t>
            </a:r>
          </a:p>
          <a:p>
            <a:pPr marL="685800" lvl="1" indent="-228600">
              <a:lnSpc>
                <a:spcPct val="80000"/>
              </a:lnSpc>
              <a:buFont typeface="Arial" pitchFamily="34" charset="0"/>
              <a:buChar char="•"/>
            </a:pPr>
            <a:r>
              <a:rPr lang="en-US" sz="1400" dirty="0" smtClean="0"/>
              <a:t>Class I violations have the highest likelihood of harm; Class III violations have the least likelihood </a:t>
            </a:r>
          </a:p>
          <a:p>
            <a:pPr marL="685800" lvl="1" indent="-228600">
              <a:lnSpc>
                <a:spcPct val="80000"/>
              </a:lnSpc>
              <a:buFont typeface="Arial" pitchFamily="34" charset="0"/>
              <a:buChar char="•"/>
            </a:pPr>
            <a:r>
              <a:rPr lang="en-US" sz="1400" dirty="0" smtClean="0"/>
              <a:t>We have added some</a:t>
            </a:r>
            <a:r>
              <a:rPr lang="en-US" sz="1400" baseline="0" dirty="0" smtClean="0"/>
              <a:t> details to the classification and </a:t>
            </a:r>
            <a:r>
              <a:rPr lang="en-US" sz="1400" dirty="0" smtClean="0"/>
              <a:t>redistributed</a:t>
            </a:r>
            <a:r>
              <a:rPr lang="en-US" sz="1400" baseline="0" dirty="0" smtClean="0"/>
              <a:t> some violations in some programs – this is to align the rules with current DEQ priorities</a:t>
            </a:r>
            <a:endParaRPr lang="en-US" sz="1400" dirty="0" smtClean="0"/>
          </a:p>
          <a:p>
            <a:pPr marL="685800" lvl="1" indent="-228600">
              <a:lnSpc>
                <a:spcPct val="80000"/>
              </a:lnSpc>
            </a:pPr>
            <a:endParaRPr lang="en-US" sz="1400" dirty="0" smtClean="0"/>
          </a:p>
          <a:p>
            <a:pPr marL="228600" indent="-228600">
              <a:lnSpc>
                <a:spcPct val="80000"/>
              </a:lnSpc>
              <a:buFontTx/>
              <a:buAutoNum type="arabicPeriod"/>
            </a:pPr>
            <a:r>
              <a:rPr lang="en-US" sz="1400" dirty="0" smtClean="0"/>
              <a:t>Magnitudes:</a:t>
            </a:r>
          </a:p>
          <a:p>
            <a:pPr marL="685800" lvl="1" indent="-228600">
              <a:lnSpc>
                <a:spcPct val="80000"/>
              </a:lnSpc>
              <a:buFont typeface="Arial" pitchFamily="34" charset="0"/>
              <a:buChar char="•"/>
            </a:pPr>
            <a:r>
              <a:rPr lang="en-US" sz="1400" dirty="0" smtClean="0"/>
              <a:t>Based on the actual or threatened impact to human health and the environment resulting from the  particular violation. </a:t>
            </a:r>
          </a:p>
          <a:p>
            <a:pPr marL="685800" lvl="1" indent="-228600">
              <a:lnSpc>
                <a:spcPct val="80000"/>
              </a:lnSpc>
              <a:buFont typeface="Arial" pitchFamily="34" charset="0"/>
              <a:buChar char="•"/>
            </a:pPr>
            <a:r>
              <a:rPr lang="en-US" sz="1400" dirty="0" smtClean="0"/>
              <a:t>Major magnitude violations are those which had the most impact according to the specific facts of the case.  Minor magnitude violations had the least impact.</a:t>
            </a:r>
          </a:p>
          <a:p>
            <a:pPr marL="685800" lvl="1" indent="-228600">
              <a:lnSpc>
                <a:spcPct val="80000"/>
              </a:lnSpc>
              <a:buFont typeface="Arial" pitchFamily="34" charset="0"/>
              <a:buChar char="•"/>
            </a:pPr>
            <a:r>
              <a:rPr lang="en-US" sz="1400" dirty="0" smtClean="0"/>
              <a:t>DEQ is proposing minor changes to some of the specified magnitudes and</a:t>
            </a:r>
            <a:r>
              <a:rPr lang="en-US" sz="1400" baseline="0" dirty="0" smtClean="0"/>
              <a:t> to clarify how a respondent in a contested case could challenge DEQ’s findings on the magnitude</a:t>
            </a:r>
            <a:r>
              <a:rPr lang="en-US" sz="1400" dirty="0" smtClean="0"/>
              <a:t>.</a:t>
            </a:r>
          </a:p>
          <a:p>
            <a:pPr marL="685800" lvl="1" indent="-228600">
              <a:lnSpc>
                <a:spcPct val="80000"/>
              </a:lnSpc>
              <a:buFont typeface="Arial" pitchFamily="34" charset="0"/>
              <a:buNone/>
            </a:pPr>
            <a:endParaRPr lang="en-US" sz="1400" dirty="0" smtClean="0"/>
          </a:p>
          <a:p>
            <a:pPr marL="228600" indent="-228600">
              <a:lnSpc>
                <a:spcPct val="80000"/>
              </a:lnSpc>
              <a:buFontTx/>
              <a:buAutoNum type="arabicPeriod"/>
            </a:pPr>
            <a:r>
              <a:rPr lang="en-US" sz="1400" dirty="0" smtClean="0"/>
              <a:t>Once we have the class and magnitude, we find the appropriate matrix.  There are four different matrices</a:t>
            </a:r>
            <a:r>
              <a:rPr lang="en-US" sz="1400" baseline="0" dirty="0" smtClean="0"/>
              <a:t>.  The largest, with a top penalty of $12,000 is for the largest and most significant sources.  The $8,000 penalty matrix is for medium size entities.  The $3,000 penalty matrix is for the smallest entities and the $1000 matrix is mostly for homeowners.  Once we identify which matrix applies, we determine the base penalty.</a:t>
            </a: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375B2-08CB-4AE4-B426-39615C3C87A4}" type="slidenum">
              <a:rPr lang="en-US"/>
              <a:pPr/>
              <a:t>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fontScale="92500" lnSpcReduction="20000"/>
          </a:bodyPr>
          <a:lstStyle/>
          <a:p>
            <a:pPr marL="228600" indent="-228600">
              <a:lnSpc>
                <a:spcPct val="80000"/>
              </a:lnSpc>
              <a:buFontTx/>
              <a:buNone/>
            </a:pPr>
            <a:r>
              <a:rPr lang="en-US" sz="1400" dirty="0" smtClean="0"/>
              <a:t>Next we apply the aggravating and mitigating factors.  These include: . . .[Describe PHOMC]</a:t>
            </a:r>
          </a:p>
          <a:p>
            <a:pPr marL="228600" indent="-228600">
              <a:lnSpc>
                <a:spcPct val="80000"/>
              </a:lnSpc>
              <a:buFontTx/>
              <a:buNone/>
            </a:pPr>
            <a:endParaRPr lang="en-US" sz="1400" dirty="0" smtClean="0"/>
          </a:p>
          <a:p>
            <a:pPr marL="228600" indent="-228600">
              <a:lnSpc>
                <a:spcPct val="80000"/>
              </a:lnSpc>
              <a:buFontTx/>
              <a:buNone/>
            </a:pPr>
            <a:r>
              <a:rPr lang="en-US" sz="1400" dirty="0" smtClean="0"/>
              <a:t>There are a few notable proposed</a:t>
            </a:r>
            <a:r>
              <a:rPr lang="en-US" sz="1400" baseline="0" dirty="0" smtClean="0"/>
              <a:t> changes to the factors.</a:t>
            </a:r>
            <a:endParaRPr lang="en-US" sz="1400" dirty="0" smtClean="0"/>
          </a:p>
          <a:p>
            <a:pPr marL="685800" lvl="1" indent="-228600">
              <a:lnSpc>
                <a:spcPct val="80000"/>
              </a:lnSpc>
              <a:buFont typeface="Arial" pitchFamily="34" charset="0"/>
              <a:buNone/>
            </a:pPr>
            <a:endParaRPr lang="en-US" sz="1400" dirty="0" smtClean="0"/>
          </a:p>
          <a:p>
            <a:pPr marL="228600" indent="-228600">
              <a:lnSpc>
                <a:spcPct val="80000"/>
              </a:lnSpc>
              <a:buFontTx/>
              <a:buNone/>
            </a:pPr>
            <a:r>
              <a:rPr lang="en-US" sz="1400" dirty="0" smtClean="0"/>
              <a:t>Once these numbers are developed, they are computed according to the formula to determine the </a:t>
            </a:r>
            <a:r>
              <a:rPr lang="en-US" sz="1400" dirty="0" smtClean="0"/>
              <a:t>penalty.</a:t>
            </a:r>
          </a:p>
          <a:p>
            <a:pPr marL="228600" indent="-228600">
              <a:lnSpc>
                <a:spcPct val="80000"/>
              </a:lnSpc>
              <a:buFontTx/>
              <a:buNone/>
            </a:pPr>
            <a:endParaRPr lang="en-US" sz="1400" dirty="0" smtClean="0"/>
          </a:p>
          <a:p>
            <a:pPr marL="228600" indent="-228600">
              <a:lnSpc>
                <a:spcPct val="80000"/>
              </a:lnSpc>
              <a:buFontTx/>
              <a:buNone/>
            </a:pPr>
            <a:r>
              <a:rPr lang="en-US" sz="1400" dirty="0" smtClean="0"/>
              <a:t>Calculation </a:t>
            </a:r>
            <a:r>
              <a:rPr lang="en-US" sz="1400" dirty="0" smtClean="0"/>
              <a:t>of per violation, per day.</a:t>
            </a:r>
            <a:endParaRPr lang="en-US"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Senate</a:t>
            </a:r>
            <a:r>
              <a:rPr lang="en-US" baseline="0" dirty="0" smtClean="0"/>
              <a:t> Bill 105A (2009) any spill violation not caused through negligence or intention was subject to a maximum $10,000 penalty.  If the material spilled was oil, and it was spilled into waters of the state, and it was caused negligently or intentionally, the statutes doubled the maximum penalty to $20,000.</a:t>
            </a:r>
          </a:p>
          <a:p>
            <a:endParaRPr lang="en-US" baseline="0" dirty="0" smtClean="0"/>
          </a:p>
          <a:p>
            <a:r>
              <a:rPr lang="en-US" baseline="0" dirty="0" smtClean="0"/>
              <a:t>The bill created much larger penalties for spills of oil or hazardous materials, and for failure to clean up spills of oil or hazardous materials.  If these violations were caused negligently or intentionally, the statutory maximum penalty is now $100,000.  This requires a new way of </a:t>
            </a:r>
            <a:r>
              <a:rPr lang="en-US" baseline="0" dirty="0" smtClean="0"/>
              <a:t>calculating </a:t>
            </a:r>
            <a:r>
              <a:rPr lang="en-US" baseline="0" dirty="0" smtClean="0"/>
              <a:t>those penalties.</a:t>
            </a:r>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2666F-8EED-4E48-A9D5-A40C188AD2E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2666F-8EED-4E48-A9D5-A40C188AD2E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
        <p:nvSpPr>
          <p:cNvPr id="8" name="Rectangle 7"/>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2666F-8EED-4E48-A9D5-A40C188AD2EF}"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2E60-ABD6-4471-AD3D-B95F90AAA105}" type="slidenum">
              <a:rPr lang="en-US" smtClean="0"/>
              <a:pPr/>
              <a:t>‹#›</a:t>
            </a:fld>
            <a:endParaRPr lang="en-US"/>
          </a:p>
        </p:txBody>
      </p:sp>
      <p:sp>
        <p:nvSpPr>
          <p:cNvPr id="10" name="Rectangle 9"/>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2666F-8EED-4E48-A9D5-A40C188AD2EF}"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2E60-ABD6-4471-AD3D-B95F90AAA105}" type="slidenum">
              <a:rPr lang="en-US" smtClean="0"/>
              <a:pPr/>
              <a:t>‹#›</a:t>
            </a:fld>
            <a:endParaRPr lang="en-US"/>
          </a:p>
        </p:txBody>
      </p:sp>
      <p:sp>
        <p:nvSpPr>
          <p:cNvPr id="6" name="Rectangle 5"/>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2666F-8EED-4E48-A9D5-A40C188AD2EF}"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2666F-8EED-4E48-A9D5-A40C188AD2EF}"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ng.com/images/search?q=epa+logo&amp;id=0420E7D02DDE22D0BCA0D742ACBF5A091A02E67D&amp;FORM=IQFRB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path path="circle">
              <a:fillToRect l="100000" t="100000"/>
            </a:path>
            <a:tileRect r="-100000" b="-100000"/>
          </a:gradFill>
          <a:ln>
            <a:noFill/>
          </a:ln>
        </p:spPr>
        <p:style>
          <a:lnRef idx="1">
            <a:schemeClr val="accent3"/>
          </a:lnRef>
          <a:fillRef idx="2">
            <a:schemeClr val="accent3"/>
          </a:fillRef>
          <a:effectRef idx="1">
            <a:schemeClr val="accent3"/>
          </a:effectRef>
          <a:fontRef idx="minor">
            <a:schemeClr val="dk1"/>
          </a:fontRef>
        </p:style>
        <p:txBody>
          <a:bodyPr>
            <a:noAutofit/>
          </a:bodyPr>
          <a:lstStyle/>
          <a:p>
            <a:r>
              <a:rPr lang="en-US" sz="5400" dirty="0" smtClean="0">
                <a:solidFill>
                  <a:srgbClr val="2F8D77"/>
                </a:solidFill>
                <a:latin typeface="Arial Black" pitchFamily="34" charset="0"/>
              </a:rPr>
              <a:t>Rule Adoption</a:t>
            </a:r>
            <a:r>
              <a:rPr lang="en-US" dirty="0" smtClean="0">
                <a:solidFill>
                  <a:srgbClr val="2F8D77"/>
                </a:solidFill>
                <a:latin typeface="Arial Black" pitchFamily="34" charset="0"/>
              </a:rPr>
              <a:t> </a:t>
            </a:r>
            <a:br>
              <a:rPr lang="en-US" dirty="0" smtClean="0">
                <a:solidFill>
                  <a:srgbClr val="2F8D77"/>
                </a:solidFill>
                <a:latin typeface="Arial Black" pitchFamily="34" charset="0"/>
              </a:rPr>
            </a:br>
            <a:r>
              <a:rPr lang="en-US" dirty="0" smtClean="0">
                <a:solidFill>
                  <a:srgbClr val="2F8D77"/>
                </a:solidFill>
                <a:latin typeface="Arial Black" pitchFamily="34" charset="0"/>
              </a:rPr>
              <a:t>Divisions 11, 12 &amp; 200</a:t>
            </a:r>
            <a:endParaRPr lang="en-US" dirty="0">
              <a:solidFill>
                <a:srgbClr val="2F8D77"/>
              </a:solidFill>
              <a:latin typeface="Arial Black" pitchFamily="34" charset="0"/>
            </a:endParaRPr>
          </a:p>
        </p:txBody>
      </p:sp>
      <p:pic>
        <p:nvPicPr>
          <p:cNvPr id="1026" name="Picture 2" descr="C:\Users\lcarlou\AppData\Local\Microsoft\Windows\Temporary Internet Files\Content.IE5\B4HL3L0V\pan6in[1].tiff"/>
          <p:cNvPicPr>
            <a:picLocks noChangeAspect="1" noChangeArrowheads="1"/>
          </p:cNvPicPr>
          <p:nvPr/>
        </p:nvPicPr>
        <p:blipFill>
          <a:blip r:embed="rId3" cstate="print"/>
          <a:srcRect/>
          <a:stretch>
            <a:fillRect/>
          </a:stretch>
        </p:blipFill>
        <p:spPr bwMode="auto">
          <a:xfrm>
            <a:off x="678307" y="3962400"/>
            <a:ext cx="1074293" cy="2514600"/>
          </a:xfrm>
          <a:prstGeom prst="rect">
            <a:avLst/>
          </a:prstGeom>
          <a:noFill/>
        </p:spPr>
      </p:pic>
      <p:sp>
        <p:nvSpPr>
          <p:cNvPr id="6" name="TextBox 5"/>
          <p:cNvSpPr txBox="1"/>
          <p:nvPr/>
        </p:nvSpPr>
        <p:spPr>
          <a:xfrm>
            <a:off x="2209799" y="4343400"/>
            <a:ext cx="6553201" cy="2400657"/>
          </a:xfrm>
          <a:prstGeom prst="rect">
            <a:avLst/>
          </a:prstGeom>
          <a:noFill/>
        </p:spPr>
        <p:txBody>
          <a:bodyPr wrap="square" rtlCol="0">
            <a:spAutoFit/>
          </a:bodyPr>
          <a:lstStyle/>
          <a:p>
            <a:pPr marL="1770063" indent="-1770063">
              <a:spcAft>
                <a:spcPts val="1200"/>
              </a:spcAft>
            </a:pPr>
            <a:r>
              <a:rPr lang="en-US" sz="2400" b="1" dirty="0" smtClean="0"/>
              <a:t>Leah </a:t>
            </a:r>
            <a:r>
              <a:rPr lang="en-US" sz="2400" b="1" dirty="0" err="1" smtClean="0"/>
              <a:t>Feldon</a:t>
            </a:r>
            <a:r>
              <a:rPr lang="en-US" sz="2400" dirty="0" smtClean="0"/>
              <a:t>, 	Manager, OCE</a:t>
            </a:r>
          </a:p>
          <a:p>
            <a:pPr marL="1770063" indent="-1770063">
              <a:spcAft>
                <a:spcPts val="1200"/>
              </a:spcAft>
            </a:pPr>
            <a:r>
              <a:rPr lang="en-US" sz="2400" b="1" dirty="0" smtClean="0"/>
              <a:t>Les Carlough</a:t>
            </a:r>
            <a:r>
              <a:rPr lang="en-US" sz="2400" dirty="0" smtClean="0"/>
              <a:t>,	Senior Policy Advisor, OCE</a:t>
            </a:r>
          </a:p>
          <a:p>
            <a:pPr marL="1770063" indent="-1770063">
              <a:spcAft>
                <a:spcPts val="1200"/>
              </a:spcAft>
            </a:pPr>
            <a:r>
              <a:rPr lang="en-US" sz="2400" b="1" dirty="0" smtClean="0"/>
              <a:t>Jenny Root</a:t>
            </a:r>
            <a:r>
              <a:rPr lang="en-US" sz="2400" dirty="0" smtClean="0"/>
              <a:t>,	Environmental Law Specialist &amp; Division 12 Rules </a:t>
            </a:r>
            <a:r>
              <a:rPr lang="en-US" sz="2400" dirty="0" smtClean="0"/>
              <a:t>Coordinator, OCE</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14"/>
            <a:ext cx="8229600" cy="1143000"/>
          </a:xfrm>
        </p:spPr>
        <p:txBody>
          <a:bodyPr/>
          <a:lstStyle/>
          <a:p>
            <a:r>
              <a:rPr lang="en-US" b="1" u="sng" dirty="0" smtClean="0">
                <a:solidFill>
                  <a:srgbClr val="2F8D77"/>
                </a:solidFill>
              </a:rPr>
              <a:t>Efforts-to-Correct </a:t>
            </a:r>
            <a:r>
              <a:rPr lang="en-US" b="1" u="sng" dirty="0" smtClean="0">
                <a:solidFill>
                  <a:srgbClr val="2F8D77"/>
                </a:solidFill>
              </a:rPr>
              <a:t>Factor</a:t>
            </a:r>
            <a:endParaRPr lang="en-US" b="1" u="sng" dirty="0">
              <a:solidFill>
                <a:srgbClr val="2F8D77"/>
              </a:solidFill>
            </a:endParaRPr>
          </a:p>
        </p:txBody>
      </p:sp>
      <p:sp>
        <p:nvSpPr>
          <p:cNvPr id="3" name="Content Placeholder 2"/>
          <p:cNvSpPr>
            <a:spLocks noGrp="1"/>
          </p:cNvSpPr>
          <p:nvPr>
            <p:ph idx="1"/>
          </p:nvPr>
        </p:nvSpPr>
        <p:spPr>
          <a:xfrm>
            <a:off x="457200" y="1165127"/>
            <a:ext cx="8229600" cy="5294671"/>
          </a:xfrm>
        </p:spPr>
        <p:txBody>
          <a:bodyPr>
            <a:normAutofit fontScale="77500" lnSpcReduction="20000"/>
          </a:bodyPr>
          <a:lstStyle/>
          <a:p>
            <a:pPr marL="515938" indent="-515938">
              <a:spcBef>
                <a:spcPts val="0"/>
              </a:spcBef>
              <a:spcAft>
                <a:spcPts val="1200"/>
              </a:spcAft>
              <a:buNone/>
              <a:tabLst>
                <a:tab pos="236538" algn="r"/>
              </a:tabLst>
            </a:pPr>
            <a:r>
              <a:rPr lang="en-US" b="1" dirty="0" smtClean="0">
                <a:solidFill>
                  <a:srgbClr val="FF0000"/>
                </a:solidFill>
              </a:rPr>
              <a:t>	-5</a:t>
            </a:r>
            <a:r>
              <a:rPr lang="en-US" dirty="0" smtClean="0"/>
              <a:t>	if extraordinary efforts to correct or minimize the effects of the violation </a:t>
            </a:r>
            <a:r>
              <a:rPr lang="en-US" i="1" dirty="0" smtClean="0"/>
              <a:t>and</a:t>
            </a:r>
            <a:r>
              <a:rPr lang="en-US" dirty="0" smtClean="0"/>
              <a:t> extraordinary efforts to ensure the violation would not be repeated.</a:t>
            </a:r>
          </a:p>
          <a:p>
            <a:pPr marL="515938" indent="-515938">
              <a:spcBef>
                <a:spcPts val="0"/>
              </a:spcBef>
              <a:spcAft>
                <a:spcPts val="1200"/>
              </a:spcAft>
              <a:buNone/>
              <a:tabLst>
                <a:tab pos="236538" algn="r"/>
              </a:tabLst>
            </a:pPr>
            <a:r>
              <a:rPr lang="en-US" b="1" dirty="0" smtClean="0">
                <a:solidFill>
                  <a:srgbClr val="FF0000"/>
                </a:solidFill>
              </a:rPr>
              <a:t>	-4</a:t>
            </a:r>
            <a:r>
              <a:rPr lang="en-US" dirty="0" smtClean="0"/>
              <a:t>	if extraordinary efforts to ensure that the violation would not be repeated.</a:t>
            </a:r>
          </a:p>
          <a:p>
            <a:pPr marL="515938" indent="-515938">
              <a:spcBef>
                <a:spcPts val="0"/>
              </a:spcBef>
              <a:spcAft>
                <a:spcPts val="1200"/>
              </a:spcAft>
              <a:buNone/>
              <a:tabLst>
                <a:tab pos="236538" algn="r"/>
              </a:tabLst>
            </a:pPr>
            <a:r>
              <a:rPr lang="en-US" b="1" dirty="0" smtClean="0">
                <a:solidFill>
                  <a:srgbClr val="FF0000"/>
                </a:solidFill>
              </a:rPr>
              <a:t>	-3</a:t>
            </a:r>
            <a:r>
              <a:rPr lang="en-US" dirty="0" smtClean="0"/>
              <a:t>	if reasonable efforts to correct the violation or reasonable affirmative efforts to minimize the effects of the violation. </a:t>
            </a:r>
          </a:p>
          <a:p>
            <a:pPr marL="515938" indent="-515938">
              <a:spcBef>
                <a:spcPts val="0"/>
              </a:spcBef>
              <a:spcAft>
                <a:spcPts val="1200"/>
              </a:spcAft>
              <a:buNone/>
              <a:tabLst>
                <a:tab pos="236538" algn="r"/>
              </a:tabLst>
            </a:pPr>
            <a:r>
              <a:rPr lang="en-US" b="1" dirty="0" smtClean="0">
                <a:solidFill>
                  <a:srgbClr val="FF0000"/>
                </a:solidFill>
              </a:rPr>
              <a:t>	-2</a:t>
            </a:r>
            <a:r>
              <a:rPr lang="en-US" dirty="0" smtClean="0"/>
              <a:t>	if eventually made some efforts to correct, or to minimize the effects of, the violation.</a:t>
            </a:r>
          </a:p>
          <a:p>
            <a:pPr marL="515938" indent="-515938">
              <a:spcBef>
                <a:spcPts val="0"/>
              </a:spcBef>
              <a:spcAft>
                <a:spcPts val="1200"/>
              </a:spcAft>
              <a:buNone/>
              <a:tabLst>
                <a:tab pos="236538" algn="r"/>
              </a:tabLst>
            </a:pPr>
            <a:r>
              <a:rPr lang="en-US" b="1" dirty="0" smtClean="0">
                <a:solidFill>
                  <a:srgbClr val="FF0000"/>
                </a:solidFill>
              </a:rPr>
              <a:t>	-1</a:t>
            </a:r>
            <a:r>
              <a:rPr lang="en-US" dirty="0" smtClean="0"/>
              <a:t>	if reasonable efforts to ensure that the violation would not be repeated.</a:t>
            </a:r>
          </a:p>
          <a:p>
            <a:pPr marL="515938" indent="-515938">
              <a:spcBef>
                <a:spcPts val="0"/>
              </a:spcBef>
              <a:spcAft>
                <a:spcPts val="1200"/>
              </a:spcAft>
              <a:buNone/>
              <a:tabLst>
                <a:tab pos="236538" algn="r"/>
              </a:tabLst>
            </a:pPr>
            <a:r>
              <a:rPr lang="en-US" b="1" dirty="0" smtClean="0">
                <a:solidFill>
                  <a:srgbClr val="FF0000"/>
                </a:solidFill>
              </a:rPr>
              <a:t>	 0</a:t>
            </a:r>
            <a:r>
              <a:rPr lang="en-US" dirty="0" smtClean="0"/>
              <a:t>	if there is insufficient information to make another finding.</a:t>
            </a:r>
          </a:p>
          <a:p>
            <a:pPr marL="515938" indent="-515938">
              <a:spcBef>
                <a:spcPts val="0"/>
              </a:spcBef>
              <a:spcAft>
                <a:spcPts val="1200"/>
              </a:spcAft>
              <a:buNone/>
              <a:tabLst>
                <a:tab pos="236538" algn="r"/>
              </a:tabLst>
            </a:pPr>
            <a:r>
              <a:rPr lang="en-US" b="1" dirty="0" smtClean="0">
                <a:solidFill>
                  <a:srgbClr val="FF0000"/>
                </a:solidFill>
              </a:rPr>
              <a:t>	2</a:t>
            </a:r>
            <a:r>
              <a:rPr lang="en-US" dirty="0" smtClean="0"/>
              <a:t>	if respondent did not address the violation.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2F8D77"/>
                </a:solidFill>
              </a:rPr>
              <a:t>Revised </a:t>
            </a:r>
            <a:r>
              <a:rPr lang="en-US" sz="3600" b="1" u="sng" dirty="0" smtClean="0">
                <a:solidFill>
                  <a:srgbClr val="2F8D77"/>
                </a:solidFill>
              </a:rPr>
              <a:t>Statutory Spill Penalty Maximums</a:t>
            </a:r>
            <a:endParaRPr lang="en-US" sz="3600" b="1" u="sng" dirty="0">
              <a:solidFill>
                <a:srgbClr val="2F8D77"/>
              </a:solidFill>
            </a:endParaRPr>
          </a:p>
        </p:txBody>
      </p:sp>
      <p:graphicFrame>
        <p:nvGraphicFramePr>
          <p:cNvPr id="4" name="Content Placeholder 3"/>
          <p:cNvGraphicFramePr>
            <a:graphicFrameLocks noGrp="1"/>
          </p:cNvGraphicFramePr>
          <p:nvPr>
            <p:ph idx="1"/>
          </p:nvPr>
        </p:nvGraphicFramePr>
        <p:xfrm>
          <a:off x="523160" y="1619839"/>
          <a:ext cx="8163641" cy="4526961"/>
        </p:xfrm>
        <a:graphic>
          <a:graphicData uri="http://schemas.openxmlformats.org/drawingml/2006/table">
            <a:tbl>
              <a:tblPr firstRow="1" bandRow="1">
                <a:tableStyleId>{5C22544A-7EE6-4342-B048-85BDC9FD1C3A}</a:tableStyleId>
              </a:tblPr>
              <a:tblGrid>
                <a:gridCol w="2706177"/>
                <a:gridCol w="1398194"/>
                <a:gridCol w="1353090"/>
                <a:gridCol w="1401533"/>
                <a:gridCol w="1304647"/>
              </a:tblGrid>
              <a:tr h="459684">
                <a:tc rowSpan="2">
                  <a:txBody>
                    <a:bodyPr/>
                    <a:lstStyle/>
                    <a:p>
                      <a:pPr marL="0" marR="0" algn="ctr"/>
                      <a:r>
                        <a:rPr lang="en-US" sz="2000" b="1" dirty="0" smtClean="0">
                          <a:solidFill>
                            <a:srgbClr val="000000"/>
                          </a:solidFill>
                          <a:latin typeface="Arial" pitchFamily="34" charset="0"/>
                          <a:ea typeface="Times New Roman"/>
                          <a:cs typeface="Arial" pitchFamily="34" charset="0"/>
                        </a:rPr>
                        <a:t>Spill into</a:t>
                      </a:r>
                      <a:r>
                        <a:rPr lang="en-US" sz="2000" b="1" baseline="0" dirty="0" smtClean="0">
                          <a:solidFill>
                            <a:srgbClr val="000000"/>
                          </a:solidFill>
                          <a:latin typeface="Arial" pitchFamily="34" charset="0"/>
                          <a:ea typeface="Times New Roman"/>
                          <a:cs typeface="Arial" pitchFamily="34" charset="0"/>
                        </a:rPr>
                        <a:t> waters </a:t>
                      </a:r>
                    </a:p>
                    <a:p>
                      <a:pPr marL="0" marR="0" algn="ctr"/>
                      <a:r>
                        <a:rPr lang="en-US" sz="2000" b="1" baseline="0" dirty="0" smtClean="0">
                          <a:solidFill>
                            <a:srgbClr val="000000"/>
                          </a:solidFill>
                          <a:latin typeface="Arial" pitchFamily="34" charset="0"/>
                          <a:ea typeface="Times New Roman"/>
                          <a:cs typeface="Arial" pitchFamily="34" charset="0"/>
                        </a:rPr>
                        <a:t>of the state</a:t>
                      </a:r>
                      <a:endParaRPr lang="en-US" sz="2000" b="1" dirty="0">
                        <a:solidFill>
                          <a:srgbClr val="000000"/>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marL="0" marR="0" algn="ctr"/>
                      <a:r>
                        <a:rPr lang="en-US" sz="2200" u="sng" dirty="0" smtClean="0">
                          <a:solidFill>
                            <a:schemeClr val="tx1"/>
                          </a:solidFill>
                          <a:latin typeface="Arial" pitchFamily="34" charset="0"/>
                          <a:ea typeface="Times New Roman"/>
                          <a:cs typeface="Arial" pitchFamily="34" charset="0"/>
                        </a:rPr>
                        <a:t>Pre-bill</a:t>
                      </a:r>
                      <a:endParaRPr lang="en-US" sz="2200" u="sng" dirty="0">
                        <a:solidFill>
                          <a:schemeClr val="tx1"/>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algn="ctr"/>
                      <a:endParaRPr lang="en-US" sz="2000" dirty="0">
                        <a:latin typeface="Calibri"/>
                        <a:ea typeface="Times New Roman"/>
                        <a:cs typeface="Times New Roman"/>
                      </a:endParaRPr>
                    </a:p>
                  </a:txBody>
                  <a:tcPr marL="68580" marR="68580" marT="0" marB="0" anchor="b">
                    <a:solidFill>
                      <a:schemeClr val="bg1">
                        <a:lumMod val="75000"/>
                      </a:schemeClr>
                    </a:solidFill>
                  </a:tcPr>
                </a:tc>
                <a:tc gridSpan="2">
                  <a:txBody>
                    <a:bodyPr/>
                    <a:lstStyle/>
                    <a:p>
                      <a:pPr marL="0" marR="0" algn="ctr"/>
                      <a:r>
                        <a:rPr lang="en-US" sz="2200" u="sng" dirty="0" smtClean="0">
                          <a:solidFill>
                            <a:schemeClr val="tx1"/>
                          </a:solidFill>
                          <a:latin typeface="Arial" pitchFamily="34" charset="0"/>
                          <a:ea typeface="Times New Roman"/>
                          <a:cs typeface="Arial" pitchFamily="34" charset="0"/>
                        </a:rPr>
                        <a:t>Post-bill</a:t>
                      </a:r>
                      <a:endParaRPr lang="en-US" sz="2200" u="sng" dirty="0">
                        <a:solidFill>
                          <a:schemeClr val="tx1"/>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algn="ctr"/>
                      <a:endParaRPr lang="en-US" sz="2000" dirty="0">
                        <a:latin typeface="Calibri"/>
                        <a:ea typeface="Times New Roman"/>
                        <a:cs typeface="Times New Roman"/>
                      </a:endParaRPr>
                    </a:p>
                  </a:txBody>
                  <a:tcPr marL="68580" marR="68580" marT="0" marB="0" anchor="b">
                    <a:solidFill>
                      <a:schemeClr val="bg1">
                        <a:lumMod val="75000"/>
                      </a:schemeClr>
                    </a:solidFill>
                  </a:tcPr>
                </a:tc>
              </a:tr>
              <a:tr h="745408">
                <a:tc vMerge="1">
                  <a:txBody>
                    <a:bodyPr/>
                    <a:lstStyle/>
                    <a:p>
                      <a:pPr marL="0" marR="0" algn="ctr"/>
                      <a:endParaRPr lang="en-US" sz="2000" b="1" dirty="0">
                        <a:solidFill>
                          <a:srgbClr val="000000"/>
                        </a:solidFill>
                        <a:latin typeface="Arial"/>
                        <a:ea typeface="Times New Roman"/>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Not </a:t>
                      </a: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Not </a:t>
                      </a: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28575"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745408">
                <a:tc>
                  <a:txBody>
                    <a:bodyPr/>
                    <a:lstStyle/>
                    <a:p>
                      <a:pPr marL="0" marR="0" algn="ctr"/>
                      <a:r>
                        <a:rPr lang="en-US" sz="2000" b="0" dirty="0" smtClean="0">
                          <a:solidFill>
                            <a:srgbClr val="000000"/>
                          </a:solidFill>
                          <a:latin typeface="Arial"/>
                          <a:ea typeface="Times New Roman"/>
                          <a:cs typeface="Times New Roman"/>
                        </a:rPr>
                        <a:t>Spill of oil</a:t>
                      </a:r>
                      <a:endParaRPr lang="en-US" sz="2000" b="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$20,000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$25,000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$100,000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r>
              <a:tr h="745408">
                <a:tc>
                  <a:txBody>
                    <a:bodyPr/>
                    <a:lstStyle/>
                    <a:p>
                      <a:pPr marL="0" marR="0" algn="ctr"/>
                      <a:r>
                        <a:rPr lang="en-US" sz="2000" b="0" dirty="0" smtClean="0">
                          <a:solidFill>
                            <a:srgbClr val="000000"/>
                          </a:solidFill>
                          <a:latin typeface="Arial"/>
                          <a:ea typeface="Times New Roman"/>
                          <a:cs typeface="Times New Roman"/>
                        </a:rPr>
                        <a:t>Failure</a:t>
                      </a:r>
                      <a:r>
                        <a:rPr lang="en-US" sz="2000" b="0" baseline="0" dirty="0" smtClean="0">
                          <a:solidFill>
                            <a:srgbClr val="000000"/>
                          </a:solidFill>
                          <a:latin typeface="Arial"/>
                          <a:ea typeface="Times New Roman"/>
                          <a:cs typeface="Times New Roman"/>
                        </a:rPr>
                        <a:t> to clean up oil</a:t>
                      </a:r>
                      <a:endParaRPr lang="en-US" sz="2000" b="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endParaRPr lang="en-US" sz="2000" dirty="0">
                        <a:latin typeface="Calibri"/>
                        <a:ea typeface="Times New Roman"/>
                        <a:cs typeface="Times New Roman"/>
                      </a:endParaRPr>
                    </a:p>
                  </a:txBody>
                  <a:tcPr marL="68580" marR="68580" marT="0" marB="0" anchor="ctr"/>
                </a:tc>
              </a:tr>
              <a:tr h="9293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Arial"/>
                          <a:ea typeface="Times New Roman"/>
                          <a:cs typeface="Times New Roman"/>
                        </a:rPr>
                        <a:t>Spill of hazardous material</a:t>
                      </a:r>
                      <a:endParaRPr lang="en-US" sz="2000" b="0" dirty="0" smtClean="0">
                        <a:latin typeface="+mn-lt"/>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p>
                  </a:txBody>
                  <a:tcPr marL="68580" marR="68580" marT="0" marB="0" anchor="ctr"/>
                </a:tc>
              </a:tr>
              <a:tr h="901700">
                <a:tc>
                  <a:txBody>
                    <a:bodyPr/>
                    <a:lstStyle/>
                    <a:p>
                      <a:pPr marL="0" marR="0" algn="ctr"/>
                      <a:r>
                        <a:rPr lang="en-US" sz="2000" b="0" dirty="0" smtClean="0">
                          <a:solidFill>
                            <a:srgbClr val="000000"/>
                          </a:solidFill>
                          <a:latin typeface="Arial"/>
                          <a:ea typeface="Times New Roman"/>
                          <a:cs typeface="Times New Roman"/>
                        </a:rPr>
                        <a:t>Failure to clean up hazardous material</a:t>
                      </a:r>
                      <a:endParaRPr lang="en-US" sz="2000" b="0" dirty="0">
                        <a:latin typeface="+mn-lt"/>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862"/>
          </a:xfrm>
        </p:spPr>
        <p:txBody>
          <a:bodyPr/>
          <a:lstStyle/>
          <a:p>
            <a:r>
              <a:rPr lang="en-US" b="1" u="sng" dirty="0" smtClean="0">
                <a:solidFill>
                  <a:srgbClr val="2F8D77"/>
                </a:solidFill>
              </a:rPr>
              <a:t>Special Spill Penalty Formula</a:t>
            </a:r>
            <a:endParaRPr lang="en-US" b="1" u="sng" dirty="0">
              <a:solidFill>
                <a:srgbClr val="2F8D77"/>
              </a:solidFill>
            </a:endParaRPr>
          </a:p>
        </p:txBody>
      </p:sp>
      <p:sp>
        <p:nvSpPr>
          <p:cNvPr id="3" name="Content Placeholder 2"/>
          <p:cNvSpPr>
            <a:spLocks noGrp="1"/>
          </p:cNvSpPr>
          <p:nvPr>
            <p:ph idx="1"/>
          </p:nvPr>
        </p:nvSpPr>
        <p:spPr>
          <a:xfrm>
            <a:off x="520700" y="1320800"/>
            <a:ext cx="7975600" cy="5105400"/>
          </a:xfrm>
        </p:spPr>
        <p:txBody>
          <a:bodyPr>
            <a:normAutofit fontScale="70000" lnSpcReduction="20000"/>
          </a:bodyPr>
          <a:lstStyle/>
          <a:p>
            <a:pPr marL="514350" indent="-514350">
              <a:spcAft>
                <a:spcPts val="600"/>
              </a:spcAft>
              <a:buFont typeface="+mj-lt"/>
              <a:buAutoNum type="arabicPeriod"/>
            </a:pPr>
            <a:r>
              <a:rPr lang="en-US" b="1" dirty="0" smtClean="0"/>
              <a:t>Determine base penalty as previously described.</a:t>
            </a:r>
          </a:p>
          <a:p>
            <a:pPr marL="514350" indent="-514350">
              <a:spcAft>
                <a:spcPts val="600"/>
              </a:spcAft>
              <a:buFont typeface="+mj-lt"/>
              <a:buAutoNum type="arabicPeriod"/>
            </a:pPr>
            <a:r>
              <a:rPr lang="en-US" b="1" dirty="0" smtClean="0"/>
              <a:t>Determine multiplier by adding:</a:t>
            </a:r>
          </a:p>
          <a:p>
            <a:pPr marL="977900" lvl="1" indent="-406400">
              <a:spcAft>
                <a:spcPts val="600"/>
              </a:spcAft>
              <a:buFont typeface="+mj-lt"/>
              <a:buAutoNum type="alphaLcPeriod"/>
            </a:pPr>
            <a:r>
              <a:rPr lang="en-US" u="sng" dirty="0" smtClean="0"/>
              <a:t>Mental state</a:t>
            </a:r>
            <a:r>
              <a:rPr lang="en-US" dirty="0" smtClean="0"/>
              <a:t>:  2 points if negligent; 3 points if reckless; or 4 points if intentional with actual knowledge that a violation would occur.</a:t>
            </a:r>
          </a:p>
          <a:p>
            <a:pPr marL="977900" lvl="1" indent="-406400">
              <a:spcAft>
                <a:spcPts val="600"/>
              </a:spcAft>
              <a:buFont typeface="+mj-lt"/>
              <a:buAutoNum type="alphaLcPeriod"/>
            </a:pPr>
            <a:r>
              <a:rPr lang="en-US" u="sng" dirty="0" smtClean="0"/>
              <a:t>Hazardousness</a:t>
            </a:r>
            <a:r>
              <a:rPr lang="en-US" dirty="0" smtClean="0"/>
              <a:t>:  1 point if “hazardous substance” or 2 points if “extremely hazardous substance”</a:t>
            </a:r>
          </a:p>
          <a:p>
            <a:pPr marL="977900" lvl="1" indent="-406400">
              <a:spcAft>
                <a:spcPts val="600"/>
              </a:spcAft>
              <a:buFont typeface="+mj-lt"/>
              <a:buAutoNum type="alphaLcPeriod"/>
            </a:pPr>
            <a:r>
              <a:rPr lang="en-US" u="sng" dirty="0" smtClean="0"/>
              <a:t>Volume</a:t>
            </a:r>
            <a:r>
              <a:rPr lang="en-US" dirty="0" smtClean="0"/>
              <a:t>: 2 points if volume exceeds 1,000 gallons</a:t>
            </a:r>
          </a:p>
          <a:p>
            <a:pPr marL="977900" lvl="1" indent="-406400">
              <a:spcAft>
                <a:spcPts val="600"/>
              </a:spcAft>
              <a:buFont typeface="+mj-lt"/>
              <a:buAutoNum type="alphaLcPeriod"/>
            </a:pPr>
            <a:r>
              <a:rPr lang="en-US" u="sng" dirty="0" smtClean="0"/>
              <a:t>Impact</a:t>
            </a:r>
            <a:r>
              <a:rPr lang="en-US" dirty="0" smtClean="0"/>
              <a:t>:  1 point if impacted sensitive area.</a:t>
            </a:r>
          </a:p>
          <a:p>
            <a:pPr marL="514350" indent="-514350">
              <a:spcAft>
                <a:spcPts val="600"/>
              </a:spcAft>
              <a:buFont typeface="+mj-lt"/>
              <a:buAutoNum type="arabicPeriod"/>
            </a:pPr>
            <a:r>
              <a:rPr lang="en-US" b="1" dirty="0" smtClean="0"/>
              <a:t>Determine adjusted base penalty by multiplying base penalty by multiplier.</a:t>
            </a:r>
          </a:p>
          <a:p>
            <a:pPr marL="514350" indent="-514350">
              <a:spcAft>
                <a:spcPts val="600"/>
              </a:spcAft>
              <a:buFont typeface="+mj-lt"/>
              <a:buAutoNum type="arabicPeriod"/>
            </a:pPr>
            <a:r>
              <a:rPr lang="en-US" b="1" dirty="0" smtClean="0"/>
              <a:t>Determine final penalty by applying the </a:t>
            </a:r>
            <a:r>
              <a:rPr lang="en-US" b="1" dirty="0" smtClean="0"/>
              <a:t>                                formula </a:t>
            </a:r>
            <a:r>
              <a:rPr lang="en-US" b="1" dirty="0" smtClean="0"/>
              <a:t>in OAR 340-012-0045.</a:t>
            </a:r>
          </a:p>
          <a:p>
            <a:pPr marL="514350" indent="-514350">
              <a:spcAft>
                <a:spcPts val="600"/>
              </a:spcAft>
              <a:buFont typeface="+mj-lt"/>
              <a:buAutoNum type="arabicPeriod"/>
            </a:pPr>
            <a:r>
              <a:rPr lang="en-US" b="1" dirty="0" smtClean="0"/>
              <a:t>Apply additional 10% reduction if party </a:t>
            </a:r>
            <a:r>
              <a:rPr lang="en-US" b="1" dirty="0" smtClean="0"/>
              <a:t>                                             exceeded </a:t>
            </a:r>
            <a:r>
              <a:rPr lang="en-US" b="1" dirty="0" smtClean="0"/>
              <a:t>required precautions.</a:t>
            </a:r>
            <a:endParaRPr lang="en-US" b="1" dirty="0"/>
          </a:p>
        </p:txBody>
      </p:sp>
      <p:pic>
        <p:nvPicPr>
          <p:cNvPr id="9222" name="Picture 6" descr="http://2.bp.blogspot.com/_2xmHOoPqAIQ/TBfviASUPYI/AAAAAAAABqM/SqVi4M8h4OE/s1600/100604_gulf_oil_spill_lg25.jpg"/>
          <p:cNvPicPr>
            <a:picLocks noChangeAspect="1" noChangeArrowheads="1"/>
          </p:cNvPicPr>
          <p:nvPr/>
        </p:nvPicPr>
        <p:blipFill>
          <a:blip r:embed="rId3" cstate="print">
            <a:clrChange>
              <a:clrFrom>
                <a:srgbClr val="F5F5F5"/>
              </a:clrFrom>
              <a:clrTo>
                <a:srgbClr val="F5F5F5">
                  <a:alpha val="0"/>
                </a:srgbClr>
              </a:clrTo>
            </a:clrChange>
          </a:blip>
          <a:srcRect l="3225" t="3947"/>
          <a:stretch>
            <a:fillRect/>
          </a:stretch>
        </p:blipFill>
        <p:spPr bwMode="auto">
          <a:xfrm>
            <a:off x="6544734" y="4311069"/>
            <a:ext cx="2599266" cy="2546932"/>
          </a:xfrm>
          <a:prstGeom prst="rect">
            <a:avLst/>
          </a:prstGeom>
          <a:noFill/>
          <a:ln>
            <a:noFill/>
          </a:ln>
        </p:spPr>
      </p:pic>
      <p:sp>
        <p:nvSpPr>
          <p:cNvPr id="8" name="Freeform 7"/>
          <p:cNvSpPr/>
          <p:nvPr/>
        </p:nvSpPr>
        <p:spPr>
          <a:xfrm>
            <a:off x="6228801" y="4510853"/>
            <a:ext cx="1583871" cy="2154210"/>
          </a:xfrm>
          <a:custGeom>
            <a:avLst/>
            <a:gdLst>
              <a:gd name="connsiteX0" fmla="*/ 333248 w 1504149"/>
              <a:gd name="connsiteY0" fmla="*/ 36702 h 2086132"/>
              <a:gd name="connsiteX1" fmla="*/ 309802 w 1504149"/>
              <a:gd name="connsiteY1" fmla="*/ 77733 h 2086132"/>
              <a:gd name="connsiteX2" fmla="*/ 292217 w 1504149"/>
              <a:gd name="connsiteY2" fmla="*/ 83595 h 2086132"/>
              <a:gd name="connsiteX3" fmla="*/ 274632 w 1504149"/>
              <a:gd name="connsiteY3" fmla="*/ 95318 h 2086132"/>
              <a:gd name="connsiteX4" fmla="*/ 251186 w 1504149"/>
              <a:gd name="connsiteY4" fmla="*/ 107041 h 2086132"/>
              <a:gd name="connsiteX5" fmla="*/ 239463 w 1504149"/>
              <a:gd name="connsiteY5" fmla="*/ 124625 h 2086132"/>
              <a:gd name="connsiteX6" fmla="*/ 233602 w 1504149"/>
              <a:gd name="connsiteY6" fmla="*/ 142210 h 2086132"/>
              <a:gd name="connsiteX7" fmla="*/ 221878 w 1504149"/>
              <a:gd name="connsiteY7" fmla="*/ 153933 h 2086132"/>
              <a:gd name="connsiteX8" fmla="*/ 204294 w 1504149"/>
              <a:gd name="connsiteY8" fmla="*/ 194964 h 2086132"/>
              <a:gd name="connsiteX9" fmla="*/ 192571 w 1504149"/>
              <a:gd name="connsiteY9" fmla="*/ 241856 h 2086132"/>
              <a:gd name="connsiteX10" fmla="*/ 198432 w 1504149"/>
              <a:gd name="connsiteY10" fmla="*/ 353225 h 2086132"/>
              <a:gd name="connsiteX11" fmla="*/ 210155 w 1504149"/>
              <a:gd name="connsiteY11" fmla="*/ 370810 h 2086132"/>
              <a:gd name="connsiteX12" fmla="*/ 216017 w 1504149"/>
              <a:gd name="connsiteY12" fmla="*/ 388395 h 2086132"/>
              <a:gd name="connsiteX13" fmla="*/ 198432 w 1504149"/>
              <a:gd name="connsiteY13" fmla="*/ 394256 h 2086132"/>
              <a:gd name="connsiteX14" fmla="*/ 139817 w 1504149"/>
              <a:gd name="connsiteY14" fmla="*/ 464595 h 2086132"/>
              <a:gd name="connsiteX15" fmla="*/ 133955 w 1504149"/>
              <a:gd name="connsiteY15" fmla="*/ 482179 h 2086132"/>
              <a:gd name="connsiteX16" fmla="*/ 128094 w 1504149"/>
              <a:gd name="connsiteY16" fmla="*/ 523210 h 2086132"/>
              <a:gd name="connsiteX17" fmla="*/ 122232 w 1504149"/>
              <a:gd name="connsiteY17" fmla="*/ 540795 h 2086132"/>
              <a:gd name="connsiteX18" fmla="*/ 116371 w 1504149"/>
              <a:gd name="connsiteY18" fmla="*/ 575964 h 2086132"/>
              <a:gd name="connsiteX19" fmla="*/ 104648 w 1504149"/>
              <a:gd name="connsiteY19" fmla="*/ 593548 h 2086132"/>
              <a:gd name="connsiteX20" fmla="*/ 98786 w 1504149"/>
              <a:gd name="connsiteY20" fmla="*/ 611133 h 2086132"/>
              <a:gd name="connsiteX21" fmla="*/ 81202 w 1504149"/>
              <a:gd name="connsiteY21" fmla="*/ 616995 h 2086132"/>
              <a:gd name="connsiteX22" fmla="*/ 75340 w 1504149"/>
              <a:gd name="connsiteY22" fmla="*/ 634579 h 2086132"/>
              <a:gd name="connsiteX23" fmla="*/ 63617 w 1504149"/>
              <a:gd name="connsiteY23" fmla="*/ 652164 h 2086132"/>
              <a:gd name="connsiteX24" fmla="*/ 51894 w 1504149"/>
              <a:gd name="connsiteY24" fmla="*/ 687333 h 2086132"/>
              <a:gd name="connsiteX25" fmla="*/ 75340 w 1504149"/>
              <a:gd name="connsiteY25" fmla="*/ 751810 h 2086132"/>
              <a:gd name="connsiteX26" fmla="*/ 104648 w 1504149"/>
              <a:gd name="connsiteY26" fmla="*/ 757671 h 2086132"/>
              <a:gd name="connsiteX27" fmla="*/ 110509 w 1504149"/>
              <a:gd name="connsiteY27" fmla="*/ 775256 h 2086132"/>
              <a:gd name="connsiteX28" fmla="*/ 92925 w 1504149"/>
              <a:gd name="connsiteY28" fmla="*/ 798702 h 2086132"/>
              <a:gd name="connsiteX29" fmla="*/ 75340 w 1504149"/>
              <a:gd name="connsiteY29" fmla="*/ 845595 h 2086132"/>
              <a:gd name="connsiteX30" fmla="*/ 81202 w 1504149"/>
              <a:gd name="connsiteY30" fmla="*/ 874902 h 2086132"/>
              <a:gd name="connsiteX31" fmla="*/ 92925 w 1504149"/>
              <a:gd name="connsiteY31" fmla="*/ 892487 h 2086132"/>
              <a:gd name="connsiteX32" fmla="*/ 98786 w 1504149"/>
              <a:gd name="connsiteY32" fmla="*/ 962825 h 2086132"/>
              <a:gd name="connsiteX33" fmla="*/ 92925 w 1504149"/>
              <a:gd name="connsiteY33" fmla="*/ 1021441 h 2086132"/>
              <a:gd name="connsiteX34" fmla="*/ 87063 w 1504149"/>
              <a:gd name="connsiteY34" fmla="*/ 1039025 h 2086132"/>
              <a:gd name="connsiteX35" fmla="*/ 92925 w 1504149"/>
              <a:gd name="connsiteY35" fmla="*/ 1109364 h 2086132"/>
              <a:gd name="connsiteX36" fmla="*/ 98786 w 1504149"/>
              <a:gd name="connsiteY36" fmla="*/ 1203148 h 2086132"/>
              <a:gd name="connsiteX37" fmla="*/ 104648 w 1504149"/>
              <a:gd name="connsiteY37" fmla="*/ 1220733 h 2086132"/>
              <a:gd name="connsiteX38" fmla="*/ 110509 w 1504149"/>
              <a:gd name="connsiteY38" fmla="*/ 1244179 h 2086132"/>
              <a:gd name="connsiteX39" fmla="*/ 116371 w 1504149"/>
              <a:gd name="connsiteY39" fmla="*/ 1384856 h 2086132"/>
              <a:gd name="connsiteX40" fmla="*/ 98786 w 1504149"/>
              <a:gd name="connsiteY40" fmla="*/ 1408302 h 2086132"/>
              <a:gd name="connsiteX41" fmla="*/ 69478 w 1504149"/>
              <a:gd name="connsiteY41" fmla="*/ 1461056 h 2086132"/>
              <a:gd name="connsiteX42" fmla="*/ 51894 w 1504149"/>
              <a:gd name="connsiteY42" fmla="*/ 1478641 h 2086132"/>
              <a:gd name="connsiteX43" fmla="*/ 16725 w 1504149"/>
              <a:gd name="connsiteY43" fmla="*/ 1525533 h 2086132"/>
              <a:gd name="connsiteX44" fmla="*/ 10863 w 1504149"/>
              <a:gd name="connsiteY44" fmla="*/ 1642764 h 2086132"/>
              <a:gd name="connsiteX45" fmla="*/ 22586 w 1504149"/>
              <a:gd name="connsiteY45" fmla="*/ 1707241 h 2086132"/>
              <a:gd name="connsiteX46" fmla="*/ 46032 w 1504149"/>
              <a:gd name="connsiteY46" fmla="*/ 1748271 h 2086132"/>
              <a:gd name="connsiteX47" fmla="*/ 63617 w 1504149"/>
              <a:gd name="connsiteY47" fmla="*/ 1789302 h 2086132"/>
              <a:gd name="connsiteX48" fmla="*/ 75340 w 1504149"/>
              <a:gd name="connsiteY48" fmla="*/ 1806887 h 2086132"/>
              <a:gd name="connsiteX49" fmla="*/ 92925 w 1504149"/>
              <a:gd name="connsiteY49" fmla="*/ 1836195 h 2086132"/>
              <a:gd name="connsiteX50" fmla="*/ 122232 w 1504149"/>
              <a:gd name="connsiteY50" fmla="*/ 1900671 h 2086132"/>
              <a:gd name="connsiteX51" fmla="*/ 133955 w 1504149"/>
              <a:gd name="connsiteY51" fmla="*/ 1918256 h 2086132"/>
              <a:gd name="connsiteX52" fmla="*/ 157402 w 1504149"/>
              <a:gd name="connsiteY52" fmla="*/ 1959287 h 2086132"/>
              <a:gd name="connsiteX53" fmla="*/ 163263 w 1504149"/>
              <a:gd name="connsiteY53" fmla="*/ 1976871 h 2086132"/>
              <a:gd name="connsiteX54" fmla="*/ 192571 w 1504149"/>
              <a:gd name="connsiteY54" fmla="*/ 2012041 h 2086132"/>
              <a:gd name="connsiteX55" fmla="*/ 210155 w 1504149"/>
              <a:gd name="connsiteY55" fmla="*/ 2017902 h 2086132"/>
              <a:gd name="connsiteX56" fmla="*/ 233602 w 1504149"/>
              <a:gd name="connsiteY56" fmla="*/ 2023764 h 2086132"/>
              <a:gd name="connsiteX57" fmla="*/ 268771 w 1504149"/>
              <a:gd name="connsiteY57" fmla="*/ 2029625 h 2086132"/>
              <a:gd name="connsiteX58" fmla="*/ 286355 w 1504149"/>
              <a:gd name="connsiteY58" fmla="*/ 2041348 h 2086132"/>
              <a:gd name="connsiteX59" fmla="*/ 309802 w 1504149"/>
              <a:gd name="connsiteY59" fmla="*/ 2070656 h 2086132"/>
              <a:gd name="connsiteX60" fmla="*/ 327386 w 1504149"/>
              <a:gd name="connsiteY60" fmla="*/ 2082379 h 2086132"/>
              <a:gd name="connsiteX61" fmla="*/ 386002 w 1504149"/>
              <a:gd name="connsiteY61" fmla="*/ 2064795 h 2086132"/>
              <a:gd name="connsiteX62" fmla="*/ 397725 w 1504149"/>
              <a:gd name="connsiteY62" fmla="*/ 2029625 h 2086132"/>
              <a:gd name="connsiteX63" fmla="*/ 391863 w 1504149"/>
              <a:gd name="connsiteY63" fmla="*/ 2006179 h 2086132"/>
              <a:gd name="connsiteX64" fmla="*/ 368417 w 1504149"/>
              <a:gd name="connsiteY64" fmla="*/ 1976871 h 2086132"/>
              <a:gd name="connsiteX65" fmla="*/ 356694 w 1504149"/>
              <a:gd name="connsiteY65" fmla="*/ 1959287 h 2086132"/>
              <a:gd name="connsiteX66" fmla="*/ 339109 w 1504149"/>
              <a:gd name="connsiteY66" fmla="*/ 1941702 h 2086132"/>
              <a:gd name="connsiteX67" fmla="*/ 327386 w 1504149"/>
              <a:gd name="connsiteY67" fmla="*/ 1924118 h 2086132"/>
              <a:gd name="connsiteX68" fmla="*/ 280494 w 1504149"/>
              <a:gd name="connsiteY68" fmla="*/ 1883087 h 2086132"/>
              <a:gd name="connsiteX69" fmla="*/ 268771 w 1504149"/>
              <a:gd name="connsiteY69" fmla="*/ 1865502 h 2086132"/>
              <a:gd name="connsiteX70" fmla="*/ 251186 w 1504149"/>
              <a:gd name="connsiteY70" fmla="*/ 1830333 h 2086132"/>
              <a:gd name="connsiteX71" fmla="*/ 239463 w 1504149"/>
              <a:gd name="connsiteY71" fmla="*/ 1677933 h 2086132"/>
              <a:gd name="connsiteX72" fmla="*/ 268771 w 1504149"/>
              <a:gd name="connsiteY72" fmla="*/ 1625179 h 2086132"/>
              <a:gd name="connsiteX73" fmla="*/ 280494 w 1504149"/>
              <a:gd name="connsiteY73" fmla="*/ 1607595 h 2086132"/>
              <a:gd name="connsiteX74" fmla="*/ 315663 w 1504149"/>
              <a:gd name="connsiteY74" fmla="*/ 1595871 h 2086132"/>
              <a:gd name="connsiteX75" fmla="*/ 333248 w 1504149"/>
              <a:gd name="connsiteY75" fmla="*/ 1584148 h 2086132"/>
              <a:gd name="connsiteX76" fmla="*/ 362555 w 1504149"/>
              <a:gd name="connsiteY76" fmla="*/ 1560702 h 2086132"/>
              <a:gd name="connsiteX77" fmla="*/ 374278 w 1504149"/>
              <a:gd name="connsiteY77" fmla="*/ 1543118 h 2086132"/>
              <a:gd name="connsiteX78" fmla="*/ 386002 w 1504149"/>
              <a:gd name="connsiteY78" fmla="*/ 1531395 h 2086132"/>
              <a:gd name="connsiteX79" fmla="*/ 380140 w 1504149"/>
              <a:gd name="connsiteY79" fmla="*/ 1490364 h 2086132"/>
              <a:gd name="connsiteX80" fmla="*/ 368417 w 1504149"/>
              <a:gd name="connsiteY80" fmla="*/ 1472779 h 2086132"/>
              <a:gd name="connsiteX81" fmla="*/ 333248 w 1504149"/>
              <a:gd name="connsiteY81" fmla="*/ 1437610 h 2086132"/>
              <a:gd name="connsiteX82" fmla="*/ 303940 w 1504149"/>
              <a:gd name="connsiteY82" fmla="*/ 1408302 h 2086132"/>
              <a:gd name="connsiteX83" fmla="*/ 303940 w 1504149"/>
              <a:gd name="connsiteY83" fmla="*/ 1373133 h 2086132"/>
              <a:gd name="connsiteX84" fmla="*/ 339109 w 1504149"/>
              <a:gd name="connsiteY84" fmla="*/ 1326241 h 2086132"/>
              <a:gd name="connsiteX85" fmla="*/ 356694 w 1504149"/>
              <a:gd name="connsiteY85" fmla="*/ 1279348 h 2086132"/>
              <a:gd name="connsiteX86" fmla="*/ 362555 w 1504149"/>
              <a:gd name="connsiteY86" fmla="*/ 1261764 h 2086132"/>
              <a:gd name="connsiteX87" fmla="*/ 380140 w 1504149"/>
              <a:gd name="connsiteY87" fmla="*/ 1244179 h 2086132"/>
              <a:gd name="connsiteX88" fmla="*/ 403586 w 1504149"/>
              <a:gd name="connsiteY88" fmla="*/ 1197287 h 2086132"/>
              <a:gd name="connsiteX89" fmla="*/ 409448 w 1504149"/>
              <a:gd name="connsiteY89" fmla="*/ 1167979 h 2086132"/>
              <a:gd name="connsiteX90" fmla="*/ 415309 w 1504149"/>
              <a:gd name="connsiteY90" fmla="*/ 1150395 h 2086132"/>
              <a:gd name="connsiteX91" fmla="*/ 421171 w 1504149"/>
              <a:gd name="connsiteY91" fmla="*/ 1115225 h 2086132"/>
              <a:gd name="connsiteX92" fmla="*/ 427032 w 1504149"/>
              <a:gd name="connsiteY92" fmla="*/ 1021441 h 2086132"/>
              <a:gd name="connsiteX93" fmla="*/ 427032 w 1504149"/>
              <a:gd name="connsiteY93" fmla="*/ 880764 h 2086132"/>
              <a:gd name="connsiteX94" fmla="*/ 432894 w 1504149"/>
              <a:gd name="connsiteY94" fmla="*/ 863179 h 2086132"/>
              <a:gd name="connsiteX95" fmla="*/ 450478 w 1504149"/>
              <a:gd name="connsiteY95" fmla="*/ 839733 h 2086132"/>
              <a:gd name="connsiteX96" fmla="*/ 468063 w 1504149"/>
              <a:gd name="connsiteY96" fmla="*/ 804564 h 2086132"/>
              <a:gd name="connsiteX97" fmla="*/ 485648 w 1504149"/>
              <a:gd name="connsiteY97" fmla="*/ 792841 h 2086132"/>
              <a:gd name="connsiteX98" fmla="*/ 503232 w 1504149"/>
              <a:gd name="connsiteY98" fmla="*/ 757671 h 2086132"/>
              <a:gd name="connsiteX99" fmla="*/ 509094 w 1504149"/>
              <a:gd name="connsiteY99" fmla="*/ 740087 h 2086132"/>
              <a:gd name="connsiteX100" fmla="*/ 532540 w 1504149"/>
              <a:gd name="connsiteY100" fmla="*/ 704918 h 2086132"/>
              <a:gd name="connsiteX101" fmla="*/ 550125 w 1504149"/>
              <a:gd name="connsiteY101" fmla="*/ 669748 h 2086132"/>
              <a:gd name="connsiteX102" fmla="*/ 567709 w 1504149"/>
              <a:gd name="connsiteY102" fmla="*/ 658025 h 2086132"/>
              <a:gd name="connsiteX103" fmla="*/ 573571 w 1504149"/>
              <a:gd name="connsiteY103" fmla="*/ 640441 h 2086132"/>
              <a:gd name="connsiteX104" fmla="*/ 591155 w 1504149"/>
              <a:gd name="connsiteY104" fmla="*/ 628718 h 2086132"/>
              <a:gd name="connsiteX105" fmla="*/ 638048 w 1504149"/>
              <a:gd name="connsiteY105" fmla="*/ 616995 h 2086132"/>
              <a:gd name="connsiteX106" fmla="*/ 655632 w 1504149"/>
              <a:gd name="connsiteY106" fmla="*/ 611133 h 2086132"/>
              <a:gd name="connsiteX107" fmla="*/ 690802 w 1504149"/>
              <a:gd name="connsiteY107" fmla="*/ 581825 h 2086132"/>
              <a:gd name="connsiteX108" fmla="*/ 708386 w 1504149"/>
              <a:gd name="connsiteY108" fmla="*/ 564241 h 2086132"/>
              <a:gd name="connsiteX109" fmla="*/ 737694 w 1504149"/>
              <a:gd name="connsiteY109" fmla="*/ 558379 h 2086132"/>
              <a:gd name="connsiteX110" fmla="*/ 802171 w 1504149"/>
              <a:gd name="connsiteY110" fmla="*/ 540795 h 2086132"/>
              <a:gd name="connsiteX111" fmla="*/ 813894 w 1504149"/>
              <a:gd name="connsiteY111" fmla="*/ 529071 h 2086132"/>
              <a:gd name="connsiteX112" fmla="*/ 831478 w 1504149"/>
              <a:gd name="connsiteY112" fmla="*/ 517348 h 2086132"/>
              <a:gd name="connsiteX113" fmla="*/ 837340 w 1504149"/>
              <a:gd name="connsiteY113" fmla="*/ 499764 h 2086132"/>
              <a:gd name="connsiteX114" fmla="*/ 854925 w 1504149"/>
              <a:gd name="connsiteY114" fmla="*/ 493902 h 2086132"/>
              <a:gd name="connsiteX115" fmla="*/ 890094 w 1504149"/>
              <a:gd name="connsiteY115" fmla="*/ 476318 h 2086132"/>
              <a:gd name="connsiteX116" fmla="*/ 919402 w 1504149"/>
              <a:gd name="connsiteY116" fmla="*/ 452871 h 2086132"/>
              <a:gd name="connsiteX117" fmla="*/ 948709 w 1504149"/>
              <a:gd name="connsiteY117" fmla="*/ 388395 h 2086132"/>
              <a:gd name="connsiteX118" fmla="*/ 1030771 w 1504149"/>
              <a:gd name="connsiteY118" fmla="*/ 376671 h 2086132"/>
              <a:gd name="connsiteX119" fmla="*/ 1124555 w 1504149"/>
              <a:gd name="connsiteY119" fmla="*/ 370810 h 2086132"/>
              <a:gd name="connsiteX120" fmla="*/ 1200755 w 1504149"/>
              <a:gd name="connsiteY120" fmla="*/ 353225 h 2086132"/>
              <a:gd name="connsiteX121" fmla="*/ 1259371 w 1504149"/>
              <a:gd name="connsiteY121" fmla="*/ 335641 h 2086132"/>
              <a:gd name="connsiteX122" fmla="*/ 1276955 w 1504149"/>
              <a:gd name="connsiteY122" fmla="*/ 329779 h 2086132"/>
              <a:gd name="connsiteX123" fmla="*/ 1364878 w 1504149"/>
              <a:gd name="connsiteY123" fmla="*/ 323918 h 2086132"/>
              <a:gd name="connsiteX124" fmla="*/ 1411771 w 1504149"/>
              <a:gd name="connsiteY124" fmla="*/ 318056 h 2086132"/>
              <a:gd name="connsiteX125" fmla="*/ 1429355 w 1504149"/>
              <a:gd name="connsiteY125" fmla="*/ 312195 h 2086132"/>
              <a:gd name="connsiteX126" fmla="*/ 1458663 w 1504149"/>
              <a:gd name="connsiteY126" fmla="*/ 306333 h 2086132"/>
              <a:gd name="connsiteX127" fmla="*/ 1476248 w 1504149"/>
              <a:gd name="connsiteY127" fmla="*/ 294610 h 2086132"/>
              <a:gd name="connsiteX128" fmla="*/ 1499694 w 1504149"/>
              <a:gd name="connsiteY128" fmla="*/ 259441 h 2086132"/>
              <a:gd name="connsiteX129" fmla="*/ 1470386 w 1504149"/>
              <a:gd name="connsiteY129" fmla="*/ 206687 h 2086132"/>
              <a:gd name="connsiteX130" fmla="*/ 1487971 w 1504149"/>
              <a:gd name="connsiteY130" fmla="*/ 183241 h 2086132"/>
              <a:gd name="connsiteX131" fmla="*/ 1493832 w 1504149"/>
              <a:gd name="connsiteY131" fmla="*/ 165656 h 2086132"/>
              <a:gd name="connsiteX132" fmla="*/ 1487971 w 1504149"/>
              <a:gd name="connsiteY132" fmla="*/ 148071 h 2086132"/>
              <a:gd name="connsiteX133" fmla="*/ 1482109 w 1504149"/>
              <a:gd name="connsiteY133" fmla="*/ 124625 h 2086132"/>
              <a:gd name="connsiteX134" fmla="*/ 1429355 w 1504149"/>
              <a:gd name="connsiteY134" fmla="*/ 101179 h 2086132"/>
              <a:gd name="connsiteX135" fmla="*/ 1411771 w 1504149"/>
              <a:gd name="connsiteY135" fmla="*/ 89456 h 2086132"/>
              <a:gd name="connsiteX136" fmla="*/ 1405909 w 1504149"/>
              <a:gd name="connsiteY136" fmla="*/ 71871 h 2086132"/>
              <a:gd name="connsiteX137" fmla="*/ 1353155 w 1504149"/>
              <a:gd name="connsiteY137" fmla="*/ 48425 h 2086132"/>
              <a:gd name="connsiteX138" fmla="*/ 1335571 w 1504149"/>
              <a:gd name="connsiteY138" fmla="*/ 42564 h 2086132"/>
              <a:gd name="connsiteX139" fmla="*/ 1317986 w 1504149"/>
              <a:gd name="connsiteY139" fmla="*/ 30841 h 2086132"/>
              <a:gd name="connsiteX140" fmla="*/ 1306263 w 1504149"/>
              <a:gd name="connsiteY140" fmla="*/ 13256 h 2086132"/>
              <a:gd name="connsiteX141" fmla="*/ 1288678 w 1504149"/>
              <a:gd name="connsiteY141" fmla="*/ 7395 h 2086132"/>
              <a:gd name="connsiteX142" fmla="*/ 1013186 w 1504149"/>
              <a:gd name="connsiteY142" fmla="*/ 24979 h 2086132"/>
              <a:gd name="connsiteX143" fmla="*/ 960432 w 1504149"/>
              <a:gd name="connsiteY143" fmla="*/ 30841 h 2086132"/>
              <a:gd name="connsiteX144" fmla="*/ 913540 w 1504149"/>
              <a:gd name="connsiteY144" fmla="*/ 36702 h 2086132"/>
              <a:gd name="connsiteX145" fmla="*/ 462202 w 1504149"/>
              <a:gd name="connsiteY145" fmla="*/ 42564 h 2086132"/>
              <a:gd name="connsiteX146" fmla="*/ 333248 w 1504149"/>
              <a:gd name="connsiteY146" fmla="*/ 13256 h 2086132"/>
              <a:gd name="connsiteX147" fmla="*/ 333248 w 1504149"/>
              <a:gd name="connsiteY147" fmla="*/ 36702 h 20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149" h="2086132">
                <a:moveTo>
                  <a:pt x="333248" y="36702"/>
                </a:moveTo>
                <a:cubicBezTo>
                  <a:pt x="329340" y="47448"/>
                  <a:pt x="326179" y="64085"/>
                  <a:pt x="309802" y="77733"/>
                </a:cubicBezTo>
                <a:cubicBezTo>
                  <a:pt x="305055" y="81689"/>
                  <a:pt x="297743" y="80832"/>
                  <a:pt x="292217" y="83595"/>
                </a:cubicBezTo>
                <a:cubicBezTo>
                  <a:pt x="285916" y="86746"/>
                  <a:pt x="280749" y="91823"/>
                  <a:pt x="274632" y="95318"/>
                </a:cubicBezTo>
                <a:cubicBezTo>
                  <a:pt x="267045" y="99653"/>
                  <a:pt x="259001" y="103133"/>
                  <a:pt x="251186" y="107041"/>
                </a:cubicBezTo>
                <a:cubicBezTo>
                  <a:pt x="247278" y="112902"/>
                  <a:pt x="242613" y="118324"/>
                  <a:pt x="239463" y="124625"/>
                </a:cubicBezTo>
                <a:cubicBezTo>
                  <a:pt x="236700" y="130151"/>
                  <a:pt x="236781" y="136912"/>
                  <a:pt x="233602" y="142210"/>
                </a:cubicBezTo>
                <a:cubicBezTo>
                  <a:pt x="230759" y="146949"/>
                  <a:pt x="225786" y="150025"/>
                  <a:pt x="221878" y="153933"/>
                </a:cubicBezTo>
                <a:cubicBezTo>
                  <a:pt x="208137" y="195160"/>
                  <a:pt x="226016" y="144280"/>
                  <a:pt x="204294" y="194964"/>
                </a:cubicBezTo>
                <a:cubicBezTo>
                  <a:pt x="197533" y="210739"/>
                  <a:pt x="196012" y="224647"/>
                  <a:pt x="192571" y="241856"/>
                </a:cubicBezTo>
                <a:cubicBezTo>
                  <a:pt x="194525" y="278979"/>
                  <a:pt x="193409" y="316391"/>
                  <a:pt x="198432" y="353225"/>
                </a:cubicBezTo>
                <a:cubicBezTo>
                  <a:pt x="199384" y="360205"/>
                  <a:pt x="207004" y="364509"/>
                  <a:pt x="210155" y="370810"/>
                </a:cubicBezTo>
                <a:cubicBezTo>
                  <a:pt x="212918" y="376336"/>
                  <a:pt x="214063" y="382533"/>
                  <a:pt x="216017" y="388395"/>
                </a:cubicBezTo>
                <a:cubicBezTo>
                  <a:pt x="210155" y="390349"/>
                  <a:pt x="203309" y="390463"/>
                  <a:pt x="198432" y="394256"/>
                </a:cubicBezTo>
                <a:cubicBezTo>
                  <a:pt x="183738" y="405685"/>
                  <a:pt x="146592" y="444273"/>
                  <a:pt x="139817" y="464595"/>
                </a:cubicBezTo>
                <a:lnTo>
                  <a:pt x="133955" y="482179"/>
                </a:lnTo>
                <a:cubicBezTo>
                  <a:pt x="132001" y="495856"/>
                  <a:pt x="130803" y="509662"/>
                  <a:pt x="128094" y="523210"/>
                </a:cubicBezTo>
                <a:cubicBezTo>
                  <a:pt x="126882" y="529269"/>
                  <a:pt x="123572" y="534763"/>
                  <a:pt x="122232" y="540795"/>
                </a:cubicBezTo>
                <a:cubicBezTo>
                  <a:pt x="119654" y="552397"/>
                  <a:pt x="120129" y="564689"/>
                  <a:pt x="116371" y="575964"/>
                </a:cubicBezTo>
                <a:cubicBezTo>
                  <a:pt x="114143" y="582647"/>
                  <a:pt x="107798" y="587247"/>
                  <a:pt x="104648" y="593548"/>
                </a:cubicBezTo>
                <a:cubicBezTo>
                  <a:pt x="101885" y="599074"/>
                  <a:pt x="103155" y="606764"/>
                  <a:pt x="98786" y="611133"/>
                </a:cubicBezTo>
                <a:cubicBezTo>
                  <a:pt x="94417" y="615502"/>
                  <a:pt x="87063" y="615041"/>
                  <a:pt x="81202" y="616995"/>
                </a:cubicBezTo>
                <a:cubicBezTo>
                  <a:pt x="79248" y="622856"/>
                  <a:pt x="78103" y="629053"/>
                  <a:pt x="75340" y="634579"/>
                </a:cubicBezTo>
                <a:cubicBezTo>
                  <a:pt x="72189" y="640880"/>
                  <a:pt x="66478" y="645726"/>
                  <a:pt x="63617" y="652164"/>
                </a:cubicBezTo>
                <a:cubicBezTo>
                  <a:pt x="58598" y="663456"/>
                  <a:pt x="51894" y="687333"/>
                  <a:pt x="51894" y="687333"/>
                </a:cubicBezTo>
                <a:cubicBezTo>
                  <a:pt x="55145" y="713340"/>
                  <a:pt x="48531" y="738406"/>
                  <a:pt x="75340" y="751810"/>
                </a:cubicBezTo>
                <a:cubicBezTo>
                  <a:pt x="84251" y="756265"/>
                  <a:pt x="94879" y="755717"/>
                  <a:pt x="104648" y="757671"/>
                </a:cubicBezTo>
                <a:cubicBezTo>
                  <a:pt x="106602" y="763533"/>
                  <a:pt x="112206" y="769315"/>
                  <a:pt x="110509" y="775256"/>
                </a:cubicBezTo>
                <a:cubicBezTo>
                  <a:pt x="107825" y="784649"/>
                  <a:pt x="98103" y="790418"/>
                  <a:pt x="92925" y="798702"/>
                </a:cubicBezTo>
                <a:cubicBezTo>
                  <a:pt x="80153" y="819137"/>
                  <a:pt x="80966" y="823091"/>
                  <a:pt x="75340" y="845595"/>
                </a:cubicBezTo>
                <a:cubicBezTo>
                  <a:pt x="77294" y="855364"/>
                  <a:pt x="77704" y="865574"/>
                  <a:pt x="81202" y="874902"/>
                </a:cubicBezTo>
                <a:cubicBezTo>
                  <a:pt x="83676" y="881498"/>
                  <a:pt x="91543" y="885579"/>
                  <a:pt x="92925" y="892487"/>
                </a:cubicBezTo>
                <a:cubicBezTo>
                  <a:pt x="97539" y="915557"/>
                  <a:pt x="96832" y="939379"/>
                  <a:pt x="98786" y="962825"/>
                </a:cubicBezTo>
                <a:cubicBezTo>
                  <a:pt x="96832" y="982364"/>
                  <a:pt x="95911" y="1002033"/>
                  <a:pt x="92925" y="1021441"/>
                </a:cubicBezTo>
                <a:cubicBezTo>
                  <a:pt x="91986" y="1027548"/>
                  <a:pt x="87063" y="1032847"/>
                  <a:pt x="87063" y="1039025"/>
                </a:cubicBezTo>
                <a:cubicBezTo>
                  <a:pt x="87063" y="1062553"/>
                  <a:pt x="91249" y="1085896"/>
                  <a:pt x="92925" y="1109364"/>
                </a:cubicBezTo>
                <a:cubicBezTo>
                  <a:pt x="95157" y="1140607"/>
                  <a:pt x="95507" y="1171998"/>
                  <a:pt x="98786" y="1203148"/>
                </a:cubicBezTo>
                <a:cubicBezTo>
                  <a:pt x="99433" y="1209293"/>
                  <a:pt x="102951" y="1214792"/>
                  <a:pt x="104648" y="1220733"/>
                </a:cubicBezTo>
                <a:cubicBezTo>
                  <a:pt x="106861" y="1228479"/>
                  <a:pt x="108555" y="1236364"/>
                  <a:pt x="110509" y="1244179"/>
                </a:cubicBezTo>
                <a:cubicBezTo>
                  <a:pt x="112463" y="1291071"/>
                  <a:pt x="119715" y="1338042"/>
                  <a:pt x="116371" y="1384856"/>
                </a:cubicBezTo>
                <a:cubicBezTo>
                  <a:pt x="115675" y="1394600"/>
                  <a:pt x="103964" y="1400018"/>
                  <a:pt x="98786" y="1408302"/>
                </a:cubicBezTo>
                <a:cubicBezTo>
                  <a:pt x="77904" y="1441713"/>
                  <a:pt x="96858" y="1424549"/>
                  <a:pt x="69478" y="1461056"/>
                </a:cubicBezTo>
                <a:cubicBezTo>
                  <a:pt x="64504" y="1467688"/>
                  <a:pt x="56712" y="1471896"/>
                  <a:pt x="51894" y="1478641"/>
                </a:cubicBezTo>
                <a:cubicBezTo>
                  <a:pt x="10234" y="1536967"/>
                  <a:pt x="77965" y="1464293"/>
                  <a:pt x="16725" y="1525533"/>
                </a:cubicBezTo>
                <a:cubicBezTo>
                  <a:pt x="0" y="1592432"/>
                  <a:pt x="2635" y="1560485"/>
                  <a:pt x="10863" y="1642764"/>
                </a:cubicBezTo>
                <a:cubicBezTo>
                  <a:pt x="12378" y="1657910"/>
                  <a:pt x="13750" y="1689569"/>
                  <a:pt x="22586" y="1707241"/>
                </a:cubicBezTo>
                <a:cubicBezTo>
                  <a:pt x="52030" y="1766130"/>
                  <a:pt x="15190" y="1676308"/>
                  <a:pt x="46032" y="1748271"/>
                </a:cubicBezTo>
                <a:cubicBezTo>
                  <a:pt x="60124" y="1781151"/>
                  <a:pt x="41401" y="1750423"/>
                  <a:pt x="63617" y="1789302"/>
                </a:cubicBezTo>
                <a:cubicBezTo>
                  <a:pt x="67112" y="1795419"/>
                  <a:pt x="72189" y="1800586"/>
                  <a:pt x="75340" y="1806887"/>
                </a:cubicBezTo>
                <a:cubicBezTo>
                  <a:pt x="90559" y="1837323"/>
                  <a:pt x="70027" y="1813296"/>
                  <a:pt x="92925" y="1836195"/>
                </a:cubicBezTo>
                <a:cubicBezTo>
                  <a:pt x="101224" y="1861093"/>
                  <a:pt x="104758" y="1874459"/>
                  <a:pt x="122232" y="1900671"/>
                </a:cubicBezTo>
                <a:cubicBezTo>
                  <a:pt x="126140" y="1906533"/>
                  <a:pt x="130804" y="1911955"/>
                  <a:pt x="133955" y="1918256"/>
                </a:cubicBezTo>
                <a:cubicBezTo>
                  <a:pt x="156331" y="1963007"/>
                  <a:pt x="114885" y="1902599"/>
                  <a:pt x="157402" y="1959287"/>
                </a:cubicBezTo>
                <a:cubicBezTo>
                  <a:pt x="159356" y="1965148"/>
                  <a:pt x="160500" y="1971345"/>
                  <a:pt x="163263" y="1976871"/>
                </a:cubicBezTo>
                <a:cubicBezTo>
                  <a:pt x="168670" y="1987685"/>
                  <a:pt x="182848" y="2005559"/>
                  <a:pt x="192571" y="2012041"/>
                </a:cubicBezTo>
                <a:cubicBezTo>
                  <a:pt x="197712" y="2015468"/>
                  <a:pt x="204294" y="2015948"/>
                  <a:pt x="210155" y="2017902"/>
                </a:cubicBezTo>
                <a:cubicBezTo>
                  <a:pt x="236409" y="2057283"/>
                  <a:pt x="207902" y="2026977"/>
                  <a:pt x="233602" y="2023764"/>
                </a:cubicBezTo>
                <a:cubicBezTo>
                  <a:pt x="245395" y="2022290"/>
                  <a:pt x="257048" y="2027671"/>
                  <a:pt x="268771" y="2029625"/>
                </a:cubicBezTo>
                <a:cubicBezTo>
                  <a:pt x="274632" y="2033533"/>
                  <a:pt x="281374" y="2036367"/>
                  <a:pt x="286355" y="2041348"/>
                </a:cubicBezTo>
                <a:cubicBezTo>
                  <a:pt x="316824" y="2071818"/>
                  <a:pt x="280795" y="2047451"/>
                  <a:pt x="309802" y="2070656"/>
                </a:cubicBezTo>
                <a:cubicBezTo>
                  <a:pt x="315303" y="2075057"/>
                  <a:pt x="321525" y="2078471"/>
                  <a:pt x="327386" y="2082379"/>
                </a:cubicBezTo>
                <a:cubicBezTo>
                  <a:pt x="345004" y="2080177"/>
                  <a:pt x="375333" y="2086132"/>
                  <a:pt x="386002" y="2064795"/>
                </a:cubicBezTo>
                <a:cubicBezTo>
                  <a:pt x="391529" y="2053742"/>
                  <a:pt x="397725" y="2029625"/>
                  <a:pt x="397725" y="2029625"/>
                </a:cubicBezTo>
                <a:cubicBezTo>
                  <a:pt x="395771" y="2021810"/>
                  <a:pt x="395036" y="2013583"/>
                  <a:pt x="391863" y="2006179"/>
                </a:cubicBezTo>
                <a:cubicBezTo>
                  <a:pt x="383538" y="1986755"/>
                  <a:pt x="380050" y="1991413"/>
                  <a:pt x="368417" y="1976871"/>
                </a:cubicBezTo>
                <a:cubicBezTo>
                  <a:pt x="364016" y="1971370"/>
                  <a:pt x="361204" y="1964699"/>
                  <a:pt x="356694" y="1959287"/>
                </a:cubicBezTo>
                <a:cubicBezTo>
                  <a:pt x="351387" y="1952919"/>
                  <a:pt x="344416" y="1948070"/>
                  <a:pt x="339109" y="1941702"/>
                </a:cubicBezTo>
                <a:cubicBezTo>
                  <a:pt x="334599" y="1936290"/>
                  <a:pt x="332367" y="1929099"/>
                  <a:pt x="327386" y="1924118"/>
                </a:cubicBezTo>
                <a:cubicBezTo>
                  <a:pt x="296407" y="1893139"/>
                  <a:pt x="318510" y="1940112"/>
                  <a:pt x="280494" y="1883087"/>
                </a:cubicBezTo>
                <a:cubicBezTo>
                  <a:pt x="276586" y="1877225"/>
                  <a:pt x="271922" y="1871803"/>
                  <a:pt x="268771" y="1865502"/>
                </a:cubicBezTo>
                <a:cubicBezTo>
                  <a:pt x="244502" y="1816966"/>
                  <a:pt x="284783" y="1880730"/>
                  <a:pt x="251186" y="1830333"/>
                </a:cubicBezTo>
                <a:cubicBezTo>
                  <a:pt x="236056" y="1769807"/>
                  <a:pt x="239463" y="1790021"/>
                  <a:pt x="239463" y="1677933"/>
                </a:cubicBezTo>
                <a:cubicBezTo>
                  <a:pt x="239463" y="1624763"/>
                  <a:pt x="233552" y="1633984"/>
                  <a:pt x="268771" y="1625179"/>
                </a:cubicBezTo>
                <a:cubicBezTo>
                  <a:pt x="272679" y="1619318"/>
                  <a:pt x="274520" y="1611329"/>
                  <a:pt x="280494" y="1607595"/>
                </a:cubicBezTo>
                <a:cubicBezTo>
                  <a:pt x="290973" y="1601046"/>
                  <a:pt x="305381" y="1602725"/>
                  <a:pt x="315663" y="1595871"/>
                </a:cubicBezTo>
                <a:lnTo>
                  <a:pt x="333248" y="1584148"/>
                </a:lnTo>
                <a:cubicBezTo>
                  <a:pt x="366844" y="1533755"/>
                  <a:pt x="322110" y="1593059"/>
                  <a:pt x="362555" y="1560702"/>
                </a:cubicBezTo>
                <a:cubicBezTo>
                  <a:pt x="368056" y="1556301"/>
                  <a:pt x="369877" y="1548619"/>
                  <a:pt x="374278" y="1543118"/>
                </a:cubicBezTo>
                <a:cubicBezTo>
                  <a:pt x="377731" y="1538803"/>
                  <a:pt x="382094" y="1535303"/>
                  <a:pt x="386002" y="1531395"/>
                </a:cubicBezTo>
                <a:cubicBezTo>
                  <a:pt x="384048" y="1517718"/>
                  <a:pt x="384110" y="1503597"/>
                  <a:pt x="380140" y="1490364"/>
                </a:cubicBezTo>
                <a:cubicBezTo>
                  <a:pt x="378116" y="1483616"/>
                  <a:pt x="373097" y="1478044"/>
                  <a:pt x="368417" y="1472779"/>
                </a:cubicBezTo>
                <a:cubicBezTo>
                  <a:pt x="357403" y="1460388"/>
                  <a:pt x="342444" y="1451405"/>
                  <a:pt x="333248" y="1437610"/>
                </a:cubicBezTo>
                <a:cubicBezTo>
                  <a:pt x="317617" y="1414163"/>
                  <a:pt x="327387" y="1423933"/>
                  <a:pt x="303940" y="1408302"/>
                </a:cubicBezTo>
                <a:cubicBezTo>
                  <a:pt x="298566" y="1392182"/>
                  <a:pt x="293682" y="1389253"/>
                  <a:pt x="303940" y="1373133"/>
                </a:cubicBezTo>
                <a:cubicBezTo>
                  <a:pt x="314430" y="1356649"/>
                  <a:pt x="339109" y="1326241"/>
                  <a:pt x="339109" y="1326241"/>
                </a:cubicBezTo>
                <a:cubicBezTo>
                  <a:pt x="352418" y="1286316"/>
                  <a:pt x="335661" y="1335438"/>
                  <a:pt x="356694" y="1279348"/>
                </a:cubicBezTo>
                <a:cubicBezTo>
                  <a:pt x="358863" y="1273563"/>
                  <a:pt x="359128" y="1266905"/>
                  <a:pt x="362555" y="1261764"/>
                </a:cubicBezTo>
                <a:cubicBezTo>
                  <a:pt x="367153" y="1254867"/>
                  <a:pt x="375689" y="1251173"/>
                  <a:pt x="380140" y="1244179"/>
                </a:cubicBezTo>
                <a:cubicBezTo>
                  <a:pt x="389522" y="1229436"/>
                  <a:pt x="403586" y="1197287"/>
                  <a:pt x="403586" y="1197287"/>
                </a:cubicBezTo>
                <a:cubicBezTo>
                  <a:pt x="405540" y="1187518"/>
                  <a:pt x="407032" y="1177644"/>
                  <a:pt x="409448" y="1167979"/>
                </a:cubicBezTo>
                <a:cubicBezTo>
                  <a:pt x="410946" y="1161985"/>
                  <a:pt x="413969" y="1156426"/>
                  <a:pt x="415309" y="1150395"/>
                </a:cubicBezTo>
                <a:cubicBezTo>
                  <a:pt x="417887" y="1138793"/>
                  <a:pt x="419217" y="1126948"/>
                  <a:pt x="421171" y="1115225"/>
                </a:cubicBezTo>
                <a:cubicBezTo>
                  <a:pt x="423125" y="1083964"/>
                  <a:pt x="427032" y="1052763"/>
                  <a:pt x="427032" y="1021441"/>
                </a:cubicBezTo>
                <a:cubicBezTo>
                  <a:pt x="427032" y="923674"/>
                  <a:pt x="412170" y="940212"/>
                  <a:pt x="427032" y="880764"/>
                </a:cubicBezTo>
                <a:cubicBezTo>
                  <a:pt x="428531" y="874770"/>
                  <a:pt x="429828" y="868544"/>
                  <a:pt x="432894" y="863179"/>
                </a:cubicBezTo>
                <a:cubicBezTo>
                  <a:pt x="437741" y="854697"/>
                  <a:pt x="444617" y="847548"/>
                  <a:pt x="450478" y="839733"/>
                </a:cubicBezTo>
                <a:cubicBezTo>
                  <a:pt x="455245" y="825431"/>
                  <a:pt x="456700" y="815926"/>
                  <a:pt x="468063" y="804564"/>
                </a:cubicBezTo>
                <a:cubicBezTo>
                  <a:pt x="473045" y="799583"/>
                  <a:pt x="479786" y="796749"/>
                  <a:pt x="485648" y="792841"/>
                </a:cubicBezTo>
                <a:cubicBezTo>
                  <a:pt x="500376" y="748651"/>
                  <a:pt x="480511" y="803111"/>
                  <a:pt x="503232" y="757671"/>
                </a:cubicBezTo>
                <a:cubicBezTo>
                  <a:pt x="505995" y="752145"/>
                  <a:pt x="506093" y="745488"/>
                  <a:pt x="509094" y="740087"/>
                </a:cubicBezTo>
                <a:cubicBezTo>
                  <a:pt x="515937" y="727771"/>
                  <a:pt x="528084" y="718284"/>
                  <a:pt x="532540" y="704918"/>
                </a:cubicBezTo>
                <a:cubicBezTo>
                  <a:pt x="537308" y="690616"/>
                  <a:pt x="538763" y="681111"/>
                  <a:pt x="550125" y="669748"/>
                </a:cubicBezTo>
                <a:cubicBezTo>
                  <a:pt x="555106" y="664767"/>
                  <a:pt x="561848" y="661933"/>
                  <a:pt x="567709" y="658025"/>
                </a:cubicBezTo>
                <a:cubicBezTo>
                  <a:pt x="569663" y="652164"/>
                  <a:pt x="569711" y="645266"/>
                  <a:pt x="573571" y="640441"/>
                </a:cubicBezTo>
                <a:cubicBezTo>
                  <a:pt x="577972" y="634940"/>
                  <a:pt x="584535" y="631125"/>
                  <a:pt x="591155" y="628718"/>
                </a:cubicBezTo>
                <a:cubicBezTo>
                  <a:pt x="606297" y="623212"/>
                  <a:pt x="622763" y="622091"/>
                  <a:pt x="638048" y="616995"/>
                </a:cubicBezTo>
                <a:lnTo>
                  <a:pt x="655632" y="611133"/>
                </a:lnTo>
                <a:cubicBezTo>
                  <a:pt x="707005" y="559760"/>
                  <a:pt x="641838" y="622627"/>
                  <a:pt x="690802" y="581825"/>
                </a:cubicBezTo>
                <a:cubicBezTo>
                  <a:pt x="697170" y="576518"/>
                  <a:pt x="700972" y="567948"/>
                  <a:pt x="708386" y="564241"/>
                </a:cubicBezTo>
                <a:cubicBezTo>
                  <a:pt x="717297" y="559785"/>
                  <a:pt x="727925" y="560333"/>
                  <a:pt x="737694" y="558379"/>
                </a:cubicBezTo>
                <a:cubicBezTo>
                  <a:pt x="779886" y="530250"/>
                  <a:pt x="722570" y="564676"/>
                  <a:pt x="802171" y="540795"/>
                </a:cubicBezTo>
                <a:cubicBezTo>
                  <a:pt x="807464" y="539207"/>
                  <a:pt x="809579" y="532524"/>
                  <a:pt x="813894" y="529071"/>
                </a:cubicBezTo>
                <a:cubicBezTo>
                  <a:pt x="819395" y="524670"/>
                  <a:pt x="825617" y="521256"/>
                  <a:pt x="831478" y="517348"/>
                </a:cubicBezTo>
                <a:cubicBezTo>
                  <a:pt x="833432" y="511487"/>
                  <a:pt x="832971" y="504133"/>
                  <a:pt x="837340" y="499764"/>
                </a:cubicBezTo>
                <a:cubicBezTo>
                  <a:pt x="841709" y="495395"/>
                  <a:pt x="849399" y="496665"/>
                  <a:pt x="854925" y="493902"/>
                </a:cubicBezTo>
                <a:cubicBezTo>
                  <a:pt x="900368" y="471180"/>
                  <a:pt x="845900" y="491048"/>
                  <a:pt x="890094" y="476318"/>
                </a:cubicBezTo>
                <a:cubicBezTo>
                  <a:pt x="895242" y="472886"/>
                  <a:pt x="916061" y="460666"/>
                  <a:pt x="919402" y="452871"/>
                </a:cubicBezTo>
                <a:cubicBezTo>
                  <a:pt x="927576" y="433798"/>
                  <a:pt x="920373" y="397841"/>
                  <a:pt x="948709" y="388395"/>
                </a:cubicBezTo>
                <a:cubicBezTo>
                  <a:pt x="985454" y="376146"/>
                  <a:pt x="964729" y="381563"/>
                  <a:pt x="1030771" y="376671"/>
                </a:cubicBezTo>
                <a:cubicBezTo>
                  <a:pt x="1062008" y="374357"/>
                  <a:pt x="1093294" y="372764"/>
                  <a:pt x="1124555" y="370810"/>
                </a:cubicBezTo>
                <a:cubicBezTo>
                  <a:pt x="1172832" y="354718"/>
                  <a:pt x="1147492" y="360835"/>
                  <a:pt x="1200755" y="353225"/>
                </a:cubicBezTo>
                <a:cubicBezTo>
                  <a:pt x="1284374" y="325353"/>
                  <a:pt x="1197335" y="353366"/>
                  <a:pt x="1259371" y="335641"/>
                </a:cubicBezTo>
                <a:cubicBezTo>
                  <a:pt x="1265312" y="333944"/>
                  <a:pt x="1270814" y="330461"/>
                  <a:pt x="1276955" y="329779"/>
                </a:cubicBezTo>
                <a:cubicBezTo>
                  <a:pt x="1306148" y="326535"/>
                  <a:pt x="1335616" y="326463"/>
                  <a:pt x="1364878" y="323918"/>
                </a:cubicBezTo>
                <a:cubicBezTo>
                  <a:pt x="1380571" y="322553"/>
                  <a:pt x="1396140" y="320010"/>
                  <a:pt x="1411771" y="318056"/>
                </a:cubicBezTo>
                <a:cubicBezTo>
                  <a:pt x="1417632" y="316102"/>
                  <a:pt x="1423361" y="313693"/>
                  <a:pt x="1429355" y="312195"/>
                </a:cubicBezTo>
                <a:cubicBezTo>
                  <a:pt x="1439020" y="309779"/>
                  <a:pt x="1449335" y="309831"/>
                  <a:pt x="1458663" y="306333"/>
                </a:cubicBezTo>
                <a:cubicBezTo>
                  <a:pt x="1465259" y="303859"/>
                  <a:pt x="1470386" y="298518"/>
                  <a:pt x="1476248" y="294610"/>
                </a:cubicBezTo>
                <a:cubicBezTo>
                  <a:pt x="1484063" y="282887"/>
                  <a:pt x="1504149" y="272807"/>
                  <a:pt x="1499694" y="259441"/>
                </a:cubicBezTo>
                <a:cubicBezTo>
                  <a:pt x="1485350" y="216407"/>
                  <a:pt x="1496709" y="233009"/>
                  <a:pt x="1470386" y="206687"/>
                </a:cubicBezTo>
                <a:cubicBezTo>
                  <a:pt x="1458710" y="171654"/>
                  <a:pt x="1462792" y="203385"/>
                  <a:pt x="1487971" y="183241"/>
                </a:cubicBezTo>
                <a:cubicBezTo>
                  <a:pt x="1492796" y="179381"/>
                  <a:pt x="1491878" y="171518"/>
                  <a:pt x="1493832" y="165656"/>
                </a:cubicBezTo>
                <a:cubicBezTo>
                  <a:pt x="1491878" y="159794"/>
                  <a:pt x="1489668" y="154012"/>
                  <a:pt x="1487971" y="148071"/>
                </a:cubicBezTo>
                <a:cubicBezTo>
                  <a:pt x="1485758" y="140325"/>
                  <a:pt x="1486578" y="131328"/>
                  <a:pt x="1482109" y="124625"/>
                </a:cubicBezTo>
                <a:cubicBezTo>
                  <a:pt x="1472564" y="110308"/>
                  <a:pt x="1439069" y="107655"/>
                  <a:pt x="1429355" y="101179"/>
                </a:cubicBezTo>
                <a:lnTo>
                  <a:pt x="1411771" y="89456"/>
                </a:lnTo>
                <a:cubicBezTo>
                  <a:pt x="1409817" y="83594"/>
                  <a:pt x="1409769" y="76696"/>
                  <a:pt x="1405909" y="71871"/>
                </a:cubicBezTo>
                <a:cubicBezTo>
                  <a:pt x="1395775" y="59204"/>
                  <a:pt x="1363902" y="52007"/>
                  <a:pt x="1353155" y="48425"/>
                </a:cubicBezTo>
                <a:lnTo>
                  <a:pt x="1335571" y="42564"/>
                </a:lnTo>
                <a:cubicBezTo>
                  <a:pt x="1329709" y="38656"/>
                  <a:pt x="1322967" y="35822"/>
                  <a:pt x="1317986" y="30841"/>
                </a:cubicBezTo>
                <a:cubicBezTo>
                  <a:pt x="1313005" y="25860"/>
                  <a:pt x="1311764" y="17657"/>
                  <a:pt x="1306263" y="13256"/>
                </a:cubicBezTo>
                <a:cubicBezTo>
                  <a:pt x="1301438" y="9396"/>
                  <a:pt x="1294540" y="9349"/>
                  <a:pt x="1288678" y="7395"/>
                </a:cubicBezTo>
                <a:cubicBezTo>
                  <a:pt x="1222966" y="11045"/>
                  <a:pt x="1062702" y="19477"/>
                  <a:pt x="1013186" y="24979"/>
                </a:cubicBezTo>
                <a:lnTo>
                  <a:pt x="960432" y="30841"/>
                </a:lnTo>
                <a:cubicBezTo>
                  <a:pt x="944788" y="32682"/>
                  <a:pt x="929288" y="36331"/>
                  <a:pt x="913540" y="36702"/>
                </a:cubicBezTo>
                <a:cubicBezTo>
                  <a:pt x="763123" y="40241"/>
                  <a:pt x="612648" y="40610"/>
                  <a:pt x="462202" y="42564"/>
                </a:cubicBezTo>
                <a:cubicBezTo>
                  <a:pt x="332958" y="30255"/>
                  <a:pt x="352142" y="69943"/>
                  <a:pt x="333248" y="13256"/>
                </a:cubicBezTo>
                <a:cubicBezTo>
                  <a:pt x="353131" y="0"/>
                  <a:pt x="337156" y="25956"/>
                  <a:pt x="333248" y="36702"/>
                </a:cubicBezTo>
                <a:close/>
              </a:path>
            </a:pathLst>
          </a:cu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405269"/>
            <a:ext cx="7870372" cy="1532391"/>
          </a:xfrm>
        </p:spPr>
        <p:txBody>
          <a:bodyPr>
            <a:noAutofit/>
          </a:bodyPr>
          <a:lstStyle/>
          <a:p>
            <a:pPr algn="l">
              <a:lnSpc>
                <a:spcPts val="2900"/>
              </a:lnSpc>
            </a:pPr>
            <a:r>
              <a:rPr lang="en-US" sz="2900" b="1" dirty="0" smtClean="0">
                <a:solidFill>
                  <a:srgbClr val="2F8D77"/>
                </a:solidFill>
              </a:rPr>
              <a:t>A violation that “</a:t>
            </a:r>
            <a:r>
              <a:rPr lang="en-US" sz="2900" b="1" i="1" dirty="0" smtClean="0">
                <a:solidFill>
                  <a:srgbClr val="2F8D77"/>
                </a:solidFill>
              </a:rPr>
              <a:t>creates </a:t>
            </a:r>
            <a:r>
              <a:rPr lang="en-US" sz="2900" b="1" i="1" dirty="0" smtClean="0">
                <a:solidFill>
                  <a:srgbClr val="2F8D77"/>
                </a:solidFill>
              </a:rPr>
              <a:t>the imminent likelihood for an extreme hazard to public health or that causes extensive damage to the environment</a:t>
            </a:r>
            <a:r>
              <a:rPr lang="en-US" sz="2900" b="1" dirty="0" smtClean="0">
                <a:solidFill>
                  <a:srgbClr val="2F8D77"/>
                </a:solidFill>
              </a:rPr>
              <a:t>”</a:t>
            </a:r>
            <a:endParaRPr lang="en-US" sz="2900" b="1" dirty="0">
              <a:solidFill>
                <a:srgbClr val="2F8D77"/>
              </a:solidFill>
            </a:endParaRPr>
          </a:p>
        </p:txBody>
      </p:sp>
      <p:sp>
        <p:nvSpPr>
          <p:cNvPr id="3" name="Content Placeholder 2"/>
          <p:cNvSpPr>
            <a:spLocks noGrp="1"/>
          </p:cNvSpPr>
          <p:nvPr>
            <p:ph idx="1"/>
          </p:nvPr>
        </p:nvSpPr>
        <p:spPr>
          <a:xfrm>
            <a:off x="794664" y="1926783"/>
            <a:ext cx="8098970" cy="4525963"/>
          </a:xfrm>
        </p:spPr>
        <p:txBody>
          <a:bodyPr/>
          <a:lstStyle/>
          <a:p>
            <a:pPr marL="514350" indent="-514350">
              <a:buNone/>
            </a:pPr>
            <a:r>
              <a:rPr lang="en-US" sz="2800" dirty="0" smtClean="0"/>
              <a:t>1.	Determine alternative base penalty:</a:t>
            </a:r>
          </a:p>
          <a:p>
            <a:pPr lvl="1">
              <a:buClr>
                <a:srgbClr val="FF0000"/>
              </a:buClr>
              <a:buSzPct val="150000"/>
              <a:buFont typeface="Arial" pitchFamily="34" charset="0"/>
              <a:buChar char="•"/>
            </a:pPr>
            <a:r>
              <a:rPr lang="en-US" sz="2600" dirty="0" smtClean="0"/>
              <a:t>$100,000 if done intentionally</a:t>
            </a:r>
          </a:p>
          <a:p>
            <a:pPr lvl="1">
              <a:buClr>
                <a:srgbClr val="FF0000"/>
              </a:buClr>
              <a:buSzPct val="150000"/>
              <a:buFont typeface="Arial" pitchFamily="34" charset="0"/>
              <a:buChar char="•"/>
            </a:pPr>
            <a:r>
              <a:rPr lang="en-US" sz="2600" dirty="0" smtClean="0"/>
              <a:t>$150,000 if done recklessly</a:t>
            </a:r>
          </a:p>
          <a:p>
            <a:pPr lvl="1">
              <a:buClr>
                <a:srgbClr val="FF0000"/>
              </a:buClr>
              <a:buSzPct val="150000"/>
              <a:buFont typeface="Arial" pitchFamily="34" charset="0"/>
              <a:buChar char="•"/>
            </a:pPr>
            <a:r>
              <a:rPr lang="en-US" sz="2600" dirty="0" smtClean="0"/>
              <a:t>$200,000 if done flagrantly</a:t>
            </a:r>
          </a:p>
          <a:p>
            <a:pPr marL="514350" indent="-514350">
              <a:buNone/>
            </a:pPr>
            <a:r>
              <a:rPr lang="en-US" sz="2800" dirty="0" smtClean="0"/>
              <a:t>2.	Apply: </a:t>
            </a:r>
            <a:r>
              <a:rPr lang="pt-BR" sz="2800" dirty="0" smtClean="0"/>
              <a:t>BP </a:t>
            </a:r>
            <a:r>
              <a:rPr lang="pt-BR" sz="2800" dirty="0" smtClean="0"/>
              <a:t>+ [(.1 x BP) (P + H + O + C)] + EB.</a:t>
            </a:r>
            <a:endParaRPr lang="en-US" sz="2800" dirty="0"/>
          </a:p>
        </p:txBody>
      </p:sp>
      <p:pic>
        <p:nvPicPr>
          <p:cNvPr id="41988" name="Picture 4" descr="http://coastalcare.org/wp-content/uploads/2010/09/louisiana-fishkill3.jpg"/>
          <p:cNvPicPr>
            <a:picLocks noChangeAspect="1" noChangeArrowheads="1"/>
          </p:cNvPicPr>
          <p:nvPr/>
        </p:nvPicPr>
        <p:blipFill>
          <a:blip r:embed="rId3" cstate="print"/>
          <a:srcRect/>
          <a:stretch>
            <a:fillRect/>
          </a:stretch>
        </p:blipFill>
        <p:spPr bwMode="auto">
          <a:xfrm>
            <a:off x="-1" y="4582885"/>
            <a:ext cx="9144001" cy="22751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Post </a:t>
            </a:r>
            <a:r>
              <a:rPr lang="en-US" b="1" u="sng" dirty="0" smtClean="0">
                <a:solidFill>
                  <a:srgbClr val="2F8D77"/>
                </a:solidFill>
              </a:rPr>
              <a:t>Public-Notice </a:t>
            </a:r>
            <a:r>
              <a:rPr lang="en-US" b="1" u="sng" dirty="0" smtClean="0">
                <a:solidFill>
                  <a:srgbClr val="2F8D77"/>
                </a:solidFill>
              </a:rPr>
              <a:t>Changes</a:t>
            </a:r>
            <a:endParaRPr lang="en-US" b="1" u="sng" dirty="0">
              <a:solidFill>
                <a:srgbClr val="2F8D77"/>
              </a:solidFill>
            </a:endParaRPr>
          </a:p>
        </p:txBody>
      </p:sp>
      <p:sp>
        <p:nvSpPr>
          <p:cNvPr id="3" name="Content Placeholder 2"/>
          <p:cNvSpPr>
            <a:spLocks noGrp="1"/>
          </p:cNvSpPr>
          <p:nvPr>
            <p:ph idx="1"/>
          </p:nvPr>
        </p:nvSpPr>
        <p:spPr/>
        <p:txBody>
          <a:bodyPr/>
          <a:lstStyle/>
          <a:p>
            <a:pPr>
              <a:buClr>
                <a:srgbClr val="FF0000"/>
              </a:buClr>
              <a:buSzPct val="150000"/>
            </a:pPr>
            <a:r>
              <a:rPr lang="en-US" u="sng" dirty="0" smtClean="0"/>
              <a:t>Response to comment</a:t>
            </a:r>
            <a:r>
              <a:rPr lang="en-US" dirty="0" smtClean="0"/>
              <a:t> – </a:t>
            </a:r>
            <a:r>
              <a:rPr lang="en-US" dirty="0" smtClean="0"/>
              <a:t>Spills </a:t>
            </a:r>
            <a:r>
              <a:rPr lang="en-US" dirty="0" smtClean="0"/>
              <a:t>from derelict vessels over 35 </a:t>
            </a:r>
            <a:r>
              <a:rPr lang="en-US" dirty="0" smtClean="0"/>
              <a:t>feet included in </a:t>
            </a:r>
            <a:r>
              <a:rPr lang="en-US" dirty="0" smtClean="0"/>
              <a:t>$8,000 matrix </a:t>
            </a:r>
            <a:r>
              <a:rPr lang="en-US" dirty="0" smtClean="0"/>
              <a:t>of Division </a:t>
            </a:r>
            <a:r>
              <a:rPr lang="en-US" dirty="0" smtClean="0"/>
              <a:t>12.</a:t>
            </a:r>
          </a:p>
          <a:p>
            <a:pPr>
              <a:buClr>
                <a:srgbClr val="FF0000"/>
              </a:buClr>
              <a:buSzPct val="150000"/>
            </a:pPr>
            <a:r>
              <a:rPr lang="en-US" u="sng" dirty="0" smtClean="0"/>
              <a:t>Discussion with Department of Justice</a:t>
            </a:r>
            <a:r>
              <a:rPr lang="en-US" dirty="0" smtClean="0"/>
              <a:t> – Clarification of lay representative rule in Division 11.</a:t>
            </a:r>
            <a:endParaRPr lang="en-US" dirty="0"/>
          </a:p>
        </p:txBody>
      </p:sp>
      <p:pic>
        <p:nvPicPr>
          <p:cNvPr id="7170" name="Picture 2" descr="http://www.cablesextra.com/images/PGM25P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347499">
            <a:off x="6388100" y="4487231"/>
            <a:ext cx="2472402" cy="21221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Implementation</a:t>
            </a:r>
            <a:endParaRPr lang="en-US" b="1" u="sng" dirty="0">
              <a:solidFill>
                <a:srgbClr val="2F8D77"/>
              </a:solidFill>
            </a:endParaRPr>
          </a:p>
        </p:txBody>
      </p:sp>
      <p:sp>
        <p:nvSpPr>
          <p:cNvPr id="3" name="Content Placeholder 2"/>
          <p:cNvSpPr>
            <a:spLocks noGrp="1"/>
          </p:cNvSpPr>
          <p:nvPr>
            <p:ph idx="1"/>
          </p:nvPr>
        </p:nvSpPr>
        <p:spPr>
          <a:xfrm>
            <a:off x="660400" y="1460500"/>
            <a:ext cx="7645400" cy="4525963"/>
          </a:xfrm>
        </p:spPr>
        <p:txBody>
          <a:bodyPr>
            <a:normAutofit fontScale="92500"/>
          </a:bodyPr>
          <a:lstStyle/>
          <a:p>
            <a:pPr>
              <a:spcAft>
                <a:spcPts val="1200"/>
              </a:spcAft>
              <a:buClr>
                <a:srgbClr val="FF0000"/>
              </a:buClr>
              <a:buSzPct val="150000"/>
            </a:pPr>
            <a:r>
              <a:rPr lang="en-US" b="1" dirty="0" smtClean="0"/>
              <a:t>Effective date </a:t>
            </a:r>
          </a:p>
          <a:p>
            <a:pPr lvl="1">
              <a:spcAft>
                <a:spcPts val="1200"/>
              </a:spcAft>
              <a:buClr>
                <a:srgbClr val="FF0000"/>
              </a:buClr>
              <a:buSzPct val="150000"/>
              <a:buNone/>
            </a:pPr>
            <a:r>
              <a:rPr lang="en-US" dirty="0" smtClean="0"/>
              <a:t>– Rules effective upon </a:t>
            </a:r>
            <a:r>
              <a:rPr lang="en-US" dirty="0" smtClean="0"/>
              <a:t>filing with Secretary of </a:t>
            </a:r>
            <a:r>
              <a:rPr lang="en-US" dirty="0" smtClean="0"/>
              <a:t>State</a:t>
            </a:r>
          </a:p>
          <a:p>
            <a:pPr lvl="1">
              <a:spcAft>
                <a:spcPts val="1200"/>
              </a:spcAft>
              <a:buClr>
                <a:srgbClr val="FF0000"/>
              </a:buClr>
              <a:buSzPct val="150000"/>
              <a:buNone/>
            </a:pPr>
            <a:r>
              <a:rPr lang="en-US" dirty="0" smtClean="0"/>
              <a:t>– </a:t>
            </a:r>
            <a:r>
              <a:rPr lang="en-US" dirty="0" smtClean="0"/>
              <a:t>Applies to occurring violations after filing</a:t>
            </a:r>
            <a:endParaRPr lang="en-US" dirty="0" smtClean="0"/>
          </a:p>
          <a:p>
            <a:pPr>
              <a:spcAft>
                <a:spcPts val="1200"/>
              </a:spcAft>
              <a:buClr>
                <a:srgbClr val="FF0000"/>
              </a:buClr>
              <a:buSzPct val="150000"/>
            </a:pPr>
            <a:r>
              <a:rPr lang="en-US" b="1" dirty="0" smtClean="0"/>
              <a:t>Implementation</a:t>
            </a:r>
          </a:p>
          <a:p>
            <a:pPr lvl="1">
              <a:spcAft>
                <a:spcPts val="1200"/>
              </a:spcAft>
            </a:pPr>
            <a:r>
              <a:rPr lang="en-US" dirty="0" smtClean="0"/>
              <a:t>Notices to affected parties</a:t>
            </a:r>
          </a:p>
          <a:p>
            <a:pPr lvl="1">
              <a:spcAft>
                <a:spcPts val="1200"/>
              </a:spcAft>
            </a:pPr>
            <a:r>
              <a:rPr lang="en-US" dirty="0" smtClean="0"/>
              <a:t>Modify </a:t>
            </a:r>
            <a:r>
              <a:rPr lang="en-US" i="1" dirty="0" smtClean="0"/>
              <a:t>Enforcement guidance</a:t>
            </a:r>
          </a:p>
          <a:p>
            <a:pPr lvl="1">
              <a:spcAft>
                <a:spcPts val="1200"/>
              </a:spcAft>
            </a:pPr>
            <a:r>
              <a:rPr lang="en-US" dirty="0" smtClean="0"/>
              <a:t>Train staff</a:t>
            </a:r>
            <a:endParaRPr lang="en-US" dirty="0"/>
          </a:p>
        </p:txBody>
      </p:sp>
      <p:pic>
        <p:nvPicPr>
          <p:cNvPr id="5124" name="Picture 4" descr="http://www.etimesystems.com/images/m_ao_tcx21_md.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103697" y="4178301"/>
            <a:ext cx="3040303" cy="2508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onyvausa.files.wordpress.com/2012/10/img_800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itle 3"/>
          <p:cNvSpPr>
            <a:spLocks noGrp="1"/>
          </p:cNvSpPr>
          <p:nvPr>
            <p:ph type="ctrTitle"/>
          </p:nvPr>
        </p:nvSpPr>
        <p:spPr>
          <a:xfrm>
            <a:off x="685800" y="2130425"/>
            <a:ext cx="7772400" cy="1908175"/>
          </a:xfrm>
        </p:spPr>
        <p:txBody>
          <a:bodyPr>
            <a:noAutofit/>
          </a:bodyPr>
          <a:lstStyle/>
          <a:p>
            <a:r>
              <a:rPr lang="en-US" sz="6000" dirty="0" smtClean="0">
                <a:solidFill>
                  <a:schemeClr val="bg1"/>
                </a:solidFill>
                <a:latin typeface="Arial Black" pitchFamily="34" charset="0"/>
              </a:rPr>
              <a:t>Questions ?</a:t>
            </a:r>
            <a:endParaRPr lang="en-US" sz="6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latin typeface="Arial" pitchFamily="34" charset="0"/>
                <a:cs typeface="Arial" pitchFamily="34" charset="0"/>
              </a:rPr>
              <a:t>Proposals for Division 11</a:t>
            </a:r>
            <a:endParaRPr lang="en-US" b="1" u="sng" dirty="0">
              <a:solidFill>
                <a:srgbClr val="2F8D77"/>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08871"/>
          </a:xfrm>
        </p:spPr>
        <p:txBody>
          <a:bodyPr>
            <a:normAutofit/>
          </a:bodyPr>
          <a:lstStyle/>
          <a:p>
            <a:pPr>
              <a:lnSpc>
                <a:spcPct val="90000"/>
              </a:lnSpc>
              <a:spcBef>
                <a:spcPts val="1800"/>
              </a:spcBef>
              <a:buClr>
                <a:srgbClr val="FF0000"/>
              </a:buClr>
              <a:buSzPct val="153000"/>
            </a:pPr>
            <a:r>
              <a:rPr lang="en-US" dirty="0" smtClean="0"/>
              <a:t>Align DEQ contested-case procedural rules with the updated Oregon Attorney General Model Rules.</a:t>
            </a:r>
          </a:p>
          <a:p>
            <a:pPr>
              <a:lnSpc>
                <a:spcPct val="90000"/>
              </a:lnSpc>
              <a:spcBef>
                <a:spcPts val="1800"/>
              </a:spcBef>
              <a:buClr>
                <a:srgbClr val="FF0000"/>
              </a:buClr>
              <a:buSzPct val="153000"/>
            </a:pPr>
            <a:r>
              <a:rPr lang="en-US" dirty="0" smtClean="0"/>
              <a:t>Establish a new fee for onsite septic system program public records requests. </a:t>
            </a:r>
          </a:p>
          <a:p>
            <a:pPr>
              <a:lnSpc>
                <a:spcPct val="90000"/>
              </a:lnSpc>
              <a:spcBef>
                <a:spcPts val="1800"/>
              </a:spcBef>
              <a:buClr>
                <a:srgbClr val="FF0000"/>
              </a:buClr>
              <a:buSzPct val="153000"/>
            </a:pPr>
            <a:r>
              <a:rPr lang="en-US" dirty="0" smtClean="0"/>
              <a:t>Repeal </a:t>
            </a:r>
            <a:r>
              <a:rPr lang="en-US" smtClean="0"/>
              <a:t>OAR 340-011-0605 </a:t>
            </a:r>
            <a:r>
              <a:rPr lang="en-US" dirty="0" smtClean="0"/>
              <a:t>which became obsolete after Measure 49 (2007).</a:t>
            </a:r>
          </a:p>
          <a:p>
            <a:pPr>
              <a:lnSpc>
                <a:spcPct val="90000"/>
              </a:lnSpc>
              <a:spcBef>
                <a:spcPts val="1800"/>
              </a:spcBef>
              <a:buClr>
                <a:srgbClr val="FF0000"/>
              </a:buClr>
              <a:buSzPct val="153000"/>
            </a:pPr>
            <a:r>
              <a:rPr lang="en-US" dirty="0" smtClean="0"/>
              <a:t>Minor housekeeping changes.</a:t>
            </a:r>
          </a:p>
        </p:txBody>
      </p:sp>
      <p:pic>
        <p:nvPicPr>
          <p:cNvPr id="25602" name="Picture 2" descr="http://www.patentspostgrant.com/wp-content/uploads/2011/01/housekeepin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82450" y="4600165"/>
            <a:ext cx="2933701" cy="22578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33138" y="3825161"/>
            <a:ext cx="2433481" cy="2448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u="sng" dirty="0" smtClean="0">
                <a:solidFill>
                  <a:srgbClr val="2F8D77"/>
                </a:solidFill>
              </a:rPr>
              <a:t>Proposal for Division 200</a:t>
            </a:r>
            <a:endParaRPr lang="en-US" b="1" u="sng" dirty="0">
              <a:solidFill>
                <a:srgbClr val="2F8D77"/>
              </a:solidFill>
            </a:endParaRPr>
          </a:p>
        </p:txBody>
      </p:sp>
      <p:sp>
        <p:nvSpPr>
          <p:cNvPr id="3" name="Content Placeholder 2"/>
          <p:cNvSpPr>
            <a:spLocks noGrp="1"/>
          </p:cNvSpPr>
          <p:nvPr>
            <p:ph idx="1"/>
          </p:nvPr>
        </p:nvSpPr>
        <p:spPr>
          <a:xfrm>
            <a:off x="685800" y="1473200"/>
            <a:ext cx="8026399" cy="4525963"/>
          </a:xfrm>
        </p:spPr>
        <p:txBody>
          <a:bodyPr>
            <a:normAutofit/>
          </a:bodyPr>
          <a:lstStyle/>
          <a:p>
            <a:pPr>
              <a:buClr>
                <a:srgbClr val="FF0000"/>
              </a:buClr>
              <a:buSzPct val="150000"/>
            </a:pPr>
            <a:r>
              <a:rPr lang="en-US" dirty="0" smtClean="0"/>
              <a:t>Update the Oregon Clean Air Act State Implementation Plan </a:t>
            </a:r>
            <a:r>
              <a:rPr lang="en-US" dirty="0" smtClean="0"/>
              <a:t>(SIP) with </a:t>
            </a:r>
            <a:r>
              <a:rPr lang="en-US" dirty="0" smtClean="0"/>
              <a:t>the </a:t>
            </a:r>
            <a:r>
              <a:rPr lang="en-US" dirty="0" smtClean="0"/>
              <a:t>proposed new </a:t>
            </a:r>
            <a:r>
              <a:rPr lang="en-US" dirty="0" smtClean="0"/>
              <a:t>penalty rules as required by </a:t>
            </a:r>
            <a:r>
              <a:rPr lang="en-US" dirty="0" smtClean="0"/>
              <a:t>EPA </a:t>
            </a:r>
            <a:r>
              <a:rPr lang="en-US" dirty="0" smtClean="0"/>
              <a:t>under the Clean Air Act</a:t>
            </a:r>
          </a:p>
          <a:p>
            <a:endParaRPr lang="en-US" dirty="0"/>
          </a:p>
        </p:txBody>
      </p:sp>
      <p:pic>
        <p:nvPicPr>
          <p:cNvPr id="40962" name="Picture 2" descr="http://ts1.mm.bing.net/th?id=H.4914375770311376&amp;w=207&amp;h=207&amp;c=8&amp;pid=3.1&amp;qlt=90&amp;rm=2">
            <a:hlinkClick r:id="rId3"/>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577403" y="4045717"/>
            <a:ext cx="1971675" cy="19716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rPr>
              <a:t>Proposals for Division 12</a:t>
            </a:r>
            <a:endParaRPr lang="en-US" b="1" u="sng" dirty="0">
              <a:solidFill>
                <a:srgbClr val="2F8D77"/>
              </a:solidFill>
            </a:endParaRPr>
          </a:p>
        </p:txBody>
      </p:sp>
      <p:sp>
        <p:nvSpPr>
          <p:cNvPr id="3" name="Content Placeholder 2"/>
          <p:cNvSpPr>
            <a:spLocks noGrp="1"/>
          </p:cNvSpPr>
          <p:nvPr>
            <p:ph idx="1"/>
          </p:nvPr>
        </p:nvSpPr>
        <p:spPr>
          <a:xfrm>
            <a:off x="774700" y="1600200"/>
            <a:ext cx="7670800" cy="4712110"/>
          </a:xfrm>
        </p:spPr>
        <p:txBody>
          <a:bodyPr>
            <a:normAutofit lnSpcReduction="10000"/>
          </a:bodyPr>
          <a:lstStyle/>
          <a:p>
            <a:pPr>
              <a:buClr>
                <a:srgbClr val="FF0000"/>
              </a:buClr>
              <a:buSzPct val="150000"/>
            </a:pPr>
            <a:r>
              <a:rPr lang="en-US" dirty="0" smtClean="0"/>
              <a:t>Increase DEQ’s civil </a:t>
            </a:r>
            <a:r>
              <a:rPr lang="en-US" dirty="0" smtClean="0"/>
              <a:t>penalties</a:t>
            </a:r>
            <a:endParaRPr lang="en-US" dirty="0" smtClean="0"/>
          </a:p>
          <a:p>
            <a:pPr>
              <a:buClr>
                <a:srgbClr val="FF0000"/>
              </a:buClr>
              <a:buSzPct val="150000"/>
            </a:pPr>
            <a:r>
              <a:rPr lang="en-US" dirty="0" smtClean="0"/>
              <a:t>Align </a:t>
            </a:r>
            <a:r>
              <a:rPr lang="en-US" dirty="0" smtClean="0"/>
              <a:t>violation classification </a:t>
            </a:r>
            <a:r>
              <a:rPr lang="en-US" dirty="0" smtClean="0"/>
              <a:t>&amp; magnitudes </a:t>
            </a:r>
            <a:r>
              <a:rPr lang="en-US" dirty="0" smtClean="0"/>
              <a:t>with DEQ program priorities</a:t>
            </a:r>
          </a:p>
          <a:p>
            <a:pPr>
              <a:buClr>
                <a:srgbClr val="FF0000"/>
              </a:buClr>
              <a:buSzPct val="150000"/>
            </a:pPr>
            <a:r>
              <a:rPr lang="en-US" dirty="0" smtClean="0"/>
              <a:t>Create greater mitigating credit for correcting </a:t>
            </a:r>
            <a:r>
              <a:rPr lang="en-US" dirty="0" smtClean="0"/>
              <a:t>violations</a:t>
            </a:r>
          </a:p>
          <a:p>
            <a:pPr>
              <a:buClr>
                <a:srgbClr val="FF0000"/>
              </a:buClr>
              <a:buSzPct val="150000"/>
            </a:pPr>
            <a:r>
              <a:rPr lang="en-US" dirty="0" smtClean="0"/>
              <a:t>Adjust mental-state penalty                        factor</a:t>
            </a:r>
            <a:endParaRPr lang="en-US" dirty="0" smtClean="0"/>
          </a:p>
          <a:p>
            <a:pPr>
              <a:buClr>
                <a:srgbClr val="FF0000"/>
              </a:buClr>
              <a:buSzPct val="150000"/>
            </a:pPr>
            <a:r>
              <a:rPr lang="en-US" dirty="0" smtClean="0"/>
              <a:t>Housekeeping that includes </a:t>
            </a:r>
            <a:r>
              <a:rPr lang="en-US" dirty="0" smtClean="0"/>
              <a:t>           eliminating </a:t>
            </a:r>
            <a:r>
              <a:rPr lang="en-US" dirty="0" smtClean="0"/>
              <a:t>duplicative text</a:t>
            </a:r>
          </a:p>
        </p:txBody>
      </p:sp>
      <p:pic>
        <p:nvPicPr>
          <p:cNvPr id="21512" name="Picture 8" descr="http://3.bp.blogspot.com/_8WC1ZJ1-QVE/TJjOwkButLI/AAAAAAAAA5E/y8mGcRi3CUQ/s1600/821462-1-Rainbow_Bead_Abacu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19850" y="3940175"/>
            <a:ext cx="2292350" cy="2644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u="sng" dirty="0">
                <a:solidFill>
                  <a:srgbClr val="C00000"/>
                </a:solidFill>
              </a:rPr>
              <a:t>Penalty Calculation Formula</a:t>
            </a:r>
          </a:p>
        </p:txBody>
      </p:sp>
      <p:sp>
        <p:nvSpPr>
          <p:cNvPr id="3075" name="Rectangle 3"/>
          <p:cNvSpPr>
            <a:spLocks noGrp="1" noChangeArrowheads="1"/>
          </p:cNvSpPr>
          <p:nvPr>
            <p:ph type="body" idx="1"/>
          </p:nvPr>
        </p:nvSpPr>
        <p:spPr>
          <a:xfrm>
            <a:off x="381000" y="2057400"/>
            <a:ext cx="838200" cy="1371600"/>
          </a:xfrm>
          <a:solidFill>
            <a:schemeClr val="bg1"/>
          </a:solidFill>
          <a:ln w="9525">
            <a:solidFill>
              <a:schemeClr val="tx1"/>
            </a:solidFill>
          </a:ln>
        </p:spPr>
        <p:txBody>
          <a:bodyPr/>
          <a:lstStyle/>
          <a:p>
            <a:pPr algn="ctr">
              <a:lnSpc>
                <a:spcPct val="90000"/>
              </a:lnSpc>
              <a:buFontTx/>
              <a:buNone/>
            </a:pPr>
            <a:r>
              <a:rPr lang="en-US" sz="1800" b="1" u="sng" dirty="0"/>
              <a:t>Class</a:t>
            </a:r>
          </a:p>
          <a:p>
            <a:pPr algn="ctr">
              <a:lnSpc>
                <a:spcPct val="90000"/>
              </a:lnSpc>
              <a:buFontTx/>
              <a:buNone/>
            </a:pPr>
            <a:r>
              <a:rPr lang="en-US" sz="1800" dirty="0"/>
              <a:t>I</a:t>
            </a:r>
          </a:p>
          <a:p>
            <a:pPr algn="ctr">
              <a:lnSpc>
                <a:spcPct val="90000"/>
              </a:lnSpc>
              <a:buFontTx/>
              <a:buNone/>
            </a:pPr>
            <a:r>
              <a:rPr lang="en-US" sz="1800" dirty="0"/>
              <a:t>II</a:t>
            </a:r>
          </a:p>
          <a:p>
            <a:pPr algn="ctr">
              <a:lnSpc>
                <a:spcPct val="90000"/>
              </a:lnSpc>
              <a:buFontTx/>
              <a:buNone/>
            </a:pPr>
            <a:r>
              <a:rPr lang="en-US" sz="1800" dirty="0"/>
              <a:t>III</a:t>
            </a:r>
          </a:p>
        </p:txBody>
      </p:sp>
      <p:sp>
        <p:nvSpPr>
          <p:cNvPr id="3076" name="Rectangle 4"/>
          <p:cNvSpPr>
            <a:spLocks noChangeArrowheads="1"/>
          </p:cNvSpPr>
          <p:nvPr/>
        </p:nvSpPr>
        <p:spPr bwMode="auto">
          <a:xfrm>
            <a:off x="1295400" y="2057400"/>
            <a:ext cx="1371600" cy="13716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Magnitude</a:t>
            </a:r>
          </a:p>
          <a:p>
            <a:pPr marL="342900" indent="-342900" algn="ctr">
              <a:spcBef>
                <a:spcPct val="20000"/>
              </a:spcBef>
            </a:pPr>
            <a:r>
              <a:rPr lang="en-US" dirty="0"/>
              <a:t>Major</a:t>
            </a:r>
          </a:p>
          <a:p>
            <a:pPr marL="342900" indent="-342900" algn="ctr">
              <a:spcBef>
                <a:spcPct val="20000"/>
              </a:spcBef>
            </a:pPr>
            <a:r>
              <a:rPr lang="en-US" dirty="0"/>
              <a:t>Moderate</a:t>
            </a:r>
          </a:p>
          <a:p>
            <a:pPr marL="342900" indent="-342900" algn="ctr">
              <a:spcBef>
                <a:spcPct val="20000"/>
              </a:spcBef>
            </a:pPr>
            <a:r>
              <a:rPr lang="en-US" dirty="0"/>
              <a:t>Minor</a:t>
            </a:r>
          </a:p>
        </p:txBody>
      </p:sp>
      <p:sp>
        <p:nvSpPr>
          <p:cNvPr id="3077" name="Rectangle 5" descr="Wide downward diagonal"/>
          <p:cNvSpPr>
            <a:spLocks noChangeArrowheads="1"/>
          </p:cNvSpPr>
          <p:nvPr/>
        </p:nvSpPr>
        <p:spPr bwMode="auto">
          <a:xfrm>
            <a:off x="2743200" y="2057400"/>
            <a:ext cx="1282700" cy="1998406"/>
          </a:xfrm>
          <a:prstGeom prst="rect">
            <a:avLst/>
          </a:prstGeom>
          <a:solidFill>
            <a:srgbClr val="FFFF99"/>
          </a:solidFill>
          <a:ln w="9525">
            <a:solidFill>
              <a:schemeClr val="tx1"/>
            </a:solidFill>
            <a:miter lim="800000"/>
            <a:headEnd/>
            <a:tailEnd/>
          </a:ln>
          <a:effectLst/>
        </p:spPr>
        <p:txBody>
          <a:bodyPr/>
          <a:lstStyle/>
          <a:p>
            <a:pPr algn="ctr">
              <a:spcBef>
                <a:spcPct val="20000"/>
              </a:spcBef>
            </a:pPr>
            <a:r>
              <a:rPr lang="en-US" b="1" dirty="0" smtClean="0"/>
              <a:t>BP from </a:t>
            </a:r>
            <a:r>
              <a:rPr lang="en-US" b="1" u="sng" dirty="0" smtClean="0"/>
              <a:t>Matrix</a:t>
            </a:r>
            <a:endParaRPr lang="en-US" b="1" u="sng" dirty="0"/>
          </a:p>
          <a:p>
            <a:pPr marL="342900" indent="-342900" algn="ctr">
              <a:spcBef>
                <a:spcPct val="20000"/>
              </a:spcBef>
            </a:pPr>
            <a:r>
              <a:rPr lang="en-US" smtClean="0"/>
              <a:t>$12,000</a:t>
            </a:r>
            <a:endParaRPr lang="en-US" dirty="0"/>
          </a:p>
          <a:p>
            <a:pPr marL="342900" indent="-342900" algn="ctr">
              <a:spcBef>
                <a:spcPct val="20000"/>
              </a:spcBef>
            </a:pPr>
            <a:r>
              <a:rPr lang="en-US" dirty="0" smtClean="0"/>
              <a:t>$8,000</a:t>
            </a:r>
            <a:endParaRPr lang="en-US" dirty="0"/>
          </a:p>
          <a:p>
            <a:pPr marL="342900" indent="-342900" algn="ctr">
              <a:spcBef>
                <a:spcPct val="20000"/>
              </a:spcBef>
            </a:pPr>
            <a:r>
              <a:rPr lang="en-US" dirty="0" smtClean="0"/>
              <a:t>$3,000</a:t>
            </a:r>
            <a:endParaRPr lang="en-US" dirty="0"/>
          </a:p>
          <a:p>
            <a:pPr marL="342900" indent="-342900" algn="ctr">
              <a:spcBef>
                <a:spcPct val="20000"/>
              </a:spcBef>
            </a:pPr>
            <a:r>
              <a:rPr lang="en-US" smtClean="0"/>
              <a:t>$1,000</a:t>
            </a:r>
            <a:endParaRPr lang="en-US" dirty="0"/>
          </a:p>
        </p:txBody>
      </p:sp>
      <p:sp>
        <p:nvSpPr>
          <p:cNvPr id="3078" name="Rectangle 6" descr="Wide downward diagonal"/>
          <p:cNvSpPr>
            <a:spLocks noChangeArrowheads="1"/>
          </p:cNvSpPr>
          <p:nvPr/>
        </p:nvSpPr>
        <p:spPr bwMode="auto">
          <a:xfrm>
            <a:off x="4114800" y="2057400"/>
            <a:ext cx="2971800" cy="2362200"/>
          </a:xfrm>
          <a:prstGeom prst="rect">
            <a:avLst/>
          </a:prstGeom>
          <a:solidFill>
            <a:schemeClr val="bg1"/>
          </a:solidFill>
          <a:ln w="9525">
            <a:solidFill>
              <a:schemeClr val="tx1"/>
            </a:solidFill>
            <a:miter lim="800000"/>
            <a:headEnd/>
            <a:tailEnd/>
          </a:ln>
          <a:effectLst/>
        </p:spPr>
        <p:txBody>
          <a:bodyPr/>
          <a:lstStyle/>
          <a:p>
            <a:pPr algn="ctr">
              <a:spcBef>
                <a:spcPct val="20000"/>
              </a:spcBef>
            </a:pPr>
            <a:r>
              <a:rPr lang="en-US" b="1" u="sng" dirty="0"/>
              <a:t>Aggravating and Mitigating Factors</a:t>
            </a:r>
          </a:p>
          <a:p>
            <a:pPr>
              <a:spcBef>
                <a:spcPct val="20000"/>
              </a:spcBef>
            </a:pPr>
            <a:r>
              <a:rPr lang="en-US" dirty="0"/>
              <a:t>Prior significant actions (P)</a:t>
            </a:r>
          </a:p>
          <a:p>
            <a:pPr>
              <a:spcBef>
                <a:spcPct val="20000"/>
              </a:spcBef>
            </a:pPr>
            <a:r>
              <a:rPr lang="en-US" dirty="0"/>
              <a:t>History of correction (H)</a:t>
            </a:r>
          </a:p>
          <a:p>
            <a:pPr>
              <a:spcBef>
                <a:spcPct val="20000"/>
              </a:spcBef>
            </a:pPr>
            <a:r>
              <a:rPr lang="en-US" dirty="0"/>
              <a:t>Occurrences (O)</a:t>
            </a:r>
          </a:p>
          <a:p>
            <a:pPr>
              <a:spcBef>
                <a:spcPct val="20000"/>
              </a:spcBef>
            </a:pPr>
            <a:r>
              <a:rPr lang="en-US" dirty="0"/>
              <a:t>Mental state (M)</a:t>
            </a:r>
          </a:p>
          <a:p>
            <a:pPr>
              <a:spcBef>
                <a:spcPct val="20000"/>
              </a:spcBef>
            </a:pPr>
            <a:r>
              <a:rPr lang="en-US" dirty="0"/>
              <a:t>Correction efforts (C)</a:t>
            </a:r>
          </a:p>
        </p:txBody>
      </p:sp>
      <p:sp>
        <p:nvSpPr>
          <p:cNvPr id="3079" name="Rectangle 7" descr="Wide downward diagonal"/>
          <p:cNvSpPr>
            <a:spLocks noChangeArrowheads="1"/>
          </p:cNvSpPr>
          <p:nvPr/>
        </p:nvSpPr>
        <p:spPr bwMode="auto">
          <a:xfrm>
            <a:off x="7162800" y="2057400"/>
            <a:ext cx="1600200" cy="14478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Economic </a:t>
            </a:r>
          </a:p>
          <a:p>
            <a:pPr marL="342900" indent="-342900" algn="ctr"/>
            <a:r>
              <a:rPr lang="en-US" b="1" u="sng" dirty="0"/>
              <a:t>Benefit </a:t>
            </a:r>
            <a:r>
              <a:rPr lang="en-US" sz="1600" b="1" u="sng" dirty="0"/>
              <a:t>(EB)</a:t>
            </a:r>
          </a:p>
          <a:p>
            <a:pPr marL="342900" indent="-342900" algn="ctr">
              <a:spcBef>
                <a:spcPct val="20000"/>
              </a:spcBef>
            </a:pPr>
            <a:r>
              <a:rPr lang="en-US" dirty="0"/>
              <a:t>Delayed</a:t>
            </a:r>
          </a:p>
          <a:p>
            <a:pPr marL="342900" indent="-342900" algn="ctr">
              <a:spcBef>
                <a:spcPct val="20000"/>
              </a:spcBef>
            </a:pPr>
            <a:r>
              <a:rPr lang="en-US" dirty="0"/>
              <a:t>Avoided</a:t>
            </a:r>
          </a:p>
        </p:txBody>
      </p:sp>
      <p:sp>
        <p:nvSpPr>
          <p:cNvPr id="3082" name="Text Box 10"/>
          <p:cNvSpPr txBox="1">
            <a:spLocks noChangeArrowheads="1"/>
          </p:cNvSpPr>
          <p:nvPr/>
        </p:nvSpPr>
        <p:spPr bwMode="auto">
          <a:xfrm>
            <a:off x="1260972" y="1371600"/>
            <a:ext cx="7807325" cy="457200"/>
          </a:xfrm>
          <a:prstGeom prst="rect">
            <a:avLst/>
          </a:prstGeom>
          <a:noFill/>
          <a:ln w="9525">
            <a:noFill/>
            <a:miter lim="800000"/>
            <a:headEnd/>
            <a:tailEnd/>
          </a:ln>
          <a:effectLst/>
        </p:spPr>
        <p:txBody>
          <a:bodyPr wrap="none">
            <a:spAutoFit/>
          </a:bodyPr>
          <a:lstStyle/>
          <a:p>
            <a:r>
              <a:rPr lang="en-US" sz="2400" b="1" dirty="0"/>
              <a:t>Penalty = BP + </a:t>
            </a:r>
            <a:r>
              <a:rPr lang="en-US" sz="2400" b="1"/>
              <a:t>((</a:t>
            </a:r>
            <a:r>
              <a:rPr lang="en-US" sz="2400" b="1" smtClean="0"/>
              <a:t>0.1 </a:t>
            </a:r>
            <a:r>
              <a:rPr lang="en-US" sz="2400" b="1" dirty="0"/>
              <a:t>x BP) x (P + H + O + M + C)) + EB</a:t>
            </a:r>
          </a:p>
        </p:txBody>
      </p:sp>
      <p:sp>
        <p:nvSpPr>
          <p:cNvPr id="3083" name="Text Box 11"/>
          <p:cNvSpPr txBox="1">
            <a:spLocks noChangeArrowheads="1"/>
          </p:cNvSpPr>
          <p:nvPr/>
        </p:nvSpPr>
        <p:spPr bwMode="auto">
          <a:xfrm>
            <a:off x="669925" y="4267200"/>
            <a:ext cx="8474075" cy="1917700"/>
          </a:xfrm>
          <a:prstGeom prst="rect">
            <a:avLst/>
          </a:prstGeom>
          <a:noFill/>
          <a:ln w="9525">
            <a:noFill/>
            <a:miter lim="800000"/>
            <a:headEnd/>
            <a:tailEnd/>
          </a:ln>
          <a:effectLst/>
        </p:spPr>
        <p:txBody>
          <a:bodyPr>
            <a:spAutoFit/>
          </a:bodyPr>
          <a:lstStyle/>
          <a:p>
            <a:pPr marL="342900" indent="-342900">
              <a:buFontTx/>
              <a:buAutoNum type="arabicPeriod"/>
            </a:pPr>
            <a:r>
              <a:rPr lang="en-US" sz="2400"/>
              <a:t>Determine Class</a:t>
            </a:r>
          </a:p>
          <a:p>
            <a:pPr marL="342900" indent="-342900">
              <a:buFontTx/>
              <a:buAutoNum type="arabicPeriod"/>
            </a:pPr>
            <a:r>
              <a:rPr lang="en-US" sz="2400"/>
              <a:t>Determine Magnitude</a:t>
            </a:r>
          </a:p>
          <a:p>
            <a:pPr marL="342900" indent="-342900">
              <a:buFontTx/>
              <a:buAutoNum type="arabicPeriod"/>
            </a:pPr>
            <a:r>
              <a:rPr lang="en-US" sz="2400"/>
              <a:t>Determine base penalty (BP) from the applicable matrix</a:t>
            </a:r>
          </a:p>
          <a:p>
            <a:pPr marL="342900" indent="-342900">
              <a:buFontTx/>
              <a:buAutoNum type="arabicPeriod"/>
            </a:pPr>
            <a:r>
              <a:rPr lang="en-US" sz="2400"/>
              <a:t>Calculate aggravating and mitigating factors</a:t>
            </a:r>
          </a:p>
          <a:p>
            <a:pPr marL="342900" indent="-342900">
              <a:buFontTx/>
              <a:buAutoNum type="arabicPeriod"/>
            </a:pPr>
            <a:r>
              <a:rPr lang="en-US" sz="2400"/>
              <a:t>Add the economic benefit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rPr>
              <a:t>Proposed Matrix Increases</a:t>
            </a:r>
            <a:endParaRPr lang="en-US" b="1" u="sng" dirty="0">
              <a:solidFill>
                <a:srgbClr val="2F8D77"/>
              </a:solidFill>
            </a:endParaRPr>
          </a:p>
        </p:txBody>
      </p:sp>
      <p:sp>
        <p:nvSpPr>
          <p:cNvPr id="3" name="Content Placeholder 2"/>
          <p:cNvSpPr>
            <a:spLocks noGrp="1"/>
          </p:cNvSpPr>
          <p:nvPr>
            <p:ph idx="1"/>
          </p:nvPr>
        </p:nvSpPr>
        <p:spPr>
          <a:xfrm>
            <a:off x="778796" y="1698522"/>
            <a:ext cx="8064500" cy="4525963"/>
          </a:xfrm>
        </p:spPr>
        <p:txBody>
          <a:bodyPr/>
          <a:lstStyle/>
          <a:p>
            <a:pPr marL="457200" indent="-457200">
              <a:spcAft>
                <a:spcPts val="1200"/>
              </a:spcAft>
              <a:buClr>
                <a:srgbClr val="FF0000"/>
              </a:buClr>
              <a:buSzPct val="150000"/>
            </a:pPr>
            <a:r>
              <a:rPr lang="en-US" dirty="0" smtClean="0"/>
              <a:t>$8,000 matrix </a:t>
            </a:r>
            <a:r>
              <a:rPr lang="en-US" dirty="0" smtClean="0"/>
              <a:t>increase 50% to $12,000</a:t>
            </a:r>
            <a:endParaRPr lang="en-US" dirty="0" smtClean="0"/>
          </a:p>
          <a:p>
            <a:pPr marL="457200" indent="-457200">
              <a:spcAft>
                <a:spcPts val="1200"/>
              </a:spcAft>
              <a:buClr>
                <a:srgbClr val="FF0000"/>
              </a:buClr>
              <a:buSzPct val="150000"/>
            </a:pPr>
            <a:r>
              <a:rPr lang="en-US" dirty="0" smtClean="0"/>
              <a:t>$6,000 matrix </a:t>
            </a:r>
            <a:r>
              <a:rPr lang="en-US" dirty="0" smtClean="0"/>
              <a:t>increase 33% to </a:t>
            </a:r>
            <a:r>
              <a:rPr lang="en-US" dirty="0" smtClean="0"/>
              <a:t>$8,000</a:t>
            </a:r>
          </a:p>
          <a:p>
            <a:pPr marL="457200" indent="-457200">
              <a:spcAft>
                <a:spcPts val="1200"/>
              </a:spcAft>
              <a:buClr>
                <a:srgbClr val="FF0000"/>
              </a:buClr>
              <a:buSzPct val="150000"/>
            </a:pPr>
            <a:r>
              <a:rPr lang="en-US" dirty="0" smtClean="0"/>
              <a:t>$2,500 matrix </a:t>
            </a:r>
            <a:r>
              <a:rPr lang="en-US" dirty="0" smtClean="0"/>
              <a:t>increase 20% to $3,000</a:t>
            </a:r>
            <a:endParaRPr lang="en-US" dirty="0" smtClean="0"/>
          </a:p>
          <a:p>
            <a:pPr marL="457200" indent="-457200">
              <a:spcAft>
                <a:spcPts val="1200"/>
              </a:spcAft>
              <a:buClr>
                <a:srgbClr val="FF0000"/>
              </a:buClr>
              <a:buSzPct val="150000"/>
            </a:pPr>
            <a:r>
              <a:rPr lang="en-US" dirty="0" smtClean="0"/>
              <a:t>$1,000 matrix remains </a:t>
            </a:r>
            <a:r>
              <a:rPr lang="en-US" dirty="0" smtClean="0"/>
              <a:t>$1,000</a:t>
            </a:r>
            <a:endParaRPr lang="en-US" dirty="0" smtClean="0"/>
          </a:p>
          <a:p>
            <a:endParaRPr lang="en-US" dirty="0"/>
          </a:p>
        </p:txBody>
      </p:sp>
      <p:pic>
        <p:nvPicPr>
          <p:cNvPr id="1026" name="Picture 2" descr="http://thumbs.dreamstime.com/z/business-chart-made-golden-coins-shows-increase-isolated-31108158.jpg"/>
          <p:cNvPicPr>
            <a:picLocks noChangeAspect="1" noChangeArrowheads="1"/>
          </p:cNvPicPr>
          <p:nvPr/>
        </p:nvPicPr>
        <p:blipFill>
          <a:blip r:embed="rId2" cstate="print">
            <a:clrChange>
              <a:clrFrom>
                <a:srgbClr val="FFFFFF"/>
              </a:clrFrom>
              <a:clrTo>
                <a:srgbClr val="FFFFFF">
                  <a:alpha val="0"/>
                </a:srgbClr>
              </a:clrTo>
            </a:clrChange>
          </a:blip>
          <a:srcRect t="7328" r="3731" b="15258"/>
          <a:stretch>
            <a:fillRect/>
          </a:stretch>
        </p:blipFill>
        <p:spPr bwMode="auto">
          <a:xfrm>
            <a:off x="2705099" y="3619500"/>
            <a:ext cx="6276665" cy="30910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solidFill>
                  <a:srgbClr val="2F8D77"/>
                </a:solidFill>
              </a:rPr>
              <a:t>E.g.</a:t>
            </a:r>
            <a:r>
              <a:rPr lang="en-US" b="1" u="sng" dirty="0" smtClean="0">
                <a:solidFill>
                  <a:srgbClr val="2F8D77"/>
                </a:solidFill>
              </a:rPr>
              <a:t>, Proposed $</a:t>
            </a:r>
            <a:r>
              <a:rPr lang="en-US" b="1" u="sng" dirty="0" smtClean="0">
                <a:solidFill>
                  <a:srgbClr val="2F8D77"/>
                </a:solidFill>
              </a:rPr>
              <a:t>12,000 Matrix</a:t>
            </a:r>
            <a:endParaRPr lang="en-US" sz="2800" b="1" u="sng" dirty="0">
              <a:solidFill>
                <a:srgbClr val="2F8D77"/>
              </a:solidFill>
            </a:endParaRPr>
          </a:p>
        </p:txBody>
      </p:sp>
      <p:graphicFrame>
        <p:nvGraphicFramePr>
          <p:cNvPr id="4" name="Content Placeholder 3"/>
          <p:cNvGraphicFramePr>
            <a:graphicFrameLocks noGrp="1"/>
          </p:cNvGraphicFramePr>
          <p:nvPr>
            <p:ph idx="1"/>
          </p:nvPr>
        </p:nvGraphicFramePr>
        <p:xfrm>
          <a:off x="855406" y="1870561"/>
          <a:ext cx="7595420" cy="2981632"/>
        </p:xfrm>
        <a:graphic>
          <a:graphicData uri="http://schemas.openxmlformats.org/drawingml/2006/table">
            <a:tbl>
              <a:tblPr firstRow="1" bandRow="1">
                <a:tableStyleId>{5C22544A-7EE6-4342-B048-85BDC9FD1C3A}</a:tableStyleId>
              </a:tblPr>
              <a:tblGrid>
                <a:gridCol w="1898855"/>
                <a:gridCol w="1898855"/>
                <a:gridCol w="1898855"/>
                <a:gridCol w="1898855"/>
              </a:tblGrid>
              <a:tr h="745408">
                <a:tc>
                  <a:txBody>
                    <a:bodyPr/>
                    <a:lstStyle/>
                    <a:p>
                      <a:pPr marL="0" marR="0" algn="ctr"/>
                      <a:endParaRPr lang="en-US" sz="2000" dirty="0">
                        <a:solidFill>
                          <a:srgbClr val="000000"/>
                        </a:solidFill>
                        <a:latin typeface="Arial"/>
                        <a:ea typeface="Times New Roman"/>
                        <a:cs typeface="Times New Roman"/>
                      </a:endParaRPr>
                    </a:p>
                  </a:txBody>
                  <a:tcPr marL="68580" marR="68580" marT="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CFFCC"/>
                    </a:solidFill>
                  </a:tcPr>
                </a:tc>
                <a:tc>
                  <a:txBody>
                    <a:bodyPr/>
                    <a:lstStyle/>
                    <a:p>
                      <a:pPr marL="0" marR="0" algn="ctr"/>
                      <a:r>
                        <a:rPr lang="en-US" sz="2000" dirty="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nchor="ctr">
                    <a:lnL w="12700" cmpd="sng">
                      <a:noFill/>
                    </a:lnL>
                    <a:solidFill>
                      <a:schemeClr val="bg1">
                        <a:lumMod val="75000"/>
                      </a:schemeClr>
                    </a:solidFill>
                  </a:tcPr>
                </a:tc>
                <a:tc>
                  <a:txBody>
                    <a:bodyPr/>
                    <a:lstStyle/>
                    <a:p>
                      <a:pPr marL="0" marR="0" algn="ctr"/>
                      <a:r>
                        <a:rPr lang="en-US" sz="200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nchor="ctr">
                    <a:solidFill>
                      <a:schemeClr val="bg1">
                        <a:lumMod val="75000"/>
                      </a:schemeClr>
                    </a:solidFill>
                  </a:tcPr>
                </a:tc>
                <a:tc>
                  <a:txBody>
                    <a:bodyPr/>
                    <a:lstStyle/>
                    <a:p>
                      <a:pPr marL="0" marR="0" algn="ctr"/>
                      <a:r>
                        <a:rPr lang="en-US" sz="2000" dirty="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nchor="ctr">
                    <a:solidFill>
                      <a:schemeClr val="bg1">
                        <a:lumMod val="75000"/>
                      </a:schemeClr>
                    </a:solidFill>
                  </a:tcPr>
                </a:tc>
              </a:tr>
              <a:tr h="745408">
                <a:tc>
                  <a:txBody>
                    <a:bodyPr/>
                    <a:lstStyle/>
                    <a:p>
                      <a:pPr marL="0" marR="0" algn="ctr"/>
                      <a:r>
                        <a:rPr lang="en-US" sz="2000" b="1" dirty="0">
                          <a:solidFill>
                            <a:srgbClr val="000000"/>
                          </a:solidFill>
                          <a:latin typeface="Arial"/>
                          <a:ea typeface="Times New Roman"/>
                          <a:cs typeface="Times New Roman"/>
                        </a:rPr>
                        <a:t>Major</a:t>
                      </a:r>
                      <a:endParaRPr lang="en-US" sz="2000" b="1" dirty="0">
                        <a:latin typeface="Calibri"/>
                        <a:ea typeface="Times New Roman"/>
                        <a:cs typeface="Times New Roman"/>
                      </a:endParaRPr>
                    </a:p>
                  </a:txBody>
                  <a:tcPr marL="68580" marR="68580" marT="0" marB="0" anchor="ctr">
                    <a:lnT w="38100" cmpd="sng">
                      <a:noFill/>
                    </a:lnT>
                  </a:tcPr>
                </a:tc>
                <a:tc>
                  <a:txBody>
                    <a:bodyPr/>
                    <a:lstStyle/>
                    <a:p>
                      <a:pPr marL="0" marR="0" algn="ctr"/>
                      <a:r>
                        <a:rPr lang="en-US" sz="2000" smtClean="0">
                          <a:solidFill>
                            <a:srgbClr val="000000"/>
                          </a:solidFill>
                          <a:latin typeface="Arial"/>
                          <a:ea typeface="Times New Roman"/>
                          <a:cs typeface="Times New Roman"/>
                        </a:rPr>
                        <a:t>$12,000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$6,000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r h="745408">
                <a:tc>
                  <a:txBody>
                    <a:bodyPr/>
                    <a:lstStyle/>
                    <a:p>
                      <a:pPr marL="0" marR="0" algn="ctr"/>
                      <a:r>
                        <a:rPr lang="en-US" sz="2000" b="1" dirty="0">
                          <a:solidFill>
                            <a:srgbClr val="000000"/>
                          </a:solidFill>
                          <a:latin typeface="Arial"/>
                          <a:ea typeface="Times New Roman"/>
                          <a:cs typeface="Times New Roman"/>
                        </a:rPr>
                        <a:t>Moderate</a:t>
                      </a:r>
                      <a:endParaRPr lang="en-US" sz="2000" b="1"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$6,000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r h="745408">
                <a:tc>
                  <a:txBody>
                    <a:bodyPr/>
                    <a:lstStyle/>
                    <a:p>
                      <a:pPr marL="0" marR="0" algn="ctr"/>
                      <a:r>
                        <a:rPr lang="en-US" sz="2000" b="1" dirty="0">
                          <a:solidFill>
                            <a:srgbClr val="000000"/>
                          </a:solidFill>
                          <a:latin typeface="Arial"/>
                          <a:ea typeface="Times New Roman"/>
                          <a:cs typeface="Times New Roman"/>
                        </a:rPr>
                        <a:t>Minor</a:t>
                      </a:r>
                      <a:endParaRPr lang="en-US" sz="2000" b="1"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$1,500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u="sng" dirty="0">
                <a:solidFill>
                  <a:srgbClr val="2F8D77"/>
                </a:solidFill>
              </a:rPr>
              <a:t>Penalty Calculation Formula</a:t>
            </a:r>
          </a:p>
        </p:txBody>
      </p:sp>
      <p:sp>
        <p:nvSpPr>
          <p:cNvPr id="3075" name="Rectangle 3"/>
          <p:cNvSpPr>
            <a:spLocks noGrp="1" noChangeArrowheads="1"/>
          </p:cNvSpPr>
          <p:nvPr>
            <p:ph type="body" idx="1"/>
          </p:nvPr>
        </p:nvSpPr>
        <p:spPr>
          <a:xfrm>
            <a:off x="381000" y="2057400"/>
            <a:ext cx="838200" cy="1371600"/>
          </a:xfrm>
          <a:solidFill>
            <a:schemeClr val="bg1"/>
          </a:solidFill>
          <a:ln w="9525">
            <a:solidFill>
              <a:schemeClr val="tx1"/>
            </a:solidFill>
          </a:ln>
        </p:spPr>
        <p:txBody>
          <a:bodyPr/>
          <a:lstStyle/>
          <a:p>
            <a:pPr algn="ctr">
              <a:lnSpc>
                <a:spcPct val="90000"/>
              </a:lnSpc>
              <a:buFontTx/>
              <a:buNone/>
            </a:pPr>
            <a:r>
              <a:rPr lang="en-US" sz="1800" b="1" u="sng" dirty="0"/>
              <a:t>Class</a:t>
            </a:r>
          </a:p>
          <a:p>
            <a:pPr algn="ctr">
              <a:lnSpc>
                <a:spcPct val="90000"/>
              </a:lnSpc>
              <a:buFontTx/>
              <a:buNone/>
            </a:pPr>
            <a:r>
              <a:rPr lang="en-US" sz="1800" dirty="0"/>
              <a:t>I</a:t>
            </a:r>
          </a:p>
          <a:p>
            <a:pPr algn="ctr">
              <a:lnSpc>
                <a:spcPct val="90000"/>
              </a:lnSpc>
              <a:buFontTx/>
              <a:buNone/>
            </a:pPr>
            <a:r>
              <a:rPr lang="en-US" sz="1800" dirty="0"/>
              <a:t>II</a:t>
            </a:r>
          </a:p>
          <a:p>
            <a:pPr algn="ctr">
              <a:lnSpc>
                <a:spcPct val="90000"/>
              </a:lnSpc>
              <a:buFontTx/>
              <a:buNone/>
            </a:pPr>
            <a:r>
              <a:rPr lang="en-US" sz="1800" dirty="0"/>
              <a:t>III</a:t>
            </a:r>
          </a:p>
        </p:txBody>
      </p:sp>
      <p:sp>
        <p:nvSpPr>
          <p:cNvPr id="3076" name="Rectangle 4"/>
          <p:cNvSpPr>
            <a:spLocks noChangeArrowheads="1"/>
          </p:cNvSpPr>
          <p:nvPr/>
        </p:nvSpPr>
        <p:spPr bwMode="auto">
          <a:xfrm>
            <a:off x="1295400" y="2057400"/>
            <a:ext cx="1371600" cy="13716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Magnitude</a:t>
            </a:r>
          </a:p>
          <a:p>
            <a:pPr marL="342900" indent="-342900" algn="ctr">
              <a:spcBef>
                <a:spcPct val="20000"/>
              </a:spcBef>
            </a:pPr>
            <a:r>
              <a:rPr lang="en-US" dirty="0"/>
              <a:t>Major</a:t>
            </a:r>
          </a:p>
          <a:p>
            <a:pPr marL="342900" indent="-342900" algn="ctr">
              <a:spcBef>
                <a:spcPct val="20000"/>
              </a:spcBef>
            </a:pPr>
            <a:r>
              <a:rPr lang="en-US" dirty="0"/>
              <a:t>Moderate</a:t>
            </a:r>
          </a:p>
          <a:p>
            <a:pPr marL="342900" indent="-342900" algn="ctr">
              <a:spcBef>
                <a:spcPct val="20000"/>
              </a:spcBef>
            </a:pPr>
            <a:r>
              <a:rPr lang="en-US" dirty="0"/>
              <a:t>Minor</a:t>
            </a:r>
          </a:p>
        </p:txBody>
      </p:sp>
      <p:sp>
        <p:nvSpPr>
          <p:cNvPr id="3077" name="Rectangle 5" descr="Wide downward diagonal"/>
          <p:cNvSpPr>
            <a:spLocks noChangeArrowheads="1"/>
          </p:cNvSpPr>
          <p:nvPr/>
        </p:nvSpPr>
        <p:spPr bwMode="auto">
          <a:xfrm>
            <a:off x="2743200" y="2057400"/>
            <a:ext cx="1282700" cy="1998406"/>
          </a:xfrm>
          <a:prstGeom prst="rect">
            <a:avLst/>
          </a:prstGeom>
          <a:solidFill>
            <a:srgbClr val="FFFF99"/>
          </a:solidFill>
          <a:ln w="9525">
            <a:solidFill>
              <a:schemeClr val="tx1"/>
            </a:solidFill>
            <a:miter lim="800000"/>
            <a:headEnd/>
            <a:tailEnd/>
          </a:ln>
          <a:effectLst/>
        </p:spPr>
        <p:txBody>
          <a:bodyPr/>
          <a:lstStyle/>
          <a:p>
            <a:pPr algn="ctr">
              <a:spcBef>
                <a:spcPct val="20000"/>
              </a:spcBef>
            </a:pPr>
            <a:r>
              <a:rPr lang="en-US" b="1" dirty="0" smtClean="0"/>
              <a:t>BP from </a:t>
            </a:r>
            <a:r>
              <a:rPr lang="en-US" b="1" u="sng" dirty="0" smtClean="0"/>
              <a:t>Matrix</a:t>
            </a:r>
            <a:endParaRPr lang="en-US" b="1" u="sng" dirty="0"/>
          </a:p>
          <a:p>
            <a:pPr marL="342900" indent="-342900" algn="ctr">
              <a:spcBef>
                <a:spcPct val="20000"/>
              </a:spcBef>
            </a:pPr>
            <a:r>
              <a:rPr lang="en-US" smtClean="0"/>
              <a:t>$12,000</a:t>
            </a:r>
            <a:endParaRPr lang="en-US" dirty="0"/>
          </a:p>
          <a:p>
            <a:pPr marL="342900" indent="-342900" algn="ctr">
              <a:spcBef>
                <a:spcPct val="20000"/>
              </a:spcBef>
            </a:pPr>
            <a:r>
              <a:rPr lang="en-US" dirty="0" smtClean="0"/>
              <a:t>$8,000</a:t>
            </a:r>
            <a:endParaRPr lang="en-US" dirty="0"/>
          </a:p>
          <a:p>
            <a:pPr marL="342900" indent="-342900" algn="ctr">
              <a:spcBef>
                <a:spcPct val="20000"/>
              </a:spcBef>
            </a:pPr>
            <a:r>
              <a:rPr lang="en-US" dirty="0" smtClean="0"/>
              <a:t>$3,000</a:t>
            </a:r>
            <a:endParaRPr lang="en-US" dirty="0"/>
          </a:p>
          <a:p>
            <a:pPr marL="342900" indent="-342900" algn="ctr">
              <a:spcBef>
                <a:spcPct val="20000"/>
              </a:spcBef>
            </a:pPr>
            <a:r>
              <a:rPr lang="en-US" smtClean="0"/>
              <a:t>$1,000</a:t>
            </a:r>
            <a:endParaRPr lang="en-US" dirty="0"/>
          </a:p>
        </p:txBody>
      </p:sp>
      <p:sp>
        <p:nvSpPr>
          <p:cNvPr id="3078" name="Rectangle 6" descr="Wide downward diagonal"/>
          <p:cNvSpPr>
            <a:spLocks noChangeArrowheads="1"/>
          </p:cNvSpPr>
          <p:nvPr/>
        </p:nvSpPr>
        <p:spPr bwMode="auto">
          <a:xfrm>
            <a:off x="4114800" y="2057400"/>
            <a:ext cx="2971800" cy="2362200"/>
          </a:xfrm>
          <a:prstGeom prst="rect">
            <a:avLst/>
          </a:prstGeom>
          <a:solidFill>
            <a:schemeClr val="bg1"/>
          </a:solidFill>
          <a:ln w="9525">
            <a:solidFill>
              <a:schemeClr val="tx1"/>
            </a:solidFill>
            <a:miter lim="800000"/>
            <a:headEnd/>
            <a:tailEnd/>
          </a:ln>
          <a:effectLst/>
        </p:spPr>
        <p:txBody>
          <a:bodyPr/>
          <a:lstStyle/>
          <a:p>
            <a:pPr algn="ctr">
              <a:spcBef>
                <a:spcPct val="20000"/>
              </a:spcBef>
            </a:pPr>
            <a:r>
              <a:rPr lang="en-US" b="1" u="sng" dirty="0"/>
              <a:t>Aggravating and Mitigating Factors</a:t>
            </a:r>
          </a:p>
          <a:p>
            <a:pPr>
              <a:spcBef>
                <a:spcPct val="20000"/>
              </a:spcBef>
            </a:pPr>
            <a:r>
              <a:rPr lang="en-US" dirty="0"/>
              <a:t>Prior significant actions (P)</a:t>
            </a:r>
          </a:p>
          <a:p>
            <a:pPr>
              <a:spcBef>
                <a:spcPct val="20000"/>
              </a:spcBef>
            </a:pPr>
            <a:r>
              <a:rPr lang="en-US" dirty="0"/>
              <a:t>History of correction (H)</a:t>
            </a:r>
          </a:p>
          <a:p>
            <a:pPr>
              <a:spcBef>
                <a:spcPct val="20000"/>
              </a:spcBef>
            </a:pPr>
            <a:r>
              <a:rPr lang="en-US" dirty="0"/>
              <a:t>Occurrences (O)</a:t>
            </a:r>
          </a:p>
          <a:p>
            <a:pPr>
              <a:spcBef>
                <a:spcPct val="20000"/>
              </a:spcBef>
            </a:pPr>
            <a:r>
              <a:rPr lang="en-US" dirty="0"/>
              <a:t>Mental state (M)</a:t>
            </a:r>
          </a:p>
          <a:p>
            <a:pPr>
              <a:spcBef>
                <a:spcPct val="20000"/>
              </a:spcBef>
            </a:pPr>
            <a:r>
              <a:rPr lang="en-US" dirty="0"/>
              <a:t>Correction efforts (C)</a:t>
            </a:r>
          </a:p>
        </p:txBody>
      </p:sp>
      <p:sp>
        <p:nvSpPr>
          <p:cNvPr id="3079" name="Rectangle 7" descr="Wide downward diagonal"/>
          <p:cNvSpPr>
            <a:spLocks noChangeArrowheads="1"/>
          </p:cNvSpPr>
          <p:nvPr/>
        </p:nvSpPr>
        <p:spPr bwMode="auto">
          <a:xfrm>
            <a:off x="7162800" y="2057400"/>
            <a:ext cx="1600200" cy="14478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Economic </a:t>
            </a:r>
          </a:p>
          <a:p>
            <a:pPr marL="342900" indent="-342900" algn="ctr"/>
            <a:r>
              <a:rPr lang="en-US" b="1" u="sng" dirty="0"/>
              <a:t>Benefit </a:t>
            </a:r>
            <a:r>
              <a:rPr lang="en-US" sz="1600" b="1" u="sng" dirty="0"/>
              <a:t>(EB)</a:t>
            </a:r>
          </a:p>
          <a:p>
            <a:pPr marL="342900" indent="-342900" algn="ctr">
              <a:spcBef>
                <a:spcPct val="20000"/>
              </a:spcBef>
            </a:pPr>
            <a:r>
              <a:rPr lang="en-US" dirty="0"/>
              <a:t>Delayed</a:t>
            </a:r>
          </a:p>
          <a:p>
            <a:pPr marL="342900" indent="-342900" algn="ctr">
              <a:spcBef>
                <a:spcPct val="20000"/>
              </a:spcBef>
            </a:pPr>
            <a:r>
              <a:rPr lang="en-US" dirty="0"/>
              <a:t>Avoided</a:t>
            </a:r>
          </a:p>
        </p:txBody>
      </p:sp>
      <p:sp>
        <p:nvSpPr>
          <p:cNvPr id="3082" name="Text Box 10"/>
          <p:cNvSpPr txBox="1">
            <a:spLocks noChangeArrowheads="1"/>
          </p:cNvSpPr>
          <p:nvPr/>
        </p:nvSpPr>
        <p:spPr bwMode="auto">
          <a:xfrm>
            <a:off x="1260972" y="1371600"/>
            <a:ext cx="7807325" cy="457200"/>
          </a:xfrm>
          <a:prstGeom prst="rect">
            <a:avLst/>
          </a:prstGeom>
          <a:noFill/>
          <a:ln w="9525">
            <a:noFill/>
            <a:miter lim="800000"/>
            <a:headEnd/>
            <a:tailEnd/>
          </a:ln>
          <a:effectLst/>
        </p:spPr>
        <p:txBody>
          <a:bodyPr wrap="none">
            <a:spAutoFit/>
          </a:bodyPr>
          <a:lstStyle/>
          <a:p>
            <a:r>
              <a:rPr lang="en-US" sz="2400" b="1" dirty="0"/>
              <a:t>Penalty = BP + </a:t>
            </a:r>
            <a:r>
              <a:rPr lang="en-US" sz="2400" b="1"/>
              <a:t>((</a:t>
            </a:r>
            <a:r>
              <a:rPr lang="en-US" sz="2400" b="1" smtClean="0"/>
              <a:t>0.1 </a:t>
            </a:r>
            <a:r>
              <a:rPr lang="en-US" sz="2400" b="1" dirty="0"/>
              <a:t>x BP) x (P + H + O + M + C)) + EB</a:t>
            </a:r>
          </a:p>
        </p:txBody>
      </p:sp>
      <p:sp>
        <p:nvSpPr>
          <p:cNvPr id="3083" name="Text Box 11"/>
          <p:cNvSpPr txBox="1">
            <a:spLocks noChangeArrowheads="1"/>
          </p:cNvSpPr>
          <p:nvPr/>
        </p:nvSpPr>
        <p:spPr bwMode="auto">
          <a:xfrm>
            <a:off x="669925" y="4267200"/>
            <a:ext cx="8474075" cy="1917700"/>
          </a:xfrm>
          <a:prstGeom prst="rect">
            <a:avLst/>
          </a:prstGeom>
          <a:noFill/>
          <a:ln w="9525">
            <a:noFill/>
            <a:miter lim="800000"/>
            <a:headEnd/>
            <a:tailEnd/>
          </a:ln>
          <a:effectLst/>
        </p:spPr>
        <p:txBody>
          <a:bodyPr>
            <a:spAutoFit/>
          </a:bodyPr>
          <a:lstStyle/>
          <a:p>
            <a:pPr marL="342900" indent="-342900">
              <a:buFontTx/>
              <a:buAutoNum type="arabicPeriod"/>
            </a:pPr>
            <a:r>
              <a:rPr lang="en-US" sz="2400"/>
              <a:t>Determine Class</a:t>
            </a:r>
          </a:p>
          <a:p>
            <a:pPr marL="342900" indent="-342900">
              <a:buFontTx/>
              <a:buAutoNum type="arabicPeriod"/>
            </a:pPr>
            <a:r>
              <a:rPr lang="en-US" sz="2400"/>
              <a:t>Determine Magnitude</a:t>
            </a:r>
          </a:p>
          <a:p>
            <a:pPr marL="342900" indent="-342900">
              <a:buFontTx/>
              <a:buAutoNum type="arabicPeriod"/>
            </a:pPr>
            <a:r>
              <a:rPr lang="en-US" sz="2400"/>
              <a:t>Determine base penalty (BP) from the applicable matrix</a:t>
            </a:r>
          </a:p>
          <a:p>
            <a:pPr marL="342900" indent="-342900">
              <a:buFontTx/>
              <a:buAutoNum type="arabicPeriod"/>
            </a:pPr>
            <a:r>
              <a:rPr lang="en-US" sz="2400"/>
              <a:t>Calculate aggravating and mitigating factors</a:t>
            </a:r>
          </a:p>
          <a:p>
            <a:pPr marL="342900" indent="-342900">
              <a:buFontTx/>
              <a:buAutoNum type="arabicPeriod"/>
            </a:pPr>
            <a:r>
              <a:rPr lang="en-US" sz="2400"/>
              <a:t>Add the economic benefit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Mental State Factor</a:t>
            </a:r>
            <a:endParaRPr lang="en-US" b="1" u="sng" dirty="0">
              <a:solidFill>
                <a:srgbClr val="2F8D77"/>
              </a:solidFill>
            </a:endParaRPr>
          </a:p>
        </p:txBody>
      </p:sp>
      <p:sp>
        <p:nvSpPr>
          <p:cNvPr id="3" name="Content Placeholder 2"/>
          <p:cNvSpPr>
            <a:spLocks noGrp="1"/>
          </p:cNvSpPr>
          <p:nvPr>
            <p:ph idx="1"/>
          </p:nvPr>
        </p:nvSpPr>
        <p:spPr>
          <a:xfrm>
            <a:off x="604680" y="1489582"/>
            <a:ext cx="8229600" cy="5088194"/>
          </a:xfrm>
        </p:spPr>
        <p:txBody>
          <a:bodyPr>
            <a:normAutofit lnSpcReduction="10000"/>
          </a:bodyPr>
          <a:lstStyle/>
          <a:p>
            <a:pPr marL="633413" indent="-633413">
              <a:spcBef>
                <a:spcPts val="0"/>
              </a:spcBef>
              <a:spcAft>
                <a:spcPts val="1200"/>
              </a:spcAft>
              <a:buNone/>
            </a:pPr>
            <a:r>
              <a:rPr lang="en-US" b="1" dirty="0" smtClean="0">
                <a:solidFill>
                  <a:srgbClr val="FF0000"/>
                </a:solidFill>
              </a:rPr>
              <a:t>0</a:t>
            </a:r>
            <a:r>
              <a:rPr lang="en-US" dirty="0" smtClean="0"/>
              <a:t>	if insufficient information.</a:t>
            </a:r>
          </a:p>
          <a:p>
            <a:pPr marL="633413" indent="-633413">
              <a:spcBef>
                <a:spcPts val="0"/>
              </a:spcBef>
              <a:spcAft>
                <a:spcPts val="1200"/>
              </a:spcAft>
              <a:buNone/>
            </a:pPr>
            <a:r>
              <a:rPr lang="en-US" b="1" dirty="0" smtClean="0">
                <a:solidFill>
                  <a:srgbClr val="FF0000"/>
                </a:solidFill>
              </a:rPr>
              <a:t>2</a:t>
            </a:r>
            <a:r>
              <a:rPr lang="en-US" dirty="0" smtClean="0"/>
              <a:t>	if respondent had </a:t>
            </a:r>
            <a:r>
              <a:rPr lang="en-US" i="1" dirty="0" smtClean="0"/>
              <a:t>constructive knowledge</a:t>
            </a:r>
            <a:r>
              <a:rPr lang="en-US" dirty="0" smtClean="0"/>
              <a:t> (reasonably should have known) of the requirement.</a:t>
            </a:r>
          </a:p>
          <a:p>
            <a:pPr marL="633413" indent="-633413">
              <a:spcBef>
                <a:spcPts val="0"/>
              </a:spcBef>
              <a:spcAft>
                <a:spcPts val="1200"/>
              </a:spcAft>
              <a:buNone/>
            </a:pPr>
            <a:r>
              <a:rPr lang="en-US" b="1" dirty="0" smtClean="0">
                <a:solidFill>
                  <a:srgbClr val="FF0000"/>
                </a:solidFill>
              </a:rPr>
              <a:t>4	</a:t>
            </a:r>
            <a:r>
              <a:rPr lang="en-US" dirty="0" smtClean="0"/>
              <a:t>if the respondent was </a:t>
            </a:r>
            <a:r>
              <a:rPr lang="en-US" i="1" dirty="0" smtClean="0"/>
              <a:t>negligent</a:t>
            </a:r>
            <a:r>
              <a:rPr lang="en-US" dirty="0" smtClean="0"/>
              <a:t>.</a:t>
            </a:r>
          </a:p>
          <a:p>
            <a:pPr marL="633413" indent="-633413">
              <a:spcBef>
                <a:spcPts val="0"/>
              </a:spcBef>
              <a:spcAft>
                <a:spcPts val="1200"/>
              </a:spcAft>
              <a:buNone/>
            </a:pPr>
            <a:r>
              <a:rPr lang="en-US" b="1" dirty="0" smtClean="0">
                <a:solidFill>
                  <a:srgbClr val="FF0000"/>
                </a:solidFill>
              </a:rPr>
              <a:t>8</a:t>
            </a:r>
            <a:r>
              <a:rPr lang="en-US" dirty="0" smtClean="0"/>
              <a:t>	if the respondent was </a:t>
            </a:r>
            <a:r>
              <a:rPr lang="en-US" i="1" dirty="0" smtClean="0"/>
              <a:t>reckless</a:t>
            </a:r>
            <a:r>
              <a:rPr lang="en-US" dirty="0" smtClean="0"/>
              <a:t>, or acted or failed to act intentionally with actual knowledge of the requirement.</a:t>
            </a:r>
          </a:p>
          <a:p>
            <a:pPr marL="633413" indent="-633413">
              <a:spcBef>
                <a:spcPts val="0"/>
              </a:spcBef>
              <a:spcAft>
                <a:spcPts val="1200"/>
              </a:spcAft>
              <a:buNone/>
            </a:pPr>
            <a:r>
              <a:rPr lang="en-US" b="1" smtClean="0">
                <a:solidFill>
                  <a:srgbClr val="FF0000"/>
                </a:solidFill>
              </a:rPr>
              <a:t>10</a:t>
            </a:r>
            <a:r>
              <a:rPr lang="en-US" dirty="0" smtClean="0"/>
              <a:t>	if respondent acted </a:t>
            </a:r>
            <a:r>
              <a:rPr lang="en-US" i="1" dirty="0" smtClean="0"/>
              <a:t>flagrantly</a:t>
            </a:r>
            <a:r>
              <a:rPr lang="en-US" dirty="0" smtClean="0"/>
              <a:t>.</a:t>
            </a:r>
          </a:p>
        </p:txBody>
      </p:sp>
      <p:pic>
        <p:nvPicPr>
          <p:cNvPr id="13314" name="Picture 2" descr="http://thenanoage.com/images/human-brain.gif"/>
          <p:cNvPicPr>
            <a:picLocks noChangeAspect="1" noChangeArrowheads="1"/>
          </p:cNvPicPr>
          <p:nvPr/>
        </p:nvPicPr>
        <p:blipFill>
          <a:blip r:embed="rId3" cstate="print"/>
          <a:srcRect/>
          <a:stretch>
            <a:fillRect/>
          </a:stretch>
        </p:blipFill>
        <p:spPr bwMode="auto">
          <a:xfrm>
            <a:off x="6747037" y="5121117"/>
            <a:ext cx="2153265" cy="17333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19301</TotalTime>
  <Words>1989</Words>
  <Application>Microsoft Office PowerPoint</Application>
  <PresentationFormat>On-screen Show (4:3)</PresentationFormat>
  <Paragraphs>252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Rule Adoption  Divisions 11, 12 &amp; 200</vt:lpstr>
      <vt:lpstr>Proposals for Division 11</vt:lpstr>
      <vt:lpstr>Proposal for Division 200</vt:lpstr>
      <vt:lpstr>Proposals for Division 12</vt:lpstr>
      <vt:lpstr>Penalty Calculation Formula</vt:lpstr>
      <vt:lpstr>Proposed Matrix Increases</vt:lpstr>
      <vt:lpstr>E.g., Proposed $12,000 Matrix</vt:lpstr>
      <vt:lpstr>Penalty Calculation Formula</vt:lpstr>
      <vt:lpstr>Mental State Factor</vt:lpstr>
      <vt:lpstr>Efforts-to-Correct Factor</vt:lpstr>
      <vt:lpstr>Revised Statutory Spill Penalty Maximums</vt:lpstr>
      <vt:lpstr>Special Spill Penalty Formula</vt:lpstr>
      <vt:lpstr>A violation that “creates the imminent likelihood for an extreme hazard to public health or that causes extensive damage to the environment”</vt:lpstr>
      <vt:lpstr>Post Public-Notice Changes</vt:lpstr>
      <vt:lpstr>Implementation</vt:lpstr>
      <vt:lpstr>Questions ?</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12 Rulemaking</dc:title>
  <dc:creator>LCarlou</dc:creator>
  <cp:lastModifiedBy>LCarlou</cp:lastModifiedBy>
  <cp:revision>1127</cp:revision>
  <dcterms:created xsi:type="dcterms:W3CDTF">2012-11-02T15:55:02Z</dcterms:created>
  <dcterms:modified xsi:type="dcterms:W3CDTF">2013-12-03T00:09:43Z</dcterms:modified>
</cp:coreProperties>
</file>