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4"/>
  </p:sldMasterIdLst>
  <p:notesMasterIdLst>
    <p:notesMasterId r:id="rId24"/>
  </p:notesMasterIdLst>
  <p:handoutMasterIdLst>
    <p:handoutMasterId r:id="rId25"/>
  </p:handoutMasterIdLst>
  <p:sldIdLst>
    <p:sldId id="279" r:id="rId5"/>
    <p:sldId id="257"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6" r:id="rId20"/>
    <p:sldId id="274" r:id="rId21"/>
    <p:sldId id="277" r:id="rId22"/>
    <p:sldId id="278" r:id="rId23"/>
  </p:sldIdLst>
  <p:sldSz cx="9144000" cy="6858000" type="screen4x3"/>
  <p:notesSz cx="7010400" cy="9296400"/>
  <p:custDataLst>
    <p:tags r:id="rId26"/>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72"/>
    <a:srgbClr val="00817E"/>
    <a:srgbClr val="299497"/>
    <a:srgbClr val="0099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833" autoAdjust="0"/>
  </p:normalViewPr>
  <p:slideViewPr>
    <p:cSldViewPr>
      <p:cViewPr varScale="1">
        <p:scale>
          <a:sx n="102" d="100"/>
          <a:sy n="102" d="100"/>
        </p:scale>
        <p:origin x="-124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3060"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A1D3C7A-54F4-49B9-8880-8CF32C1BEB9A}" type="datetimeFigureOut">
              <a:rPr lang="en-US" sz="900" smtClean="0">
                <a:latin typeface="Arial" pitchFamily="34" charset="0"/>
                <a:cs typeface="Arial" pitchFamily="34" charset="0"/>
              </a:rPr>
              <a:pPr/>
              <a:t>7/1/2013</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900">
                <a:latin typeface="Arial" pitchFamily="34" charset="0"/>
                <a:cs typeface="Arial" pitchFamily="34" charset="0"/>
              </a:defRPr>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900">
                <a:latin typeface="Arial" pitchFamily="34" charset="0"/>
                <a:cs typeface="Arial" pitchFamily="34" charset="0"/>
              </a:defRPr>
            </a:lvl1pPr>
          </a:lstStyle>
          <a:p>
            <a:fld id="{4C9D6970-2381-4A6F-8016-49E76EF02DE7}" type="datetimeFigureOut">
              <a:rPr lang="en-US" smtClean="0"/>
              <a:pPr/>
              <a:t>7/1/2013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457200" y="6324603"/>
            <a:ext cx="2895600" cy="365125"/>
          </a:xfrm>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192024"/>
            <a:ext cx="7772400" cy="914400"/>
          </a:xfrm>
          <a:prstGeom prst="rect">
            <a:avLst/>
          </a:prstGeom>
        </p:spPr>
        <p:txBody>
          <a:bodyPr/>
          <a:lstStyle>
            <a:lvl1pPr algn="l">
              <a:defRPr sz="4000" baseline="0">
                <a:solidFill>
                  <a:srgbClr val="FFC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90600" y="1333500"/>
            <a:ext cx="7680960" cy="5029200"/>
          </a:xfrm>
          <a:prstGeom prst="rect">
            <a:avLst/>
          </a:prstGeom>
        </p:spPr>
        <p:txBody>
          <a:bodyPr/>
          <a:lstStyle>
            <a:lvl1pPr>
              <a:spcBef>
                <a:spcPts val="300"/>
              </a:spcBef>
              <a:buClr>
                <a:srgbClr val="FFC000"/>
              </a:buClr>
              <a:buSzPct val="75000"/>
              <a:buFont typeface="Wingdings" pitchFamily="2" charset="2"/>
              <a:buChar char=""/>
              <a:defRPr sz="2600" baseline="0">
                <a:solidFill>
                  <a:srgbClr val="FFC000"/>
                </a:solidFill>
                <a:effectLst/>
                <a:latin typeface="Calibri" pitchFamily="34" charset="0"/>
              </a:defRPr>
            </a:lvl1pPr>
            <a:lvl2pPr>
              <a:spcBef>
                <a:spcPts val="300"/>
              </a:spcBef>
              <a:buClr>
                <a:srgbClr val="99FF66"/>
              </a:buClr>
              <a:defRPr sz="2400" baseline="0">
                <a:solidFill>
                  <a:schemeClr val="tx1"/>
                </a:solidFill>
                <a:effectLst/>
                <a:latin typeface="Calibri" pitchFamily="34" charset="0"/>
              </a:defRPr>
            </a:lvl2pPr>
            <a:lvl3pPr algn="l">
              <a:spcBef>
                <a:spcPts val="300"/>
              </a:spcBef>
              <a:buClr>
                <a:schemeClr val="tx1">
                  <a:lumMod val="75000"/>
                </a:schemeClr>
              </a:buClr>
              <a:buSzPct val="85000"/>
              <a:defRPr sz="2000" baseline="0">
                <a:solidFill>
                  <a:schemeClr val="tx1">
                    <a:lumMod val="75000"/>
                  </a:schemeClr>
                </a:solidFill>
                <a:effectLst/>
                <a:latin typeface="Calibri" pitchFamily="34" charset="0"/>
              </a:defRPr>
            </a:lvl3pPr>
            <a:lvl4pPr>
              <a:spcBef>
                <a:spcPts val="300"/>
              </a:spcBef>
              <a:defRPr>
                <a:effectLst/>
                <a:latin typeface="Calibri" pitchFamily="34" charset="0"/>
              </a:defRPr>
            </a:lvl4pPr>
            <a:lvl5pPr>
              <a:spcBef>
                <a:spcPts val="300"/>
              </a:spcBef>
              <a:defRPr sz="1800">
                <a:effectLst/>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11B1ABC-56ED-4DF6-862C-74E92E4323ED}"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itchFamily="34" charset="0"/>
                <a:cs typeface="Arial" pitchFamily="34" charset="0"/>
              </a:defRPr>
            </a:lvl1pPr>
            <a:lvl2pPr>
              <a:buSzPct val="70000"/>
              <a:buFont typeface="Courier New" pitchFamily="49" charset="0"/>
              <a:buChar char="o"/>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3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457200" y="6324603"/>
            <a:ext cx="2895600" cy="365125"/>
          </a:xfrm>
          <a:prstGeom prst="rect">
            <a:avLst/>
          </a:prstGeom>
        </p:spPr>
        <p:txBody>
          <a:bodyPr vert="horz" lIns="91425" tIns="45713" rIns="91425" bIns="45713" rtlCol="0" anchor="ctr"/>
          <a:lstStyle>
            <a:lvl1pPr algn="l">
              <a:defRPr sz="900" b="0">
                <a:solidFill>
                  <a:schemeClr val="bg1">
                    <a:lumMod val="50000"/>
                  </a:schemeClr>
                </a:solidFill>
                <a:latin typeface="Arial" pitchFamily="34" charset="0"/>
                <a:cs typeface="Arial" pitchFamily="34" charset="0"/>
              </a:defRPr>
            </a:lvl1pPr>
          </a:lstStyle>
          <a:p>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pic>
        <p:nvPicPr>
          <p:cNvPr id="10" name="Picture 9" descr="Logo Color Regular copy.jpg"/>
          <p:cNvPicPr>
            <a:picLocks noChangeAspect="1"/>
          </p:cNvPicPr>
          <p:nvPr/>
        </p:nvPicPr>
        <p:blipFill>
          <a:blip r:embed="rId13" cstate="print"/>
          <a:stretch>
            <a:fillRect/>
          </a:stretch>
        </p:blipFill>
        <p:spPr>
          <a:xfrm>
            <a:off x="229469" y="152400"/>
            <a:ext cx="437749" cy="1005840"/>
          </a:xfrm>
          <a:prstGeom prst="rect">
            <a:avLst/>
          </a:prstGeom>
        </p:spPr>
      </p:pic>
      <p:cxnSp>
        <p:nvCxnSpPr>
          <p:cNvPr id="11" name="Straight Connector 10"/>
          <p:cNvCxnSpPr/>
          <p:nvPr userDrawn="1"/>
        </p:nvCxnSpPr>
        <p:spPr>
          <a:xfrm>
            <a:off x="0" y="12954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hdr="0" ftr="0" dt="0"/>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l" defTabSz="914252"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830" indent="-285704" algn="l" defTabSz="914252"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524000"/>
            <a:ext cx="7772400" cy="3505200"/>
          </a:xfrm>
        </p:spPr>
        <p:txBody>
          <a:bodyPr/>
          <a:lstStyle/>
          <a:p>
            <a:r>
              <a:rPr lang="en-US" dirty="0" smtClean="0"/>
              <a:t>Corrections and Clarifications to Toxics Water Quality Standards Rulemaking</a:t>
            </a:r>
            <a:br>
              <a:rPr lang="en-US" dirty="0" smtClean="0"/>
            </a:br>
            <a:r>
              <a:rPr lang="en-US" dirty="0" smtClean="0"/>
              <a:t/>
            </a:r>
            <a:br>
              <a:rPr lang="en-US" dirty="0" smtClean="0"/>
            </a:br>
            <a:r>
              <a:rPr lang="en-US" sz="3200" dirty="0" smtClean="0"/>
              <a:t>June 25, 2013</a:t>
            </a:r>
            <a:r>
              <a:rPr lang="en-US" dirty="0" smtClean="0"/>
              <a:t/>
            </a:r>
            <a:br>
              <a:rPr lang="en-US" dirty="0" smtClean="0"/>
            </a:br>
            <a:endParaRPr lang="en-US" dirty="0"/>
          </a:p>
        </p:txBody>
      </p:sp>
      <p:sp>
        <p:nvSpPr>
          <p:cNvPr id="5" name="Subtitle 4"/>
          <p:cNvSpPr>
            <a:spLocks noGrp="1"/>
          </p:cNvSpPr>
          <p:nvPr>
            <p:ph type="subTitle" idx="1"/>
          </p:nvPr>
        </p:nvSpPr>
        <p:spPr>
          <a:xfrm>
            <a:off x="1219200" y="5410200"/>
            <a:ext cx="6400800" cy="762000"/>
          </a:xfrm>
        </p:spPr>
        <p:txBody>
          <a:bodyPr>
            <a:normAutofit fontScale="92500" lnSpcReduction="10000"/>
          </a:bodyPr>
          <a:lstStyle/>
          <a:p>
            <a:r>
              <a:rPr lang="en-US" dirty="0" smtClean="0">
                <a:solidFill>
                  <a:srgbClr val="008272"/>
                </a:solidFill>
              </a:rPr>
              <a:t>Andrea Matzke, DEQ</a:t>
            </a:r>
          </a:p>
          <a:p>
            <a:r>
              <a:rPr lang="en-US" dirty="0" smtClean="0">
                <a:solidFill>
                  <a:srgbClr val="008272"/>
                </a:solidFill>
              </a:rPr>
              <a:t>Jennifer Wigal, DEQ</a:t>
            </a:r>
            <a:endParaRPr lang="en-US" dirty="0">
              <a:solidFill>
                <a:srgbClr val="008272"/>
              </a:solidFill>
            </a:endParaRPr>
          </a:p>
        </p:txBody>
      </p:sp>
      <p:sp>
        <p:nvSpPr>
          <p:cNvPr id="3" name="Slide Number Placeholder 2"/>
          <p:cNvSpPr>
            <a:spLocks noGrp="1"/>
          </p:cNvSpPr>
          <p:nvPr>
            <p:ph type="sldNum" sz="quarter" idx="12"/>
          </p:nvPr>
        </p:nvSpPr>
        <p:spPr/>
        <p:txBody>
          <a:bodyPr/>
          <a:lstStyle/>
          <a:p>
            <a:fld id="{2363C456-CFC3-4674-83B9-34DB1ABF1FA1}" type="slidenum">
              <a:rPr lang="en-US" smtClean="0"/>
              <a:pPr/>
              <a:t>1</a:t>
            </a:fld>
            <a:endParaRPr 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fontScale="92500" lnSpcReduction="20000"/>
          </a:bodyPr>
          <a:lstStyle/>
          <a:p>
            <a:pPr>
              <a:buNone/>
            </a:pPr>
            <a:r>
              <a:rPr lang="en-US" b="1" dirty="0" smtClean="0"/>
              <a:t>1. Toxic Substances OAR 340-041-0033(1-5) cont.</a:t>
            </a:r>
          </a:p>
          <a:p>
            <a:pPr lvl="1">
              <a:buNone/>
            </a:pPr>
            <a:r>
              <a:rPr lang="en-US" b="1" dirty="0" smtClean="0">
                <a:solidFill>
                  <a:srgbClr val="008272"/>
                </a:solidFill>
              </a:rPr>
              <a:t>Arsenic and Chromium VI Criteria</a:t>
            </a:r>
          </a:p>
          <a:p>
            <a:pPr lvl="1">
              <a:buClr>
                <a:schemeClr val="tx1"/>
              </a:buClr>
            </a:pPr>
            <a:r>
              <a:rPr lang="en-US" dirty="0" smtClean="0"/>
              <a:t>DEQ proposes to re-adopt FW and SW criteria for arsenic and SW criteria for Cr VI—inadvertently left off toxics criteria table during the 2007 rulemaking</a:t>
            </a:r>
            <a:endParaRPr lang="en-US" dirty="0" smtClean="0">
              <a:solidFill>
                <a:srgbClr val="008272"/>
              </a:solidFill>
            </a:endParaRPr>
          </a:p>
          <a:p>
            <a:pPr lvl="1">
              <a:buNone/>
            </a:pPr>
            <a:endParaRPr lang="en-US" dirty="0" smtClean="0">
              <a:solidFill>
                <a:srgbClr val="008272"/>
              </a:solidFill>
            </a:endParaRPr>
          </a:p>
          <a:p>
            <a:pPr lvl="1">
              <a:buNone/>
            </a:pPr>
            <a:r>
              <a:rPr lang="en-US" b="1" dirty="0" smtClean="0">
                <a:solidFill>
                  <a:srgbClr val="008272"/>
                </a:solidFill>
              </a:rPr>
              <a:t>Significant Figures</a:t>
            </a:r>
          </a:p>
          <a:p>
            <a:pPr lvl="1">
              <a:buClr>
                <a:schemeClr val="tx1"/>
              </a:buClr>
            </a:pPr>
            <a:r>
              <a:rPr lang="en-US" dirty="0" smtClean="0"/>
              <a:t>DEQ proposes to correct criteria to reflect 2 significant digits (i.e. 0.0</a:t>
            </a:r>
            <a:r>
              <a:rPr lang="en-US" dirty="0" smtClean="0">
                <a:solidFill>
                  <a:srgbClr val="FF0000"/>
                </a:solidFill>
              </a:rPr>
              <a:t>50</a:t>
            </a:r>
            <a:r>
              <a:rPr lang="en-US" dirty="0" smtClean="0"/>
              <a:t> vs. 0.0</a:t>
            </a:r>
            <a:r>
              <a:rPr lang="en-US" dirty="0" smtClean="0">
                <a:solidFill>
                  <a:srgbClr val="FF0000"/>
                </a:solidFill>
              </a:rPr>
              <a:t>5</a:t>
            </a:r>
            <a:r>
              <a:rPr lang="en-US" dirty="0" smtClean="0"/>
              <a:t>) per EPA 1985 Guidelines (not yet done) </a:t>
            </a:r>
            <a:endParaRPr lang="en-US" dirty="0" smtClean="0">
              <a:solidFill>
                <a:srgbClr val="008272"/>
              </a:solidFill>
            </a:endParaRPr>
          </a:p>
          <a:p>
            <a:pPr lvl="1">
              <a:buNone/>
            </a:pPr>
            <a:endParaRPr lang="en-US" dirty="0" smtClean="0">
              <a:solidFill>
                <a:srgbClr val="008272"/>
              </a:solidFill>
            </a:endParaRPr>
          </a:p>
          <a:p>
            <a:pPr lvl="1">
              <a:buNone/>
            </a:pPr>
            <a:r>
              <a:rPr lang="en-US" b="1" dirty="0" smtClean="0">
                <a:solidFill>
                  <a:srgbClr val="008272"/>
                </a:solidFill>
              </a:rPr>
              <a:t>Rule Language</a:t>
            </a:r>
          </a:p>
          <a:p>
            <a:pPr lvl="1">
              <a:buClr>
                <a:schemeClr val="tx1"/>
              </a:buClr>
            </a:pPr>
            <a:r>
              <a:rPr lang="en-US" dirty="0" smtClean="0"/>
              <a:t>DEQ proposes to remove references to Tables 20, 33A, and 33B from rules and provide clarifying information</a:t>
            </a:r>
          </a:p>
          <a:p>
            <a:pPr lvl="1">
              <a:buClr>
                <a:schemeClr val="tx1"/>
              </a:buClr>
            </a:pPr>
            <a:r>
              <a:rPr lang="en-US" dirty="0" smtClean="0"/>
              <a:t>Refer to Pg. 3 of Document B</a:t>
            </a:r>
          </a:p>
          <a:p>
            <a:pPr lvl="1">
              <a:buClr>
                <a:schemeClr val="tx1"/>
              </a:buClr>
              <a:buNone/>
            </a:pPr>
            <a:endParaRPr lang="en-US" dirty="0" smtClean="0">
              <a:latin typeface="+mj-lt"/>
            </a:endParaRPr>
          </a:p>
          <a:p>
            <a:pPr marL="457200" indent="-457200">
              <a:buClr>
                <a:schemeClr val="tx1"/>
              </a:buClr>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10</a:t>
            </a:fld>
            <a:endParaRPr lang="en-US"/>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a:bodyPr>
          <a:lstStyle/>
          <a:p>
            <a:pPr marL="457200" indent="-457200">
              <a:buClr>
                <a:schemeClr val="tx1"/>
              </a:buClr>
              <a:buAutoNum type="arabicPeriod" startAt="2"/>
            </a:pPr>
            <a:r>
              <a:rPr lang="en-US" b="1" dirty="0" smtClean="0"/>
              <a:t>Arsenic Reduction Policy OAR 340-041-0033(7)</a:t>
            </a:r>
          </a:p>
          <a:p>
            <a:pPr marL="857185" lvl="1" indent="-457200">
              <a:buClr>
                <a:schemeClr val="tx1"/>
              </a:buClr>
            </a:pPr>
            <a:r>
              <a:rPr lang="en-US" dirty="0" smtClean="0"/>
              <a:t>DEQ proposes to fix incorrect references within the rule</a:t>
            </a:r>
          </a:p>
          <a:p>
            <a:pPr marL="857185" lvl="1" indent="-457200">
              <a:buClr>
                <a:schemeClr val="tx1"/>
              </a:buClr>
            </a:pPr>
            <a:r>
              <a:rPr lang="en-US" dirty="0" smtClean="0"/>
              <a:t>Refer to Pg. 4 of Document B</a:t>
            </a:r>
          </a:p>
          <a:p>
            <a:pPr marL="857185" lvl="1" indent="-457200">
              <a:buClr>
                <a:schemeClr val="tx1"/>
              </a:buClr>
              <a:buNone/>
            </a:pPr>
            <a:endParaRPr lang="en-US" b="1" dirty="0" smtClean="0"/>
          </a:p>
          <a:p>
            <a:pPr>
              <a:buNone/>
            </a:pPr>
            <a:r>
              <a:rPr lang="en-US" b="1" dirty="0" smtClean="0"/>
              <a:t>3. Bacteria Rule OAR 340-041-0009</a:t>
            </a:r>
            <a:endParaRPr lang="en-US" dirty="0" smtClean="0">
              <a:solidFill>
                <a:srgbClr val="008272"/>
              </a:solidFill>
            </a:endParaRPr>
          </a:p>
          <a:p>
            <a:pPr lvl="1">
              <a:buClr>
                <a:schemeClr val="tx1"/>
              </a:buClr>
            </a:pPr>
            <a:r>
              <a:rPr lang="en-US" dirty="0" smtClean="0"/>
              <a:t>DEQ proposes to delete Table 20 reference and instead reference the Toxic Substances rule</a:t>
            </a:r>
          </a:p>
          <a:p>
            <a:pPr lvl="1">
              <a:buClr>
                <a:schemeClr val="tx1"/>
              </a:buClr>
            </a:pPr>
            <a:r>
              <a:rPr lang="en-US" dirty="0" smtClean="0"/>
              <a:t>Refer to Pg. 6 of Document B</a:t>
            </a:r>
          </a:p>
          <a:p>
            <a:pPr lvl="1">
              <a:buClr>
                <a:schemeClr val="tx1"/>
              </a:buClr>
              <a:buNone/>
            </a:pPr>
            <a:endParaRPr lang="en-US" dirty="0" smtClean="0">
              <a:latin typeface="+mj-lt"/>
            </a:endParaRPr>
          </a:p>
          <a:p>
            <a:pPr marL="457200" indent="-457200">
              <a:buClr>
                <a:schemeClr val="tx1"/>
              </a:buClr>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11</a:t>
            </a:fld>
            <a:endParaRPr lang="en-US"/>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lnSpcReduction="10000"/>
          </a:bodyPr>
          <a:lstStyle/>
          <a:p>
            <a:pPr marL="457200" indent="-457200">
              <a:buClr>
                <a:schemeClr val="tx1"/>
              </a:buClr>
              <a:buNone/>
            </a:pPr>
            <a:r>
              <a:rPr lang="en-US" b="1" dirty="0" smtClean="0"/>
              <a:t>4. Groundwater Quality Protection OAR 340-040-0020</a:t>
            </a:r>
          </a:p>
          <a:p>
            <a:pPr marL="857185" lvl="1" indent="-457200">
              <a:buClr>
                <a:schemeClr val="tx1"/>
              </a:buClr>
            </a:pPr>
            <a:r>
              <a:rPr lang="en-US" dirty="0" smtClean="0"/>
              <a:t>DEQ proposes to delete Table 20 reference and instead reference the Toxic Substances rule</a:t>
            </a:r>
          </a:p>
          <a:p>
            <a:pPr marL="857185" lvl="1" indent="-457200">
              <a:buClr>
                <a:schemeClr val="tx1"/>
              </a:buClr>
            </a:pPr>
            <a:r>
              <a:rPr lang="en-US" dirty="0" smtClean="0"/>
              <a:t>Citation in rule no longer exists—should refer to </a:t>
            </a:r>
            <a:r>
              <a:rPr lang="en-US" dirty="0" err="1" smtClean="0"/>
              <a:t>antideg</a:t>
            </a:r>
            <a:r>
              <a:rPr lang="en-US" dirty="0" smtClean="0"/>
              <a:t> policy in that same rule</a:t>
            </a:r>
          </a:p>
          <a:p>
            <a:pPr marL="857185" lvl="1" indent="-457200">
              <a:buClr>
                <a:schemeClr val="tx1"/>
              </a:buClr>
            </a:pPr>
            <a:r>
              <a:rPr lang="en-US" dirty="0" smtClean="0"/>
              <a:t>Refer to Pg. 7 of Document B</a:t>
            </a:r>
          </a:p>
          <a:p>
            <a:pPr marL="857185" lvl="1" indent="-457200">
              <a:buClr>
                <a:schemeClr val="tx1"/>
              </a:buClr>
              <a:buNone/>
            </a:pPr>
            <a:endParaRPr lang="en-US" b="1" dirty="0" smtClean="0"/>
          </a:p>
          <a:p>
            <a:pPr>
              <a:buNone/>
            </a:pPr>
            <a:r>
              <a:rPr lang="en-US" b="1" dirty="0" smtClean="0"/>
              <a:t>5. Numerical Groundwater Levels OAR 340-040-0080</a:t>
            </a:r>
            <a:endParaRPr lang="en-US" dirty="0" smtClean="0">
              <a:solidFill>
                <a:srgbClr val="008272"/>
              </a:solidFill>
            </a:endParaRPr>
          </a:p>
          <a:p>
            <a:pPr lvl="1">
              <a:buClr>
                <a:schemeClr val="tx1"/>
              </a:buClr>
            </a:pPr>
            <a:r>
              <a:rPr lang="en-US" dirty="0" smtClean="0"/>
              <a:t>DEQ proposes to delete Table 20 reference and instead reference the Toxic Substances rule</a:t>
            </a:r>
          </a:p>
          <a:p>
            <a:pPr lvl="1">
              <a:buClr>
                <a:schemeClr val="tx1"/>
              </a:buClr>
            </a:pPr>
            <a:r>
              <a:rPr lang="en-US" dirty="0" smtClean="0"/>
              <a:t>Refer to Pg. 8 of Document B</a:t>
            </a:r>
          </a:p>
          <a:p>
            <a:pPr lvl="1">
              <a:buClr>
                <a:schemeClr val="tx1"/>
              </a:buClr>
              <a:buNone/>
            </a:pPr>
            <a:endParaRPr lang="en-US" dirty="0" smtClean="0">
              <a:latin typeface="+mj-lt"/>
            </a:endParaRPr>
          </a:p>
          <a:p>
            <a:pPr marL="457200" indent="-457200">
              <a:buClr>
                <a:schemeClr val="tx1"/>
              </a:buClr>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12</a:t>
            </a:fld>
            <a:endParaRPr lang="en-US"/>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743200"/>
            <a:ext cx="8229600" cy="1904997"/>
          </a:xfrm>
        </p:spPr>
        <p:txBody>
          <a:bodyPr>
            <a:normAutofit/>
          </a:bodyPr>
          <a:lstStyle/>
          <a:p>
            <a:pPr algn="ctr">
              <a:buNone/>
            </a:pPr>
            <a:r>
              <a:rPr lang="en-US" sz="9600" dirty="0" smtClean="0"/>
              <a:t>BREAK</a:t>
            </a:r>
            <a:endParaRPr lang="en-US" sz="9600"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13</a:t>
            </a:fld>
            <a:endParaRPr lang="en-US"/>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828800"/>
            <a:ext cx="8229600" cy="3886200"/>
          </a:xfrm>
        </p:spPr>
        <p:txBody>
          <a:bodyPr>
            <a:noAutofit/>
          </a:bodyPr>
          <a:lstStyle/>
          <a:p>
            <a:pPr algn="ctr">
              <a:buNone/>
            </a:pPr>
            <a:r>
              <a:rPr lang="en-US" sz="6000" dirty="0" smtClean="0"/>
              <a:t>Agenda Topic:  Proposed New Table 30</a:t>
            </a:r>
          </a:p>
          <a:p>
            <a:pPr algn="ctr">
              <a:buNone/>
            </a:pPr>
            <a:r>
              <a:rPr lang="en-US" sz="6000" dirty="0" smtClean="0"/>
              <a:t>*Documents C and D*</a:t>
            </a:r>
            <a:endParaRPr lang="en-US" sz="6000"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14</a:t>
            </a:fld>
            <a:endParaRPr lang="en-US"/>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057400"/>
            <a:ext cx="8229600" cy="3200400"/>
          </a:xfrm>
        </p:spPr>
        <p:txBody>
          <a:bodyPr>
            <a:noAutofit/>
          </a:bodyPr>
          <a:lstStyle/>
          <a:p>
            <a:pPr algn="ctr">
              <a:buNone/>
            </a:pPr>
            <a:r>
              <a:rPr lang="en-US" sz="6000" dirty="0" smtClean="0"/>
              <a:t>Agenda Topic:  Table 40 Revisions</a:t>
            </a:r>
          </a:p>
          <a:p>
            <a:pPr algn="ctr">
              <a:buNone/>
            </a:pPr>
            <a:r>
              <a:rPr lang="en-US" sz="6000" dirty="0" smtClean="0"/>
              <a:t>*Document E*</a:t>
            </a:r>
            <a:endParaRPr lang="en-US" sz="6000"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15</a:t>
            </a:fld>
            <a:endParaRPr lang="en-US"/>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381000" y="1752600"/>
            <a:ext cx="8534400" cy="4572000"/>
          </a:xfrm>
        </p:spPr>
        <p:txBody>
          <a:bodyPr>
            <a:normAutofit fontScale="70000" lnSpcReduction="20000"/>
          </a:bodyPr>
          <a:lstStyle/>
          <a:p>
            <a:pPr marL="514350" indent="-514350">
              <a:buSzPct val="100000"/>
              <a:buNone/>
            </a:pPr>
            <a:r>
              <a:rPr lang="en-US" sz="4300" b="1" dirty="0" smtClean="0">
                <a:solidFill>
                  <a:schemeClr val="tx1"/>
                </a:solidFill>
                <a:latin typeface="Arial" pitchFamily="34" charset="0"/>
              </a:rPr>
              <a:t>Statement of Fiscal and Economic Impact</a:t>
            </a:r>
          </a:p>
          <a:p>
            <a:pPr marL="514350" indent="-514350">
              <a:buSzPct val="100000"/>
              <a:buNone/>
            </a:pPr>
            <a:endParaRPr lang="en-US" sz="3200" b="1"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4000" dirty="0" smtClean="0">
                <a:solidFill>
                  <a:schemeClr val="tx1"/>
                </a:solidFill>
                <a:latin typeface="Arial" pitchFamily="34" charset="0"/>
              </a:rPr>
              <a:t>Submitted as part of the proposed rule package to the Secretary of State</a:t>
            </a:r>
          </a:p>
          <a:p>
            <a:pPr marL="514350" indent="-514350">
              <a:buClr>
                <a:schemeClr val="tx1"/>
              </a:buClr>
              <a:buSzPct val="70000"/>
              <a:buNone/>
            </a:pPr>
            <a:endParaRPr lang="en-US" sz="4000"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4000" dirty="0" smtClean="0">
                <a:solidFill>
                  <a:schemeClr val="tx1"/>
                </a:solidFill>
                <a:latin typeface="Arial" pitchFamily="34" charset="0"/>
              </a:rPr>
              <a:t>Developed to inform </a:t>
            </a:r>
            <a:r>
              <a:rPr lang="en-US" sz="4000" u="sng" dirty="0" smtClean="0">
                <a:solidFill>
                  <a:schemeClr val="tx1"/>
                </a:solidFill>
                <a:latin typeface="Arial" pitchFamily="34" charset="0"/>
              </a:rPr>
              <a:t>DEQ</a:t>
            </a:r>
            <a:r>
              <a:rPr lang="en-US" sz="4000" dirty="0" smtClean="0">
                <a:solidFill>
                  <a:schemeClr val="tx1"/>
                </a:solidFill>
                <a:latin typeface="Arial" pitchFamily="34" charset="0"/>
              </a:rPr>
              <a:t>, the </a:t>
            </a:r>
            <a:r>
              <a:rPr lang="en-US" sz="4000" u="sng" dirty="0" smtClean="0">
                <a:solidFill>
                  <a:schemeClr val="tx1"/>
                </a:solidFill>
                <a:latin typeface="Arial" pitchFamily="34" charset="0"/>
              </a:rPr>
              <a:t>public</a:t>
            </a:r>
            <a:r>
              <a:rPr lang="en-US" sz="4000" dirty="0" smtClean="0">
                <a:solidFill>
                  <a:schemeClr val="tx1"/>
                </a:solidFill>
                <a:latin typeface="Arial" pitchFamily="34" charset="0"/>
              </a:rPr>
              <a:t>, and </a:t>
            </a:r>
            <a:r>
              <a:rPr lang="en-US" sz="4000" u="sng" dirty="0" smtClean="0">
                <a:solidFill>
                  <a:schemeClr val="tx1"/>
                </a:solidFill>
                <a:latin typeface="Arial" pitchFamily="34" charset="0"/>
              </a:rPr>
              <a:t>EQC</a:t>
            </a:r>
            <a:r>
              <a:rPr lang="en-US" sz="4000" dirty="0" smtClean="0">
                <a:solidFill>
                  <a:schemeClr val="tx1"/>
                </a:solidFill>
                <a:latin typeface="Arial" pitchFamily="34" charset="0"/>
              </a:rPr>
              <a:t> of the potential economic impacts of specific proposed rules</a:t>
            </a:r>
          </a:p>
          <a:p>
            <a:pPr marL="514350" indent="-514350">
              <a:buClr>
                <a:schemeClr val="tx1"/>
              </a:buClr>
              <a:buSzPct val="70000"/>
              <a:buNone/>
            </a:pPr>
            <a:endParaRPr lang="en-US" sz="4000" dirty="0" smtClean="0">
              <a:solidFill>
                <a:schemeClr val="tx1"/>
              </a:solidFill>
            </a:endParaRPr>
          </a:p>
          <a:p>
            <a:pPr marL="514350" indent="-514350">
              <a:buClr>
                <a:schemeClr val="tx1"/>
              </a:buClr>
              <a:buSzPct val="70000"/>
              <a:buFont typeface="Courier New" pitchFamily="49" charset="0"/>
              <a:buChar char="o"/>
            </a:pPr>
            <a:endParaRPr lang="en-US" sz="3200" dirty="0" smtClean="0">
              <a:solidFill>
                <a:schemeClr val="tx1"/>
              </a:solidFill>
            </a:endParaRPr>
          </a:p>
          <a:p>
            <a:pPr marL="514350" indent="-514350">
              <a:buClr>
                <a:schemeClr val="tx1"/>
              </a:buClr>
              <a:buSzPct val="70000"/>
              <a:buNone/>
            </a:pPr>
            <a:r>
              <a:rPr lang="en-US" sz="3200" dirty="0" smtClean="0">
                <a:solidFill>
                  <a:srgbClr val="FFFF99"/>
                </a:solidFill>
              </a:rPr>
              <a:t> </a:t>
            </a:r>
          </a:p>
          <a:p>
            <a:pPr marL="514350" indent="-514350">
              <a:buSzPct val="100000"/>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16</a:t>
            </a:fld>
            <a:endParaRPr lang="en-US" dirty="0"/>
          </a:p>
        </p:txBody>
      </p:sp>
      <p:sp>
        <p:nvSpPr>
          <p:cNvPr id="5" name="TextBox 4"/>
          <p:cNvSpPr txBox="1"/>
          <p:nvPr/>
        </p:nvSpPr>
        <p:spPr>
          <a:xfrm>
            <a:off x="1066800" y="457200"/>
            <a:ext cx="5715000" cy="584775"/>
          </a:xfrm>
          <a:prstGeom prst="rect">
            <a:avLst/>
          </a:prstGeom>
          <a:noFill/>
        </p:spPr>
        <p:txBody>
          <a:bodyPr wrap="square" rtlCol="0">
            <a:spAutoFit/>
          </a:bodyPr>
          <a:lstStyle/>
          <a:p>
            <a:r>
              <a:rPr lang="en-US" sz="3200" dirty="0" smtClean="0">
                <a:latin typeface="Arial" pitchFamily="34" charset="0"/>
                <a:cs typeface="Arial" pitchFamily="34" charset="0"/>
              </a:rPr>
              <a:t>Agenda Topic: Fiscal Analysis</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fontScale="85000" lnSpcReduction="10000"/>
          </a:bodyPr>
          <a:lstStyle/>
          <a:p>
            <a:pPr indent="0">
              <a:buClr>
                <a:schemeClr val="tx1"/>
              </a:buClr>
              <a:buNone/>
            </a:pPr>
            <a:r>
              <a:rPr lang="en-US" sz="3000" b="1" dirty="0" smtClean="0"/>
              <a:t>The Oregon Administrative Procedures Act requires DEQ to seek an Advisory Committee’s recommendations about: </a:t>
            </a:r>
          </a:p>
          <a:p>
            <a:pPr lvl="1">
              <a:buClr>
                <a:schemeClr val="tx1"/>
              </a:buClr>
              <a:buNone/>
            </a:pPr>
            <a:endParaRPr lang="en-US" dirty="0" smtClean="0"/>
          </a:p>
          <a:p>
            <a:pPr lvl="1">
              <a:buClr>
                <a:schemeClr val="tx1"/>
              </a:buClr>
              <a:buFont typeface="Wingdings" pitchFamily="2" charset="2"/>
              <a:buChar char="Ø"/>
            </a:pPr>
            <a:r>
              <a:rPr lang="en-US" sz="3000" dirty="0" smtClean="0"/>
              <a:t>Whether the rule will have a fiscal impact</a:t>
            </a:r>
          </a:p>
          <a:p>
            <a:pPr lvl="1">
              <a:buClr>
                <a:schemeClr val="tx1"/>
              </a:buClr>
              <a:buNone/>
            </a:pPr>
            <a:r>
              <a:rPr lang="en-US" sz="3000" dirty="0" smtClean="0"/>
              <a:t> </a:t>
            </a:r>
          </a:p>
          <a:p>
            <a:pPr lvl="1">
              <a:buClr>
                <a:schemeClr val="tx1"/>
              </a:buClr>
              <a:buFont typeface="Wingdings" pitchFamily="2" charset="2"/>
              <a:buChar char="Ø"/>
            </a:pPr>
            <a:r>
              <a:rPr lang="en-US" sz="3000" dirty="0" smtClean="0"/>
              <a:t>What the extent of that impact will be</a:t>
            </a:r>
          </a:p>
          <a:p>
            <a:pPr lvl="1">
              <a:buClr>
                <a:schemeClr val="tx1"/>
              </a:buClr>
              <a:buNone/>
            </a:pPr>
            <a:r>
              <a:rPr lang="en-US" sz="3000" dirty="0" smtClean="0"/>
              <a:t> </a:t>
            </a:r>
          </a:p>
          <a:p>
            <a:pPr lvl="1">
              <a:buClr>
                <a:schemeClr val="tx1"/>
              </a:buClr>
              <a:buFont typeface="Wingdings" pitchFamily="2" charset="2"/>
              <a:buChar char="Ø"/>
            </a:pPr>
            <a:r>
              <a:rPr lang="en-US" sz="3000" dirty="0" smtClean="0"/>
              <a:t>Whether the rule will have a significant adverse impact on small </a:t>
            </a:r>
            <a:r>
              <a:rPr lang="en-US" sz="3000" dirty="0" smtClean="0"/>
              <a:t>businesses </a:t>
            </a:r>
            <a:r>
              <a:rPr lang="en-US" sz="3000" dirty="0" smtClean="0"/>
              <a:t>(50 or less employees)</a:t>
            </a:r>
          </a:p>
          <a:p>
            <a:pPr lvl="1">
              <a:buClr>
                <a:schemeClr val="tx1"/>
              </a:buClr>
              <a:buFont typeface="Wingdings" pitchFamily="2" charset="2"/>
              <a:buChar char="Ø"/>
            </a:pPr>
            <a:endParaRPr lang="en-US" dirty="0" smtClean="0"/>
          </a:p>
          <a:p>
            <a:pPr lvl="1">
              <a:buClr>
                <a:schemeClr val="tx1"/>
              </a:buClr>
              <a:buNone/>
            </a:pPr>
            <a:endParaRPr lang="en-US" dirty="0" smtClean="0">
              <a:latin typeface="+mj-lt"/>
            </a:endParaRPr>
          </a:p>
          <a:p>
            <a:pPr marL="457200" indent="-457200">
              <a:buClr>
                <a:schemeClr val="tx1"/>
              </a:buClr>
              <a:buNone/>
            </a:pPr>
            <a:r>
              <a:rPr lang="en-US" dirty="0" smtClean="0">
                <a:latin typeface="+mj-lt"/>
              </a:rPr>
              <a:t>	</a:t>
            </a:r>
          </a:p>
          <a:p>
            <a:pPr lvl="1"/>
            <a:endParaRPr lang="en-US" dirty="0">
              <a:latin typeface="+mj-lt"/>
            </a:endParaRPr>
          </a:p>
        </p:txBody>
      </p:sp>
      <p:sp>
        <p:nvSpPr>
          <p:cNvPr id="3" name="TextBox 2"/>
          <p:cNvSpPr txBox="1"/>
          <p:nvPr/>
        </p:nvSpPr>
        <p:spPr>
          <a:xfrm>
            <a:off x="1066800" y="457200"/>
            <a:ext cx="5715000" cy="584775"/>
          </a:xfrm>
          <a:prstGeom prst="rect">
            <a:avLst/>
          </a:prstGeom>
          <a:noFill/>
        </p:spPr>
        <p:txBody>
          <a:bodyPr wrap="square" rtlCol="0">
            <a:spAutoFit/>
          </a:bodyPr>
          <a:lstStyle/>
          <a:p>
            <a:r>
              <a:rPr lang="en-US" sz="3200" dirty="0" smtClean="0">
                <a:latin typeface="Arial" pitchFamily="34" charset="0"/>
                <a:cs typeface="Arial" pitchFamily="34" charset="0"/>
              </a:rPr>
              <a:t>Agenda Topic: Fiscal Analysis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17</a:t>
            </a:fld>
            <a:endParaRPr lang="en-US"/>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610600" cy="5181600"/>
          </a:xfrm>
        </p:spPr>
        <p:txBody>
          <a:bodyPr>
            <a:normAutofit lnSpcReduction="10000"/>
          </a:bodyPr>
          <a:lstStyle/>
          <a:p>
            <a:pPr marL="514350" indent="-514350">
              <a:buSzPct val="100000"/>
              <a:buNone/>
            </a:pPr>
            <a:endParaRPr lang="en-US" sz="3000" b="1" dirty="0" smtClean="0">
              <a:solidFill>
                <a:schemeClr val="tx1"/>
              </a:solidFill>
            </a:endParaRPr>
          </a:p>
          <a:p>
            <a:pPr marL="514350" indent="-514350">
              <a:buSzPct val="100000"/>
              <a:buNone/>
            </a:pPr>
            <a:r>
              <a:rPr lang="en-US" sz="3000" b="1" dirty="0" smtClean="0">
                <a:solidFill>
                  <a:schemeClr val="tx1"/>
                </a:solidFill>
                <a:latin typeface="Arial" pitchFamily="34" charset="0"/>
              </a:rPr>
              <a:t>Statement of Fiscal and Economic Impact</a:t>
            </a:r>
          </a:p>
          <a:p>
            <a:pPr marL="514350" indent="-514350">
              <a:buSzPct val="100000"/>
              <a:buNone/>
            </a:pPr>
            <a:endParaRPr lang="en-US" sz="3000" b="1"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2800" dirty="0" smtClean="0">
                <a:solidFill>
                  <a:schemeClr val="tx1"/>
                </a:solidFill>
                <a:latin typeface="Arial" pitchFamily="34" charset="0"/>
              </a:rPr>
              <a:t>Describes all direct and indirect economic impacts to DEQ and other state agencies, regulated community, the general public, local governments, and small and large businesses</a:t>
            </a:r>
          </a:p>
          <a:p>
            <a:pPr marL="514350" indent="-514350">
              <a:buClr>
                <a:schemeClr val="tx1"/>
              </a:buClr>
              <a:buSzPct val="70000"/>
              <a:buNone/>
            </a:pPr>
            <a:endParaRPr lang="en-US" sz="2800"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2800" dirty="0" smtClean="0">
                <a:solidFill>
                  <a:schemeClr val="tx1"/>
                </a:solidFill>
                <a:latin typeface="Arial" pitchFamily="34" charset="0"/>
              </a:rPr>
              <a:t>In considering economic effects, the agency shall utilize available information to project any significant economic effect of that action</a:t>
            </a:r>
          </a:p>
          <a:p>
            <a:pPr marL="514350" indent="-514350">
              <a:buSzPct val="100000"/>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18</a:t>
            </a:fld>
            <a:endParaRPr lang="en-US" dirty="0"/>
          </a:p>
        </p:txBody>
      </p:sp>
      <p:sp>
        <p:nvSpPr>
          <p:cNvPr id="5" name="Title 4"/>
          <p:cNvSpPr txBox="1">
            <a:spLocks noGrp="1"/>
          </p:cNvSpPr>
          <p:nvPr>
            <p:ph type="title"/>
          </p:nvPr>
        </p:nvSpPr>
        <p:spPr>
          <a:xfrm>
            <a:off x="990600" y="457200"/>
            <a:ext cx="7772400" cy="584775"/>
          </a:xfrm>
          <a:prstGeom prst="rect">
            <a:avLst/>
          </a:prstGeom>
          <a:noFill/>
        </p:spPr>
        <p:txBody>
          <a:bodyPr wrap="square" rtlCol="0">
            <a:spAutoFit/>
          </a:bodyPr>
          <a:lstStyle/>
          <a:p>
            <a:r>
              <a:rPr lang="en-US" sz="3200" dirty="0" smtClean="0">
                <a:solidFill>
                  <a:schemeClr val="tx1"/>
                </a:solidFill>
                <a:latin typeface="Arial" pitchFamily="34" charset="0"/>
                <a:cs typeface="Arial" pitchFamily="34" charset="0"/>
              </a:rPr>
              <a:t>Agenda Topic: Fiscal Analysis</a:t>
            </a:r>
            <a:endParaRPr lang="en-US" sz="32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610600" cy="5181600"/>
          </a:xfrm>
        </p:spPr>
        <p:txBody>
          <a:bodyPr>
            <a:normAutofit fontScale="92500" lnSpcReduction="10000"/>
          </a:bodyPr>
          <a:lstStyle/>
          <a:p>
            <a:pPr marL="514350" indent="-514350">
              <a:buSzPct val="100000"/>
              <a:buNone/>
            </a:pPr>
            <a:endParaRPr lang="en-US" sz="3000" b="1" dirty="0" smtClean="0">
              <a:solidFill>
                <a:schemeClr val="tx1"/>
              </a:solidFill>
            </a:endParaRPr>
          </a:p>
          <a:p>
            <a:pPr marL="514350" indent="-514350">
              <a:buSzPct val="100000"/>
              <a:buNone/>
            </a:pPr>
            <a:r>
              <a:rPr lang="en-US" sz="3000" b="1" dirty="0" smtClean="0">
                <a:solidFill>
                  <a:schemeClr val="tx1"/>
                </a:solidFill>
                <a:latin typeface="Arial" pitchFamily="34" charset="0"/>
              </a:rPr>
              <a:t>Focus of Committee’s Analysis</a:t>
            </a:r>
          </a:p>
          <a:p>
            <a:pPr marL="514350" indent="-514350">
              <a:buSzPct val="100000"/>
              <a:buNone/>
            </a:pPr>
            <a:endParaRPr lang="en-US" sz="3000" b="1" dirty="0" smtClean="0">
              <a:solidFill>
                <a:schemeClr val="tx1"/>
              </a:solidFill>
              <a:latin typeface="Arial" pitchFamily="34" charset="0"/>
            </a:endParaRPr>
          </a:p>
          <a:p>
            <a:pPr marL="514350" indent="-514350">
              <a:buClr>
                <a:schemeClr val="tx1"/>
              </a:buClr>
              <a:buSzPct val="70000"/>
              <a:buFont typeface="Courier New" pitchFamily="49" charset="0"/>
              <a:buChar char="o"/>
            </a:pPr>
            <a:r>
              <a:rPr lang="en-US" sz="2800" dirty="0" smtClean="0">
                <a:solidFill>
                  <a:schemeClr val="tx1"/>
                </a:solidFill>
                <a:latin typeface="Arial" pitchFamily="34" charset="0"/>
              </a:rPr>
              <a:t>The fiscal impact analyzes incremental costs based on proposed changes—not costs associated with the criteria/revisions from the 2004 aquatic life toxics rulemaking</a:t>
            </a:r>
            <a:r>
              <a:rPr lang="en-US" sz="2800" dirty="0" smtClean="0">
                <a:solidFill>
                  <a:schemeClr val="tx1"/>
                </a:solidFill>
                <a:latin typeface="Arial" pitchFamily="34" charset="0"/>
              </a:rPr>
              <a:t>:</a:t>
            </a:r>
          </a:p>
          <a:p>
            <a:pPr marL="514350" indent="-514350">
              <a:buClr>
                <a:schemeClr val="tx1"/>
              </a:buClr>
              <a:buSzPct val="70000"/>
              <a:buNone/>
            </a:pPr>
            <a:endParaRPr lang="en-US" sz="2800" dirty="0" smtClean="0">
              <a:solidFill>
                <a:schemeClr val="tx1"/>
              </a:solidFill>
              <a:latin typeface="Arial" pitchFamily="34" charset="0"/>
            </a:endParaRPr>
          </a:p>
          <a:p>
            <a:pPr marL="1314321" lvl="2" indent="-514350">
              <a:buClr>
                <a:schemeClr val="tx1"/>
              </a:buClr>
              <a:buSzPct val="70000"/>
              <a:buFont typeface="Wingdings" pitchFamily="2" charset="2"/>
              <a:buChar char="Ø"/>
            </a:pPr>
            <a:r>
              <a:rPr lang="en-US" sz="2600" dirty="0" smtClean="0">
                <a:solidFill>
                  <a:schemeClr val="tx1"/>
                </a:solidFill>
                <a:latin typeface="Arial" pitchFamily="34" charset="0"/>
              </a:rPr>
              <a:t>Redline/strikethrough of rule language</a:t>
            </a:r>
          </a:p>
          <a:p>
            <a:pPr marL="1314321" lvl="2" indent="-514350">
              <a:buClr>
                <a:schemeClr val="tx1"/>
              </a:buClr>
              <a:buSzPct val="70000"/>
              <a:buFont typeface="Wingdings" pitchFamily="2" charset="2"/>
              <a:buChar char="Ø"/>
            </a:pPr>
            <a:r>
              <a:rPr lang="en-US" sz="2600" dirty="0" smtClean="0">
                <a:solidFill>
                  <a:schemeClr val="tx1"/>
                </a:solidFill>
                <a:latin typeface="Arial" pitchFamily="34" charset="0"/>
              </a:rPr>
              <a:t>Deletion of Tables 20, 33A, and 33B and replacement with consolidated Table 30 and </a:t>
            </a:r>
          </a:p>
          <a:p>
            <a:pPr marL="1314321" lvl="2" indent="-514350">
              <a:buClr>
                <a:schemeClr val="tx1"/>
              </a:buClr>
              <a:buSzPct val="70000"/>
              <a:buFont typeface="Wingdings" pitchFamily="2" charset="2"/>
              <a:buChar char="Ø"/>
            </a:pPr>
            <a:r>
              <a:rPr lang="en-US" sz="2600" dirty="0" smtClean="0">
                <a:solidFill>
                  <a:schemeClr val="tx1"/>
                </a:solidFill>
                <a:latin typeface="Arial" pitchFamily="34" charset="0"/>
              </a:rPr>
              <a:t>Associated changes to footnotes, criteria, etc. </a:t>
            </a:r>
          </a:p>
          <a:p>
            <a:pPr marL="514350" indent="-514350">
              <a:buClr>
                <a:schemeClr val="tx1"/>
              </a:buClr>
              <a:buSzPct val="70000"/>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19</a:t>
            </a:fld>
            <a:endParaRPr lang="en-US" dirty="0"/>
          </a:p>
        </p:txBody>
      </p:sp>
      <p:sp>
        <p:nvSpPr>
          <p:cNvPr id="5" name="Title 4"/>
          <p:cNvSpPr txBox="1">
            <a:spLocks noGrp="1"/>
          </p:cNvSpPr>
          <p:nvPr>
            <p:ph type="title"/>
          </p:nvPr>
        </p:nvSpPr>
        <p:spPr>
          <a:xfrm>
            <a:off x="990600" y="457200"/>
            <a:ext cx="7772400" cy="584775"/>
          </a:xfrm>
          <a:prstGeom prst="rect">
            <a:avLst/>
          </a:prstGeom>
          <a:noFill/>
        </p:spPr>
        <p:txBody>
          <a:bodyPr wrap="square" rtlCol="0">
            <a:spAutoFit/>
          </a:bodyPr>
          <a:lstStyle/>
          <a:p>
            <a:r>
              <a:rPr lang="en-US" sz="3200" dirty="0" smtClean="0">
                <a:solidFill>
                  <a:schemeClr val="tx1"/>
                </a:solidFill>
                <a:latin typeface="Arial" pitchFamily="34" charset="0"/>
                <a:cs typeface="Arial" pitchFamily="34" charset="0"/>
              </a:rPr>
              <a:t>Agenda Topic: Fiscal Analysis</a:t>
            </a:r>
            <a:endParaRPr lang="en-US" sz="32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76797"/>
          </a:xfrm>
        </p:spPr>
        <p:txBody>
          <a:bodyPr>
            <a:normAutofit lnSpcReduction="10000"/>
          </a:bodyPr>
          <a:lstStyle/>
          <a:p>
            <a:r>
              <a:rPr lang="en-US" b="1" dirty="0" smtClean="0"/>
              <a:t>Purpose</a:t>
            </a:r>
          </a:p>
          <a:p>
            <a:pPr lvl="1">
              <a:buSzPct val="70000"/>
              <a:buFont typeface="Courier New" pitchFamily="49" charset="0"/>
              <a:buChar char="o"/>
            </a:pPr>
            <a:r>
              <a:rPr lang="en-US" dirty="0" smtClean="0"/>
              <a:t>Provide recommendations to DEQ help clarify rule proposals, identify unintended consequences, and highlight potential fiscal impacts and benefits</a:t>
            </a:r>
          </a:p>
          <a:p>
            <a:r>
              <a:rPr lang="en-US" b="1" dirty="0" smtClean="0"/>
              <a:t>Background</a:t>
            </a:r>
          </a:p>
          <a:p>
            <a:pPr lvl="1"/>
            <a:r>
              <a:rPr lang="en-US" dirty="0" smtClean="0"/>
              <a:t>EPA’s Jan. 31, 2013 action on OR’s aquatic life criteria (ALC) submitted in 2004</a:t>
            </a:r>
          </a:p>
          <a:p>
            <a:pPr lvl="1"/>
            <a:r>
              <a:rPr lang="en-US" dirty="0" smtClean="0"/>
              <a:t>Disapprovals based on errors, lack of clarification, inconsistency with EPA national criteria, and NMFS’ jeopardy decisions</a:t>
            </a:r>
          </a:p>
          <a:p>
            <a:pPr lvl="1"/>
            <a:r>
              <a:rPr lang="en-US" dirty="0" smtClean="0"/>
              <a:t>If criteria disapproved, criteria revert back to what was last approved by EPA (i.e. Table 20) if exists</a:t>
            </a:r>
          </a:p>
          <a:p>
            <a:pPr lvl="1"/>
            <a:r>
              <a:rPr lang="en-US" dirty="0" smtClean="0"/>
              <a:t>CWA requires OR to fix the disapprovals or EPA is required to promulgate criteria for OR</a:t>
            </a:r>
          </a:p>
          <a:p>
            <a:pPr lvl="1">
              <a:buFont typeface="Courier New" pitchFamily="49" charset="0"/>
              <a:buChar char="o"/>
            </a:pPr>
            <a:endParaRPr lang="en-US" dirty="0" smtClean="0">
              <a:latin typeface="+mj-lt"/>
            </a:endParaRPr>
          </a:p>
          <a:p>
            <a:pPr>
              <a:buNone/>
            </a:pPr>
            <a:endParaRPr lang="en-US" dirty="0">
              <a:latin typeface="+mj-lt"/>
            </a:endParaRPr>
          </a:p>
        </p:txBody>
      </p:sp>
      <p:sp>
        <p:nvSpPr>
          <p:cNvPr id="3" name="TextBox 2"/>
          <p:cNvSpPr txBox="1"/>
          <p:nvPr/>
        </p:nvSpPr>
        <p:spPr>
          <a:xfrm>
            <a:off x="9906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Review of Advisory Committee Charter</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2</a:t>
            </a:fld>
            <a:endParaRPr lang="en-US"/>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lnSpcReduction="10000"/>
          </a:bodyPr>
          <a:lstStyle/>
          <a:p>
            <a:r>
              <a:rPr lang="en-US" b="1" dirty="0" smtClean="0"/>
              <a:t>Scope Will Include:</a:t>
            </a:r>
          </a:p>
          <a:p>
            <a:pPr lvl="1">
              <a:buSzPct val="70000"/>
              <a:buFont typeface="Courier New" pitchFamily="49" charset="0"/>
              <a:buChar char="o"/>
            </a:pPr>
            <a:r>
              <a:rPr lang="en-US" dirty="0" smtClean="0"/>
              <a:t>Non-substantive changes related to the toxics rules and tables</a:t>
            </a:r>
          </a:p>
          <a:p>
            <a:pPr lvl="1">
              <a:buSzPct val="70000"/>
              <a:buFont typeface="Courier New" pitchFamily="49" charset="0"/>
              <a:buChar char="o"/>
            </a:pPr>
            <a:r>
              <a:rPr lang="en-US" dirty="0" smtClean="0"/>
              <a:t>Remedies to address EPA disapproval of 11 pesticides and FW selenium criteria</a:t>
            </a:r>
          </a:p>
          <a:p>
            <a:pPr lvl="1">
              <a:buSzPct val="70000"/>
              <a:buFont typeface="Courier New" pitchFamily="49" charset="0"/>
              <a:buChar char="o"/>
            </a:pPr>
            <a:r>
              <a:rPr lang="en-US" dirty="0" smtClean="0"/>
              <a:t>Removal of  references to Table 20 in Bacteria and Groundwater Rules since DEQ proposes to replace Table 20</a:t>
            </a:r>
          </a:p>
          <a:p>
            <a:r>
              <a:rPr lang="en-US" b="1" dirty="0" smtClean="0"/>
              <a:t>Scope Will Not Include:</a:t>
            </a:r>
          </a:p>
          <a:p>
            <a:pPr lvl="1"/>
            <a:r>
              <a:rPr lang="en-US" dirty="0" smtClean="0"/>
              <a:t>Addressing EPA disapprovals of FW aluminum, ammonia, cadmium (acute only), and copper.</a:t>
            </a:r>
          </a:p>
          <a:p>
            <a:pPr lvl="1"/>
            <a:r>
              <a:rPr lang="en-US" dirty="0" smtClean="0"/>
              <a:t>Development of any new/revised pollutant criteria, revisiting the fish consumption rate for the human health criteria, etc.</a:t>
            </a:r>
          </a:p>
          <a:p>
            <a:pPr>
              <a:buNone/>
            </a:pPr>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Review of Advisory Committee Charter</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3</a:t>
            </a:fld>
            <a:endParaRPr lang="en-US"/>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a:bodyPr>
          <a:lstStyle/>
          <a:p>
            <a:r>
              <a:rPr lang="en-US" sz="2800" b="1" dirty="0" smtClean="0"/>
              <a:t>Rulemaking Schedule</a:t>
            </a:r>
          </a:p>
          <a:p>
            <a:pPr lvl="1">
              <a:buSzPct val="70000"/>
              <a:buFont typeface="Courier New" pitchFamily="49" charset="0"/>
              <a:buChar char="o"/>
            </a:pPr>
            <a:r>
              <a:rPr lang="en-US" sz="2800" dirty="0" smtClean="0"/>
              <a:t>Public comment period:  Sept. 2013</a:t>
            </a:r>
          </a:p>
          <a:p>
            <a:pPr lvl="1">
              <a:buSzPct val="70000"/>
              <a:buFont typeface="Courier New" pitchFamily="49" charset="0"/>
              <a:buChar char="o"/>
            </a:pPr>
            <a:r>
              <a:rPr lang="en-US" sz="2800" dirty="0" smtClean="0"/>
              <a:t>One public hearing in Portland:  Sept. 18, 2013 (tentative)</a:t>
            </a:r>
          </a:p>
          <a:p>
            <a:pPr lvl="1">
              <a:buSzPct val="70000"/>
              <a:buFont typeface="Courier New" pitchFamily="49" charset="0"/>
              <a:buChar char="o"/>
            </a:pPr>
            <a:r>
              <a:rPr lang="en-US" sz="2800" dirty="0" smtClean="0"/>
              <a:t>EQC adoption:  Dec. 2013</a:t>
            </a:r>
          </a:p>
          <a:p>
            <a:pPr lvl="1">
              <a:buSzPct val="70000"/>
              <a:buFont typeface="Courier New" pitchFamily="49" charset="0"/>
              <a:buChar char="o"/>
            </a:pPr>
            <a:r>
              <a:rPr lang="en-US" sz="2800" dirty="0" smtClean="0"/>
              <a:t>Revisions must be approved by EPA before effective for state CWA purposes</a:t>
            </a:r>
            <a:endParaRPr lang="en-US" sz="2800" dirty="0"/>
          </a:p>
        </p:txBody>
      </p:sp>
      <p:sp>
        <p:nvSpPr>
          <p:cNvPr id="3" name="TextBox 2"/>
          <p:cNvSpPr txBox="1"/>
          <p:nvPr/>
        </p:nvSpPr>
        <p:spPr>
          <a:xfrm>
            <a:off x="9906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Review of Advisory Committee Charter</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4</a:t>
            </a:fld>
            <a:endParaRPr lang="en-US"/>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a:bodyPr>
          <a:lstStyle/>
          <a:p>
            <a:r>
              <a:rPr lang="en-US" b="1" dirty="0" smtClean="0"/>
              <a:t>Process</a:t>
            </a:r>
          </a:p>
          <a:p>
            <a:pPr lvl="1"/>
            <a:r>
              <a:rPr lang="en-US" sz="2400" dirty="0" smtClean="0"/>
              <a:t>Advisory Committee meetings are open to the public</a:t>
            </a:r>
          </a:p>
          <a:p>
            <a:pPr lvl="1"/>
            <a:r>
              <a:rPr lang="en-US" sz="2400" dirty="0" smtClean="0"/>
              <a:t>Agenda, minutes, and materials for meetings are posted to DEQ’s website</a:t>
            </a:r>
          </a:p>
          <a:p>
            <a:pPr lvl="1">
              <a:buSzPct val="70000"/>
              <a:buFont typeface="Courier New" pitchFamily="49" charset="0"/>
              <a:buChar char="o"/>
            </a:pPr>
            <a:r>
              <a:rPr lang="en-US" sz="2400" dirty="0" smtClean="0"/>
              <a:t>Ground rules review</a:t>
            </a:r>
          </a:p>
          <a:p>
            <a:pPr lvl="1">
              <a:buSzPct val="70000"/>
              <a:buFont typeface="Courier New" pitchFamily="49" charset="0"/>
              <a:buChar char="o"/>
            </a:pPr>
            <a:r>
              <a:rPr lang="en-US" sz="2400" dirty="0" smtClean="0"/>
              <a:t>DEQ encourages open dialogue—ask questions as we go along</a:t>
            </a:r>
          </a:p>
          <a:p>
            <a:pPr lvl="1">
              <a:buSzPct val="70000"/>
              <a:buFont typeface="Courier New" pitchFamily="49" charset="0"/>
              <a:buChar char="o"/>
            </a:pPr>
            <a:r>
              <a:rPr lang="en-US" sz="2400" dirty="0" smtClean="0"/>
              <a:t>Committee member recommendations, suggested edits, etc. from today’s discussion may be sent to Andrea </a:t>
            </a:r>
            <a:r>
              <a:rPr lang="en-US" sz="2400" dirty="0" smtClean="0"/>
              <a:t>by </a:t>
            </a:r>
            <a:r>
              <a:rPr lang="en-US" sz="2400" b="1" dirty="0" smtClean="0">
                <a:solidFill>
                  <a:srgbClr val="008272"/>
                </a:solidFill>
              </a:rPr>
              <a:t>July </a:t>
            </a:r>
            <a:r>
              <a:rPr lang="en-US" sz="2400" b="1" dirty="0" smtClean="0">
                <a:solidFill>
                  <a:srgbClr val="008272"/>
                </a:solidFill>
              </a:rPr>
              <a:t>2</a:t>
            </a:r>
            <a:r>
              <a:rPr lang="en-US" sz="2400" dirty="0" smtClean="0">
                <a:solidFill>
                  <a:srgbClr val="008272"/>
                </a:solidFill>
              </a:rPr>
              <a:t>.</a:t>
            </a:r>
          </a:p>
          <a:p>
            <a:pPr lvl="1">
              <a:buSzPct val="70000"/>
              <a:buNone/>
            </a:pPr>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Review of Advisory Committee Charter</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5</a:t>
            </a:fld>
            <a:endParaRPr lang="en-US"/>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600203"/>
            <a:ext cx="8839200" cy="5029197"/>
          </a:xfrm>
        </p:spPr>
        <p:txBody>
          <a:bodyPr>
            <a:normAutofit fontScale="92500" lnSpcReduction="10000"/>
          </a:bodyPr>
          <a:lstStyle/>
          <a:p>
            <a:pPr>
              <a:buNone/>
            </a:pPr>
            <a:r>
              <a:rPr lang="en-US" b="1" dirty="0" smtClean="0"/>
              <a:t>1. Toxic Substances OAR 340-041-0033(1-5)</a:t>
            </a:r>
          </a:p>
          <a:p>
            <a:pPr>
              <a:buNone/>
            </a:pPr>
            <a:r>
              <a:rPr lang="en-US" b="1" dirty="0" smtClean="0">
                <a:latin typeface="+mj-lt"/>
              </a:rPr>
              <a:t>	</a:t>
            </a:r>
            <a:r>
              <a:rPr lang="en-US" b="1" dirty="0" smtClean="0">
                <a:solidFill>
                  <a:srgbClr val="008272"/>
                </a:solidFill>
              </a:rPr>
              <a:t>Consolidated  Toxics Table</a:t>
            </a:r>
          </a:p>
          <a:p>
            <a:pPr lvl="1"/>
            <a:r>
              <a:rPr lang="en-US" sz="2400" dirty="0" smtClean="0"/>
              <a:t>Propose to delete Tables 20, 33A, 33B which contain the aquatic life criteria and replace with consolidated Table 30</a:t>
            </a:r>
          </a:p>
          <a:p>
            <a:pPr lvl="1"/>
            <a:r>
              <a:rPr lang="en-US" sz="2400" dirty="0" smtClean="0"/>
              <a:t>As part of the 2004 rulemaking, DEQ developed the tables to account for what criteria would be effective until EPA approval</a:t>
            </a:r>
          </a:p>
          <a:p>
            <a:pPr lvl="2"/>
            <a:r>
              <a:rPr lang="en-US" dirty="0" smtClean="0"/>
              <a:t>Table 33B contained proposed criteria that were less stringent than the previous criteria; therefore were not effective for any CWA program until EPA approval</a:t>
            </a:r>
          </a:p>
          <a:p>
            <a:pPr lvl="2"/>
            <a:r>
              <a:rPr lang="en-US" dirty="0" smtClean="0"/>
              <a:t>Table 33A contained proposed criteria that were more stringent than the previous criteria or contained criteria that did not change.  The permitting program used these criteria or referred back to Table 20 criteria for those criteria that were proposed in Table 33B, but had not yet been approved by EPA</a:t>
            </a:r>
          </a:p>
          <a:p>
            <a:pPr lvl="2"/>
            <a:r>
              <a:rPr lang="en-US" dirty="0" smtClean="0"/>
              <a:t>Table 20 criteria applied to all the other CWA state programs  </a:t>
            </a:r>
            <a:endParaRPr lang="en-US" dirty="0"/>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 *Document B*</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6</a:t>
            </a:fld>
            <a:endParaRPr lang="en-US"/>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4800597"/>
          </a:xfrm>
        </p:spPr>
        <p:txBody>
          <a:bodyPr>
            <a:normAutofit/>
          </a:bodyPr>
          <a:lstStyle/>
          <a:p>
            <a:pPr>
              <a:buNone/>
            </a:pPr>
            <a:r>
              <a:rPr lang="en-US" b="1" dirty="0" smtClean="0"/>
              <a:t>1. Toxic Substances OAR 340-041-0033(1-5) cont.</a:t>
            </a:r>
          </a:p>
          <a:p>
            <a:pPr lvl="1">
              <a:buNone/>
            </a:pPr>
            <a:r>
              <a:rPr lang="en-US" b="1" dirty="0" smtClean="0">
                <a:solidFill>
                  <a:srgbClr val="008272"/>
                </a:solidFill>
              </a:rPr>
              <a:t>Consolidated  Toxics Table, cont.</a:t>
            </a:r>
            <a:endParaRPr lang="en-US" dirty="0" smtClean="0"/>
          </a:p>
          <a:p>
            <a:pPr lvl="1"/>
            <a:r>
              <a:rPr lang="en-US" dirty="0" smtClean="0"/>
              <a:t>EPA’s action left the criteria that became effective in their respective tables with accompanying approved footnotes, and intro language</a:t>
            </a:r>
          </a:p>
          <a:p>
            <a:pPr lvl="1"/>
            <a:r>
              <a:rPr lang="en-US" dirty="0" smtClean="0"/>
              <a:t>DEQ proposes to combine the criteria from Tables 20, 33A, and 33B into a new Table 30</a:t>
            </a:r>
          </a:p>
          <a:p>
            <a:pPr lvl="2">
              <a:buSzPct val="70000"/>
              <a:buFont typeface="Wingdings" pitchFamily="2" charset="2"/>
              <a:buChar char="Ø"/>
            </a:pPr>
            <a:r>
              <a:rPr lang="en-US" sz="2200" dirty="0" smtClean="0"/>
              <a:t>Will contain criteria:  approved by EPA; proposed to address EPA approval; that remain unchanged; previously effective from Table 20</a:t>
            </a:r>
          </a:p>
          <a:p>
            <a:pPr lvl="1">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7</a:t>
            </a:fld>
            <a:endParaRPr lang="en-US"/>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lnSpcReduction="10000"/>
          </a:bodyPr>
          <a:lstStyle/>
          <a:p>
            <a:pPr>
              <a:buNone/>
            </a:pPr>
            <a:r>
              <a:rPr lang="en-US" b="1" dirty="0" smtClean="0"/>
              <a:t>1. Toxic Substances OAR 340-041-0033(1-5) cont.</a:t>
            </a:r>
          </a:p>
          <a:p>
            <a:pPr lvl="1">
              <a:buNone/>
            </a:pPr>
            <a:r>
              <a:rPr lang="en-US" b="1" dirty="0" smtClean="0">
                <a:solidFill>
                  <a:srgbClr val="008272"/>
                </a:solidFill>
              </a:rPr>
              <a:t>Pesticide Disapprovals (11 pesticides)</a:t>
            </a:r>
          </a:p>
          <a:p>
            <a:pPr lvl="1">
              <a:buClr>
                <a:schemeClr val="tx1"/>
              </a:buClr>
            </a:pPr>
            <a:r>
              <a:rPr lang="en-US" dirty="0" smtClean="0"/>
              <a:t>Frequency and duration components of the ALC (</a:t>
            </a:r>
            <a:r>
              <a:rPr lang="en-US" i="1" dirty="0" smtClean="0"/>
              <a:t>i.e. 1 hr. or 4 day averages can’t be exceeded more than once every 3 yrs.</a:t>
            </a:r>
            <a:r>
              <a:rPr lang="en-US" dirty="0" smtClean="0"/>
              <a:t>) do not apply to the majority of pesticide criteria</a:t>
            </a:r>
          </a:p>
          <a:p>
            <a:pPr lvl="1">
              <a:buClr>
                <a:schemeClr val="tx1"/>
              </a:buClr>
            </a:pPr>
            <a:r>
              <a:rPr lang="en-US" dirty="0" smtClean="0"/>
              <a:t>Most of the pesticide criteria were developed prior to the 1985 EPA Guidelines and were developed with an alternate frequency and duration (</a:t>
            </a:r>
            <a:r>
              <a:rPr lang="en-US" i="1" dirty="0" smtClean="0"/>
              <a:t>i.e. acute can’t be exceeded any time and the chronic can’t be exceeded based on a 24 hr. average</a:t>
            </a:r>
            <a:r>
              <a:rPr lang="en-US" dirty="0" smtClean="0"/>
              <a:t>)</a:t>
            </a:r>
          </a:p>
          <a:p>
            <a:pPr lvl="1">
              <a:buClr>
                <a:schemeClr val="tx1"/>
              </a:buClr>
            </a:pPr>
            <a:r>
              <a:rPr lang="en-US" dirty="0" smtClean="0"/>
              <a:t>DEQ correctly footnoted these pesticides, but by adding the general frequency and duration to the intro paragraph of the toxic tables, EPA determined that it effectively changed the frequency and duration of the pesticides despite the footnote.  </a:t>
            </a:r>
            <a:r>
              <a:rPr lang="en-US" dirty="0" smtClean="0">
                <a:solidFill>
                  <a:srgbClr val="008272"/>
                </a:solidFill>
              </a:rPr>
              <a:t> </a:t>
            </a:r>
          </a:p>
          <a:p>
            <a:pPr lvl="1">
              <a:buNone/>
            </a:pP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8</a:t>
            </a:fld>
            <a:endParaRPr lang="en-US"/>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3"/>
            <a:ext cx="8686800" cy="5105397"/>
          </a:xfrm>
        </p:spPr>
        <p:txBody>
          <a:bodyPr>
            <a:normAutofit/>
          </a:bodyPr>
          <a:lstStyle/>
          <a:p>
            <a:pPr>
              <a:buNone/>
            </a:pPr>
            <a:r>
              <a:rPr lang="en-US" b="1" dirty="0" smtClean="0"/>
              <a:t>1. Toxic Substances OAR 340-041-0033(1-5) cont.</a:t>
            </a:r>
          </a:p>
          <a:p>
            <a:pPr lvl="1">
              <a:buNone/>
            </a:pPr>
            <a:r>
              <a:rPr lang="en-US" b="1" dirty="0" smtClean="0">
                <a:solidFill>
                  <a:srgbClr val="008272"/>
                </a:solidFill>
              </a:rPr>
              <a:t>Pesticide Disapprovals (11 pesticides), cont.</a:t>
            </a:r>
          </a:p>
          <a:p>
            <a:pPr lvl="1">
              <a:buClr>
                <a:schemeClr val="tx1"/>
              </a:buClr>
            </a:pPr>
            <a:r>
              <a:rPr lang="en-US" dirty="0" smtClean="0"/>
              <a:t>DEQ proposes to add clarifying language to the intro paragraph noting this exception</a:t>
            </a:r>
          </a:p>
          <a:p>
            <a:pPr lvl="1">
              <a:buClr>
                <a:schemeClr val="tx1"/>
              </a:buClr>
            </a:pPr>
            <a:r>
              <a:rPr lang="en-US" dirty="0" smtClean="0"/>
              <a:t>DEQ proposes to revise the pesticide footnote (Footnote A) to read more clearly</a:t>
            </a:r>
          </a:p>
          <a:p>
            <a:pPr lvl="1">
              <a:buClr>
                <a:schemeClr val="tx1"/>
              </a:buClr>
              <a:buNone/>
            </a:pPr>
            <a:endParaRPr lang="en-US" dirty="0" smtClean="0"/>
          </a:p>
          <a:p>
            <a:pPr lvl="1">
              <a:buClr>
                <a:schemeClr val="tx1"/>
              </a:buClr>
              <a:buNone/>
            </a:pPr>
            <a:r>
              <a:rPr lang="en-US" b="1" dirty="0" smtClean="0">
                <a:solidFill>
                  <a:srgbClr val="008272"/>
                </a:solidFill>
              </a:rPr>
              <a:t>Selenium Disapprovals</a:t>
            </a:r>
          </a:p>
          <a:p>
            <a:pPr lvl="1">
              <a:buClr>
                <a:schemeClr val="tx1"/>
              </a:buClr>
            </a:pPr>
            <a:r>
              <a:rPr lang="en-US" dirty="0" smtClean="0"/>
              <a:t>DEQ did not apply the conversion factors to the FW criteria to convert a total recoverable result to a dissolved expression as intended in 2004</a:t>
            </a:r>
          </a:p>
          <a:p>
            <a:pPr lvl="1">
              <a:buClr>
                <a:schemeClr val="tx1"/>
              </a:buClr>
            </a:pPr>
            <a:r>
              <a:rPr lang="en-US" dirty="0" smtClean="0"/>
              <a:t>DEQ proposes to correct this error </a:t>
            </a:r>
            <a:r>
              <a:rPr lang="en-US" dirty="0" smtClean="0">
                <a:latin typeface="+mj-lt"/>
              </a:rPr>
              <a:t>		</a:t>
            </a:r>
          </a:p>
          <a:p>
            <a:pPr lvl="1"/>
            <a:endParaRPr lang="en-US" dirty="0">
              <a:latin typeface="+mj-lt"/>
            </a:endParaRPr>
          </a:p>
        </p:txBody>
      </p:sp>
      <p:sp>
        <p:nvSpPr>
          <p:cNvPr id="3" name="TextBox 2"/>
          <p:cNvSpPr txBox="1"/>
          <p:nvPr/>
        </p:nvSpPr>
        <p:spPr>
          <a:xfrm>
            <a:off x="10668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Agenda Topic: Proposed Rule Revisions</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2363C456-CFC3-4674-83B9-34DB1ABF1FA1}" type="slidenum">
              <a:rPr lang="en-US" smtClean="0"/>
              <a:pPr/>
              <a:t>9</a:t>
            </a:fld>
            <a:endParaRPr lang="en-US"/>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Presentation1N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30CE39A159454D9D9417F47C3E573F" ma:contentTypeVersion="" ma:contentTypeDescription="Create a new document." ma:contentTypeScope="" ma:versionID="932c72e578cf51cf0ad9711861407725">
  <xsd:schema xmlns:xsd="http://www.w3.org/2001/XMLSchema" xmlns:xs="http://www.w3.org/2001/XMLSchema" xmlns:p="http://schemas.microsoft.com/office/2006/metadata/properties" xmlns:ns2="$ListId:docs;" targetNamespace="http://schemas.microsoft.com/office/2006/metadata/properties" ma:root="true" ma:fieldsID="e0dd946a71213c81a1de28164ba7cf36"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Category xmlns="$ListId:docs;">Draft</Category>
  </documentManagement>
</p:properties>
</file>

<file path=customXml/itemProps1.xml><?xml version="1.0" encoding="utf-8"?>
<ds:datastoreItem xmlns:ds="http://schemas.openxmlformats.org/officeDocument/2006/customXml" ds:itemID="{C80C2829-8A4B-440F-A091-20DB5DE94D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61359C-3ACA-4B57-8AFE-5C0A8744965A}">
  <ds:schemaRefs>
    <ds:schemaRef ds:uri="http://schemas.microsoft.com/sharepoint/v3/contenttype/forms"/>
  </ds:schemaRefs>
</ds:datastoreItem>
</file>

<file path=customXml/itemProps3.xml><?xml version="1.0" encoding="utf-8"?>
<ds:datastoreItem xmlns:ds="http://schemas.openxmlformats.org/officeDocument/2006/customXml" ds:itemID="{EA6E8CB9-6666-4B5C-83D0-DDF58C5B9DA1}">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ListId:docs;"/>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1161</Words>
  <Application>Microsoft Office PowerPoint</Application>
  <PresentationFormat>On-screen Show (4:3)</PresentationFormat>
  <Paragraphs>168</Paragraphs>
  <Slides>19</Slides>
  <Notes>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Presentation1Nb</vt:lpstr>
      <vt:lpstr>Corrections and Clarifications to Toxics Water Quality Standards Rulemaking  June 25, 2013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 </vt:lpstr>
      <vt:lpstr>Slide 17</vt:lpstr>
      <vt:lpstr>Agenda Topic: Fiscal Analysis</vt:lpstr>
      <vt:lpstr>Agenda Topic: Fiscal Analysis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Corrections and Clarifications to Toxics Water Quality Standards Rulemaking</dc:title>
  <dc:subject>Advisory Committee meeting</dc:subject>
  <dc:creator/>
  <cp:keywords>advisory committee, toxics, rulemaking, DEQ, Oregon</cp:keywords>
  <cp:lastModifiedBy/>
  <cp:revision>1</cp:revision>
  <dcterms:created xsi:type="dcterms:W3CDTF">2011-02-16T18:46:51Z</dcterms:created>
  <dcterms:modified xsi:type="dcterms:W3CDTF">2013-07-01T21:55:12Z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0x0101002030CE39A159454D9D9417F47C3E573F</vt:lpwstr>
  </property>
</Properties>
</file>