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slideLayouts/slideLayout10.xml" ContentType="application/vnd.openxmlformats-officedocument.presentationml.slideLayout+xml"/>
  <Default Extension="tiff" ContentType="image/tif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4"/>
  </p:sldMasterIdLst>
  <p:notesMasterIdLst>
    <p:notesMasterId r:id="rId20"/>
  </p:notesMasterIdLst>
  <p:handoutMasterIdLst>
    <p:handoutMasterId r:id="rId21"/>
  </p:handoutMasterIdLst>
  <p:sldIdLst>
    <p:sldId id="279" r:id="rId5"/>
    <p:sldId id="281" r:id="rId6"/>
    <p:sldId id="284" r:id="rId7"/>
    <p:sldId id="282" r:id="rId8"/>
    <p:sldId id="295" r:id="rId9"/>
    <p:sldId id="280" r:id="rId10"/>
    <p:sldId id="285" r:id="rId11"/>
    <p:sldId id="286" r:id="rId12"/>
    <p:sldId id="287" r:id="rId13"/>
    <p:sldId id="288" r:id="rId14"/>
    <p:sldId id="289" r:id="rId15"/>
    <p:sldId id="290" r:id="rId16"/>
    <p:sldId id="291" r:id="rId17"/>
    <p:sldId id="292" r:id="rId18"/>
    <p:sldId id="294" r:id="rId19"/>
  </p:sldIdLst>
  <p:sldSz cx="9144000" cy="6858000" type="screen4x3"/>
  <p:notesSz cx="7010400" cy="9296400"/>
  <p:custDataLst>
    <p:tags r:id="rId22"/>
  </p:custDataLst>
  <p:defaultTextStyle>
    <a:defPPr>
      <a:defRPr lang="en-US"/>
    </a:defPPr>
    <a:lvl1pPr marL="0" algn="l" defTabSz="914252" rtl="0" eaLnBrk="1" latinLnBrk="0" hangingPunct="1">
      <a:defRPr sz="1800" kern="1200">
        <a:solidFill>
          <a:schemeClr val="tx1"/>
        </a:solidFill>
        <a:latin typeface="+mn-lt"/>
        <a:ea typeface="+mn-ea"/>
        <a:cs typeface="+mn-cs"/>
      </a:defRPr>
    </a:lvl1pPr>
    <a:lvl2pPr marL="457126" algn="l" defTabSz="914252" rtl="0" eaLnBrk="1" latinLnBrk="0" hangingPunct="1">
      <a:defRPr sz="1800" kern="1200">
        <a:solidFill>
          <a:schemeClr val="tx1"/>
        </a:solidFill>
        <a:latin typeface="+mn-lt"/>
        <a:ea typeface="+mn-ea"/>
        <a:cs typeface="+mn-cs"/>
      </a:defRPr>
    </a:lvl2pPr>
    <a:lvl3pPr marL="914252" algn="l" defTabSz="914252" rtl="0" eaLnBrk="1" latinLnBrk="0" hangingPunct="1">
      <a:defRPr sz="1800" kern="1200">
        <a:solidFill>
          <a:schemeClr val="tx1"/>
        </a:solidFill>
        <a:latin typeface="+mn-lt"/>
        <a:ea typeface="+mn-ea"/>
        <a:cs typeface="+mn-cs"/>
      </a:defRPr>
    </a:lvl3pPr>
    <a:lvl4pPr marL="1371380" algn="l" defTabSz="914252" rtl="0" eaLnBrk="1" latinLnBrk="0" hangingPunct="1">
      <a:defRPr sz="1800" kern="1200">
        <a:solidFill>
          <a:schemeClr val="tx1"/>
        </a:solidFill>
        <a:latin typeface="+mn-lt"/>
        <a:ea typeface="+mn-ea"/>
        <a:cs typeface="+mn-cs"/>
      </a:defRPr>
    </a:lvl4pPr>
    <a:lvl5pPr marL="1828506" algn="l" defTabSz="914252" rtl="0" eaLnBrk="1" latinLnBrk="0" hangingPunct="1">
      <a:defRPr sz="1800" kern="1200">
        <a:solidFill>
          <a:schemeClr val="tx1"/>
        </a:solidFill>
        <a:latin typeface="+mn-lt"/>
        <a:ea typeface="+mn-ea"/>
        <a:cs typeface="+mn-cs"/>
      </a:defRPr>
    </a:lvl5pPr>
    <a:lvl6pPr marL="2285632" algn="l" defTabSz="914252" rtl="0" eaLnBrk="1" latinLnBrk="0" hangingPunct="1">
      <a:defRPr sz="1800" kern="1200">
        <a:solidFill>
          <a:schemeClr val="tx1"/>
        </a:solidFill>
        <a:latin typeface="+mn-lt"/>
        <a:ea typeface="+mn-ea"/>
        <a:cs typeface="+mn-cs"/>
      </a:defRPr>
    </a:lvl6pPr>
    <a:lvl7pPr marL="2742758" algn="l" defTabSz="914252" rtl="0" eaLnBrk="1" latinLnBrk="0" hangingPunct="1">
      <a:defRPr sz="1800" kern="1200">
        <a:solidFill>
          <a:schemeClr val="tx1"/>
        </a:solidFill>
        <a:latin typeface="+mn-lt"/>
        <a:ea typeface="+mn-ea"/>
        <a:cs typeface="+mn-cs"/>
      </a:defRPr>
    </a:lvl7pPr>
    <a:lvl8pPr marL="3199885" algn="l" defTabSz="914252" rtl="0" eaLnBrk="1" latinLnBrk="0" hangingPunct="1">
      <a:defRPr sz="1800" kern="1200">
        <a:solidFill>
          <a:schemeClr val="tx1"/>
        </a:solidFill>
        <a:latin typeface="+mn-lt"/>
        <a:ea typeface="+mn-ea"/>
        <a:cs typeface="+mn-cs"/>
      </a:defRPr>
    </a:lvl8pPr>
    <a:lvl9pPr marL="3657011" algn="l" defTabSz="914252"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272"/>
    <a:srgbClr val="00817E"/>
    <a:srgbClr val="299497"/>
    <a:srgbClr val="009999"/>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6667" autoAdjust="0"/>
  </p:normalViewPr>
  <p:slideViewPr>
    <p:cSldViewPr>
      <p:cViewPr varScale="1">
        <p:scale>
          <a:sx n="85" d="100"/>
          <a:sy n="85" d="100"/>
        </p:scale>
        <p:origin x="-1728"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78" d="100"/>
          <a:sy n="78" d="100"/>
        </p:scale>
        <p:origin x="-3060" y="-90"/>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sz="900" dirty="0">
              <a:latin typeface="Arial" pitchFamily="34" charset="0"/>
              <a:cs typeface="Arial" pitchFamily="34" charset="0"/>
            </a:endParaRPr>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2A1D3C7A-54F4-49B9-8880-8CF32C1BEB9A}" type="datetimeFigureOut">
              <a:rPr lang="en-US" sz="900" smtClean="0">
                <a:latin typeface="Arial" pitchFamily="34" charset="0"/>
                <a:cs typeface="Arial" pitchFamily="34" charset="0"/>
              </a:rPr>
              <a:pPr/>
              <a:t>9/18/2013</a:t>
            </a:fld>
            <a:endParaRPr lang="en-US" sz="900" dirty="0">
              <a:latin typeface="Arial" pitchFamily="34" charset="0"/>
              <a:cs typeface="Arial" pitchFamily="34" charset="0"/>
            </a:endParaRPr>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sz="900" dirty="0">
              <a:latin typeface="Arial" pitchFamily="34" charset="0"/>
              <a:cs typeface="Arial" pitchFamily="34" charset="0"/>
            </a:endParaRPr>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FBA706AD-4987-49D9-85BE-B3D1E709A58E}" type="slidenum">
              <a:rPr lang="en-US" sz="900" smtClean="0">
                <a:latin typeface="Arial" pitchFamily="34" charset="0"/>
                <a:cs typeface="Arial" pitchFamily="34" charset="0"/>
              </a:rPr>
              <a:pPr/>
              <a:t>‹#›</a:t>
            </a:fld>
            <a:endParaRPr lang="en-US" sz="900" dirty="0">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900">
                <a:latin typeface="Arial" pitchFamily="34" charset="0"/>
                <a:cs typeface="Arial" pitchFamily="34" charset="0"/>
              </a:defRPr>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900">
                <a:latin typeface="Arial" pitchFamily="34" charset="0"/>
                <a:cs typeface="Arial" pitchFamily="34" charset="0"/>
              </a:defRPr>
            </a:lvl1pPr>
          </a:lstStyle>
          <a:p>
            <a:fld id="{4C9D6970-2381-4A6F-8016-49E76EF02DE7}" type="datetimeFigureOut">
              <a:rPr lang="en-US" smtClean="0"/>
              <a:pPr/>
              <a:t>9/18/2013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900">
                <a:latin typeface="Arial" pitchFamily="34" charset="0"/>
                <a:cs typeface="Arial" pitchFamily="34" charset="0"/>
              </a:defRPr>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900">
                <a:latin typeface="Arial" pitchFamily="34" charset="0"/>
                <a:cs typeface="Arial" pitchFamily="34" charset="0"/>
              </a:defRPr>
            </a:lvl1pPr>
          </a:lstStyle>
          <a:p>
            <a:fld id="{104C5D67-D91E-40D0-AFA9-25945CB0C62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252" rtl="0" eaLnBrk="1" latinLnBrk="0" hangingPunct="1">
      <a:defRPr sz="1200" kern="1200">
        <a:solidFill>
          <a:schemeClr val="tx1"/>
        </a:solidFill>
        <a:latin typeface="+mn-lt"/>
        <a:ea typeface="+mn-ea"/>
        <a:cs typeface="+mn-cs"/>
      </a:defRPr>
    </a:lvl1pPr>
    <a:lvl2pPr marL="457126" algn="l" defTabSz="914252" rtl="0" eaLnBrk="1" latinLnBrk="0" hangingPunct="1">
      <a:defRPr sz="1200" kern="1200">
        <a:solidFill>
          <a:schemeClr val="tx1"/>
        </a:solidFill>
        <a:latin typeface="+mn-lt"/>
        <a:ea typeface="+mn-ea"/>
        <a:cs typeface="+mn-cs"/>
      </a:defRPr>
    </a:lvl2pPr>
    <a:lvl3pPr marL="914252" algn="l" defTabSz="914252" rtl="0" eaLnBrk="1" latinLnBrk="0" hangingPunct="1">
      <a:defRPr sz="1200" kern="1200">
        <a:solidFill>
          <a:schemeClr val="tx1"/>
        </a:solidFill>
        <a:latin typeface="+mn-lt"/>
        <a:ea typeface="+mn-ea"/>
        <a:cs typeface="+mn-cs"/>
      </a:defRPr>
    </a:lvl3pPr>
    <a:lvl4pPr marL="1371380" algn="l" defTabSz="914252" rtl="0" eaLnBrk="1" latinLnBrk="0" hangingPunct="1">
      <a:defRPr sz="1200" kern="1200">
        <a:solidFill>
          <a:schemeClr val="tx1"/>
        </a:solidFill>
        <a:latin typeface="+mn-lt"/>
        <a:ea typeface="+mn-ea"/>
        <a:cs typeface="+mn-cs"/>
      </a:defRPr>
    </a:lvl4pPr>
    <a:lvl5pPr marL="1828506" algn="l" defTabSz="914252" rtl="0" eaLnBrk="1" latinLnBrk="0" hangingPunct="1">
      <a:defRPr sz="1200" kern="1200">
        <a:solidFill>
          <a:schemeClr val="tx1"/>
        </a:solidFill>
        <a:latin typeface="+mn-lt"/>
        <a:ea typeface="+mn-ea"/>
        <a:cs typeface="+mn-cs"/>
      </a:defRPr>
    </a:lvl5pPr>
    <a:lvl6pPr marL="2285632" algn="l" defTabSz="914252" rtl="0" eaLnBrk="1" latinLnBrk="0" hangingPunct="1">
      <a:defRPr sz="1200" kern="1200">
        <a:solidFill>
          <a:schemeClr val="tx1"/>
        </a:solidFill>
        <a:latin typeface="+mn-lt"/>
        <a:ea typeface="+mn-ea"/>
        <a:cs typeface="+mn-cs"/>
      </a:defRPr>
    </a:lvl6pPr>
    <a:lvl7pPr marL="2742758" algn="l" defTabSz="914252" rtl="0" eaLnBrk="1" latinLnBrk="0" hangingPunct="1">
      <a:defRPr sz="1200" kern="1200">
        <a:solidFill>
          <a:schemeClr val="tx1"/>
        </a:solidFill>
        <a:latin typeface="+mn-lt"/>
        <a:ea typeface="+mn-ea"/>
        <a:cs typeface="+mn-cs"/>
      </a:defRPr>
    </a:lvl7pPr>
    <a:lvl8pPr marL="3199885" algn="l" defTabSz="914252" rtl="0" eaLnBrk="1" latinLnBrk="0" hangingPunct="1">
      <a:defRPr sz="1200" kern="1200">
        <a:solidFill>
          <a:schemeClr val="tx1"/>
        </a:solidFill>
        <a:latin typeface="+mn-lt"/>
        <a:ea typeface="+mn-ea"/>
        <a:cs typeface="+mn-cs"/>
      </a:defRPr>
    </a:lvl8pPr>
    <a:lvl9pPr marL="3657011" algn="l" defTabSz="914252"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-Will briefly mention the other pollutants that were disapproved</a:t>
            </a:r>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-After the State submits adopted rules, EPA must either approve (w/in 60 days) or disapprove (w/in 90 days). Disapproval must specify changes needed to assure compliance with requirements</a:t>
            </a:r>
          </a:p>
        </p:txBody>
      </p:sp>
      <p:sp>
        <p:nvSpPr>
          <p:cNvPr id="4" name="Slide Number Placeholder 3"/>
          <p:cNvSpPr>
            <a:spLocks noGrp="1"/>
          </p:cNvSpPr>
          <p:nvPr>
            <p:ph type="sldNum" sz="quarter" idx="10"/>
          </p:nvPr>
        </p:nvSpPr>
        <p:spPr/>
        <p:txBody>
          <a:bodyPr/>
          <a:lstStyle/>
          <a:p>
            <a:fld id="{104C5D67-D91E-40D0-AFA9-25945CB0C62E}"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-Will provide more details later</a:t>
            </a:r>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8"/>
            <a:ext cx="7772400" cy="1470025"/>
          </a:xfrm>
          <a:prstGeom prst="rect">
            <a:avLst/>
          </a:prstGeom>
        </p:spPr>
        <p:txBody>
          <a:bodyPr lIns="91425" tIns="45713" rIns="91425" bIns="45713"/>
          <a:lstStyle>
            <a:lvl1pPr>
              <a:defRPr>
                <a:latin typeface="Arial" pitchFamily="34" charset="0"/>
                <a:cs typeface="Arial"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Arial" pitchFamily="34" charset="0"/>
                <a:cs typeface="Arial" pitchFamily="34" charset="0"/>
              </a:defRPr>
            </a:lvl1pPr>
            <a:lvl2pPr marL="457126" indent="0" algn="ctr">
              <a:buNone/>
              <a:defRPr>
                <a:solidFill>
                  <a:schemeClr val="tx1">
                    <a:tint val="75000"/>
                  </a:schemeClr>
                </a:solidFill>
              </a:defRPr>
            </a:lvl2pPr>
            <a:lvl3pPr marL="914252" indent="0" algn="ctr">
              <a:buNone/>
              <a:defRPr>
                <a:solidFill>
                  <a:schemeClr val="tx1">
                    <a:tint val="75000"/>
                  </a:schemeClr>
                </a:solidFill>
              </a:defRPr>
            </a:lvl3pPr>
            <a:lvl4pPr marL="1371380" indent="0" algn="ctr">
              <a:buNone/>
              <a:defRPr>
                <a:solidFill>
                  <a:schemeClr val="tx1">
                    <a:tint val="75000"/>
                  </a:schemeClr>
                </a:solidFill>
              </a:defRPr>
            </a:lvl4pPr>
            <a:lvl5pPr marL="1828506" indent="0" algn="ctr">
              <a:buNone/>
              <a:defRPr>
                <a:solidFill>
                  <a:schemeClr val="tx1">
                    <a:tint val="75000"/>
                  </a:schemeClr>
                </a:solidFill>
              </a:defRPr>
            </a:lvl5pPr>
            <a:lvl6pPr marL="2285632" indent="0" algn="ctr">
              <a:buNone/>
              <a:defRPr>
                <a:solidFill>
                  <a:schemeClr val="tx1">
                    <a:tint val="75000"/>
                  </a:schemeClr>
                </a:solidFill>
              </a:defRPr>
            </a:lvl6pPr>
            <a:lvl7pPr marL="2742758" indent="0" algn="ctr">
              <a:buNone/>
              <a:defRPr>
                <a:solidFill>
                  <a:schemeClr val="tx1">
                    <a:tint val="75000"/>
                  </a:schemeClr>
                </a:solidFill>
              </a:defRPr>
            </a:lvl7pPr>
            <a:lvl8pPr marL="3199885" indent="0" algn="ctr">
              <a:buNone/>
              <a:defRPr>
                <a:solidFill>
                  <a:schemeClr val="tx1">
                    <a:tint val="75000"/>
                  </a:schemeClr>
                </a:solidFill>
              </a:defRPr>
            </a:lvl8pPr>
            <a:lvl9pPr marL="3657011" indent="0" algn="ctr">
              <a:buNone/>
              <a:defRPr>
                <a:solidFill>
                  <a:schemeClr val="tx1">
                    <a:tint val="75000"/>
                  </a:schemeClr>
                </a:solidFill>
              </a:defRPr>
            </a:lvl9pPr>
          </a:lstStyle>
          <a:p>
            <a:r>
              <a:rPr lang="en-US" smtClean="0"/>
              <a:t>Click to edit Master subtitle style</a:t>
            </a:r>
            <a:endParaRPr lang="en-US" dirty="0"/>
          </a:p>
        </p:txBody>
      </p:sp>
      <p:sp>
        <p:nvSpPr>
          <p:cNvPr id="5" name="Footer Placeholder 4"/>
          <p:cNvSpPr>
            <a:spLocks noGrp="1"/>
          </p:cNvSpPr>
          <p:nvPr>
            <p:ph type="ftr" sz="quarter" idx="11"/>
          </p:nvPr>
        </p:nvSpPr>
        <p:spPr>
          <a:xfrm>
            <a:off x="457200" y="6324603"/>
            <a:ext cx="2895600" cy="365125"/>
          </a:xfrm>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idebar">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a:xfrm>
            <a:off x="1524000" y="6324600"/>
            <a:ext cx="2895600" cy="365125"/>
          </a:xfrm>
        </p:spPr>
        <p:txBody>
          <a:bodyPr/>
          <a:lstStyle/>
          <a:p>
            <a:endParaRPr lang="en-US" dirty="0"/>
          </a:p>
        </p:txBody>
      </p:sp>
      <p:sp>
        <p:nvSpPr>
          <p:cNvPr id="4" name="Slide Number Placeholder 3"/>
          <p:cNvSpPr>
            <a:spLocks noGrp="1"/>
          </p:cNvSpPr>
          <p:nvPr>
            <p:ph type="sldNum" sz="quarter" idx="11"/>
          </p:nvPr>
        </p:nvSpPr>
        <p:spPr/>
        <p:txBody>
          <a:bodyPr/>
          <a:lstStyle/>
          <a:p>
            <a:fld id="{2363C456-CFC3-4674-83B9-34DB1ABF1FA1}" type="slidenum">
              <a:rPr lang="en-US" smtClean="0"/>
              <a:pPr/>
              <a:t>‹#›</a:t>
            </a:fld>
            <a:endParaRPr lang="en-US"/>
          </a:p>
        </p:txBody>
      </p:sp>
      <p:sp>
        <p:nvSpPr>
          <p:cNvPr id="6" name="Text Placeholder 5"/>
          <p:cNvSpPr>
            <a:spLocks noGrp="1"/>
          </p:cNvSpPr>
          <p:nvPr>
            <p:ph type="body" sz="quarter" idx="12" hasCustomPrompt="1"/>
          </p:nvPr>
        </p:nvSpPr>
        <p:spPr>
          <a:xfrm>
            <a:off x="0" y="1447800"/>
            <a:ext cx="1524000" cy="5410200"/>
          </a:xfrm>
          <a:solidFill>
            <a:srgbClr val="008272"/>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tIns="91440">
            <a:noAutofit/>
          </a:bodyPr>
          <a:lstStyle>
            <a:lvl1pPr marL="0" marR="0" indent="0" algn="l" defTabSz="914252" rtl="0" eaLnBrk="1" fontAlgn="auto" latinLnBrk="0" hangingPunct="1">
              <a:lnSpc>
                <a:spcPct val="100000"/>
              </a:lnSpc>
              <a:spcBef>
                <a:spcPct val="20000"/>
              </a:spcBef>
              <a:spcAft>
                <a:spcPts val="0"/>
              </a:spcAft>
              <a:buClrTx/>
              <a:buSzTx/>
              <a:buFont typeface="Arial" pitchFamily="34" charset="0"/>
              <a:buNone/>
              <a:tabLst/>
              <a:defRPr sz="1800" baseline="0">
                <a:solidFill>
                  <a:schemeClr val="bg1"/>
                </a:solidFill>
              </a:defRPr>
            </a:lvl1pPr>
          </a:lstStyle>
          <a:p>
            <a:pPr marL="0" marR="0" lvl="0" indent="0" algn="l" defTabSz="914252" rtl="0" eaLnBrk="1" fontAlgn="auto" latinLnBrk="0" hangingPunct="1">
              <a:lnSpc>
                <a:spcPct val="100000"/>
              </a:lnSpc>
              <a:spcBef>
                <a:spcPct val="20000"/>
              </a:spcBef>
              <a:spcAft>
                <a:spcPts val="0"/>
              </a:spcAft>
              <a:buClrTx/>
              <a:buSzTx/>
              <a:buFont typeface="Arial" pitchFamily="34" charset="0"/>
              <a:buNone/>
              <a:tabLst/>
              <a:defRPr/>
            </a:pPr>
            <a:r>
              <a:rPr lang="en-US" dirty="0" smtClean="0"/>
              <a:t>Sidebar Text: Insert links, contents, pictures, bulleted or numbered lists. Use custom animations to add dimension and visual interest to your presentation.</a:t>
            </a:r>
          </a:p>
          <a:p>
            <a:pPr lvl="0"/>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bg>
      <p:bgPr>
        <a:gradFill flip="none" rotWithShape="1">
          <a:gsLst>
            <a:gs pos="100000">
              <a:schemeClr val="bg1"/>
            </a:gs>
            <a:gs pos="100000">
              <a:srgbClr val="008272">
                <a:alpha val="52941"/>
              </a:srgbClr>
            </a:gs>
          </a:gsLst>
          <a:lin ang="13500000" scaled="1"/>
          <a:tileRect/>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Arial" pitchFamily="34" charset="0"/>
                <a:cs typeface="Arial" pitchFamily="34" charset="0"/>
              </a:defRPr>
            </a:lvl1pPr>
            <a:lvl2pPr>
              <a:buSzPct val="70000"/>
              <a:buFont typeface="Courier New" pitchFamily="49" charset="0"/>
              <a:buChar char="o"/>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a:p>
        </p:txBody>
      </p:sp>
      <p:sp>
        <p:nvSpPr>
          <p:cNvPr id="7" name="Title 1"/>
          <p:cNvSpPr>
            <a:spLocks noGrp="1"/>
          </p:cNvSpPr>
          <p:nvPr>
            <p:ph type="ctrTitle"/>
          </p:nvPr>
        </p:nvSpPr>
        <p:spPr>
          <a:xfrm>
            <a:off x="685800" y="2130428"/>
            <a:ext cx="7772400" cy="1470025"/>
          </a:xfrm>
          <a:prstGeom prst="rect">
            <a:avLst/>
          </a:prstGeom>
        </p:spPr>
        <p:txBody>
          <a:bodyPr lIns="91425" tIns="45713" rIns="91425" bIns="45713"/>
          <a:lstStyle>
            <a:lvl1pPr>
              <a:defRPr>
                <a:latin typeface="Arial" pitchFamily="34" charset="0"/>
                <a:cs typeface="Arial" pitchFamily="34" charset="0"/>
              </a:defRPr>
            </a:lvl1pPr>
          </a:lstStyle>
          <a:p>
            <a:r>
              <a:rPr lang="en-US" dirty="0" smtClean="0"/>
              <a:t>Click to edit Master title style</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2" y="1600201"/>
            <a:ext cx="4040188" cy="761999"/>
          </a:xfrm>
        </p:spPr>
        <p:txBody>
          <a:bodyPr anchor="b"/>
          <a:lstStyle>
            <a:lvl1pPr marL="0" indent="0">
              <a:buNone/>
              <a:defRPr sz="2400" b="1"/>
            </a:lvl1pPr>
            <a:lvl2pPr marL="457126" indent="0">
              <a:buNone/>
              <a:defRPr sz="2000" b="1"/>
            </a:lvl2pPr>
            <a:lvl3pPr marL="914252" indent="0">
              <a:buNone/>
              <a:defRPr sz="1800" b="1"/>
            </a:lvl3pPr>
            <a:lvl4pPr marL="1371380" indent="0">
              <a:buNone/>
              <a:defRPr sz="1600" b="1"/>
            </a:lvl4pPr>
            <a:lvl5pPr marL="1828506" indent="0">
              <a:buNone/>
              <a:defRPr sz="1600" b="1"/>
            </a:lvl5pPr>
            <a:lvl6pPr marL="2285632" indent="0">
              <a:buNone/>
              <a:defRPr sz="1600" b="1"/>
            </a:lvl6pPr>
            <a:lvl7pPr marL="2742758" indent="0">
              <a:buNone/>
              <a:defRPr sz="1600" b="1"/>
            </a:lvl7pPr>
            <a:lvl8pPr marL="3199885" indent="0">
              <a:buNone/>
              <a:defRPr sz="1600" b="1"/>
            </a:lvl8pPr>
            <a:lvl9pPr marL="3657011"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2" y="2438402"/>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8" y="1600201"/>
            <a:ext cx="4041775" cy="761999"/>
          </a:xfrm>
        </p:spPr>
        <p:txBody>
          <a:bodyPr anchor="b"/>
          <a:lstStyle>
            <a:lvl1pPr marL="0" indent="0">
              <a:buNone/>
              <a:defRPr sz="2400" b="1"/>
            </a:lvl1pPr>
            <a:lvl2pPr marL="457126" indent="0">
              <a:buNone/>
              <a:defRPr sz="2000" b="1"/>
            </a:lvl2pPr>
            <a:lvl3pPr marL="914252" indent="0">
              <a:buNone/>
              <a:defRPr sz="1800" b="1"/>
            </a:lvl3pPr>
            <a:lvl4pPr marL="1371380" indent="0">
              <a:buNone/>
              <a:defRPr sz="1600" b="1"/>
            </a:lvl4pPr>
            <a:lvl5pPr marL="1828506" indent="0">
              <a:buNone/>
              <a:defRPr sz="1600" b="1"/>
            </a:lvl5pPr>
            <a:lvl6pPr marL="2285632" indent="0">
              <a:buNone/>
              <a:defRPr sz="1600" b="1"/>
            </a:lvl6pPr>
            <a:lvl7pPr marL="2742758" indent="0">
              <a:buNone/>
              <a:defRPr sz="1600" b="1"/>
            </a:lvl7pPr>
            <a:lvl8pPr marL="3199885" indent="0">
              <a:buNone/>
              <a:defRPr sz="1600" b="1"/>
            </a:lvl8pPr>
            <a:lvl9pPr marL="3657011"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8" y="2438402"/>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63C456-CFC3-4674-83B9-34DB1ABF1FA1}" type="slidenum">
              <a:rPr lang="en-US" smtClean="0"/>
              <a:pPr/>
              <a:t>‹#›</a:t>
            </a:fld>
            <a:endParaRPr lang="en-US"/>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63C456-CFC3-4674-83B9-34DB1ABF1FA1}" type="slidenum">
              <a:rPr lang="en-US" smtClean="0"/>
              <a:pPr/>
              <a:t>‹#›</a:t>
            </a:fld>
            <a:endParaRPr lang="en-US"/>
          </a:p>
        </p:txBody>
      </p:sp>
      <p:sp>
        <p:nvSpPr>
          <p:cNvPr id="8" name="Table Placeholder 7"/>
          <p:cNvSpPr>
            <a:spLocks noGrp="1"/>
          </p:cNvSpPr>
          <p:nvPr>
            <p:ph type="tbl" sz="quarter" idx="13"/>
          </p:nvPr>
        </p:nvSpPr>
        <p:spPr>
          <a:xfrm>
            <a:off x="381000" y="1600200"/>
            <a:ext cx="8382000" cy="4419600"/>
          </a:xfrm>
        </p:spPr>
        <p:txBody>
          <a:bodyPr/>
          <a:lstStyle/>
          <a:p>
            <a:r>
              <a:rPr lang="en-US" dirty="0" smtClean="0"/>
              <a:t>Click icon to add table</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1676400"/>
            <a:ext cx="3008313" cy="933450"/>
          </a:xfrm>
          <a:prstGeom prst="rect">
            <a:avLst/>
          </a:prstGeom>
        </p:spPr>
        <p:txBody>
          <a:bodyPr lIns="91425" tIns="45713" rIns="91425" bIns="45713" anchor="b"/>
          <a:lstStyle>
            <a:lvl1pPr algn="l">
              <a:defRPr sz="20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575052" y="1676403"/>
            <a:ext cx="5111751" cy="44497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743203"/>
            <a:ext cx="3008313" cy="3382963"/>
          </a:xfrm>
        </p:spPr>
        <p:txBody>
          <a:bodyPr/>
          <a:lstStyle>
            <a:lvl1pPr marL="0" indent="0">
              <a:buNone/>
              <a:defRPr sz="1400"/>
            </a:lvl1pPr>
            <a:lvl2pPr marL="457126" indent="0">
              <a:buNone/>
              <a:defRPr sz="1200"/>
            </a:lvl2pPr>
            <a:lvl3pPr marL="914252" indent="0">
              <a:buNone/>
              <a:defRPr sz="1000"/>
            </a:lvl3pPr>
            <a:lvl4pPr marL="1371380" indent="0">
              <a:buNone/>
              <a:defRPr sz="900"/>
            </a:lvl4pPr>
            <a:lvl5pPr marL="1828506" indent="0">
              <a:buNone/>
              <a:defRPr sz="900"/>
            </a:lvl5pPr>
            <a:lvl6pPr marL="2285632" indent="0">
              <a:buNone/>
              <a:defRPr sz="900"/>
            </a:lvl6pPr>
            <a:lvl7pPr marL="2742758" indent="0">
              <a:buNone/>
              <a:defRPr sz="900"/>
            </a:lvl7pPr>
            <a:lvl8pPr marL="3199885" indent="0">
              <a:buNone/>
              <a:defRPr sz="900"/>
            </a:lvl8pPr>
            <a:lvl9pPr marL="3657011"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a:prstGeom prst="rect">
            <a:avLst/>
          </a:prstGeom>
        </p:spPr>
        <p:txBody>
          <a:bodyPr lIns="91425" tIns="45713" rIns="91425" bIns="45713" anchor="b"/>
          <a:lstStyle>
            <a:lvl1pPr algn="l">
              <a:defRPr sz="2000" b="1">
                <a:latin typeface="Arial" pitchFamily="34" charset="0"/>
                <a:cs typeface="Arial" pitchFamily="34" charset="0"/>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066800" y="1600200"/>
            <a:ext cx="7010400" cy="3127374"/>
          </a:xfrm>
        </p:spPr>
        <p:txBody>
          <a:bodyPr/>
          <a:lstStyle>
            <a:lvl1pPr marL="0" indent="0">
              <a:buNone/>
              <a:defRPr sz="3200"/>
            </a:lvl1pPr>
            <a:lvl2pPr marL="457126" indent="0">
              <a:buNone/>
              <a:defRPr sz="2800"/>
            </a:lvl2pPr>
            <a:lvl3pPr marL="914252" indent="0">
              <a:buNone/>
              <a:defRPr sz="2400"/>
            </a:lvl3pPr>
            <a:lvl4pPr marL="1371380" indent="0">
              <a:buNone/>
              <a:defRPr sz="2000"/>
            </a:lvl4pPr>
            <a:lvl5pPr marL="1828506" indent="0">
              <a:buNone/>
              <a:defRPr sz="2000"/>
            </a:lvl5pPr>
            <a:lvl6pPr marL="2285632" indent="0">
              <a:buNone/>
              <a:defRPr sz="2000"/>
            </a:lvl6pPr>
            <a:lvl7pPr marL="2742758" indent="0">
              <a:buNone/>
              <a:defRPr sz="2000"/>
            </a:lvl7pPr>
            <a:lvl8pPr marL="3199885" indent="0">
              <a:buNone/>
              <a:defRPr sz="2000"/>
            </a:lvl8pPr>
            <a:lvl9pPr marL="3657011"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atin typeface="Arial" pitchFamily="34" charset="0"/>
                <a:cs typeface="Arial" pitchFamily="34" charset="0"/>
              </a:defRPr>
            </a:lvl1pPr>
            <a:lvl2pPr marL="457126" indent="0">
              <a:buNone/>
              <a:defRPr sz="1200"/>
            </a:lvl2pPr>
            <a:lvl3pPr marL="914252" indent="0">
              <a:buNone/>
              <a:defRPr sz="1000"/>
            </a:lvl3pPr>
            <a:lvl4pPr marL="1371380" indent="0">
              <a:buNone/>
              <a:defRPr sz="900"/>
            </a:lvl4pPr>
            <a:lvl5pPr marL="1828506" indent="0">
              <a:buNone/>
              <a:defRPr sz="900"/>
            </a:lvl5pPr>
            <a:lvl6pPr marL="2285632" indent="0">
              <a:buNone/>
              <a:defRPr sz="900"/>
            </a:lvl6pPr>
            <a:lvl7pPr marL="2742758" indent="0">
              <a:buNone/>
              <a:defRPr sz="900"/>
            </a:lvl7pPr>
            <a:lvl8pPr marL="3199885" indent="0">
              <a:buNone/>
              <a:defRPr sz="900"/>
            </a:lvl8pPr>
            <a:lvl9pPr marL="3657011"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tif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3000">
              <a:schemeClr val="bg1"/>
            </a:gs>
            <a:gs pos="100000">
              <a:srgbClr val="008272">
                <a:alpha val="52941"/>
              </a:srgbClr>
            </a:gs>
          </a:gsLst>
          <a:lin ang="13500000" scaled="1"/>
          <a:tileRect/>
        </a:gra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3"/>
            <a:ext cx="8229600" cy="4525963"/>
          </a:xfrm>
          <a:prstGeom prst="rect">
            <a:avLst/>
          </a:prstGeom>
        </p:spPr>
        <p:txBody>
          <a:bodyPr vert="horz" lIns="91425" tIns="45713" rIns="91425" bIns="45713"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457200" y="6324603"/>
            <a:ext cx="2895600" cy="365125"/>
          </a:xfrm>
          <a:prstGeom prst="rect">
            <a:avLst/>
          </a:prstGeom>
        </p:spPr>
        <p:txBody>
          <a:bodyPr vert="horz" lIns="91425" tIns="45713" rIns="91425" bIns="45713" rtlCol="0" anchor="ctr"/>
          <a:lstStyle>
            <a:lvl1pPr algn="l">
              <a:defRPr sz="900" b="0">
                <a:solidFill>
                  <a:schemeClr val="bg1">
                    <a:lumMod val="50000"/>
                  </a:schemeClr>
                </a:solidFill>
                <a:latin typeface="Arial" pitchFamily="34" charset="0"/>
                <a:cs typeface="Arial" pitchFamily="34" charset="0"/>
              </a:defRPr>
            </a:lvl1pPr>
          </a:lstStyle>
          <a:p>
            <a:endParaRPr lang="en-US" dirty="0"/>
          </a:p>
        </p:txBody>
      </p:sp>
      <p:sp>
        <p:nvSpPr>
          <p:cNvPr id="6" name="Slide Number Placeholder 5"/>
          <p:cNvSpPr>
            <a:spLocks noGrp="1"/>
          </p:cNvSpPr>
          <p:nvPr>
            <p:ph type="sldNum" sz="quarter" idx="4"/>
          </p:nvPr>
        </p:nvSpPr>
        <p:spPr>
          <a:xfrm>
            <a:off x="6553200" y="6324603"/>
            <a:ext cx="2133600" cy="365125"/>
          </a:xfrm>
          <a:prstGeom prst="rect">
            <a:avLst/>
          </a:prstGeom>
        </p:spPr>
        <p:txBody>
          <a:bodyPr vert="horz" lIns="91425" tIns="45713" rIns="91425" bIns="45713" rtlCol="0" anchor="ctr"/>
          <a:lstStyle>
            <a:lvl1pPr algn="r">
              <a:defRPr sz="900">
                <a:solidFill>
                  <a:schemeClr val="tx1">
                    <a:tint val="75000"/>
                  </a:schemeClr>
                </a:solidFill>
                <a:latin typeface="Arial" pitchFamily="34" charset="0"/>
                <a:cs typeface="Arial" pitchFamily="34" charset="0"/>
              </a:defRPr>
            </a:lvl1pPr>
          </a:lstStyle>
          <a:p>
            <a:fld id="{2363C456-CFC3-4674-83B9-34DB1ABF1FA1}" type="slidenum">
              <a:rPr lang="en-US" smtClean="0"/>
              <a:pPr/>
              <a:t>‹#›</a:t>
            </a:fld>
            <a:endParaRPr lang="en-US" dirty="0"/>
          </a:p>
        </p:txBody>
      </p:sp>
      <p:pic>
        <p:nvPicPr>
          <p:cNvPr id="10" name="Picture 9" descr="Logo Color Regular copy.jpg"/>
          <p:cNvPicPr>
            <a:picLocks noChangeAspect="1"/>
          </p:cNvPicPr>
          <p:nvPr/>
        </p:nvPicPr>
        <p:blipFill>
          <a:blip r:embed="rId12" cstate="print"/>
          <a:stretch>
            <a:fillRect/>
          </a:stretch>
        </p:blipFill>
        <p:spPr>
          <a:xfrm>
            <a:off x="229469" y="152400"/>
            <a:ext cx="437749" cy="1005840"/>
          </a:xfrm>
          <a:prstGeom prst="rect">
            <a:avLst/>
          </a:prstGeom>
        </p:spPr>
      </p:pic>
      <p:cxnSp>
        <p:nvCxnSpPr>
          <p:cNvPr id="11" name="Straight Connector 10"/>
          <p:cNvCxnSpPr/>
          <p:nvPr userDrawn="1"/>
        </p:nvCxnSpPr>
        <p:spPr>
          <a:xfrm>
            <a:off x="0" y="1295400"/>
            <a:ext cx="8305800" cy="0"/>
          </a:xfrm>
          <a:prstGeom prst="line">
            <a:avLst/>
          </a:prstGeom>
          <a:ln w="76200">
            <a:solidFill>
              <a:srgbClr val="008272"/>
            </a:solidFill>
          </a:ln>
          <a:effectLst>
            <a:outerShdw blurRad="50800" dist="38100" dir="8100000" algn="tr" rotWithShape="0">
              <a:prstClr val="black">
                <a:alpha val="40000"/>
              </a:prstClr>
            </a:outerShdw>
          </a:effectLst>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ransition>
    <p:fade/>
  </p:transition>
  <p:hf hdr="0" ftr="0" dt="0"/>
  <p:txStyles>
    <p:titleStyle>
      <a:lvl1pPr algn="ctr" defTabSz="914252" rtl="0" eaLnBrk="1" latinLnBrk="0" hangingPunct="1">
        <a:spcBef>
          <a:spcPct val="0"/>
        </a:spcBef>
        <a:buNone/>
        <a:defRPr sz="4400" kern="1200">
          <a:solidFill>
            <a:schemeClr val="tx1"/>
          </a:solidFill>
          <a:latin typeface="+mj-lt"/>
          <a:ea typeface="+mj-ea"/>
          <a:cs typeface="+mj-cs"/>
        </a:defRPr>
      </a:lvl1pPr>
    </p:titleStyle>
    <p:bodyStyle>
      <a:lvl1pPr marL="342845" indent="-342845" algn="l" defTabSz="914252"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1pPr>
      <a:lvl2pPr marL="742830" indent="-285704" algn="l" defTabSz="914252" rtl="0" eaLnBrk="1" latinLnBrk="0" hangingPunct="1">
        <a:spcBef>
          <a:spcPct val="20000"/>
        </a:spcBef>
        <a:buFont typeface="Arial" pitchFamily="34" charset="0"/>
        <a:buChar char="–"/>
        <a:defRPr sz="2200" kern="1200">
          <a:solidFill>
            <a:schemeClr val="tx1"/>
          </a:solidFill>
          <a:latin typeface="Arial" pitchFamily="34" charset="0"/>
          <a:ea typeface="+mn-ea"/>
          <a:cs typeface="Arial" pitchFamily="34" charset="0"/>
        </a:defRPr>
      </a:lvl2pPr>
      <a:lvl3pPr marL="1142816" indent="-228564" algn="l" defTabSz="914252"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3pPr>
      <a:lvl4pPr marL="1599942" indent="-228564" algn="l" defTabSz="914252"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4pPr>
      <a:lvl5pPr marL="2057069" indent="-228564" algn="l" defTabSz="914252"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514194" indent="-228564" algn="l" defTabSz="91425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321" indent="-228564" algn="l" defTabSz="91425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448" indent="-228564" algn="l" defTabSz="91425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574" indent="-228564" algn="l" defTabSz="914252"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252" rtl="0" eaLnBrk="1" latinLnBrk="0" hangingPunct="1">
        <a:defRPr sz="1800" kern="1200">
          <a:solidFill>
            <a:schemeClr val="tx1"/>
          </a:solidFill>
          <a:latin typeface="+mn-lt"/>
          <a:ea typeface="+mn-ea"/>
          <a:cs typeface="+mn-cs"/>
        </a:defRPr>
      </a:lvl1pPr>
      <a:lvl2pPr marL="457126" algn="l" defTabSz="914252" rtl="0" eaLnBrk="1" latinLnBrk="0" hangingPunct="1">
        <a:defRPr sz="1800" kern="1200">
          <a:solidFill>
            <a:schemeClr val="tx1"/>
          </a:solidFill>
          <a:latin typeface="+mn-lt"/>
          <a:ea typeface="+mn-ea"/>
          <a:cs typeface="+mn-cs"/>
        </a:defRPr>
      </a:lvl2pPr>
      <a:lvl3pPr marL="914252" algn="l" defTabSz="914252" rtl="0" eaLnBrk="1" latinLnBrk="0" hangingPunct="1">
        <a:defRPr sz="1800" kern="1200">
          <a:solidFill>
            <a:schemeClr val="tx1"/>
          </a:solidFill>
          <a:latin typeface="+mn-lt"/>
          <a:ea typeface="+mn-ea"/>
          <a:cs typeface="+mn-cs"/>
        </a:defRPr>
      </a:lvl3pPr>
      <a:lvl4pPr marL="1371380" algn="l" defTabSz="914252" rtl="0" eaLnBrk="1" latinLnBrk="0" hangingPunct="1">
        <a:defRPr sz="1800" kern="1200">
          <a:solidFill>
            <a:schemeClr val="tx1"/>
          </a:solidFill>
          <a:latin typeface="+mn-lt"/>
          <a:ea typeface="+mn-ea"/>
          <a:cs typeface="+mn-cs"/>
        </a:defRPr>
      </a:lvl4pPr>
      <a:lvl5pPr marL="1828506" algn="l" defTabSz="914252" rtl="0" eaLnBrk="1" latinLnBrk="0" hangingPunct="1">
        <a:defRPr sz="1800" kern="1200">
          <a:solidFill>
            <a:schemeClr val="tx1"/>
          </a:solidFill>
          <a:latin typeface="+mn-lt"/>
          <a:ea typeface="+mn-ea"/>
          <a:cs typeface="+mn-cs"/>
        </a:defRPr>
      </a:lvl5pPr>
      <a:lvl6pPr marL="2285632" algn="l" defTabSz="914252" rtl="0" eaLnBrk="1" latinLnBrk="0" hangingPunct="1">
        <a:defRPr sz="1800" kern="1200">
          <a:solidFill>
            <a:schemeClr val="tx1"/>
          </a:solidFill>
          <a:latin typeface="+mn-lt"/>
          <a:ea typeface="+mn-ea"/>
          <a:cs typeface="+mn-cs"/>
        </a:defRPr>
      </a:lvl6pPr>
      <a:lvl7pPr marL="2742758" algn="l" defTabSz="914252" rtl="0" eaLnBrk="1" latinLnBrk="0" hangingPunct="1">
        <a:defRPr sz="1800" kern="1200">
          <a:solidFill>
            <a:schemeClr val="tx1"/>
          </a:solidFill>
          <a:latin typeface="+mn-lt"/>
          <a:ea typeface="+mn-ea"/>
          <a:cs typeface="+mn-cs"/>
        </a:defRPr>
      </a:lvl7pPr>
      <a:lvl8pPr marL="3199885" algn="l" defTabSz="914252" rtl="0" eaLnBrk="1" latinLnBrk="0" hangingPunct="1">
        <a:defRPr sz="1800" kern="1200">
          <a:solidFill>
            <a:schemeClr val="tx1"/>
          </a:solidFill>
          <a:latin typeface="+mn-lt"/>
          <a:ea typeface="+mn-ea"/>
          <a:cs typeface="+mn-cs"/>
        </a:defRPr>
      </a:lvl8pPr>
      <a:lvl9pPr marL="3657011" algn="l" defTabSz="914252"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ctrTitle"/>
          </p:nvPr>
        </p:nvSpPr>
        <p:spPr>
          <a:xfrm>
            <a:off x="533400" y="1219200"/>
            <a:ext cx="7772400" cy="3810000"/>
          </a:xfrm>
        </p:spPr>
        <p:txBody>
          <a:bodyPr/>
          <a:lstStyle/>
          <a:p>
            <a:r>
              <a:rPr lang="en-US" sz="3600" b="1" dirty="0" smtClean="0"/>
              <a:t> Corrections and Clarifications to Toxics Water Quality Standards Rulemaking</a:t>
            </a:r>
            <a:r>
              <a:rPr lang="en-US" dirty="0" smtClean="0"/>
              <a:t/>
            </a:r>
            <a:br>
              <a:rPr lang="en-US" dirty="0" smtClean="0"/>
            </a:br>
            <a:r>
              <a:rPr lang="en-US" dirty="0" smtClean="0"/>
              <a:t/>
            </a:r>
            <a:br>
              <a:rPr lang="en-US" dirty="0" smtClean="0"/>
            </a:br>
            <a:r>
              <a:rPr lang="en-US" sz="3600" dirty="0" smtClean="0"/>
              <a:t>Public Hearing</a:t>
            </a:r>
            <a:br>
              <a:rPr lang="en-US" sz="3600" dirty="0" smtClean="0"/>
            </a:br>
            <a:r>
              <a:rPr lang="en-US" sz="2800" dirty="0" smtClean="0"/>
              <a:t>Portland</a:t>
            </a:r>
            <a:r>
              <a:rPr lang="en-US" dirty="0" smtClean="0"/>
              <a:t/>
            </a:r>
            <a:br>
              <a:rPr lang="en-US" dirty="0" smtClean="0"/>
            </a:br>
            <a:r>
              <a:rPr lang="en-US" sz="2800" dirty="0" smtClean="0"/>
              <a:t>Sept. 18, 2013</a:t>
            </a:r>
            <a:r>
              <a:rPr lang="en-US" dirty="0" smtClean="0"/>
              <a:t/>
            </a:r>
            <a:br>
              <a:rPr lang="en-US" dirty="0" smtClean="0"/>
            </a:br>
            <a:endParaRPr lang="en-US" dirty="0"/>
          </a:p>
        </p:txBody>
      </p:sp>
      <p:sp>
        <p:nvSpPr>
          <p:cNvPr id="5" name="Subtitle 4"/>
          <p:cNvSpPr>
            <a:spLocks noGrp="1"/>
          </p:cNvSpPr>
          <p:nvPr>
            <p:ph type="subTitle" idx="1"/>
          </p:nvPr>
        </p:nvSpPr>
        <p:spPr>
          <a:xfrm>
            <a:off x="1219200" y="5867400"/>
            <a:ext cx="6400800" cy="762000"/>
          </a:xfrm>
        </p:spPr>
        <p:txBody>
          <a:bodyPr>
            <a:normAutofit/>
          </a:bodyPr>
          <a:lstStyle/>
          <a:p>
            <a:r>
              <a:rPr lang="en-US" dirty="0" smtClean="0">
                <a:solidFill>
                  <a:schemeClr val="tx1"/>
                </a:solidFill>
              </a:rPr>
              <a:t>Andrea Matzke, DEQ</a:t>
            </a:r>
          </a:p>
          <a:p>
            <a:endParaRPr lang="en-US" dirty="0">
              <a:solidFill>
                <a:srgbClr val="008272"/>
              </a:solidFill>
            </a:endParaRPr>
          </a:p>
        </p:txBody>
      </p:sp>
      <p:sp>
        <p:nvSpPr>
          <p:cNvPr id="3" name="Slide Number Placeholder 2"/>
          <p:cNvSpPr>
            <a:spLocks noGrp="1"/>
          </p:cNvSpPr>
          <p:nvPr>
            <p:ph type="sldNum" sz="quarter" idx="12"/>
          </p:nvPr>
        </p:nvSpPr>
        <p:spPr/>
        <p:txBody>
          <a:bodyPr/>
          <a:lstStyle/>
          <a:p>
            <a:fld id="{2363C456-CFC3-4674-83B9-34DB1ABF1FA1}" type="slidenum">
              <a:rPr lang="en-US" smtClean="0"/>
              <a:pPr/>
              <a:t>1</a:t>
            </a:fld>
            <a:endParaRPr lang="en-US"/>
          </a:p>
        </p:txBody>
      </p:sp>
      <p:pic>
        <p:nvPicPr>
          <p:cNvPr id="6" name="Picture 5" descr="DEQ logo color.tiff"/>
          <p:cNvPicPr>
            <a:picLocks noChangeAspect="1"/>
          </p:cNvPicPr>
          <p:nvPr/>
        </p:nvPicPr>
        <p:blipFill>
          <a:blip r:embed="rId2" cstate="print"/>
          <a:stretch>
            <a:fillRect/>
          </a:stretch>
        </p:blipFill>
        <p:spPr>
          <a:xfrm>
            <a:off x="304800" y="152400"/>
            <a:ext cx="432821" cy="990600"/>
          </a:xfrm>
          <a:prstGeom prst="rect">
            <a:avLst/>
          </a:prstGeom>
        </p:spPr>
      </p:pic>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42845" lvl="1" indent="-342845">
              <a:buSzTx/>
              <a:buNone/>
            </a:pPr>
            <a:r>
              <a:rPr lang="en-US" sz="2400" dirty="0" smtClean="0">
                <a:latin typeface="Arial Black" pitchFamily="34" charset="0"/>
              </a:rPr>
              <a:t>Problem: </a:t>
            </a:r>
          </a:p>
          <a:p>
            <a:pPr marL="342845" lvl="1" indent="0">
              <a:buSzTx/>
              <a:buNone/>
            </a:pPr>
            <a:r>
              <a:rPr lang="en-US" dirty="0" smtClean="0"/>
              <a:t>DEQ inadvertently omitted aquatic life criteria for arsenic and chromium VI from a toxics criteria table during a 2007 rulemaking.</a:t>
            </a:r>
          </a:p>
          <a:p>
            <a:pPr marL="342845" lvl="1" indent="-342845">
              <a:buSzTx/>
              <a:buNone/>
            </a:pPr>
            <a:endParaRPr lang="en-US" dirty="0" smtClean="0"/>
          </a:p>
          <a:p>
            <a:pPr marL="342845" lvl="1" indent="-342845">
              <a:buSzTx/>
              <a:buNone/>
            </a:pPr>
            <a:endParaRPr lang="en-US" dirty="0" smtClean="0"/>
          </a:p>
          <a:p>
            <a:pPr marL="342845" lvl="1" indent="-342845">
              <a:buSzTx/>
              <a:buNone/>
            </a:pPr>
            <a:r>
              <a:rPr lang="en-US" sz="2400" dirty="0" smtClean="0">
                <a:solidFill>
                  <a:srgbClr val="008272"/>
                </a:solidFill>
                <a:latin typeface="Arial Black" pitchFamily="34" charset="0"/>
              </a:rPr>
              <a:t>DEQ proposes to:</a:t>
            </a:r>
          </a:p>
          <a:p>
            <a:pPr marL="342845" lvl="1" indent="0">
              <a:buSzTx/>
              <a:buNone/>
            </a:pPr>
            <a:r>
              <a:rPr lang="en-US" dirty="0" smtClean="0"/>
              <a:t>Re-adopt freshwater and saltwater criteria for arsenic and saltwater criteria for Cr VI as originally proposed as part of the 2004 rulemaking</a:t>
            </a:r>
            <a:endParaRPr lang="en-US" dirty="0" smtClean="0">
              <a:solidFill>
                <a:srgbClr val="008272"/>
              </a:solidFill>
            </a:endParaRPr>
          </a:p>
          <a:p>
            <a:pPr>
              <a:buNone/>
            </a:pPr>
            <a:endParaRPr lang="en-US" dirty="0"/>
          </a:p>
        </p:txBody>
      </p:sp>
      <p:sp>
        <p:nvSpPr>
          <p:cNvPr id="3" name="Slide Number Placeholder 2"/>
          <p:cNvSpPr>
            <a:spLocks noGrp="1"/>
          </p:cNvSpPr>
          <p:nvPr>
            <p:ph type="sldNum" sz="quarter" idx="12"/>
          </p:nvPr>
        </p:nvSpPr>
        <p:spPr/>
        <p:txBody>
          <a:bodyPr/>
          <a:lstStyle/>
          <a:p>
            <a:fld id="{2363C456-CFC3-4674-83B9-34DB1ABF1FA1}" type="slidenum">
              <a:rPr lang="en-US" smtClean="0"/>
              <a:pPr/>
              <a:t>10</a:t>
            </a:fld>
            <a:endParaRPr lang="en-US"/>
          </a:p>
        </p:txBody>
      </p:sp>
      <p:sp>
        <p:nvSpPr>
          <p:cNvPr id="4" name="TextBox 3"/>
          <p:cNvSpPr txBox="1"/>
          <p:nvPr/>
        </p:nvSpPr>
        <p:spPr>
          <a:xfrm>
            <a:off x="990600" y="228600"/>
            <a:ext cx="7696200" cy="1077218"/>
          </a:xfrm>
          <a:prstGeom prst="rect">
            <a:avLst/>
          </a:prstGeom>
          <a:noFill/>
        </p:spPr>
        <p:txBody>
          <a:bodyPr wrap="square" rtlCol="0">
            <a:spAutoFit/>
          </a:bodyPr>
          <a:lstStyle/>
          <a:p>
            <a:r>
              <a:rPr lang="en-US" sz="3200" dirty="0" smtClean="0">
                <a:latin typeface="Arial" pitchFamily="34" charset="0"/>
                <a:cs typeface="Arial" pitchFamily="34" charset="0"/>
              </a:rPr>
              <a:t>Re-adopt Arsenic and Chromium VI Criteria</a:t>
            </a:r>
            <a:endParaRPr lang="en-US" sz="3200" dirty="0">
              <a:latin typeface="Arial" pitchFamily="34" charset="0"/>
              <a:cs typeface="Arial" pitchFamily="34" charset="0"/>
            </a:endParaRPr>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None/>
            </a:pPr>
            <a:r>
              <a:rPr lang="en-US" dirty="0" smtClean="0">
                <a:latin typeface="Arial Black" pitchFamily="34" charset="0"/>
              </a:rPr>
              <a:t>Problem: </a:t>
            </a:r>
          </a:p>
          <a:p>
            <a:pPr indent="0">
              <a:buNone/>
            </a:pPr>
            <a:r>
              <a:rPr lang="en-US" sz="2200" dirty="0" smtClean="0"/>
              <a:t>Currently, there are 3 effective toxics tables—confusing to implement</a:t>
            </a:r>
          </a:p>
          <a:p>
            <a:endParaRPr lang="en-US" dirty="0" smtClean="0"/>
          </a:p>
          <a:p>
            <a:pPr>
              <a:buNone/>
            </a:pPr>
            <a:r>
              <a:rPr lang="en-US" dirty="0" smtClean="0">
                <a:solidFill>
                  <a:srgbClr val="008272"/>
                </a:solidFill>
                <a:latin typeface="Arial Black" pitchFamily="34" charset="0"/>
              </a:rPr>
              <a:t>DEQ Proposes To:</a:t>
            </a:r>
          </a:p>
          <a:p>
            <a:pPr>
              <a:buClr>
                <a:srgbClr val="008272"/>
              </a:buClr>
              <a:buFont typeface="Wingdings" pitchFamily="2" charset="2"/>
              <a:buChar char="§"/>
            </a:pPr>
            <a:r>
              <a:rPr lang="en-US" sz="2200" dirty="0" smtClean="0"/>
              <a:t>Delete Tables 20, 33A, 33B which contain the aquatic life criteria and replace with consolidated new Table 30</a:t>
            </a:r>
          </a:p>
          <a:p>
            <a:pPr>
              <a:buClr>
                <a:srgbClr val="008272"/>
              </a:buClr>
              <a:buFont typeface="Wingdings" pitchFamily="2" charset="2"/>
              <a:buChar char="§"/>
            </a:pPr>
            <a:r>
              <a:rPr lang="en-US" sz="2200" dirty="0" smtClean="0"/>
              <a:t>Delete references to Tables 20, 33A, and 33B in the Toxics Rule and in the Groundwater and Bacteria Rules, and instead reference aquatic life toxics criteria in the Toxics Rule (OAR 340-041-0033) instead of a specific table.</a:t>
            </a:r>
          </a:p>
        </p:txBody>
      </p:sp>
      <p:sp>
        <p:nvSpPr>
          <p:cNvPr id="3" name="Slide Number Placeholder 2"/>
          <p:cNvSpPr>
            <a:spLocks noGrp="1"/>
          </p:cNvSpPr>
          <p:nvPr>
            <p:ph type="sldNum" sz="quarter" idx="12"/>
          </p:nvPr>
        </p:nvSpPr>
        <p:spPr/>
        <p:txBody>
          <a:bodyPr/>
          <a:lstStyle/>
          <a:p>
            <a:fld id="{2363C456-CFC3-4674-83B9-34DB1ABF1FA1}" type="slidenum">
              <a:rPr lang="en-US" smtClean="0"/>
              <a:pPr/>
              <a:t>11</a:t>
            </a:fld>
            <a:endParaRPr lang="en-US"/>
          </a:p>
        </p:txBody>
      </p:sp>
      <p:sp>
        <p:nvSpPr>
          <p:cNvPr id="4" name="TextBox 3"/>
          <p:cNvSpPr txBox="1"/>
          <p:nvPr/>
        </p:nvSpPr>
        <p:spPr>
          <a:xfrm>
            <a:off x="990600" y="381000"/>
            <a:ext cx="7696200" cy="584775"/>
          </a:xfrm>
          <a:prstGeom prst="rect">
            <a:avLst/>
          </a:prstGeom>
          <a:noFill/>
        </p:spPr>
        <p:txBody>
          <a:bodyPr wrap="square" rtlCol="0">
            <a:spAutoFit/>
          </a:bodyPr>
          <a:lstStyle/>
          <a:p>
            <a:r>
              <a:rPr lang="en-US" sz="3200" dirty="0" smtClean="0">
                <a:latin typeface="Arial" pitchFamily="34" charset="0"/>
                <a:cs typeface="Arial" pitchFamily="34" charset="0"/>
              </a:rPr>
              <a:t>Consolidate Aquatic Life Toxics Tables</a:t>
            </a:r>
            <a:endParaRPr lang="en-US" sz="3200" dirty="0">
              <a:latin typeface="Arial" pitchFamily="34" charset="0"/>
              <a:cs typeface="Arial" pitchFamily="34" charset="0"/>
            </a:endParaRPr>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3"/>
            <a:ext cx="8229600" cy="5105397"/>
          </a:xfrm>
        </p:spPr>
        <p:txBody>
          <a:bodyPr>
            <a:normAutofit fontScale="70000" lnSpcReduction="20000"/>
          </a:bodyPr>
          <a:lstStyle/>
          <a:p>
            <a:pPr>
              <a:buNone/>
            </a:pPr>
            <a:r>
              <a:rPr lang="en-US" sz="2800" dirty="0" smtClean="0">
                <a:solidFill>
                  <a:srgbClr val="008272"/>
                </a:solidFill>
                <a:latin typeface="Arial Black" pitchFamily="34" charset="0"/>
              </a:rPr>
              <a:t>Correct:</a:t>
            </a:r>
          </a:p>
          <a:p>
            <a:pPr>
              <a:buNone/>
            </a:pPr>
            <a:r>
              <a:rPr lang="en-US" sz="2800" dirty="0" smtClean="0">
                <a:latin typeface="Arial Black" pitchFamily="34" charset="0"/>
              </a:rPr>
              <a:t> </a:t>
            </a:r>
          </a:p>
          <a:p>
            <a:pPr>
              <a:buClr>
                <a:srgbClr val="008272"/>
              </a:buClr>
              <a:buFont typeface="Wingdings" pitchFamily="2" charset="2"/>
              <a:buChar char="§"/>
            </a:pPr>
            <a:r>
              <a:rPr lang="en-US" sz="2800" dirty="0" smtClean="0"/>
              <a:t>Reference typos in Arsenic Reduction Policy</a:t>
            </a:r>
          </a:p>
          <a:p>
            <a:pPr>
              <a:buClr>
                <a:srgbClr val="008272"/>
              </a:buClr>
              <a:buFont typeface="Wingdings" pitchFamily="2" charset="2"/>
              <a:buChar char="§"/>
            </a:pPr>
            <a:r>
              <a:rPr lang="en-US" sz="2800" dirty="0" smtClean="0"/>
              <a:t>Footnote typos and clarifications in aquatic life criteria tables</a:t>
            </a:r>
          </a:p>
          <a:p>
            <a:pPr>
              <a:buClr>
                <a:srgbClr val="008272"/>
              </a:buClr>
              <a:buFont typeface="Wingdings" pitchFamily="2" charset="2"/>
              <a:buChar char="§"/>
            </a:pPr>
            <a:r>
              <a:rPr lang="en-US" sz="2800" dirty="0" smtClean="0"/>
              <a:t>Table 40: Human Health Toxics</a:t>
            </a:r>
          </a:p>
          <a:p>
            <a:pPr lvl="1">
              <a:buClr>
                <a:srgbClr val="008272"/>
              </a:buClr>
            </a:pPr>
            <a:r>
              <a:rPr lang="en-US" sz="2900" dirty="0" smtClean="0"/>
              <a:t>typos</a:t>
            </a:r>
          </a:p>
          <a:p>
            <a:pPr lvl="1">
              <a:buClr>
                <a:srgbClr val="008272"/>
              </a:buClr>
            </a:pPr>
            <a:r>
              <a:rPr lang="en-US" sz="2900" dirty="0" smtClean="0"/>
              <a:t>clarified arsenic footnote</a:t>
            </a:r>
          </a:p>
          <a:p>
            <a:pPr lvl="1">
              <a:buClr>
                <a:srgbClr val="008272"/>
              </a:buClr>
            </a:pPr>
            <a:r>
              <a:rPr lang="en-US" sz="2900" dirty="0" smtClean="0"/>
              <a:t>corrected a criterion to two significant digits</a:t>
            </a:r>
          </a:p>
          <a:p>
            <a:pPr marL="342845" lvl="1" indent="-342845">
              <a:buClr>
                <a:srgbClr val="008272"/>
              </a:buClr>
              <a:buSzTx/>
              <a:buFont typeface="Wingdings" pitchFamily="2" charset="2"/>
              <a:buChar char="§"/>
            </a:pPr>
            <a:r>
              <a:rPr lang="en-US" sz="2800" dirty="0" smtClean="0"/>
              <a:t>Table 33C: Aquatic Life Guidance Values for Toxics </a:t>
            </a:r>
          </a:p>
          <a:p>
            <a:pPr lvl="1">
              <a:buClr>
                <a:srgbClr val="008272"/>
              </a:buClr>
            </a:pPr>
            <a:r>
              <a:rPr lang="en-US" sz="2900" dirty="0" smtClean="0"/>
              <a:t>rename Table 33C to Table 31</a:t>
            </a:r>
          </a:p>
          <a:p>
            <a:pPr lvl="1">
              <a:buClr>
                <a:srgbClr val="008272"/>
              </a:buClr>
            </a:pPr>
            <a:r>
              <a:rPr lang="en-US" sz="2900" dirty="0" smtClean="0"/>
              <a:t>correct a reference in the intro language</a:t>
            </a:r>
          </a:p>
          <a:p>
            <a:pPr lvl="1">
              <a:buClr>
                <a:srgbClr val="008272"/>
              </a:buClr>
            </a:pPr>
            <a:r>
              <a:rPr lang="en-US" sz="2900" dirty="0" smtClean="0"/>
              <a:t>remove arsenic guidance values—regulatory aquatic life criteria already exist</a:t>
            </a:r>
          </a:p>
          <a:p>
            <a:pPr>
              <a:buClr>
                <a:srgbClr val="008272"/>
              </a:buClr>
              <a:buFont typeface="Wingdings" pitchFamily="2" charset="2"/>
              <a:buChar char="§"/>
            </a:pPr>
            <a:r>
              <a:rPr lang="en-US" sz="2800" dirty="0" smtClean="0"/>
              <a:t>Formatting in Tables 30, 31, and 40 to reflect current Agency guidelines</a:t>
            </a:r>
          </a:p>
          <a:p>
            <a:pPr>
              <a:buNone/>
            </a:pPr>
            <a:endParaRPr lang="en-US" dirty="0" smtClean="0"/>
          </a:p>
          <a:p>
            <a:pPr>
              <a:buNone/>
            </a:pPr>
            <a:r>
              <a:rPr lang="en-US" dirty="0" smtClean="0"/>
              <a:t> </a:t>
            </a:r>
            <a:endParaRPr lang="en-US" dirty="0"/>
          </a:p>
        </p:txBody>
      </p:sp>
      <p:sp>
        <p:nvSpPr>
          <p:cNvPr id="3" name="Slide Number Placeholder 2"/>
          <p:cNvSpPr>
            <a:spLocks noGrp="1"/>
          </p:cNvSpPr>
          <p:nvPr>
            <p:ph type="sldNum" sz="quarter" idx="12"/>
          </p:nvPr>
        </p:nvSpPr>
        <p:spPr/>
        <p:txBody>
          <a:bodyPr/>
          <a:lstStyle/>
          <a:p>
            <a:fld id="{2363C456-CFC3-4674-83B9-34DB1ABF1FA1}" type="slidenum">
              <a:rPr lang="en-US" smtClean="0"/>
              <a:pPr/>
              <a:t>12</a:t>
            </a:fld>
            <a:endParaRPr lang="en-US"/>
          </a:p>
        </p:txBody>
      </p:sp>
      <p:sp>
        <p:nvSpPr>
          <p:cNvPr id="4" name="TextBox 3"/>
          <p:cNvSpPr txBox="1"/>
          <p:nvPr/>
        </p:nvSpPr>
        <p:spPr>
          <a:xfrm>
            <a:off x="914400" y="457200"/>
            <a:ext cx="7696200" cy="584775"/>
          </a:xfrm>
          <a:prstGeom prst="rect">
            <a:avLst/>
          </a:prstGeom>
          <a:noFill/>
        </p:spPr>
        <p:txBody>
          <a:bodyPr wrap="square" rtlCol="0">
            <a:spAutoFit/>
          </a:bodyPr>
          <a:lstStyle/>
          <a:p>
            <a:r>
              <a:rPr lang="en-US" sz="3200" dirty="0" smtClean="0">
                <a:latin typeface="Arial" pitchFamily="34" charset="0"/>
                <a:cs typeface="Arial" pitchFamily="34" charset="0"/>
              </a:rPr>
              <a:t>Other Corrections and Clarifications</a:t>
            </a:r>
            <a:endParaRPr lang="en-US" sz="3200" dirty="0">
              <a:latin typeface="Arial" pitchFamily="34" charset="0"/>
              <a:cs typeface="Arial" pitchFamily="34" charset="0"/>
            </a:endParaRPr>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Clr>
                <a:srgbClr val="008272"/>
              </a:buClr>
              <a:buFont typeface="Wingdings" pitchFamily="2" charset="2"/>
              <a:buChar char="§"/>
            </a:pPr>
            <a:endParaRPr lang="en-US" dirty="0" smtClean="0"/>
          </a:p>
          <a:p>
            <a:pPr>
              <a:buClr>
                <a:srgbClr val="008272"/>
              </a:buClr>
              <a:buFont typeface="Wingdings" pitchFamily="2" charset="2"/>
              <a:buChar char="§"/>
            </a:pPr>
            <a:endParaRPr lang="en-US" dirty="0" smtClean="0"/>
          </a:p>
          <a:p>
            <a:pPr>
              <a:buClr>
                <a:srgbClr val="008272"/>
              </a:buClr>
              <a:buFont typeface="Wingdings" pitchFamily="2" charset="2"/>
              <a:buChar char="§"/>
            </a:pPr>
            <a:r>
              <a:rPr lang="en-US" dirty="0" smtClean="0"/>
              <a:t>All proposed revisions to the Toxics Rule will become effective on </a:t>
            </a:r>
            <a:r>
              <a:rPr lang="en-US" b="1" u="sng" dirty="0" smtClean="0"/>
              <a:t>April 18, 2014 </a:t>
            </a:r>
            <a:r>
              <a:rPr lang="en-US" dirty="0" smtClean="0"/>
              <a:t>(and after EPA approval)</a:t>
            </a:r>
          </a:p>
          <a:p>
            <a:pPr>
              <a:buClr>
                <a:srgbClr val="008272"/>
              </a:buClr>
              <a:buNone/>
            </a:pPr>
            <a:endParaRPr lang="en-US" dirty="0" smtClean="0"/>
          </a:p>
          <a:p>
            <a:pPr>
              <a:buClr>
                <a:srgbClr val="008272"/>
              </a:buClr>
              <a:buFont typeface="Wingdings" pitchFamily="2" charset="2"/>
              <a:buChar char="§"/>
            </a:pPr>
            <a:r>
              <a:rPr lang="en-US" dirty="0" smtClean="0"/>
              <a:t>Proposed revisions to the Bacteria and Groundwater Rules would become effective upon EQC adoption and filing with the Secretary of State. </a:t>
            </a:r>
          </a:p>
          <a:p>
            <a:endParaRPr lang="en-US" dirty="0"/>
          </a:p>
        </p:txBody>
      </p:sp>
      <p:sp>
        <p:nvSpPr>
          <p:cNvPr id="3" name="Slide Number Placeholder 2"/>
          <p:cNvSpPr>
            <a:spLocks noGrp="1"/>
          </p:cNvSpPr>
          <p:nvPr>
            <p:ph type="sldNum" sz="quarter" idx="12"/>
          </p:nvPr>
        </p:nvSpPr>
        <p:spPr/>
        <p:txBody>
          <a:bodyPr/>
          <a:lstStyle/>
          <a:p>
            <a:fld id="{2363C456-CFC3-4674-83B9-34DB1ABF1FA1}" type="slidenum">
              <a:rPr lang="en-US" smtClean="0"/>
              <a:pPr/>
              <a:t>13</a:t>
            </a:fld>
            <a:endParaRPr lang="en-US"/>
          </a:p>
        </p:txBody>
      </p:sp>
      <p:sp>
        <p:nvSpPr>
          <p:cNvPr id="4" name="TextBox 3"/>
          <p:cNvSpPr txBox="1"/>
          <p:nvPr/>
        </p:nvSpPr>
        <p:spPr>
          <a:xfrm>
            <a:off x="990600" y="228600"/>
            <a:ext cx="7696200" cy="1077218"/>
          </a:xfrm>
          <a:prstGeom prst="rect">
            <a:avLst/>
          </a:prstGeom>
          <a:noFill/>
        </p:spPr>
        <p:txBody>
          <a:bodyPr wrap="square" rtlCol="0">
            <a:spAutoFit/>
          </a:bodyPr>
          <a:lstStyle/>
          <a:p>
            <a:r>
              <a:rPr lang="en-US" sz="3200" dirty="0" smtClean="0">
                <a:latin typeface="Arial" pitchFamily="34" charset="0"/>
                <a:cs typeface="Arial" pitchFamily="34" charset="0"/>
              </a:rPr>
              <a:t>When Will These Proposed Revisions Become Effective?</a:t>
            </a:r>
            <a:endParaRPr lang="en-US" sz="3200" dirty="0">
              <a:latin typeface="Arial" pitchFamily="34" charset="0"/>
              <a:cs typeface="Arial" pitchFamily="34" charset="0"/>
            </a:endParaRPr>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endParaRPr lang="en-US" dirty="0" smtClean="0"/>
          </a:p>
          <a:p>
            <a:r>
              <a:rPr lang="en-US" dirty="0" smtClean="0"/>
              <a:t>Open for public comments: </a:t>
            </a:r>
            <a:r>
              <a:rPr lang="en-US" b="1" dirty="0" smtClean="0">
                <a:solidFill>
                  <a:srgbClr val="008272"/>
                </a:solidFill>
              </a:rPr>
              <a:t>Sept. 1 – Sept. 30</a:t>
            </a:r>
          </a:p>
          <a:p>
            <a:r>
              <a:rPr lang="en-US" dirty="0" smtClean="0"/>
              <a:t>Respond to public comments and revise as needed: </a:t>
            </a:r>
            <a:r>
              <a:rPr lang="en-US" b="1" dirty="0" smtClean="0">
                <a:solidFill>
                  <a:srgbClr val="008272"/>
                </a:solidFill>
              </a:rPr>
              <a:t>Oct.</a:t>
            </a:r>
          </a:p>
          <a:p>
            <a:r>
              <a:rPr lang="en-US" dirty="0" smtClean="0"/>
              <a:t>Present to the Environmental Quality Commission for adoption: </a:t>
            </a:r>
            <a:r>
              <a:rPr lang="en-US" b="1" dirty="0" smtClean="0">
                <a:solidFill>
                  <a:srgbClr val="008272"/>
                </a:solidFill>
              </a:rPr>
              <a:t>Dec. 11-12</a:t>
            </a:r>
          </a:p>
          <a:p>
            <a:r>
              <a:rPr lang="en-US" dirty="0" smtClean="0"/>
              <a:t>File with Secretary of State: </a:t>
            </a:r>
            <a:r>
              <a:rPr lang="en-US" b="1" dirty="0" smtClean="0">
                <a:solidFill>
                  <a:srgbClr val="008272"/>
                </a:solidFill>
              </a:rPr>
              <a:t>Dec. 17</a:t>
            </a:r>
          </a:p>
          <a:p>
            <a:r>
              <a:rPr lang="en-US" dirty="0" smtClean="0"/>
              <a:t>Submit to EPA for approval: </a:t>
            </a:r>
            <a:r>
              <a:rPr lang="en-US" b="1" dirty="0" smtClean="0">
                <a:solidFill>
                  <a:srgbClr val="008272"/>
                </a:solidFill>
              </a:rPr>
              <a:t>Jan. 2014</a:t>
            </a:r>
          </a:p>
          <a:p>
            <a:pPr>
              <a:buNone/>
            </a:pPr>
            <a:endParaRPr lang="en-US" dirty="0"/>
          </a:p>
        </p:txBody>
      </p:sp>
      <p:sp>
        <p:nvSpPr>
          <p:cNvPr id="3" name="Slide Number Placeholder 2"/>
          <p:cNvSpPr>
            <a:spLocks noGrp="1"/>
          </p:cNvSpPr>
          <p:nvPr>
            <p:ph type="sldNum" sz="quarter" idx="12"/>
          </p:nvPr>
        </p:nvSpPr>
        <p:spPr/>
        <p:txBody>
          <a:bodyPr/>
          <a:lstStyle/>
          <a:p>
            <a:fld id="{2363C456-CFC3-4674-83B9-34DB1ABF1FA1}" type="slidenum">
              <a:rPr lang="en-US" smtClean="0"/>
              <a:pPr/>
              <a:t>14</a:t>
            </a:fld>
            <a:endParaRPr lang="en-US"/>
          </a:p>
        </p:txBody>
      </p:sp>
      <p:sp>
        <p:nvSpPr>
          <p:cNvPr id="4" name="TextBox 3"/>
          <p:cNvSpPr txBox="1"/>
          <p:nvPr/>
        </p:nvSpPr>
        <p:spPr>
          <a:xfrm>
            <a:off x="990600" y="381000"/>
            <a:ext cx="7696200" cy="584775"/>
          </a:xfrm>
          <a:prstGeom prst="rect">
            <a:avLst/>
          </a:prstGeom>
          <a:noFill/>
        </p:spPr>
        <p:txBody>
          <a:bodyPr wrap="square" rtlCol="0">
            <a:spAutoFit/>
          </a:bodyPr>
          <a:lstStyle/>
          <a:p>
            <a:r>
              <a:rPr lang="en-US" sz="3200" dirty="0" smtClean="0">
                <a:latin typeface="Arial" pitchFamily="34" charset="0"/>
                <a:cs typeface="Arial" pitchFamily="34" charset="0"/>
              </a:rPr>
              <a:t>Rulemaking Schedule</a:t>
            </a:r>
            <a:endParaRPr lang="en-US" sz="3200" dirty="0">
              <a:latin typeface="Arial" pitchFamily="34" charset="0"/>
              <a:cs typeface="Arial" pitchFamily="34" charset="0"/>
            </a:endParaRPr>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ctrTitle"/>
          </p:nvPr>
        </p:nvSpPr>
        <p:spPr>
          <a:xfrm>
            <a:off x="533400" y="1524000"/>
            <a:ext cx="7772400" cy="3505200"/>
          </a:xfrm>
        </p:spPr>
        <p:txBody>
          <a:bodyPr/>
          <a:lstStyle/>
          <a:p>
            <a:r>
              <a:rPr lang="en-US" dirty="0" smtClean="0"/>
              <a:t/>
            </a:r>
            <a:br>
              <a:rPr lang="en-US" dirty="0" smtClean="0"/>
            </a:br>
            <a:endParaRPr lang="en-US" dirty="0"/>
          </a:p>
        </p:txBody>
      </p:sp>
      <p:sp>
        <p:nvSpPr>
          <p:cNvPr id="3" name="Slide Number Placeholder 2"/>
          <p:cNvSpPr>
            <a:spLocks noGrp="1"/>
          </p:cNvSpPr>
          <p:nvPr>
            <p:ph type="sldNum" sz="quarter" idx="12"/>
          </p:nvPr>
        </p:nvSpPr>
        <p:spPr/>
        <p:txBody>
          <a:bodyPr/>
          <a:lstStyle/>
          <a:p>
            <a:fld id="{2363C456-CFC3-4674-83B9-34DB1ABF1FA1}" type="slidenum">
              <a:rPr lang="en-US" smtClean="0"/>
              <a:pPr/>
              <a:t>15</a:t>
            </a:fld>
            <a:endParaRPr lang="en-US"/>
          </a:p>
        </p:txBody>
      </p:sp>
      <p:sp>
        <p:nvSpPr>
          <p:cNvPr id="6" name="Rectangle 5"/>
          <p:cNvSpPr/>
          <p:nvPr/>
        </p:nvSpPr>
        <p:spPr>
          <a:xfrm>
            <a:off x="228600" y="397401"/>
            <a:ext cx="8610600" cy="5447645"/>
          </a:xfrm>
          <a:prstGeom prst="rect">
            <a:avLst/>
          </a:prstGeom>
        </p:spPr>
        <p:txBody>
          <a:bodyPr wrap="square">
            <a:spAutoFit/>
          </a:bodyPr>
          <a:lstStyle/>
          <a:p>
            <a:pPr algn="ctr">
              <a:buNone/>
            </a:pPr>
            <a:r>
              <a:rPr lang="en-US" sz="3600" b="1" dirty="0" smtClean="0">
                <a:latin typeface="Arial Black" pitchFamily="34" charset="0"/>
              </a:rPr>
              <a:t>DEQ Invites Your Comments!</a:t>
            </a:r>
          </a:p>
          <a:p>
            <a:pPr>
              <a:buNone/>
            </a:pPr>
            <a:endParaRPr lang="en-US" b="1" dirty="0" smtClean="0"/>
          </a:p>
          <a:p>
            <a:pPr>
              <a:buNone/>
            </a:pPr>
            <a:endParaRPr lang="en-US" sz="2400" b="1" dirty="0" smtClean="0">
              <a:latin typeface="Arial" pitchFamily="34" charset="0"/>
              <a:cs typeface="Arial" pitchFamily="34" charset="0"/>
            </a:endParaRPr>
          </a:p>
          <a:p>
            <a:pPr>
              <a:buNone/>
            </a:pPr>
            <a:endParaRPr lang="en-US" sz="2400" b="1" dirty="0" smtClean="0">
              <a:latin typeface="Arial" pitchFamily="34" charset="0"/>
              <a:cs typeface="Arial" pitchFamily="34" charset="0"/>
            </a:endParaRPr>
          </a:p>
          <a:p>
            <a:pPr>
              <a:buNone/>
            </a:pPr>
            <a:r>
              <a:rPr lang="en-US" sz="2400" b="1" u="sng" dirty="0" smtClean="0">
                <a:latin typeface="Arial" pitchFamily="34" charset="0"/>
                <a:cs typeface="Arial" pitchFamily="34" charset="0"/>
              </a:rPr>
              <a:t>Online:</a:t>
            </a:r>
            <a:r>
              <a:rPr lang="en-US" b="1" dirty="0" smtClean="0">
                <a:latin typeface="Arial" pitchFamily="34" charset="0"/>
                <a:cs typeface="Arial" pitchFamily="34" charset="0"/>
              </a:rPr>
              <a:t> </a:t>
            </a:r>
            <a:r>
              <a:rPr lang="en-US" sz="2000" b="1" dirty="0" smtClean="0">
                <a:solidFill>
                  <a:srgbClr val="008272"/>
                </a:solidFill>
                <a:latin typeface="Arial" pitchFamily="34" charset="0"/>
                <a:cs typeface="Arial" pitchFamily="34" charset="0"/>
              </a:rPr>
              <a:t>http://www.deq.state.or.us/regulations/proposedrules.htm</a:t>
            </a:r>
          </a:p>
          <a:p>
            <a:pPr>
              <a:buNone/>
            </a:pPr>
            <a:endParaRPr lang="en-US" b="1" dirty="0" smtClean="0">
              <a:latin typeface="Arial" pitchFamily="34" charset="0"/>
              <a:cs typeface="Arial" pitchFamily="34" charset="0"/>
            </a:endParaRPr>
          </a:p>
          <a:p>
            <a:pPr>
              <a:buNone/>
            </a:pPr>
            <a:r>
              <a:rPr lang="en-US" sz="2400" b="1" u="sng" dirty="0" smtClean="0">
                <a:latin typeface="Arial" pitchFamily="34" charset="0"/>
                <a:cs typeface="Arial" pitchFamily="34" charset="0"/>
              </a:rPr>
              <a:t>By mail:</a:t>
            </a:r>
            <a:r>
              <a:rPr lang="en-US" sz="2400" b="1" dirty="0" smtClean="0">
                <a:latin typeface="Arial" pitchFamily="34" charset="0"/>
                <a:cs typeface="Arial" pitchFamily="34" charset="0"/>
              </a:rPr>
              <a:t>	</a:t>
            </a:r>
            <a:r>
              <a:rPr lang="en-US" sz="2000" dirty="0" smtClean="0">
                <a:latin typeface="Arial" pitchFamily="34" charset="0"/>
                <a:cs typeface="Arial" pitchFamily="34" charset="0"/>
              </a:rPr>
              <a:t>Oregon DEQ</a:t>
            </a:r>
          </a:p>
          <a:p>
            <a:pPr>
              <a:buNone/>
            </a:pPr>
            <a:r>
              <a:rPr lang="en-US" sz="2000" dirty="0" smtClean="0">
                <a:latin typeface="Arial" pitchFamily="34" charset="0"/>
                <a:cs typeface="Arial" pitchFamily="34" charset="0"/>
              </a:rPr>
              <a:t>		Attn: Andrea Matzke</a:t>
            </a:r>
          </a:p>
          <a:p>
            <a:pPr>
              <a:buNone/>
            </a:pPr>
            <a:r>
              <a:rPr lang="en-US" sz="2000" dirty="0" smtClean="0">
                <a:latin typeface="Arial" pitchFamily="34" charset="0"/>
                <a:cs typeface="Arial" pitchFamily="34" charset="0"/>
              </a:rPr>
              <a:t>		811 SW Sixth Ave.</a:t>
            </a:r>
          </a:p>
          <a:p>
            <a:pPr>
              <a:buNone/>
            </a:pPr>
            <a:r>
              <a:rPr lang="en-US" sz="2000" dirty="0" smtClean="0">
                <a:latin typeface="Arial" pitchFamily="34" charset="0"/>
                <a:cs typeface="Arial" pitchFamily="34" charset="0"/>
              </a:rPr>
              <a:t>		Portland, OR 97204</a:t>
            </a:r>
          </a:p>
          <a:p>
            <a:pPr>
              <a:buNone/>
            </a:pPr>
            <a:endParaRPr lang="en-US" b="1" dirty="0" smtClean="0">
              <a:latin typeface="Arial" pitchFamily="34" charset="0"/>
              <a:cs typeface="Arial" pitchFamily="34" charset="0"/>
            </a:endParaRPr>
          </a:p>
          <a:p>
            <a:pPr>
              <a:buNone/>
            </a:pPr>
            <a:r>
              <a:rPr lang="en-US" sz="2400" b="1" u="sng" dirty="0" smtClean="0">
                <a:latin typeface="Arial" pitchFamily="34" charset="0"/>
                <a:cs typeface="Arial" pitchFamily="34" charset="0"/>
              </a:rPr>
              <a:t>By fax: </a:t>
            </a:r>
            <a:r>
              <a:rPr lang="en-US" b="1" dirty="0" smtClean="0">
                <a:latin typeface="Arial" pitchFamily="34" charset="0"/>
                <a:cs typeface="Arial" pitchFamily="34" charset="0"/>
              </a:rPr>
              <a:t>	</a:t>
            </a:r>
            <a:r>
              <a:rPr lang="en-US" sz="2000" dirty="0" smtClean="0">
                <a:latin typeface="Arial" pitchFamily="34" charset="0"/>
                <a:cs typeface="Arial" pitchFamily="34" charset="0"/>
              </a:rPr>
              <a:t>503-229-6037</a:t>
            </a:r>
          </a:p>
          <a:p>
            <a:pPr>
              <a:buNone/>
            </a:pPr>
            <a:r>
              <a:rPr lang="en-US" sz="2000" dirty="0" smtClean="0">
                <a:latin typeface="Arial" pitchFamily="34" charset="0"/>
                <a:cs typeface="Arial" pitchFamily="34" charset="0"/>
              </a:rPr>
              <a:t>		Attn: Andrea Matzke</a:t>
            </a:r>
          </a:p>
          <a:p>
            <a:pPr>
              <a:buNone/>
            </a:pPr>
            <a:endParaRPr lang="en-US" b="1" dirty="0" smtClean="0">
              <a:latin typeface="Arial" pitchFamily="34" charset="0"/>
              <a:cs typeface="Arial" pitchFamily="34" charset="0"/>
            </a:endParaRPr>
          </a:p>
          <a:p>
            <a:pPr>
              <a:buNone/>
            </a:pPr>
            <a:endParaRPr lang="en-US" b="1" dirty="0" smtClean="0">
              <a:latin typeface="Arial" pitchFamily="34" charset="0"/>
              <a:cs typeface="Arial" pitchFamily="34" charset="0"/>
            </a:endParaRPr>
          </a:p>
          <a:p>
            <a:pPr>
              <a:buNone/>
            </a:pPr>
            <a:r>
              <a:rPr lang="en-US" sz="2400" b="1" u="sng" dirty="0" smtClean="0">
                <a:latin typeface="Arial" pitchFamily="34" charset="0"/>
                <a:cs typeface="Arial" pitchFamily="34" charset="0"/>
              </a:rPr>
              <a:t>At today’s hearing:</a:t>
            </a:r>
            <a:r>
              <a:rPr lang="en-US" sz="2400" b="1" dirty="0" smtClean="0">
                <a:latin typeface="Arial" pitchFamily="34" charset="0"/>
                <a:cs typeface="Arial" pitchFamily="34" charset="0"/>
              </a:rPr>
              <a:t>   </a:t>
            </a:r>
            <a:r>
              <a:rPr lang="en-US" sz="2000" dirty="0" smtClean="0">
                <a:latin typeface="Arial" pitchFamily="34" charset="0"/>
                <a:cs typeface="Arial" pitchFamily="34" charset="0"/>
              </a:rPr>
              <a:t>Submit written comments or testimony</a:t>
            </a:r>
            <a:endParaRPr lang="en-US" sz="2000" dirty="0">
              <a:latin typeface="Arial" pitchFamily="34" charset="0"/>
              <a:cs typeface="Arial" pitchFamily="34" charset="0"/>
            </a:endParaRPr>
          </a:p>
        </p:txBody>
      </p:sp>
      <p:pic>
        <p:nvPicPr>
          <p:cNvPr id="7" name="Picture 6" descr="DEQ logo color.tiff"/>
          <p:cNvPicPr>
            <a:picLocks noChangeAspect="1"/>
          </p:cNvPicPr>
          <p:nvPr/>
        </p:nvPicPr>
        <p:blipFill>
          <a:blip r:embed="rId2" cstate="print"/>
          <a:stretch>
            <a:fillRect/>
          </a:stretch>
        </p:blipFill>
        <p:spPr>
          <a:xfrm>
            <a:off x="304800" y="152400"/>
            <a:ext cx="432821" cy="990600"/>
          </a:xfrm>
          <a:prstGeom prst="rect">
            <a:avLst/>
          </a:prstGeom>
        </p:spPr>
      </p:pic>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3"/>
            <a:ext cx="8229600" cy="4876797"/>
          </a:xfrm>
        </p:spPr>
        <p:txBody>
          <a:bodyPr>
            <a:normAutofit/>
          </a:bodyPr>
          <a:lstStyle/>
          <a:p>
            <a:pPr>
              <a:buNone/>
            </a:pPr>
            <a:endParaRPr lang="en-US" b="1" dirty="0" smtClean="0">
              <a:solidFill>
                <a:srgbClr val="008272"/>
              </a:solidFill>
            </a:endParaRPr>
          </a:p>
          <a:p>
            <a:pPr>
              <a:buClr>
                <a:srgbClr val="008272"/>
              </a:buClr>
              <a:buFont typeface="Wingdings" pitchFamily="2" charset="2"/>
              <a:buChar char="§"/>
            </a:pPr>
            <a:r>
              <a:rPr lang="en-US" dirty="0" smtClean="0"/>
              <a:t>To correct toxics criteria that were recently disapproved by EPA</a:t>
            </a:r>
          </a:p>
          <a:p>
            <a:pPr lvl="1">
              <a:buClr>
                <a:srgbClr val="008272"/>
              </a:buClr>
              <a:buFont typeface="Wingdings" pitchFamily="2" charset="2"/>
              <a:buChar char="§"/>
            </a:pPr>
            <a:r>
              <a:rPr lang="en-US" dirty="0" smtClean="0"/>
              <a:t>Focusing on the straight-forward corrections</a:t>
            </a:r>
          </a:p>
          <a:p>
            <a:pPr>
              <a:buClr>
                <a:srgbClr val="008272"/>
              </a:buClr>
              <a:buNone/>
            </a:pPr>
            <a:endParaRPr lang="en-US" dirty="0" smtClean="0"/>
          </a:p>
          <a:p>
            <a:pPr>
              <a:buClr>
                <a:srgbClr val="008272"/>
              </a:buClr>
              <a:buFont typeface="Wingdings" pitchFamily="2" charset="2"/>
              <a:buChar char="§"/>
            </a:pPr>
            <a:r>
              <a:rPr lang="en-US" dirty="0" smtClean="0"/>
              <a:t>To correct typos and errors from past toxics rulemakings and to propose additional clarifications</a:t>
            </a:r>
          </a:p>
          <a:p>
            <a:pPr>
              <a:buNone/>
            </a:pPr>
            <a:endParaRPr lang="en-US" dirty="0"/>
          </a:p>
        </p:txBody>
      </p:sp>
      <p:sp>
        <p:nvSpPr>
          <p:cNvPr id="3" name="Slide Number Placeholder 2"/>
          <p:cNvSpPr>
            <a:spLocks noGrp="1"/>
          </p:cNvSpPr>
          <p:nvPr>
            <p:ph type="sldNum" sz="quarter" idx="12"/>
          </p:nvPr>
        </p:nvSpPr>
        <p:spPr/>
        <p:txBody>
          <a:bodyPr/>
          <a:lstStyle/>
          <a:p>
            <a:fld id="{2363C456-CFC3-4674-83B9-34DB1ABF1FA1}" type="slidenum">
              <a:rPr lang="en-US" smtClean="0"/>
              <a:pPr/>
              <a:t>2</a:t>
            </a:fld>
            <a:endParaRPr lang="en-US"/>
          </a:p>
        </p:txBody>
      </p:sp>
      <p:sp>
        <p:nvSpPr>
          <p:cNvPr id="5" name="TextBox 4"/>
          <p:cNvSpPr txBox="1"/>
          <p:nvPr/>
        </p:nvSpPr>
        <p:spPr>
          <a:xfrm>
            <a:off x="990600" y="152400"/>
            <a:ext cx="7086600" cy="1077218"/>
          </a:xfrm>
          <a:prstGeom prst="rect">
            <a:avLst/>
          </a:prstGeom>
          <a:noFill/>
        </p:spPr>
        <p:txBody>
          <a:bodyPr wrap="square" rtlCol="0">
            <a:spAutoFit/>
          </a:bodyPr>
          <a:lstStyle/>
          <a:p>
            <a:r>
              <a:rPr lang="en-US" sz="3200" dirty="0" smtClean="0">
                <a:latin typeface="Arial" pitchFamily="34" charset="0"/>
                <a:cs typeface="Arial" pitchFamily="34" charset="0"/>
              </a:rPr>
              <a:t>Why is DEQ Conducting This Rulemaking?</a:t>
            </a:r>
            <a:endParaRPr lang="en-US" sz="3200" dirty="0">
              <a:latin typeface="Arial" pitchFamily="34" charset="0"/>
              <a:cs typeface="Arial" pitchFamily="34" charset="0"/>
            </a:endParaRP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3"/>
            <a:ext cx="8534400" cy="4876797"/>
          </a:xfrm>
        </p:spPr>
        <p:txBody>
          <a:bodyPr>
            <a:normAutofit/>
          </a:bodyPr>
          <a:lstStyle/>
          <a:p>
            <a:pPr>
              <a:buClr>
                <a:srgbClr val="008272"/>
              </a:buClr>
              <a:buFont typeface="Wingdings" pitchFamily="2" charset="2"/>
              <a:buChar char="§"/>
            </a:pPr>
            <a:r>
              <a:rPr lang="en-US" dirty="0" smtClean="0"/>
              <a:t>EPA Disapproval Actions:</a:t>
            </a:r>
          </a:p>
          <a:p>
            <a:pPr lvl="1">
              <a:buClr>
                <a:srgbClr val="008272"/>
              </a:buClr>
            </a:pPr>
            <a:r>
              <a:rPr lang="en-US" dirty="0" smtClean="0"/>
              <a:t>On Jan. 31, 2013, EPA disapproved criteria submitted by DEQ in 2004 associated with 11 pesticides and selenium, and noted errors with several footnotes</a:t>
            </a:r>
          </a:p>
          <a:p>
            <a:pPr lvl="1">
              <a:buClr>
                <a:srgbClr val="008272"/>
              </a:buClr>
            </a:pPr>
            <a:r>
              <a:rPr lang="en-US" dirty="0" smtClean="0">
                <a:latin typeface="Arial" pitchFamily="34" charset="0"/>
              </a:rPr>
              <a:t>Clean Water Act requires OR to fix the disapprovals or EPA is required to promulgate criteria for OR</a:t>
            </a:r>
            <a:endParaRPr lang="en-US" dirty="0" smtClean="0"/>
          </a:p>
          <a:p>
            <a:pPr>
              <a:buClr>
                <a:srgbClr val="008272"/>
              </a:buClr>
              <a:buFont typeface="Wingdings" pitchFamily="2" charset="2"/>
              <a:buChar char="§"/>
            </a:pPr>
            <a:r>
              <a:rPr lang="en-US" dirty="0" smtClean="0"/>
              <a:t>Currently, DEQ has 3 effective toxics tables—confusing to public and DEQ staff</a:t>
            </a:r>
          </a:p>
          <a:p>
            <a:pPr>
              <a:buClr>
                <a:srgbClr val="008272"/>
              </a:buClr>
              <a:buFont typeface="Wingdings" pitchFamily="2" charset="2"/>
              <a:buChar char="§"/>
            </a:pPr>
            <a:r>
              <a:rPr lang="en-US" dirty="0" smtClean="0"/>
              <a:t>DEQ inadvertently omitted criteria for two pollutants during a 2007 rulemaking</a:t>
            </a:r>
          </a:p>
          <a:p>
            <a:pPr>
              <a:buClr>
                <a:srgbClr val="008272"/>
              </a:buClr>
              <a:buFont typeface="Wingdings" pitchFamily="2" charset="2"/>
              <a:buChar char="§"/>
            </a:pPr>
            <a:r>
              <a:rPr lang="en-US" dirty="0" smtClean="0"/>
              <a:t>There were a number of typos from past rulemakings and there are new </a:t>
            </a:r>
            <a:r>
              <a:rPr lang="en-US" dirty="0" smtClean="0"/>
              <a:t>DEQ table formatting recommendations </a:t>
            </a:r>
          </a:p>
          <a:p>
            <a:endParaRPr lang="en-US" dirty="0"/>
          </a:p>
        </p:txBody>
      </p:sp>
      <p:sp>
        <p:nvSpPr>
          <p:cNvPr id="3" name="Slide Number Placeholder 2"/>
          <p:cNvSpPr>
            <a:spLocks noGrp="1"/>
          </p:cNvSpPr>
          <p:nvPr>
            <p:ph type="sldNum" sz="quarter" idx="12"/>
          </p:nvPr>
        </p:nvSpPr>
        <p:spPr/>
        <p:txBody>
          <a:bodyPr/>
          <a:lstStyle/>
          <a:p>
            <a:fld id="{2363C456-CFC3-4674-83B9-34DB1ABF1FA1}" type="slidenum">
              <a:rPr lang="en-US" smtClean="0"/>
              <a:pPr/>
              <a:t>3</a:t>
            </a:fld>
            <a:endParaRPr lang="en-US"/>
          </a:p>
        </p:txBody>
      </p:sp>
      <p:sp>
        <p:nvSpPr>
          <p:cNvPr id="5" name="TextBox 4"/>
          <p:cNvSpPr txBox="1"/>
          <p:nvPr/>
        </p:nvSpPr>
        <p:spPr>
          <a:xfrm>
            <a:off x="990600" y="152400"/>
            <a:ext cx="7086600" cy="1077218"/>
          </a:xfrm>
          <a:prstGeom prst="rect">
            <a:avLst/>
          </a:prstGeom>
          <a:noFill/>
        </p:spPr>
        <p:txBody>
          <a:bodyPr wrap="square" rtlCol="0">
            <a:spAutoFit/>
          </a:bodyPr>
          <a:lstStyle/>
          <a:p>
            <a:r>
              <a:rPr lang="en-US" sz="3200" dirty="0" smtClean="0">
                <a:latin typeface="Arial" pitchFamily="34" charset="0"/>
                <a:cs typeface="Arial" pitchFamily="34" charset="0"/>
              </a:rPr>
              <a:t>Why is DEQ Proposing to Make These Changes?</a:t>
            </a:r>
            <a:endParaRPr lang="en-US" sz="3200" dirty="0">
              <a:latin typeface="Arial" pitchFamily="34" charset="0"/>
              <a:cs typeface="Arial" pitchFamily="34" charset="0"/>
            </a:endParaRP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3"/>
            <a:ext cx="5638800" cy="4525963"/>
          </a:xfrm>
        </p:spPr>
        <p:txBody>
          <a:bodyPr>
            <a:normAutofit fontScale="92500"/>
          </a:bodyPr>
          <a:lstStyle/>
          <a:p>
            <a:pPr>
              <a:buClr>
                <a:srgbClr val="008272"/>
              </a:buClr>
              <a:buFont typeface="Wingdings" pitchFamily="2" charset="2"/>
              <a:buChar char="§"/>
            </a:pPr>
            <a:r>
              <a:rPr lang="en-US" dirty="0" smtClean="0"/>
              <a:t>Concentrations of pollutant at which aquatic life, such as fish, shellfish and aquatic insects are protected</a:t>
            </a:r>
          </a:p>
          <a:p>
            <a:pPr>
              <a:buClr>
                <a:srgbClr val="008272"/>
              </a:buClr>
              <a:buFont typeface="Wingdings" pitchFamily="2" charset="2"/>
              <a:buChar char="§"/>
            </a:pPr>
            <a:r>
              <a:rPr lang="en-US" dirty="0" smtClean="0"/>
              <a:t>Each pollutant can have up to 4 criteria values:</a:t>
            </a:r>
          </a:p>
          <a:p>
            <a:pPr lvl="1">
              <a:buClr>
                <a:srgbClr val="008272"/>
              </a:buClr>
            </a:pPr>
            <a:r>
              <a:rPr lang="en-US" dirty="0" smtClean="0"/>
              <a:t>2 values to protect against acute and chronic effects in freshwater</a:t>
            </a:r>
          </a:p>
          <a:p>
            <a:pPr lvl="1">
              <a:buClr>
                <a:srgbClr val="008272"/>
              </a:buClr>
            </a:pPr>
            <a:r>
              <a:rPr lang="en-US" dirty="0" smtClean="0"/>
              <a:t>2 values to protect against acute and chronic effects in saltwater</a:t>
            </a:r>
          </a:p>
          <a:p>
            <a:pPr>
              <a:buClr>
                <a:srgbClr val="008272"/>
              </a:buClr>
              <a:buFont typeface="Wingdings" pitchFamily="2" charset="2"/>
              <a:buChar char="§"/>
            </a:pPr>
            <a:r>
              <a:rPr lang="en-US" dirty="0" smtClean="0"/>
              <a:t>A water quality standard is comprised of a beneficial use, criteria to protect the use, and </a:t>
            </a:r>
            <a:r>
              <a:rPr lang="en-US" dirty="0" err="1" smtClean="0"/>
              <a:t>antidegradation</a:t>
            </a:r>
            <a:r>
              <a:rPr lang="en-US" dirty="0" smtClean="0"/>
              <a:t> protections </a:t>
            </a:r>
            <a:endParaRPr lang="en-US" dirty="0"/>
          </a:p>
        </p:txBody>
      </p:sp>
      <p:sp>
        <p:nvSpPr>
          <p:cNvPr id="3" name="Slide Number Placeholder 2"/>
          <p:cNvSpPr>
            <a:spLocks noGrp="1"/>
          </p:cNvSpPr>
          <p:nvPr>
            <p:ph type="sldNum" sz="quarter" idx="12"/>
          </p:nvPr>
        </p:nvSpPr>
        <p:spPr/>
        <p:txBody>
          <a:bodyPr/>
          <a:lstStyle/>
          <a:p>
            <a:fld id="{2363C456-CFC3-4674-83B9-34DB1ABF1FA1}" type="slidenum">
              <a:rPr lang="en-US" smtClean="0"/>
              <a:pPr/>
              <a:t>4</a:t>
            </a:fld>
            <a:endParaRPr lang="en-US"/>
          </a:p>
        </p:txBody>
      </p:sp>
      <p:sp>
        <p:nvSpPr>
          <p:cNvPr id="4" name="TextBox 3"/>
          <p:cNvSpPr txBox="1"/>
          <p:nvPr/>
        </p:nvSpPr>
        <p:spPr>
          <a:xfrm>
            <a:off x="990600" y="381000"/>
            <a:ext cx="7086600" cy="584775"/>
          </a:xfrm>
          <a:prstGeom prst="rect">
            <a:avLst/>
          </a:prstGeom>
          <a:noFill/>
        </p:spPr>
        <p:txBody>
          <a:bodyPr wrap="square" rtlCol="0">
            <a:spAutoFit/>
          </a:bodyPr>
          <a:lstStyle/>
          <a:p>
            <a:r>
              <a:rPr lang="en-US" sz="3200" dirty="0" smtClean="0">
                <a:latin typeface="Arial" pitchFamily="34" charset="0"/>
                <a:cs typeface="Arial" pitchFamily="34" charset="0"/>
              </a:rPr>
              <a:t>What Are Aquatic Life Toxics Criteria?</a:t>
            </a:r>
            <a:endParaRPr lang="en-US" sz="3200" dirty="0">
              <a:latin typeface="Arial" pitchFamily="34" charset="0"/>
              <a:cs typeface="Arial" pitchFamily="34" charset="0"/>
            </a:endParaRPr>
          </a:p>
        </p:txBody>
      </p:sp>
      <p:pic>
        <p:nvPicPr>
          <p:cNvPr id="5" name="Picture 4" descr="coho smolt.jpg"/>
          <p:cNvPicPr>
            <a:picLocks noChangeAspect="1"/>
          </p:cNvPicPr>
          <p:nvPr/>
        </p:nvPicPr>
        <p:blipFill>
          <a:blip r:embed="rId2" cstate="print"/>
          <a:stretch>
            <a:fillRect/>
          </a:stretch>
        </p:blipFill>
        <p:spPr>
          <a:xfrm>
            <a:off x="6273800" y="2895600"/>
            <a:ext cx="2641600" cy="1981200"/>
          </a:xfrm>
          <a:prstGeom prst="ellipse">
            <a:avLst/>
          </a:prstGeom>
          <a:ln w="3175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6" name="TextBox 5"/>
          <p:cNvSpPr txBox="1"/>
          <p:nvPr/>
        </p:nvSpPr>
        <p:spPr>
          <a:xfrm>
            <a:off x="6172200" y="2209800"/>
            <a:ext cx="2590800" cy="646331"/>
          </a:xfrm>
          <a:prstGeom prst="rect">
            <a:avLst/>
          </a:prstGeom>
          <a:noFill/>
        </p:spPr>
        <p:txBody>
          <a:bodyPr wrap="square" rtlCol="0">
            <a:spAutoFit/>
          </a:bodyPr>
          <a:lstStyle/>
          <a:p>
            <a:r>
              <a:rPr lang="en-US" dirty="0" smtClean="0"/>
              <a:t>Beneficial Use Protected: </a:t>
            </a:r>
            <a:r>
              <a:rPr lang="en-US" i="1" dirty="0" smtClean="0"/>
              <a:t>Fish and Aquatic Life</a:t>
            </a:r>
            <a:endParaRPr lang="en-US" i="1" dirty="0"/>
          </a:p>
        </p:txBody>
      </p:sp>
      <p:pic>
        <p:nvPicPr>
          <p:cNvPr id="7" name="Picture 6" descr="stonefly.jpg"/>
          <p:cNvPicPr>
            <a:picLocks noChangeAspect="1"/>
          </p:cNvPicPr>
          <p:nvPr/>
        </p:nvPicPr>
        <p:blipFill>
          <a:blip r:embed="rId3" cstate="print"/>
          <a:stretch>
            <a:fillRect/>
          </a:stretch>
        </p:blipFill>
        <p:spPr>
          <a:xfrm>
            <a:off x="5943600" y="4572000"/>
            <a:ext cx="2390775" cy="1914525"/>
          </a:xfrm>
          <a:prstGeom prst="ellipse">
            <a:avLst/>
          </a:prstGeom>
          <a:ln w="3175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2363C456-CFC3-4674-83B9-34DB1ABF1FA1}" type="slidenum">
              <a:rPr lang="en-US" smtClean="0"/>
              <a:pPr/>
              <a:t>5</a:t>
            </a:fld>
            <a:endParaRPr lang="en-US"/>
          </a:p>
        </p:txBody>
      </p:sp>
      <p:graphicFrame>
        <p:nvGraphicFramePr>
          <p:cNvPr id="4" name="Table 3"/>
          <p:cNvGraphicFramePr>
            <a:graphicFrameLocks noGrp="1"/>
          </p:cNvGraphicFramePr>
          <p:nvPr/>
        </p:nvGraphicFramePr>
        <p:xfrm>
          <a:off x="533403" y="380998"/>
          <a:ext cx="8077194" cy="6096001"/>
        </p:xfrm>
        <a:graphic>
          <a:graphicData uri="http://schemas.openxmlformats.org/drawingml/2006/table">
            <a:tbl>
              <a:tblPr/>
              <a:tblGrid>
                <a:gridCol w="897466"/>
                <a:gridCol w="897466"/>
                <a:gridCol w="897466"/>
                <a:gridCol w="897466"/>
                <a:gridCol w="897466"/>
                <a:gridCol w="897466"/>
                <a:gridCol w="897466"/>
                <a:gridCol w="897466"/>
                <a:gridCol w="897466"/>
              </a:tblGrid>
              <a:tr h="234892">
                <a:tc gridSpan="9">
                  <a:txBody>
                    <a:bodyPr/>
                    <a:lstStyle/>
                    <a:p>
                      <a:pPr algn="l" fontAlgn="t"/>
                      <a:r>
                        <a:rPr lang="en-US" sz="800" b="1" i="0" u="none" strike="noStrike">
                          <a:solidFill>
                            <a:srgbClr val="FF0000"/>
                          </a:solidFill>
                          <a:latin typeface="Arial"/>
                        </a:rPr>
                        <a:t> </a:t>
                      </a:r>
                    </a:p>
                  </a:txBody>
                  <a:tcPr marL="7457" marR="7457" marT="7457" marB="0">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a:noFill/>
                    </a:lnB>
                    <a:solidFill>
                      <a:srgbClr val="00827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46077">
                <a:tc gridSpan="9">
                  <a:txBody>
                    <a:bodyPr/>
                    <a:lstStyle/>
                    <a:p>
                      <a:pPr algn="ctr" fontAlgn="t"/>
                      <a:r>
                        <a:rPr lang="en-US" sz="1000" b="0" i="0" u="sng" strike="noStrike">
                          <a:solidFill>
                            <a:srgbClr val="FFFFFF"/>
                          </a:solidFill>
                          <a:latin typeface="Arial"/>
                        </a:rPr>
                        <a:t>Table 30</a:t>
                      </a:r>
                    </a:p>
                  </a:txBody>
                  <a:tcPr marL="7457" marR="7457" marT="7457" marB="0">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a:noFill/>
                    </a:lnT>
                    <a:lnB>
                      <a:noFill/>
                    </a:lnB>
                    <a:solidFill>
                      <a:srgbClr val="00827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23707">
                <a:tc gridSpan="9">
                  <a:txBody>
                    <a:bodyPr/>
                    <a:lstStyle/>
                    <a:p>
                      <a:pPr algn="ctr" fontAlgn="t"/>
                      <a:r>
                        <a:rPr lang="en-US" sz="800" b="1" i="0" u="none" strike="noStrike">
                          <a:solidFill>
                            <a:srgbClr val="FFFFFF"/>
                          </a:solidFill>
                          <a:latin typeface="Arial"/>
                        </a:rPr>
                        <a:t> </a:t>
                      </a:r>
                    </a:p>
                  </a:txBody>
                  <a:tcPr marL="7457" marR="7457" marT="7457" marB="0">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a:noFill/>
                    </a:lnT>
                    <a:lnB>
                      <a:noFill/>
                    </a:lnB>
                    <a:solidFill>
                      <a:srgbClr val="00827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46077">
                <a:tc gridSpan="9">
                  <a:txBody>
                    <a:bodyPr/>
                    <a:lstStyle/>
                    <a:p>
                      <a:pPr algn="ctr" fontAlgn="t"/>
                      <a:r>
                        <a:rPr lang="en-US" sz="1000" b="1" i="0" u="sng" strike="noStrike">
                          <a:solidFill>
                            <a:srgbClr val="FFFFFF"/>
                          </a:solidFill>
                          <a:latin typeface="Arial"/>
                        </a:rPr>
                        <a:t>Aquatic Life Water Quality Criteria for Toxic Pollutants</a:t>
                      </a:r>
                    </a:p>
                  </a:txBody>
                  <a:tcPr marL="7457" marR="7457" marT="7457" marB="0">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a:noFill/>
                    </a:lnT>
                    <a:lnB>
                      <a:noFill/>
                    </a:lnB>
                    <a:solidFill>
                      <a:srgbClr val="00827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34892">
                <a:tc gridSpan="9">
                  <a:txBody>
                    <a:bodyPr/>
                    <a:lstStyle/>
                    <a:p>
                      <a:pPr algn="ctr" fontAlgn="t"/>
                      <a:r>
                        <a:rPr lang="en-US" sz="800" b="1" i="0" u="none" strike="noStrike">
                          <a:solidFill>
                            <a:srgbClr val="FF0000"/>
                          </a:solidFill>
                          <a:latin typeface="Arial"/>
                        </a:rPr>
                        <a:t> </a:t>
                      </a:r>
                    </a:p>
                  </a:txBody>
                  <a:tcPr marL="7457" marR="7457" marT="7457" marB="0">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solidFill>
                      <a:srgbClr val="00827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34892">
                <a:tc rowSpan="3">
                  <a:txBody>
                    <a:bodyPr/>
                    <a:lstStyle/>
                    <a:p>
                      <a:pPr algn="l" fontAlgn="t"/>
                      <a:r>
                        <a:rPr lang="en-US" sz="800" b="1" i="0" u="none" strike="noStrike">
                          <a:solidFill>
                            <a:srgbClr val="FF0000"/>
                          </a:solidFill>
                          <a:latin typeface="Arial"/>
                        </a:rPr>
                        <a:t> </a:t>
                      </a:r>
                    </a:p>
                  </a:txBody>
                  <a:tcPr marL="7457" marR="7457" marT="7457" marB="0">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B1DDCD"/>
                    </a:solidFill>
                  </a:tcPr>
                </a:tc>
                <a:tc rowSpan="3">
                  <a:txBody>
                    <a:bodyPr/>
                    <a:lstStyle/>
                    <a:p>
                      <a:pPr algn="l" fontAlgn="b"/>
                      <a:r>
                        <a:rPr lang="en-US" sz="800" b="1" i="0" u="none" strike="noStrike">
                          <a:solidFill>
                            <a:srgbClr val="000000"/>
                          </a:solidFill>
                          <a:latin typeface="Arial"/>
                        </a:rPr>
                        <a:t>Pollutant</a:t>
                      </a:r>
                    </a:p>
                  </a:txBody>
                  <a:tcPr marL="7457" marR="7457" marT="7457"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B1DDCD"/>
                    </a:solidFill>
                  </a:tcPr>
                </a:tc>
                <a:tc rowSpan="3" gridSpan="2">
                  <a:txBody>
                    <a:bodyPr/>
                    <a:lstStyle/>
                    <a:p>
                      <a:pPr algn="l" fontAlgn="b"/>
                      <a:r>
                        <a:rPr lang="en-US" sz="800" b="1" i="0" u="none" strike="noStrike">
                          <a:solidFill>
                            <a:srgbClr val="000000"/>
                          </a:solidFill>
                          <a:latin typeface="Arial"/>
                        </a:rPr>
                        <a:t>CAS No.</a:t>
                      </a:r>
                    </a:p>
                  </a:txBody>
                  <a:tcPr marL="7457" marR="7457" marT="7457"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B1DDCD"/>
                    </a:solidFill>
                  </a:tcPr>
                </a:tc>
                <a:tc rowSpan="3" hMerge="1">
                  <a:txBody>
                    <a:bodyPr/>
                    <a:lstStyle/>
                    <a:p>
                      <a:endParaRPr lang="en-US"/>
                    </a:p>
                  </a:txBody>
                  <a:tcPr/>
                </a:tc>
                <a:tc rowSpan="3">
                  <a:txBody>
                    <a:bodyPr/>
                    <a:lstStyle/>
                    <a:p>
                      <a:pPr algn="l" fontAlgn="b"/>
                      <a:r>
                        <a:rPr lang="en-US" sz="800" b="1" i="0" u="none" strike="noStrike">
                          <a:solidFill>
                            <a:srgbClr val="000000"/>
                          </a:solidFill>
                          <a:latin typeface="Arial"/>
                        </a:rPr>
                        <a:t>Human Health Criterion                  </a:t>
                      </a:r>
                    </a:p>
                  </a:txBody>
                  <a:tcPr marL="7457" marR="7457" marT="7457"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B1DDCD"/>
                    </a:solidFill>
                  </a:tcPr>
                </a:tc>
                <a:tc gridSpan="2">
                  <a:txBody>
                    <a:bodyPr/>
                    <a:lstStyle/>
                    <a:p>
                      <a:pPr algn="ctr" fontAlgn="b"/>
                      <a:r>
                        <a:rPr lang="en-US" sz="800" b="1" i="0" u="none" strike="noStrike">
                          <a:solidFill>
                            <a:srgbClr val="000000"/>
                          </a:solidFill>
                          <a:latin typeface="Arial"/>
                        </a:rPr>
                        <a:t>Freshwater</a:t>
                      </a:r>
                    </a:p>
                  </a:txBody>
                  <a:tcPr marL="7457" marR="7457" marT="7457"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rgbClr val="B1DDCD"/>
                    </a:solidFill>
                  </a:tcPr>
                </a:tc>
                <a:tc hMerge="1">
                  <a:txBody>
                    <a:bodyPr/>
                    <a:lstStyle/>
                    <a:p>
                      <a:endParaRPr lang="en-US"/>
                    </a:p>
                  </a:txBody>
                  <a:tcPr/>
                </a:tc>
                <a:tc gridSpan="2">
                  <a:txBody>
                    <a:bodyPr/>
                    <a:lstStyle/>
                    <a:p>
                      <a:pPr algn="ctr" fontAlgn="b"/>
                      <a:r>
                        <a:rPr lang="en-US" sz="800" b="1" i="0" u="none" strike="noStrike">
                          <a:solidFill>
                            <a:srgbClr val="000000"/>
                          </a:solidFill>
                          <a:latin typeface="Arial"/>
                        </a:rPr>
                        <a:t>Saltwater</a:t>
                      </a:r>
                    </a:p>
                  </a:txBody>
                  <a:tcPr marL="7457" marR="7457" marT="7457" marB="0" anchor="b">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rgbClr val="B1DDCD"/>
                    </a:solidFill>
                  </a:tcPr>
                </a:tc>
                <a:tc hMerge="1">
                  <a:txBody>
                    <a:bodyPr/>
                    <a:lstStyle/>
                    <a:p>
                      <a:endParaRPr lang="en-US"/>
                    </a:p>
                  </a:txBody>
                  <a:tcPr/>
                </a:tc>
              </a:tr>
              <a:tr h="234892">
                <a:tc vMerge="1">
                  <a:txBody>
                    <a:bodyPr/>
                    <a:lstStyle/>
                    <a:p>
                      <a:endParaRPr lang="en-US"/>
                    </a:p>
                  </a:txBody>
                  <a:tcPr/>
                </a:tc>
                <a:tc vMerge="1">
                  <a:txBody>
                    <a:bodyPr/>
                    <a:lstStyle/>
                    <a:p>
                      <a:endParaRPr lang="en-US"/>
                    </a:p>
                  </a:txBody>
                  <a:tcPr/>
                </a:tc>
                <a:tc gridSpan="2" vMerge="1">
                  <a:txBody>
                    <a:bodyPr/>
                    <a:lstStyle/>
                    <a:p>
                      <a:endParaRPr lang="en-US"/>
                    </a:p>
                  </a:txBody>
                  <a:tcPr/>
                </a:tc>
                <a:tc hMerge="1" vMerge="1">
                  <a:txBody>
                    <a:bodyPr/>
                    <a:lstStyle/>
                    <a:p>
                      <a:endParaRPr lang="en-US"/>
                    </a:p>
                  </a:txBody>
                  <a:tcPr/>
                </a:tc>
                <a:tc vMerge="1">
                  <a:txBody>
                    <a:bodyPr/>
                    <a:lstStyle/>
                    <a:p>
                      <a:endParaRPr lang="en-US"/>
                    </a:p>
                  </a:txBody>
                  <a:tcPr/>
                </a:tc>
                <a:tc gridSpan="2">
                  <a:txBody>
                    <a:bodyPr/>
                    <a:lstStyle/>
                    <a:p>
                      <a:pPr algn="ctr" fontAlgn="b"/>
                      <a:r>
                        <a:rPr lang="en-US" sz="800" b="1" i="0" u="none" strike="noStrike">
                          <a:solidFill>
                            <a:srgbClr val="000000"/>
                          </a:solidFill>
                          <a:latin typeface="Arial"/>
                        </a:rPr>
                        <a:t>(</a:t>
                      </a:r>
                      <a:r>
                        <a:rPr lang="en-US" sz="800" b="1" i="1" u="none" strike="noStrike">
                          <a:solidFill>
                            <a:srgbClr val="000000"/>
                          </a:solidFill>
                          <a:latin typeface="Arial"/>
                        </a:rPr>
                        <a:t>µg/L)</a:t>
                      </a:r>
                      <a:endParaRPr lang="en-US" sz="800" b="1" i="0" u="none" strike="noStrike">
                        <a:solidFill>
                          <a:srgbClr val="000000"/>
                        </a:solidFill>
                        <a:latin typeface="Arial"/>
                      </a:endParaRPr>
                    </a:p>
                  </a:txBody>
                  <a:tcPr marL="7457" marR="7457" marT="7457"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B1DDCD"/>
                    </a:solidFill>
                  </a:tcPr>
                </a:tc>
                <a:tc hMerge="1">
                  <a:txBody>
                    <a:bodyPr/>
                    <a:lstStyle/>
                    <a:p>
                      <a:endParaRPr lang="en-US"/>
                    </a:p>
                  </a:txBody>
                  <a:tcPr/>
                </a:tc>
                <a:tc gridSpan="2">
                  <a:txBody>
                    <a:bodyPr/>
                    <a:lstStyle/>
                    <a:p>
                      <a:pPr algn="ctr" fontAlgn="b"/>
                      <a:r>
                        <a:rPr lang="en-US" sz="800" b="1" i="1" u="none" strike="noStrike">
                          <a:solidFill>
                            <a:srgbClr val="000000"/>
                          </a:solidFill>
                          <a:latin typeface="Arial"/>
                        </a:rPr>
                        <a:t>(µg/L)</a:t>
                      </a:r>
                    </a:p>
                  </a:txBody>
                  <a:tcPr marL="7457" marR="7457" marT="7457" marB="0" anchor="b">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B1DDCD"/>
                    </a:solidFill>
                  </a:tcPr>
                </a:tc>
                <a:tc hMerge="1">
                  <a:txBody>
                    <a:bodyPr/>
                    <a:lstStyle/>
                    <a:p>
                      <a:endParaRPr lang="en-US"/>
                    </a:p>
                  </a:txBody>
                  <a:tcPr/>
                </a:tc>
              </a:tr>
              <a:tr h="592822">
                <a:tc vMerge="1">
                  <a:txBody>
                    <a:bodyPr/>
                    <a:lstStyle/>
                    <a:p>
                      <a:endParaRPr lang="en-US"/>
                    </a:p>
                  </a:txBody>
                  <a:tcPr/>
                </a:tc>
                <a:tc vMerge="1">
                  <a:txBody>
                    <a:bodyPr/>
                    <a:lstStyle/>
                    <a:p>
                      <a:endParaRPr lang="en-US"/>
                    </a:p>
                  </a:txBody>
                  <a:tcPr/>
                </a:tc>
                <a:tc gridSpan="2" vMerge="1">
                  <a:txBody>
                    <a:bodyPr/>
                    <a:lstStyle/>
                    <a:p>
                      <a:endParaRPr lang="en-US"/>
                    </a:p>
                  </a:txBody>
                  <a:tcPr/>
                </a:tc>
                <a:tc hMerge="1" vMerge="1">
                  <a:txBody>
                    <a:bodyPr/>
                    <a:lstStyle/>
                    <a:p>
                      <a:endParaRPr lang="en-US"/>
                    </a:p>
                  </a:txBody>
                  <a:tcPr/>
                </a:tc>
                <a:tc vMerge="1">
                  <a:txBody>
                    <a:bodyPr/>
                    <a:lstStyle/>
                    <a:p>
                      <a:endParaRPr lang="en-US"/>
                    </a:p>
                  </a:txBody>
                  <a:tcPr/>
                </a:tc>
                <a:tc>
                  <a:txBody>
                    <a:bodyPr/>
                    <a:lstStyle/>
                    <a:p>
                      <a:pPr algn="ctr" fontAlgn="b"/>
                      <a:r>
                        <a:rPr lang="en-US" sz="800" b="1" i="0" u="none" strike="noStrike">
                          <a:solidFill>
                            <a:srgbClr val="000000"/>
                          </a:solidFill>
                          <a:latin typeface="Arial"/>
                        </a:rPr>
                        <a:t>Acute Criterion (CMC)</a:t>
                      </a:r>
                    </a:p>
                  </a:txBody>
                  <a:tcPr marL="7457" marR="7457" marT="7457"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B1DDCD"/>
                    </a:solidFill>
                  </a:tcPr>
                </a:tc>
                <a:tc>
                  <a:txBody>
                    <a:bodyPr/>
                    <a:lstStyle/>
                    <a:p>
                      <a:pPr algn="ctr" fontAlgn="b"/>
                      <a:r>
                        <a:rPr lang="en-US" sz="800" b="1" i="0" u="none" strike="noStrike">
                          <a:solidFill>
                            <a:srgbClr val="000000"/>
                          </a:solidFill>
                          <a:latin typeface="Arial"/>
                        </a:rPr>
                        <a:t>Chronic Criterion (CCC)</a:t>
                      </a:r>
                    </a:p>
                  </a:txBody>
                  <a:tcPr marL="7457" marR="7457" marT="7457"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B1DDCD"/>
                    </a:solidFill>
                  </a:tcPr>
                </a:tc>
                <a:tc>
                  <a:txBody>
                    <a:bodyPr/>
                    <a:lstStyle/>
                    <a:p>
                      <a:pPr algn="ctr" fontAlgn="b"/>
                      <a:r>
                        <a:rPr lang="en-US" sz="800" b="1" i="0" u="none" strike="noStrike">
                          <a:solidFill>
                            <a:srgbClr val="000000"/>
                          </a:solidFill>
                          <a:latin typeface="Arial"/>
                        </a:rPr>
                        <a:t>Acute Criterion (CMC)</a:t>
                      </a:r>
                    </a:p>
                  </a:txBody>
                  <a:tcPr marL="7457" marR="7457" marT="7457"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B1DDCD"/>
                    </a:solidFill>
                  </a:tcPr>
                </a:tc>
                <a:tc>
                  <a:txBody>
                    <a:bodyPr/>
                    <a:lstStyle/>
                    <a:p>
                      <a:pPr algn="ctr" fontAlgn="b"/>
                      <a:r>
                        <a:rPr lang="en-US" sz="800" b="1" i="0" u="none" strike="noStrike">
                          <a:solidFill>
                            <a:srgbClr val="000000"/>
                          </a:solidFill>
                          <a:latin typeface="Arial"/>
                        </a:rPr>
                        <a:t>Chronic Criterion (CCC)</a:t>
                      </a:r>
                    </a:p>
                  </a:txBody>
                  <a:tcPr marL="7457" marR="7457" marT="7457" marB="0" anchor="b">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B1DDCD"/>
                    </a:solidFill>
                  </a:tcPr>
                </a:tc>
              </a:tr>
              <a:tr h="246077">
                <a:tc>
                  <a:txBody>
                    <a:bodyPr/>
                    <a:lstStyle/>
                    <a:p>
                      <a:pPr algn="ctr" fontAlgn="t"/>
                      <a:r>
                        <a:rPr lang="en-US" sz="800" b="0" i="0" u="sng" strike="noStrike">
                          <a:solidFill>
                            <a:srgbClr val="000000"/>
                          </a:solidFill>
                          <a:latin typeface="Arial"/>
                        </a:rPr>
                        <a:t>33</a:t>
                      </a:r>
                    </a:p>
                  </a:txBody>
                  <a:tcPr marL="7457" marR="7457" marT="7457" marB="0">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l" fontAlgn="t"/>
                      <a:r>
                        <a:rPr lang="en-US" sz="800" b="0" i="0" u="sng" strike="noStrike">
                          <a:solidFill>
                            <a:srgbClr val="000000"/>
                          </a:solidFill>
                          <a:latin typeface="Arial"/>
                        </a:rPr>
                        <a:t>Pentachlorophenol</a:t>
                      </a:r>
                    </a:p>
                  </a:txBody>
                  <a:tcPr marL="7457" marR="7457" marT="745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r" fontAlgn="t"/>
                      <a:r>
                        <a:rPr lang="en-US" sz="800" b="0" i="0" u="sng" strike="noStrike">
                          <a:solidFill>
                            <a:srgbClr val="000000"/>
                          </a:solidFill>
                          <a:latin typeface="Arial"/>
                        </a:rPr>
                        <a:t>87865</a:t>
                      </a:r>
                    </a:p>
                  </a:txBody>
                  <a:tcPr marL="7457" marR="7457" marT="745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n-US" sz="800" b="0" i="0" u="sng" strike="noStrike">
                          <a:solidFill>
                            <a:srgbClr val="000000"/>
                          </a:solidFill>
                          <a:latin typeface="Arial"/>
                        </a:rPr>
                        <a:t>y</a:t>
                      </a:r>
                    </a:p>
                  </a:txBody>
                  <a:tcPr marL="7457" marR="7457" marT="745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n-US" sz="800" b="0" i="1" u="sng" strike="noStrike">
                          <a:solidFill>
                            <a:srgbClr val="000000"/>
                          </a:solidFill>
                          <a:latin typeface="Arial"/>
                        </a:rPr>
                        <a:t>See</a:t>
                      </a:r>
                      <a:r>
                        <a:rPr lang="en-US" sz="800" b="1" i="0" u="sng" strike="noStrike">
                          <a:solidFill>
                            <a:srgbClr val="000000"/>
                          </a:solidFill>
                          <a:latin typeface="Arial"/>
                        </a:rPr>
                        <a:t> H</a:t>
                      </a:r>
                      <a:endParaRPr lang="en-US" sz="800" b="0" i="1" u="sng" strike="noStrike">
                        <a:solidFill>
                          <a:srgbClr val="000000"/>
                        </a:solidFill>
                        <a:latin typeface="Arial"/>
                      </a:endParaRPr>
                    </a:p>
                  </a:txBody>
                  <a:tcPr marL="7457" marR="7457" marT="745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n-US" sz="800" b="0" i="1" u="sng" strike="noStrike">
                          <a:solidFill>
                            <a:srgbClr val="000000"/>
                          </a:solidFill>
                          <a:latin typeface="Arial"/>
                        </a:rPr>
                        <a:t>See</a:t>
                      </a:r>
                      <a:r>
                        <a:rPr lang="en-US" sz="800" b="1" i="0" u="sng" strike="noStrike">
                          <a:solidFill>
                            <a:srgbClr val="000000"/>
                          </a:solidFill>
                          <a:latin typeface="Arial"/>
                        </a:rPr>
                        <a:t> H</a:t>
                      </a:r>
                      <a:endParaRPr lang="en-US" sz="800" b="0" i="1" u="sng" strike="noStrike">
                        <a:solidFill>
                          <a:srgbClr val="000000"/>
                        </a:solidFill>
                        <a:latin typeface="Arial"/>
                      </a:endParaRPr>
                    </a:p>
                  </a:txBody>
                  <a:tcPr marL="7457" marR="7457" marT="745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n-US" sz="800" b="0" i="0" u="sng" strike="noStrike">
                          <a:solidFill>
                            <a:srgbClr val="000000"/>
                          </a:solidFill>
                          <a:latin typeface="Arial"/>
                        </a:rPr>
                        <a:t>13</a:t>
                      </a:r>
                    </a:p>
                  </a:txBody>
                  <a:tcPr marL="7457" marR="7457" marT="745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n-US" sz="800" b="0" i="0" u="sng" strike="noStrike">
                          <a:solidFill>
                            <a:srgbClr val="000000"/>
                          </a:solidFill>
                          <a:latin typeface="Arial"/>
                        </a:rPr>
                        <a:t>7.9</a:t>
                      </a:r>
                    </a:p>
                  </a:txBody>
                  <a:tcPr marL="7457" marR="7457" marT="7457" marB="0">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8598">
                <a:tc gridSpan="9">
                  <a:txBody>
                    <a:bodyPr/>
                    <a:lstStyle/>
                    <a:p>
                      <a:pPr algn="ctr" fontAlgn="t"/>
                      <a:r>
                        <a:rPr lang="en-US" sz="900" b="1" i="0" u="sng" strike="noStrike" baseline="30000">
                          <a:solidFill>
                            <a:srgbClr val="000000"/>
                          </a:solidFill>
                          <a:latin typeface="Arial"/>
                        </a:rPr>
                        <a:t>H</a:t>
                      </a:r>
                      <a:r>
                        <a:rPr lang="en-US" sz="800" b="0" i="1" u="sng" strike="noStrike">
                          <a:solidFill>
                            <a:srgbClr val="000000"/>
                          </a:solidFill>
                          <a:latin typeface="Arial"/>
                        </a:rPr>
                        <a:t> </a:t>
                      </a:r>
                      <a:r>
                        <a:rPr lang="en-US" sz="700" b="0" i="1" u="sng" strike="noStrike">
                          <a:solidFill>
                            <a:srgbClr val="000000"/>
                          </a:solidFill>
                          <a:latin typeface="Arial"/>
                        </a:rPr>
                        <a:t>Freshwater aquatic life values for pentachlorophenol are expressed as a function of pH, and are calculated as follows: CMC=(exp(1.005(pH)-4.869); CCC=exp(1.005(pH)-5.134).</a:t>
                      </a:r>
                      <a:endParaRPr lang="en-US" sz="900" b="1" i="0" u="sng" strike="noStrike">
                        <a:solidFill>
                          <a:srgbClr val="000000"/>
                        </a:solidFill>
                        <a:latin typeface="Arial"/>
                      </a:endParaRPr>
                    </a:p>
                  </a:txBody>
                  <a:tcPr marL="7457" marR="7457" marT="7457" marB="0">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771787">
                <a:tc>
                  <a:txBody>
                    <a:bodyPr/>
                    <a:lstStyle/>
                    <a:p>
                      <a:pPr algn="ctr" fontAlgn="t"/>
                      <a:r>
                        <a:rPr lang="en-US" sz="800" b="0" i="0" u="sng" strike="noStrike">
                          <a:solidFill>
                            <a:srgbClr val="000000"/>
                          </a:solidFill>
                          <a:latin typeface="Arial"/>
                        </a:rPr>
                        <a:t>34</a:t>
                      </a:r>
                    </a:p>
                  </a:txBody>
                  <a:tcPr marL="7457" marR="7457" marT="7457" marB="0">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a:txBody>
                    <a:bodyPr/>
                    <a:lstStyle/>
                    <a:p>
                      <a:pPr algn="l" fontAlgn="t"/>
                      <a:r>
                        <a:rPr lang="en-US" sz="800" b="0" i="1" u="sng" strike="noStrike">
                          <a:solidFill>
                            <a:srgbClr val="000000"/>
                          </a:solidFill>
                          <a:latin typeface="Arial"/>
                        </a:rPr>
                        <a:t>Phosphorus Elemental</a:t>
                      </a:r>
                    </a:p>
                  </a:txBody>
                  <a:tcPr marL="7457" marR="7457" marT="745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gridSpan="2">
                  <a:txBody>
                    <a:bodyPr/>
                    <a:lstStyle/>
                    <a:p>
                      <a:pPr algn="r" fontAlgn="t"/>
                      <a:r>
                        <a:rPr lang="en-US" sz="800" b="0" i="0" u="sng" strike="noStrike">
                          <a:solidFill>
                            <a:srgbClr val="000000"/>
                          </a:solidFill>
                          <a:latin typeface="Arial"/>
                        </a:rPr>
                        <a:t>7723140</a:t>
                      </a:r>
                    </a:p>
                  </a:txBody>
                  <a:tcPr marL="7457" marR="7457" marT="745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hMerge="1">
                  <a:txBody>
                    <a:bodyPr/>
                    <a:lstStyle/>
                    <a:p>
                      <a:endParaRPr lang="en-US"/>
                    </a:p>
                  </a:txBody>
                  <a:tcPr/>
                </a:tc>
                <a:tc>
                  <a:txBody>
                    <a:bodyPr/>
                    <a:lstStyle/>
                    <a:p>
                      <a:pPr algn="ctr" fontAlgn="t"/>
                      <a:r>
                        <a:rPr lang="en-US" sz="800" b="0" i="0" u="sng" strike="noStrike">
                          <a:solidFill>
                            <a:srgbClr val="000000"/>
                          </a:solidFill>
                          <a:latin typeface="Arial"/>
                        </a:rPr>
                        <a:t>n</a:t>
                      </a:r>
                    </a:p>
                  </a:txBody>
                  <a:tcPr marL="7457" marR="7457" marT="745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a:txBody>
                    <a:bodyPr/>
                    <a:lstStyle/>
                    <a:p>
                      <a:pPr algn="ctr" fontAlgn="t"/>
                      <a:r>
                        <a:rPr lang="en-US" sz="800" b="0" i="0" u="sng" strike="noStrike">
                          <a:solidFill>
                            <a:srgbClr val="000000"/>
                          </a:solidFill>
                          <a:latin typeface="Arial"/>
                        </a:rPr>
                        <a:t>--</a:t>
                      </a:r>
                    </a:p>
                  </a:txBody>
                  <a:tcPr marL="7457" marR="7457" marT="745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a:txBody>
                    <a:bodyPr/>
                    <a:lstStyle/>
                    <a:p>
                      <a:pPr algn="ctr" fontAlgn="t"/>
                      <a:r>
                        <a:rPr lang="en-US" sz="800" b="0" i="0" u="sng" strike="noStrike">
                          <a:solidFill>
                            <a:srgbClr val="000000"/>
                          </a:solidFill>
                          <a:latin typeface="Arial"/>
                        </a:rPr>
                        <a:t>--</a:t>
                      </a:r>
                    </a:p>
                  </a:txBody>
                  <a:tcPr marL="7457" marR="7457" marT="745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a:txBody>
                    <a:bodyPr/>
                    <a:lstStyle/>
                    <a:p>
                      <a:pPr algn="ctr" fontAlgn="t"/>
                      <a:r>
                        <a:rPr lang="en-US" sz="800" b="0" i="0" u="sng" strike="noStrike">
                          <a:solidFill>
                            <a:srgbClr val="000000"/>
                          </a:solidFill>
                          <a:latin typeface="Arial"/>
                        </a:rPr>
                        <a:t>--</a:t>
                      </a:r>
                    </a:p>
                  </a:txBody>
                  <a:tcPr marL="7457" marR="7457" marT="745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a:txBody>
                    <a:bodyPr/>
                    <a:lstStyle/>
                    <a:p>
                      <a:pPr algn="ctr" fontAlgn="t"/>
                      <a:r>
                        <a:rPr lang="en-US" sz="800" b="0" i="0" u="sng" strike="noStrike">
                          <a:solidFill>
                            <a:srgbClr val="000000"/>
                          </a:solidFill>
                          <a:latin typeface="Arial"/>
                        </a:rPr>
                        <a:t>0.1</a:t>
                      </a:r>
                    </a:p>
                  </a:txBody>
                  <a:tcPr marL="7457" marR="7457" marT="7457" marB="0">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r>
              <a:tr h="771787">
                <a:tc>
                  <a:txBody>
                    <a:bodyPr/>
                    <a:lstStyle/>
                    <a:p>
                      <a:pPr algn="ctr" fontAlgn="t"/>
                      <a:r>
                        <a:rPr lang="en-US" sz="800" b="0" i="0" u="sng" strike="noStrike">
                          <a:solidFill>
                            <a:srgbClr val="000000"/>
                          </a:solidFill>
                          <a:latin typeface="Arial"/>
                        </a:rPr>
                        <a:t>35</a:t>
                      </a:r>
                    </a:p>
                  </a:txBody>
                  <a:tcPr marL="7457" marR="7457" marT="7457" marB="0">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r>
                        <a:rPr lang="en-US" sz="800" b="0" i="0" u="sng" strike="noStrike">
                          <a:solidFill>
                            <a:srgbClr val="000000"/>
                          </a:solidFill>
                          <a:latin typeface="Arial"/>
                        </a:rPr>
                        <a:t>Polychlorinated Biphenyls (PCBs)</a:t>
                      </a:r>
                      <a:r>
                        <a:rPr lang="en-US" sz="800" b="0" i="1" u="sng" strike="noStrike" baseline="30000">
                          <a:solidFill>
                            <a:srgbClr val="000000"/>
                          </a:solidFill>
                          <a:latin typeface="Arial"/>
                        </a:rPr>
                        <a:t> </a:t>
                      </a:r>
                      <a:endParaRPr lang="en-US" sz="800" b="0" i="0" u="sng" strike="noStrike">
                        <a:solidFill>
                          <a:srgbClr val="000000"/>
                        </a:solidFill>
                        <a:latin typeface="Arial"/>
                      </a:endParaRPr>
                    </a:p>
                  </a:txBody>
                  <a:tcPr marL="7457" marR="7457" marT="745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l" fontAlgn="t"/>
                      <a:r>
                        <a:rPr lang="en-US" sz="800" b="0" i="0" u="sng" strike="noStrike">
                          <a:solidFill>
                            <a:srgbClr val="000000"/>
                          </a:solidFill>
                          <a:latin typeface="Arial"/>
                        </a:rPr>
                        <a:t>NA </a:t>
                      </a:r>
                    </a:p>
                  </a:txBody>
                  <a:tcPr marL="7457" marR="7457" marT="745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ctr" fontAlgn="t"/>
                      <a:r>
                        <a:rPr lang="en-US" sz="800" b="0" i="0" u="sng" strike="noStrike">
                          <a:solidFill>
                            <a:srgbClr val="000000"/>
                          </a:solidFill>
                          <a:latin typeface="Arial"/>
                        </a:rPr>
                        <a:t>y</a:t>
                      </a:r>
                    </a:p>
                  </a:txBody>
                  <a:tcPr marL="7457" marR="7457" marT="745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n-US" sz="800" b="0" i="0" u="sng" strike="noStrike">
                          <a:solidFill>
                            <a:srgbClr val="000000"/>
                          </a:solidFill>
                          <a:latin typeface="Arial"/>
                        </a:rPr>
                        <a:t>2</a:t>
                      </a:r>
                      <a:r>
                        <a:rPr lang="en-US" sz="800" b="1" i="0" u="sng" strike="noStrike" baseline="30000">
                          <a:solidFill>
                            <a:srgbClr val="000000"/>
                          </a:solidFill>
                          <a:latin typeface="Arial"/>
                        </a:rPr>
                        <a:t> </a:t>
                      </a:r>
                      <a:r>
                        <a:rPr lang="en-US" sz="900" b="1" i="0" u="sng" strike="noStrike" baseline="30000">
                          <a:solidFill>
                            <a:srgbClr val="000000"/>
                          </a:solidFill>
                          <a:latin typeface="Arial"/>
                        </a:rPr>
                        <a:t>K</a:t>
                      </a:r>
                      <a:endParaRPr lang="en-US" sz="800" b="0" i="0" u="sng" strike="noStrike">
                        <a:solidFill>
                          <a:srgbClr val="000000"/>
                        </a:solidFill>
                        <a:latin typeface="Arial"/>
                      </a:endParaRPr>
                    </a:p>
                  </a:txBody>
                  <a:tcPr marL="7457" marR="7457" marT="745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n-US" sz="800" b="0" i="0" u="sng" strike="noStrike">
                          <a:solidFill>
                            <a:srgbClr val="000000"/>
                          </a:solidFill>
                          <a:latin typeface="Arial"/>
                        </a:rPr>
                        <a:t>0.014</a:t>
                      </a:r>
                      <a:r>
                        <a:rPr lang="en-US" sz="800" b="1" i="0" u="sng" strike="noStrike" baseline="30000">
                          <a:solidFill>
                            <a:srgbClr val="000000"/>
                          </a:solidFill>
                          <a:latin typeface="Arial"/>
                        </a:rPr>
                        <a:t> </a:t>
                      </a:r>
                      <a:r>
                        <a:rPr lang="en-US" sz="900" b="1" i="0" u="sng" strike="noStrike" baseline="30000">
                          <a:solidFill>
                            <a:srgbClr val="000000"/>
                          </a:solidFill>
                          <a:latin typeface="Arial"/>
                        </a:rPr>
                        <a:t>K</a:t>
                      </a:r>
                      <a:endParaRPr lang="en-US" sz="800" b="0" i="0" u="sng" strike="noStrike">
                        <a:solidFill>
                          <a:srgbClr val="000000"/>
                        </a:solidFill>
                        <a:latin typeface="Arial"/>
                      </a:endParaRPr>
                    </a:p>
                  </a:txBody>
                  <a:tcPr marL="7457" marR="7457" marT="745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n-US" sz="800" b="0" i="0" u="sng" strike="noStrike">
                          <a:solidFill>
                            <a:srgbClr val="000000"/>
                          </a:solidFill>
                          <a:latin typeface="Arial"/>
                        </a:rPr>
                        <a:t>10</a:t>
                      </a:r>
                      <a:r>
                        <a:rPr lang="en-US" sz="800" b="1" i="0" u="sng" strike="noStrike" baseline="30000">
                          <a:solidFill>
                            <a:srgbClr val="000000"/>
                          </a:solidFill>
                          <a:latin typeface="Arial"/>
                        </a:rPr>
                        <a:t> </a:t>
                      </a:r>
                      <a:r>
                        <a:rPr lang="en-US" sz="900" b="1" i="0" u="sng" strike="noStrike" baseline="30000">
                          <a:solidFill>
                            <a:srgbClr val="000000"/>
                          </a:solidFill>
                          <a:latin typeface="Arial"/>
                        </a:rPr>
                        <a:t>K</a:t>
                      </a:r>
                      <a:endParaRPr lang="en-US" sz="800" b="0" i="0" u="sng" strike="noStrike">
                        <a:solidFill>
                          <a:srgbClr val="000000"/>
                        </a:solidFill>
                        <a:latin typeface="Arial"/>
                      </a:endParaRPr>
                    </a:p>
                  </a:txBody>
                  <a:tcPr marL="7457" marR="7457" marT="745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n-US" sz="800" b="0" i="0" u="sng" strike="noStrike">
                          <a:solidFill>
                            <a:srgbClr val="000000"/>
                          </a:solidFill>
                          <a:latin typeface="Arial"/>
                        </a:rPr>
                        <a:t>0.03</a:t>
                      </a:r>
                      <a:r>
                        <a:rPr lang="en-US" sz="800" b="1" i="0" u="sng" strike="noStrike" baseline="30000">
                          <a:solidFill>
                            <a:srgbClr val="000000"/>
                          </a:solidFill>
                          <a:latin typeface="Arial"/>
                        </a:rPr>
                        <a:t> </a:t>
                      </a:r>
                      <a:r>
                        <a:rPr lang="en-US" sz="900" b="1" i="0" u="sng" strike="noStrike" baseline="30000">
                          <a:solidFill>
                            <a:srgbClr val="000000"/>
                          </a:solidFill>
                          <a:latin typeface="Arial"/>
                        </a:rPr>
                        <a:t>K</a:t>
                      </a:r>
                      <a:endParaRPr lang="en-US" sz="800" b="0" i="0" u="sng" strike="noStrike">
                        <a:solidFill>
                          <a:srgbClr val="000000"/>
                        </a:solidFill>
                        <a:latin typeface="Arial"/>
                      </a:endParaRPr>
                    </a:p>
                  </a:txBody>
                  <a:tcPr marL="7457" marR="7457" marT="7457" marB="0">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0819">
                <a:tc gridSpan="9">
                  <a:txBody>
                    <a:bodyPr/>
                    <a:lstStyle/>
                    <a:p>
                      <a:pPr algn="ctr" fontAlgn="t"/>
                      <a:r>
                        <a:rPr lang="en-US" sz="900" b="1" i="0" u="sng" strike="noStrike" baseline="30000">
                          <a:solidFill>
                            <a:srgbClr val="000000"/>
                          </a:solidFill>
                          <a:latin typeface="Arial"/>
                        </a:rPr>
                        <a:t>K</a:t>
                      </a:r>
                      <a:r>
                        <a:rPr lang="en-US" sz="800" b="0" i="0" u="sng" strike="noStrike">
                          <a:solidFill>
                            <a:srgbClr val="000000"/>
                          </a:solidFill>
                          <a:latin typeface="Arial"/>
                        </a:rPr>
                        <a:t> </a:t>
                      </a:r>
                      <a:r>
                        <a:rPr lang="en-US" sz="700" b="0" i="1" u="sng" strike="noStrike">
                          <a:solidFill>
                            <a:srgbClr val="000000"/>
                          </a:solidFill>
                          <a:latin typeface="Arial"/>
                        </a:rPr>
                        <a:t>This criterion applies to total PCBs (e.g.</a:t>
                      </a:r>
                      <a:r>
                        <a:rPr lang="en-US" sz="700" b="0" i="0" u="sng" strike="noStrike">
                          <a:solidFill>
                            <a:srgbClr val="000000"/>
                          </a:solidFill>
                          <a:latin typeface="Arial"/>
                        </a:rPr>
                        <a:t> determined as Aroclors or congeners)</a:t>
                      </a:r>
                      <a:endParaRPr lang="en-US" sz="900" b="1" i="0" u="sng" strike="noStrike">
                        <a:solidFill>
                          <a:srgbClr val="000000"/>
                        </a:solidFill>
                        <a:latin typeface="Arial"/>
                      </a:endParaRPr>
                    </a:p>
                  </a:txBody>
                  <a:tcPr marL="7457" marR="7457" marT="7457" marB="0">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91487">
                <a:tc>
                  <a:txBody>
                    <a:bodyPr/>
                    <a:lstStyle/>
                    <a:p>
                      <a:pPr algn="ctr" fontAlgn="t"/>
                      <a:r>
                        <a:rPr lang="en-US" sz="800" b="0" i="0" u="sng" strike="noStrike">
                          <a:solidFill>
                            <a:srgbClr val="000000"/>
                          </a:solidFill>
                          <a:latin typeface="Arial"/>
                        </a:rPr>
                        <a:t>36</a:t>
                      </a:r>
                    </a:p>
                  </a:txBody>
                  <a:tcPr marL="7457" marR="7457" marT="7457" marB="0">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a:txBody>
                    <a:bodyPr/>
                    <a:lstStyle/>
                    <a:p>
                      <a:pPr algn="l" fontAlgn="t"/>
                      <a:r>
                        <a:rPr lang="en-US" sz="800" b="0" i="0" u="sng" strike="noStrike">
                          <a:solidFill>
                            <a:srgbClr val="000000"/>
                          </a:solidFill>
                          <a:latin typeface="Arial"/>
                        </a:rPr>
                        <a:t>Selenium</a:t>
                      </a:r>
                    </a:p>
                  </a:txBody>
                  <a:tcPr marL="7457" marR="7457" marT="745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gridSpan="2">
                  <a:txBody>
                    <a:bodyPr/>
                    <a:lstStyle/>
                    <a:p>
                      <a:pPr algn="r" fontAlgn="t"/>
                      <a:r>
                        <a:rPr lang="en-US" sz="800" b="0" i="0" u="sng" strike="noStrike">
                          <a:solidFill>
                            <a:srgbClr val="000000"/>
                          </a:solidFill>
                          <a:latin typeface="Arial"/>
                        </a:rPr>
                        <a:t>7782492</a:t>
                      </a:r>
                    </a:p>
                  </a:txBody>
                  <a:tcPr marL="7457" marR="7457" marT="745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hMerge="1">
                  <a:txBody>
                    <a:bodyPr/>
                    <a:lstStyle/>
                    <a:p>
                      <a:endParaRPr lang="en-US"/>
                    </a:p>
                  </a:txBody>
                  <a:tcPr/>
                </a:tc>
                <a:tc>
                  <a:txBody>
                    <a:bodyPr/>
                    <a:lstStyle/>
                    <a:p>
                      <a:pPr algn="ctr" fontAlgn="t"/>
                      <a:r>
                        <a:rPr lang="en-US" sz="800" b="0" i="0" u="sng" strike="noStrike">
                          <a:solidFill>
                            <a:srgbClr val="000000"/>
                          </a:solidFill>
                          <a:latin typeface="Arial"/>
                        </a:rPr>
                        <a:t>y</a:t>
                      </a:r>
                    </a:p>
                  </a:txBody>
                  <a:tcPr marL="7457" marR="7457" marT="745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a:txBody>
                    <a:bodyPr/>
                    <a:lstStyle/>
                    <a:p>
                      <a:pPr algn="ctr" fontAlgn="t"/>
                      <a:r>
                        <a:rPr lang="en-US" sz="800" b="0" i="1" u="sng" strike="noStrike">
                          <a:solidFill>
                            <a:srgbClr val="000000"/>
                          </a:solidFill>
                          <a:latin typeface="Arial"/>
                        </a:rPr>
                        <a:t>See</a:t>
                      </a:r>
                      <a:r>
                        <a:rPr lang="en-US" sz="800" b="0" i="0" u="sng" strike="noStrike">
                          <a:solidFill>
                            <a:srgbClr val="000000"/>
                          </a:solidFill>
                          <a:latin typeface="Arial"/>
                        </a:rPr>
                        <a:t> </a:t>
                      </a:r>
                      <a:r>
                        <a:rPr lang="en-US" sz="800" b="1" i="0" u="sng" strike="noStrike">
                          <a:solidFill>
                            <a:srgbClr val="000000"/>
                          </a:solidFill>
                          <a:latin typeface="Arial"/>
                        </a:rPr>
                        <a:t>C</a:t>
                      </a:r>
                      <a:r>
                        <a:rPr lang="en-US" sz="800" b="0" i="0" u="sng" strike="noStrike">
                          <a:solidFill>
                            <a:srgbClr val="000000"/>
                          </a:solidFill>
                          <a:latin typeface="Arial"/>
                        </a:rPr>
                        <a:t> , </a:t>
                      </a:r>
                      <a:r>
                        <a:rPr lang="en-US" sz="800" b="1" i="0" u="sng" strike="noStrike">
                          <a:solidFill>
                            <a:srgbClr val="000000"/>
                          </a:solidFill>
                          <a:latin typeface="Arial"/>
                        </a:rPr>
                        <a:t>L</a:t>
                      </a:r>
                      <a:endParaRPr lang="en-US" sz="800" b="0" i="1" u="sng" strike="noStrike">
                        <a:solidFill>
                          <a:srgbClr val="000000"/>
                        </a:solidFill>
                        <a:latin typeface="Arial"/>
                      </a:endParaRPr>
                    </a:p>
                  </a:txBody>
                  <a:tcPr marL="7457" marR="7457" marT="745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a:txBody>
                    <a:bodyPr/>
                    <a:lstStyle/>
                    <a:p>
                      <a:pPr algn="ctr" fontAlgn="t"/>
                      <a:r>
                        <a:rPr lang="en-US" sz="800" b="0" i="0" u="sng" strike="noStrike">
                          <a:solidFill>
                            <a:srgbClr val="000000"/>
                          </a:solidFill>
                          <a:latin typeface="Arial"/>
                        </a:rPr>
                        <a:t> 4.6</a:t>
                      </a:r>
                      <a:r>
                        <a:rPr lang="en-US" sz="800" b="1" i="0" u="sng" strike="noStrike" baseline="30000">
                          <a:solidFill>
                            <a:srgbClr val="000000"/>
                          </a:solidFill>
                          <a:latin typeface="Arial"/>
                        </a:rPr>
                        <a:t> </a:t>
                      </a:r>
                      <a:r>
                        <a:rPr lang="en-US" sz="900" b="1" i="0" u="sng" strike="noStrike" baseline="30000">
                          <a:solidFill>
                            <a:srgbClr val="000000"/>
                          </a:solidFill>
                          <a:latin typeface="Arial"/>
                        </a:rPr>
                        <a:t>C</a:t>
                      </a:r>
                      <a:r>
                        <a:rPr lang="en-US" sz="800" b="0" i="0" u="sng" strike="noStrike">
                          <a:solidFill>
                            <a:srgbClr val="000000"/>
                          </a:solidFill>
                          <a:latin typeface="Arial"/>
                        </a:rPr>
                        <a:t> </a:t>
                      </a:r>
                    </a:p>
                  </a:txBody>
                  <a:tcPr marL="7457" marR="7457" marT="745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a:txBody>
                    <a:bodyPr/>
                    <a:lstStyle/>
                    <a:p>
                      <a:pPr algn="ctr" fontAlgn="t"/>
                      <a:r>
                        <a:rPr lang="en-US" sz="800" b="0" i="0" u="sng" strike="noStrike">
                          <a:solidFill>
                            <a:srgbClr val="000000"/>
                          </a:solidFill>
                          <a:latin typeface="Arial"/>
                        </a:rPr>
                        <a:t>290</a:t>
                      </a:r>
                      <a:r>
                        <a:rPr lang="en-US" sz="800" b="1" i="0" u="sng" strike="noStrike" baseline="30000">
                          <a:solidFill>
                            <a:srgbClr val="000000"/>
                          </a:solidFill>
                          <a:latin typeface="Arial"/>
                        </a:rPr>
                        <a:t> </a:t>
                      </a:r>
                      <a:r>
                        <a:rPr lang="en-US" sz="900" b="1" i="0" u="sng" strike="noStrike" baseline="30000">
                          <a:solidFill>
                            <a:srgbClr val="000000"/>
                          </a:solidFill>
                          <a:latin typeface="Arial"/>
                        </a:rPr>
                        <a:t>C</a:t>
                      </a:r>
                      <a:endParaRPr lang="en-US" sz="800" b="0" i="0" u="sng" strike="noStrike">
                        <a:solidFill>
                          <a:srgbClr val="000000"/>
                        </a:solidFill>
                        <a:latin typeface="Arial"/>
                      </a:endParaRPr>
                    </a:p>
                  </a:txBody>
                  <a:tcPr marL="7457" marR="7457" marT="745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c>
                  <a:txBody>
                    <a:bodyPr/>
                    <a:lstStyle/>
                    <a:p>
                      <a:pPr algn="ctr" fontAlgn="t"/>
                      <a:r>
                        <a:rPr lang="en-US" sz="800" b="0" i="0" u="sng" strike="noStrike">
                          <a:solidFill>
                            <a:srgbClr val="000000"/>
                          </a:solidFill>
                          <a:latin typeface="Arial"/>
                        </a:rPr>
                        <a:t>71</a:t>
                      </a:r>
                      <a:r>
                        <a:rPr lang="en-US" sz="800" b="1" i="0" u="sng" strike="noStrike" baseline="30000">
                          <a:solidFill>
                            <a:srgbClr val="000000"/>
                          </a:solidFill>
                          <a:latin typeface="Arial"/>
                        </a:rPr>
                        <a:t> </a:t>
                      </a:r>
                      <a:r>
                        <a:rPr lang="en-US" sz="900" b="1" i="0" u="sng" strike="noStrike" baseline="30000">
                          <a:solidFill>
                            <a:srgbClr val="000000"/>
                          </a:solidFill>
                          <a:latin typeface="Arial"/>
                        </a:rPr>
                        <a:t>C</a:t>
                      </a:r>
                      <a:endParaRPr lang="en-US" sz="800" b="0" i="0" u="sng" strike="noStrike">
                        <a:solidFill>
                          <a:srgbClr val="000000"/>
                        </a:solidFill>
                        <a:latin typeface="Arial"/>
                      </a:endParaRPr>
                    </a:p>
                  </a:txBody>
                  <a:tcPr marL="7457" marR="7457" marT="7457" marB="0">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AEA"/>
                    </a:solidFill>
                  </a:tcPr>
                </a:tc>
              </a:tr>
              <a:tr h="279633">
                <a:tc gridSpan="9">
                  <a:txBody>
                    <a:bodyPr/>
                    <a:lstStyle/>
                    <a:p>
                      <a:pPr algn="ctr" fontAlgn="t"/>
                      <a:r>
                        <a:rPr lang="en-US" sz="900" b="1" i="0" u="sng" strike="noStrike" baseline="30000">
                          <a:solidFill>
                            <a:srgbClr val="000000"/>
                          </a:solidFill>
                          <a:latin typeface="Arial"/>
                        </a:rPr>
                        <a:t>C</a:t>
                      </a:r>
                      <a:r>
                        <a:rPr lang="en-US" sz="800" b="0" i="1" u="sng" strike="noStrike">
                          <a:solidFill>
                            <a:srgbClr val="000000"/>
                          </a:solidFill>
                          <a:latin typeface="Arial"/>
                        </a:rPr>
                        <a:t> </a:t>
                      </a:r>
                      <a:r>
                        <a:rPr lang="en-US" sz="700" b="0" i="1" u="sng" strike="noStrike">
                          <a:solidFill>
                            <a:srgbClr val="000000"/>
                          </a:solidFill>
                          <a:latin typeface="Arial"/>
                        </a:rPr>
                        <a:t>Criterion is expressed in terms of “dissolved” concentrations in the water column.</a:t>
                      </a:r>
                      <a:endParaRPr lang="en-US" sz="900" b="1" i="0" u="sng" strike="noStrike">
                        <a:solidFill>
                          <a:srgbClr val="000000"/>
                        </a:solidFill>
                        <a:latin typeface="Arial"/>
                      </a:endParaRPr>
                    </a:p>
                  </a:txBody>
                  <a:tcPr marL="7457" marR="7457" marT="7457" marB="0">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637562">
                <a:tc gridSpan="9">
                  <a:txBody>
                    <a:bodyPr/>
                    <a:lstStyle/>
                    <a:p>
                      <a:pPr algn="ctr" fontAlgn="t"/>
                      <a:r>
                        <a:rPr lang="en-US" sz="900" b="1" i="0" u="sng" strike="noStrike" baseline="30000" dirty="0">
                          <a:solidFill>
                            <a:srgbClr val="000000"/>
                          </a:solidFill>
                          <a:latin typeface="Arial"/>
                        </a:rPr>
                        <a:t>L</a:t>
                      </a:r>
                      <a:r>
                        <a:rPr lang="en-US" sz="800" b="0" i="1" u="sng" strike="noStrike" dirty="0">
                          <a:solidFill>
                            <a:srgbClr val="000000"/>
                          </a:solidFill>
                          <a:latin typeface="Arial"/>
                        </a:rPr>
                        <a:t> </a:t>
                      </a:r>
                      <a:r>
                        <a:rPr lang="en-US" sz="700" b="0" i="1" u="sng" strike="noStrike" dirty="0">
                          <a:solidFill>
                            <a:srgbClr val="000000"/>
                          </a:solidFill>
                          <a:latin typeface="Arial"/>
                        </a:rPr>
                        <a:t>The CMC=(1/[(f1/CMC1)+(f2/CMC2)]µg/L) * CF where f1 and f2 are the fractions of total selenium that are treated as </a:t>
                      </a:r>
                      <a:r>
                        <a:rPr lang="en-US" sz="700" b="0" i="1" u="sng" strike="noStrike" dirty="0" err="1">
                          <a:solidFill>
                            <a:srgbClr val="000000"/>
                          </a:solidFill>
                          <a:latin typeface="Arial"/>
                        </a:rPr>
                        <a:t>selenite</a:t>
                      </a:r>
                      <a:r>
                        <a:rPr lang="en-US" sz="700" b="0" i="1" u="sng" strike="noStrike" dirty="0">
                          <a:solidFill>
                            <a:srgbClr val="000000"/>
                          </a:solidFill>
                          <a:latin typeface="Arial"/>
                        </a:rPr>
                        <a:t> and </a:t>
                      </a:r>
                      <a:r>
                        <a:rPr lang="en-US" sz="700" b="0" i="1" u="sng" strike="noStrike" dirty="0" err="1">
                          <a:solidFill>
                            <a:srgbClr val="000000"/>
                          </a:solidFill>
                          <a:latin typeface="Arial"/>
                        </a:rPr>
                        <a:t>selenate</a:t>
                      </a:r>
                      <a:r>
                        <a:rPr lang="en-US" sz="700" b="0" i="1" u="sng" strike="noStrike" dirty="0">
                          <a:solidFill>
                            <a:srgbClr val="000000"/>
                          </a:solidFill>
                          <a:latin typeface="Arial"/>
                        </a:rPr>
                        <a:t>, </a:t>
                      </a:r>
                      <a:r>
                        <a:rPr lang="en-US" sz="700" b="0" i="1" u="sng" strike="noStrike" dirty="0" err="1">
                          <a:solidFill>
                            <a:srgbClr val="000000"/>
                          </a:solidFill>
                          <a:latin typeface="Arial"/>
                        </a:rPr>
                        <a:t>respectively,and</a:t>
                      </a:r>
                      <a:r>
                        <a:rPr lang="en-US" sz="700" b="0" i="1" u="sng" strike="noStrike" dirty="0">
                          <a:solidFill>
                            <a:srgbClr val="000000"/>
                          </a:solidFill>
                          <a:latin typeface="Arial"/>
                        </a:rPr>
                        <a:t> CMC1 and CMC2 are 185.9 </a:t>
                      </a:r>
                      <a:r>
                        <a:rPr lang="en-US" sz="700" b="0" i="1" u="sng" strike="noStrike" dirty="0" err="1">
                          <a:solidFill>
                            <a:srgbClr val="000000"/>
                          </a:solidFill>
                          <a:latin typeface="Arial"/>
                        </a:rPr>
                        <a:t>μg</a:t>
                      </a:r>
                      <a:r>
                        <a:rPr lang="en-US" sz="700" b="0" i="1" u="sng" strike="noStrike" dirty="0">
                          <a:solidFill>
                            <a:srgbClr val="000000"/>
                          </a:solidFill>
                          <a:latin typeface="Arial"/>
                        </a:rPr>
                        <a:t>/L and 12.82 </a:t>
                      </a:r>
                      <a:r>
                        <a:rPr lang="en-US" sz="700" b="0" i="1" u="sng" strike="noStrike" dirty="0" err="1">
                          <a:solidFill>
                            <a:srgbClr val="000000"/>
                          </a:solidFill>
                          <a:latin typeface="Arial"/>
                        </a:rPr>
                        <a:t>μg</a:t>
                      </a:r>
                      <a:r>
                        <a:rPr lang="en-US" sz="700" b="0" i="1" u="sng" strike="noStrike" dirty="0">
                          <a:solidFill>
                            <a:srgbClr val="000000"/>
                          </a:solidFill>
                          <a:latin typeface="Arial"/>
                        </a:rPr>
                        <a:t>/L, respectively. See expanded endnote F for the Conversion Factor (CF) for selenium.</a:t>
                      </a:r>
                      <a:endParaRPr lang="en-US" sz="900" b="1" i="0" u="sng" strike="noStrike" dirty="0">
                        <a:solidFill>
                          <a:srgbClr val="000000"/>
                        </a:solidFill>
                        <a:latin typeface="Arial"/>
                      </a:endParaRPr>
                    </a:p>
                  </a:txBody>
                  <a:tcPr marL="7457" marR="7457" marT="7457" marB="0">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3"/>
            <a:ext cx="8229600" cy="4800597"/>
          </a:xfrm>
        </p:spPr>
        <p:txBody>
          <a:bodyPr>
            <a:normAutofit fontScale="92500"/>
          </a:bodyPr>
          <a:lstStyle/>
          <a:p>
            <a:pPr>
              <a:buClr>
                <a:srgbClr val="008272"/>
              </a:buClr>
              <a:buNone/>
            </a:pPr>
            <a:r>
              <a:rPr lang="en-US" b="1" dirty="0" smtClean="0">
                <a:solidFill>
                  <a:srgbClr val="008272"/>
                </a:solidFill>
              </a:rPr>
              <a:t>SUMMARY:</a:t>
            </a:r>
          </a:p>
          <a:p>
            <a:pPr>
              <a:buClr>
                <a:srgbClr val="008272"/>
              </a:buClr>
              <a:buFont typeface="Wingdings" pitchFamily="2" charset="2"/>
              <a:buChar char="§"/>
            </a:pPr>
            <a:r>
              <a:rPr lang="en-US" dirty="0" smtClean="0"/>
              <a:t>Corrections </a:t>
            </a:r>
            <a:r>
              <a:rPr lang="en-US" dirty="0" smtClean="0"/>
              <a:t>to toxics criteria to protect aquatic life</a:t>
            </a:r>
          </a:p>
          <a:p>
            <a:pPr lvl="1">
              <a:buClr>
                <a:srgbClr val="008272"/>
              </a:buClr>
            </a:pPr>
            <a:r>
              <a:rPr lang="en-US" dirty="0" smtClean="0"/>
              <a:t>11 pesticides</a:t>
            </a:r>
          </a:p>
          <a:p>
            <a:pPr lvl="1">
              <a:buClr>
                <a:srgbClr val="008272"/>
              </a:buClr>
            </a:pPr>
            <a:r>
              <a:rPr lang="en-US" dirty="0" smtClean="0"/>
              <a:t>Selenium</a:t>
            </a:r>
          </a:p>
          <a:p>
            <a:pPr lvl="1">
              <a:buClr>
                <a:srgbClr val="008272"/>
              </a:buClr>
            </a:pPr>
            <a:r>
              <a:rPr lang="en-US" dirty="0" smtClean="0"/>
              <a:t>Re-adopt arsenic and chromium criteria</a:t>
            </a:r>
          </a:p>
          <a:p>
            <a:pPr lvl="1"/>
            <a:endParaRPr lang="en-US" dirty="0" smtClean="0"/>
          </a:p>
          <a:p>
            <a:pPr>
              <a:buClr>
                <a:srgbClr val="008272"/>
              </a:buClr>
              <a:buFont typeface="Wingdings" pitchFamily="2" charset="2"/>
              <a:buChar char="§"/>
            </a:pPr>
            <a:r>
              <a:rPr lang="en-US" dirty="0" smtClean="0"/>
              <a:t>Consolidate 3 aquatic life toxics criteria tables into 1 table (and delete references to the 3 tables in DEQ rules)</a:t>
            </a:r>
          </a:p>
          <a:p>
            <a:pPr>
              <a:buNone/>
            </a:pPr>
            <a:endParaRPr lang="en-US" dirty="0" smtClean="0"/>
          </a:p>
          <a:p>
            <a:pPr>
              <a:buClr>
                <a:srgbClr val="008272"/>
              </a:buClr>
              <a:buFont typeface="Wingdings" pitchFamily="2" charset="2"/>
              <a:buChar char="§"/>
            </a:pPr>
            <a:r>
              <a:rPr lang="en-US" dirty="0" smtClean="0"/>
              <a:t>Additional miscellaneous corrections, clarifications, and formatting changes to toxics rule water quality standards regulations and associated criteria tables </a:t>
            </a:r>
          </a:p>
        </p:txBody>
      </p:sp>
      <p:sp>
        <p:nvSpPr>
          <p:cNvPr id="3" name="Slide Number Placeholder 2"/>
          <p:cNvSpPr>
            <a:spLocks noGrp="1"/>
          </p:cNvSpPr>
          <p:nvPr>
            <p:ph type="sldNum" sz="quarter" idx="12"/>
          </p:nvPr>
        </p:nvSpPr>
        <p:spPr/>
        <p:txBody>
          <a:bodyPr/>
          <a:lstStyle/>
          <a:p>
            <a:fld id="{2363C456-CFC3-4674-83B9-34DB1ABF1FA1}" type="slidenum">
              <a:rPr lang="en-US" smtClean="0"/>
              <a:pPr/>
              <a:t>6</a:t>
            </a:fld>
            <a:endParaRPr lang="en-US"/>
          </a:p>
        </p:txBody>
      </p:sp>
      <p:sp>
        <p:nvSpPr>
          <p:cNvPr id="4" name="TextBox 3"/>
          <p:cNvSpPr txBox="1"/>
          <p:nvPr/>
        </p:nvSpPr>
        <p:spPr>
          <a:xfrm>
            <a:off x="990600" y="152400"/>
            <a:ext cx="5715000" cy="1077218"/>
          </a:xfrm>
          <a:prstGeom prst="rect">
            <a:avLst/>
          </a:prstGeom>
          <a:noFill/>
        </p:spPr>
        <p:txBody>
          <a:bodyPr wrap="square" rtlCol="0">
            <a:spAutoFit/>
          </a:bodyPr>
          <a:lstStyle/>
          <a:p>
            <a:r>
              <a:rPr lang="en-US" sz="3200" dirty="0" smtClean="0">
                <a:latin typeface="Arial" pitchFamily="34" charset="0"/>
                <a:cs typeface="Arial" pitchFamily="34" charset="0"/>
              </a:rPr>
              <a:t>What Rule Changes is DEQ Proposing to Make?</a:t>
            </a:r>
            <a:endParaRPr lang="en-US" sz="3200" dirty="0">
              <a:latin typeface="Arial" pitchFamily="34" charset="0"/>
              <a:cs typeface="Arial" pitchFamily="34" charset="0"/>
            </a:endParaRP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3"/>
            <a:ext cx="8229600" cy="5029197"/>
          </a:xfrm>
        </p:spPr>
        <p:txBody>
          <a:bodyPr>
            <a:normAutofit lnSpcReduction="10000"/>
          </a:bodyPr>
          <a:lstStyle/>
          <a:p>
            <a:pPr marL="342845" lvl="1" indent="-342845">
              <a:buClr>
                <a:srgbClr val="008272"/>
              </a:buClr>
              <a:buSzTx/>
              <a:buFont typeface="Wingdings" pitchFamily="2" charset="2"/>
              <a:buChar char="§"/>
            </a:pPr>
            <a:r>
              <a:rPr lang="en-US" dirty="0" smtClean="0"/>
              <a:t>Aquatic life criteria have the following frequency and duration components (in addition to magnitude/value):</a:t>
            </a:r>
          </a:p>
          <a:p>
            <a:pPr marL="342845" lvl="1" indent="-342845">
              <a:buSzTx/>
              <a:buNone/>
            </a:pPr>
            <a:r>
              <a:rPr lang="en-US" dirty="0" smtClean="0"/>
              <a:t>	</a:t>
            </a:r>
            <a:r>
              <a:rPr lang="en-US" sz="2000" i="1" dirty="0" smtClean="0">
                <a:solidFill>
                  <a:srgbClr val="008272"/>
                </a:solidFill>
              </a:rPr>
              <a:t>Duration:</a:t>
            </a:r>
          </a:p>
          <a:p>
            <a:pPr marL="742831" lvl="2" indent="-342845"/>
            <a:r>
              <a:rPr lang="en-US" dirty="0" smtClean="0"/>
              <a:t>Acute (CMC)—1 </a:t>
            </a:r>
            <a:r>
              <a:rPr lang="en-US" dirty="0" smtClean="0"/>
              <a:t>hour average </a:t>
            </a:r>
          </a:p>
          <a:p>
            <a:pPr marL="742831" lvl="2" indent="-342845"/>
            <a:r>
              <a:rPr lang="en-US" dirty="0" smtClean="0"/>
              <a:t>Chronic (CCC)—4 </a:t>
            </a:r>
            <a:r>
              <a:rPr lang="en-US" dirty="0" smtClean="0"/>
              <a:t>day average</a:t>
            </a:r>
          </a:p>
          <a:p>
            <a:pPr marL="742831" lvl="2" indent="-342845">
              <a:buNone/>
            </a:pPr>
            <a:r>
              <a:rPr lang="en-US" i="1" dirty="0" smtClean="0">
                <a:solidFill>
                  <a:srgbClr val="008272"/>
                </a:solidFill>
              </a:rPr>
              <a:t>Frequency:</a:t>
            </a:r>
            <a:r>
              <a:rPr lang="en-US" i="1" dirty="0" smtClean="0"/>
              <a:t> </a:t>
            </a:r>
            <a:r>
              <a:rPr lang="en-US" dirty="0" smtClean="0"/>
              <a:t>Both acute and chronic values can’t be exceeded more than once every 3 years.</a:t>
            </a:r>
          </a:p>
          <a:p>
            <a:pPr marL="742831" lvl="2" indent="-342845">
              <a:buNone/>
            </a:pPr>
            <a:endParaRPr lang="en-US" dirty="0" smtClean="0"/>
          </a:p>
          <a:p>
            <a:pPr marL="342845" lvl="1" indent="-342845">
              <a:buClr>
                <a:srgbClr val="008272"/>
              </a:buClr>
              <a:buSzTx/>
              <a:buFont typeface="Wingdings" pitchFamily="2" charset="2"/>
              <a:buChar char="§"/>
            </a:pPr>
            <a:r>
              <a:rPr lang="en-US" dirty="0" smtClean="0"/>
              <a:t>Frequency and duration components of most of the pesticide criteria are different than the other aquatic pollutants</a:t>
            </a:r>
          </a:p>
          <a:p>
            <a:pPr marL="342845" lvl="1" indent="-342845">
              <a:buClr>
                <a:srgbClr val="008272"/>
              </a:buClr>
              <a:buSzTx/>
              <a:buNone/>
            </a:pPr>
            <a:endParaRPr lang="en-US" dirty="0" smtClean="0"/>
          </a:p>
          <a:p>
            <a:pPr marL="342845" lvl="1" indent="-342845">
              <a:buClr>
                <a:srgbClr val="008272"/>
              </a:buClr>
              <a:buSzTx/>
              <a:buFont typeface="Wingdings" pitchFamily="2" charset="2"/>
              <a:buChar char="§"/>
            </a:pPr>
            <a:r>
              <a:rPr lang="en-US" dirty="0" smtClean="0"/>
              <a:t>Most of the pesticide criteria were developed prior to the 1985 EPA Guidelines and were developed with an alternate frequency and duration (</a:t>
            </a:r>
            <a:r>
              <a:rPr lang="en-US" i="1" dirty="0" smtClean="0"/>
              <a:t>i.e. acute can’t be exceeded any time and the chronic can’t be exceeded based on a 24 hr. average</a:t>
            </a:r>
            <a:r>
              <a:rPr lang="en-US" dirty="0" smtClean="0"/>
              <a:t>)</a:t>
            </a:r>
          </a:p>
          <a:p>
            <a:pPr marL="342845" lvl="1" indent="-342845">
              <a:buSzTx/>
              <a:buNone/>
            </a:pPr>
            <a:endParaRPr lang="en-US" dirty="0" smtClean="0"/>
          </a:p>
          <a:p>
            <a:pPr marL="342845" lvl="1" indent="-342845">
              <a:buSzTx/>
              <a:buFont typeface="Arial" pitchFamily="34" charset="0"/>
              <a:buChar char="•"/>
            </a:pPr>
            <a:endParaRPr lang="en-US" dirty="0" smtClean="0"/>
          </a:p>
          <a:p>
            <a:endParaRPr lang="en-US" dirty="0"/>
          </a:p>
        </p:txBody>
      </p:sp>
      <p:sp>
        <p:nvSpPr>
          <p:cNvPr id="3" name="Slide Number Placeholder 2"/>
          <p:cNvSpPr>
            <a:spLocks noGrp="1"/>
          </p:cNvSpPr>
          <p:nvPr>
            <p:ph type="sldNum" sz="quarter" idx="12"/>
          </p:nvPr>
        </p:nvSpPr>
        <p:spPr/>
        <p:txBody>
          <a:bodyPr/>
          <a:lstStyle/>
          <a:p>
            <a:fld id="{2363C456-CFC3-4674-83B9-34DB1ABF1FA1}" type="slidenum">
              <a:rPr lang="en-US" smtClean="0"/>
              <a:pPr/>
              <a:t>7</a:t>
            </a:fld>
            <a:endParaRPr lang="en-US"/>
          </a:p>
        </p:txBody>
      </p:sp>
      <p:sp>
        <p:nvSpPr>
          <p:cNvPr id="4" name="TextBox 3"/>
          <p:cNvSpPr txBox="1"/>
          <p:nvPr/>
        </p:nvSpPr>
        <p:spPr>
          <a:xfrm>
            <a:off x="990600" y="381000"/>
            <a:ext cx="6705600" cy="584775"/>
          </a:xfrm>
          <a:prstGeom prst="rect">
            <a:avLst/>
          </a:prstGeom>
          <a:noFill/>
        </p:spPr>
        <p:txBody>
          <a:bodyPr wrap="square" rtlCol="0">
            <a:spAutoFit/>
          </a:bodyPr>
          <a:lstStyle/>
          <a:p>
            <a:r>
              <a:rPr lang="en-US" sz="3200" dirty="0" smtClean="0">
                <a:latin typeface="Arial" pitchFamily="34" charset="0"/>
                <a:cs typeface="Arial" pitchFamily="34" charset="0"/>
              </a:rPr>
              <a:t>Correct Criteria for 11 Pesticides</a:t>
            </a:r>
            <a:endParaRPr lang="en-US" sz="3200" dirty="0">
              <a:latin typeface="Arial" pitchFamily="34" charset="0"/>
              <a:cs typeface="Arial" pitchFamily="34" charset="0"/>
            </a:endParaRP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3"/>
            <a:ext cx="8229600" cy="4800597"/>
          </a:xfrm>
        </p:spPr>
        <p:txBody>
          <a:bodyPr>
            <a:normAutofit fontScale="77500" lnSpcReduction="20000"/>
          </a:bodyPr>
          <a:lstStyle/>
          <a:p>
            <a:pPr marL="342845" lvl="1" indent="-342845">
              <a:buSzTx/>
              <a:buNone/>
            </a:pPr>
            <a:endParaRPr lang="en-US" sz="2800" dirty="0" smtClean="0">
              <a:solidFill>
                <a:srgbClr val="008272"/>
              </a:solidFill>
              <a:latin typeface="Arial Black" pitchFamily="34" charset="0"/>
            </a:endParaRPr>
          </a:p>
          <a:p>
            <a:pPr marL="342845" lvl="1" indent="-342845">
              <a:buSzTx/>
              <a:buNone/>
            </a:pPr>
            <a:r>
              <a:rPr lang="en-US" sz="3100" dirty="0" smtClean="0">
                <a:latin typeface="Arial Black" pitchFamily="34" charset="0"/>
              </a:rPr>
              <a:t>Problem:</a:t>
            </a:r>
            <a:r>
              <a:rPr lang="en-US" sz="3100" dirty="0" smtClean="0"/>
              <a:t> </a:t>
            </a:r>
          </a:p>
          <a:p>
            <a:pPr marL="342845" lvl="1" indent="0">
              <a:buSzTx/>
              <a:buNone/>
            </a:pPr>
            <a:r>
              <a:rPr lang="en-US" sz="2800" dirty="0" smtClean="0"/>
              <a:t>DEQ correctly footnoted these pesticides, but by adding the general frequency and duration to the intro paragraph of the toxic tables, EPA determined that this addition effectively changed the frequency and duration of the pesticides despite the existing footnote.</a:t>
            </a:r>
          </a:p>
          <a:p>
            <a:pPr marL="342845" lvl="1" indent="-342845">
              <a:buSzTx/>
              <a:buNone/>
            </a:pPr>
            <a:endParaRPr lang="en-US" sz="2400" dirty="0" smtClean="0"/>
          </a:p>
          <a:p>
            <a:pPr marL="342845" lvl="1" indent="-342845">
              <a:buSzTx/>
              <a:buNone/>
            </a:pPr>
            <a:endParaRPr lang="en-US" dirty="0" smtClean="0"/>
          </a:p>
          <a:p>
            <a:pPr marL="342845" lvl="1" indent="-342845">
              <a:buSzTx/>
              <a:buNone/>
            </a:pPr>
            <a:r>
              <a:rPr lang="en-US" sz="3100" dirty="0" smtClean="0">
                <a:solidFill>
                  <a:srgbClr val="008272"/>
                </a:solidFill>
                <a:latin typeface="Arial Black" pitchFamily="34" charset="0"/>
              </a:rPr>
              <a:t>DEQ Proposes To:</a:t>
            </a:r>
          </a:p>
          <a:p>
            <a:pPr>
              <a:buClr>
                <a:srgbClr val="008272"/>
              </a:buClr>
              <a:buFont typeface="Wingdings" pitchFamily="2" charset="2"/>
              <a:buChar char="§"/>
            </a:pPr>
            <a:r>
              <a:rPr lang="en-US" sz="2800" dirty="0" smtClean="0"/>
              <a:t>Add clarifying language to the intro paragraph noting the pesticide frequency and duration exception</a:t>
            </a:r>
          </a:p>
          <a:p>
            <a:pPr>
              <a:buClr>
                <a:srgbClr val="008272"/>
              </a:buClr>
              <a:buFont typeface="Wingdings" pitchFamily="2" charset="2"/>
              <a:buChar char="§"/>
            </a:pPr>
            <a:r>
              <a:rPr lang="en-US" sz="2800" dirty="0" smtClean="0"/>
              <a:t>Revise the pesticide footnote to read more clearly</a:t>
            </a:r>
          </a:p>
          <a:p>
            <a:pPr marL="342845" lvl="1" indent="-342845">
              <a:buSzTx/>
              <a:buNone/>
            </a:pPr>
            <a:endParaRPr lang="en-US" dirty="0" smtClean="0"/>
          </a:p>
          <a:p>
            <a:pPr marL="342845" lvl="1" indent="-342845">
              <a:buSzTx/>
              <a:buNone/>
            </a:pPr>
            <a:endParaRPr lang="en-US" dirty="0" smtClean="0"/>
          </a:p>
          <a:p>
            <a:pPr marL="342845" lvl="1" indent="-342845">
              <a:buSzTx/>
              <a:buNone/>
            </a:pPr>
            <a:r>
              <a:rPr lang="en-US" dirty="0" smtClean="0"/>
              <a:t>  </a:t>
            </a:r>
            <a:r>
              <a:rPr lang="en-US" dirty="0" smtClean="0">
                <a:solidFill>
                  <a:srgbClr val="008272"/>
                </a:solidFill>
              </a:rPr>
              <a:t> </a:t>
            </a:r>
          </a:p>
          <a:p>
            <a:endParaRPr lang="en-US" dirty="0"/>
          </a:p>
        </p:txBody>
      </p:sp>
      <p:sp>
        <p:nvSpPr>
          <p:cNvPr id="3" name="Slide Number Placeholder 2"/>
          <p:cNvSpPr>
            <a:spLocks noGrp="1"/>
          </p:cNvSpPr>
          <p:nvPr>
            <p:ph type="sldNum" sz="quarter" idx="12"/>
          </p:nvPr>
        </p:nvSpPr>
        <p:spPr/>
        <p:txBody>
          <a:bodyPr/>
          <a:lstStyle/>
          <a:p>
            <a:fld id="{2363C456-CFC3-4674-83B9-34DB1ABF1FA1}" type="slidenum">
              <a:rPr lang="en-US" smtClean="0"/>
              <a:pPr/>
              <a:t>8</a:t>
            </a:fld>
            <a:endParaRPr lang="en-US"/>
          </a:p>
        </p:txBody>
      </p:sp>
      <p:sp>
        <p:nvSpPr>
          <p:cNvPr id="4" name="TextBox 3"/>
          <p:cNvSpPr txBox="1"/>
          <p:nvPr/>
        </p:nvSpPr>
        <p:spPr>
          <a:xfrm>
            <a:off x="990600" y="381000"/>
            <a:ext cx="6781800" cy="584775"/>
          </a:xfrm>
          <a:prstGeom prst="rect">
            <a:avLst/>
          </a:prstGeom>
          <a:noFill/>
        </p:spPr>
        <p:txBody>
          <a:bodyPr wrap="square" rtlCol="0">
            <a:spAutoFit/>
          </a:bodyPr>
          <a:lstStyle/>
          <a:p>
            <a:r>
              <a:rPr lang="en-US" sz="3200" dirty="0" smtClean="0">
                <a:latin typeface="Arial" pitchFamily="34" charset="0"/>
                <a:cs typeface="Arial" pitchFamily="34" charset="0"/>
              </a:rPr>
              <a:t>Correct Criteria for 11 Pesticides</a:t>
            </a:r>
            <a:endParaRPr lang="en-US" sz="3200" dirty="0">
              <a:latin typeface="Arial" pitchFamily="34" charset="0"/>
              <a:cs typeface="Arial" pitchFamily="34" charset="0"/>
            </a:endParaRP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Clr>
                <a:schemeClr val="tx1"/>
              </a:buClr>
              <a:buNone/>
            </a:pPr>
            <a:endParaRPr lang="en-US" dirty="0" smtClean="0">
              <a:latin typeface="Arial Black" pitchFamily="34" charset="0"/>
            </a:endParaRPr>
          </a:p>
          <a:p>
            <a:pPr>
              <a:buClr>
                <a:schemeClr val="tx1"/>
              </a:buClr>
              <a:buNone/>
            </a:pPr>
            <a:r>
              <a:rPr lang="en-US" dirty="0" smtClean="0">
                <a:latin typeface="Arial Black" pitchFamily="34" charset="0"/>
              </a:rPr>
              <a:t>Problem: </a:t>
            </a:r>
          </a:p>
          <a:p>
            <a:pPr indent="0">
              <a:buClr>
                <a:schemeClr val="tx1"/>
              </a:buClr>
              <a:buNone/>
            </a:pPr>
            <a:r>
              <a:rPr lang="en-US" sz="2200" dirty="0" smtClean="0"/>
              <a:t>DEQ did not apply the conversion factors to the freshwater criteria to convert a total recoverable result to a dissolved expression as intended in </a:t>
            </a:r>
            <a:r>
              <a:rPr lang="en-US" sz="2200" dirty="0" smtClean="0"/>
              <a:t>2004</a:t>
            </a:r>
          </a:p>
          <a:p>
            <a:pPr indent="0">
              <a:buClr>
                <a:srgbClr val="008272"/>
              </a:buClr>
              <a:buFont typeface="Wingdings" pitchFamily="2" charset="2"/>
              <a:buChar char="Ø"/>
            </a:pPr>
            <a:r>
              <a:rPr lang="en-US" sz="2200" dirty="0" smtClean="0"/>
              <a:t>	</a:t>
            </a:r>
            <a:r>
              <a:rPr lang="en-US" sz="2200" dirty="0" smtClean="0"/>
              <a:t>The dissolved form of metal is the more available or toxic 	form of a metal</a:t>
            </a:r>
            <a:endParaRPr lang="en-US" sz="2200" dirty="0" smtClean="0"/>
          </a:p>
          <a:p>
            <a:pPr>
              <a:buClr>
                <a:schemeClr val="tx1"/>
              </a:buClr>
              <a:buNone/>
            </a:pPr>
            <a:endParaRPr lang="en-US" dirty="0" smtClean="0"/>
          </a:p>
          <a:p>
            <a:pPr marL="342845" lvl="1" indent="-342845">
              <a:buClr>
                <a:schemeClr val="tx1"/>
              </a:buClr>
              <a:buSzTx/>
              <a:buNone/>
            </a:pPr>
            <a:r>
              <a:rPr lang="en-US" sz="2400" dirty="0" smtClean="0">
                <a:solidFill>
                  <a:srgbClr val="008272"/>
                </a:solidFill>
                <a:latin typeface="Arial Black" pitchFamily="34" charset="0"/>
              </a:rPr>
              <a:t>DEQ Proposes To:</a:t>
            </a:r>
          </a:p>
          <a:p>
            <a:pPr marL="342845" lvl="1" indent="-342845">
              <a:buClr>
                <a:schemeClr val="tx1"/>
              </a:buClr>
              <a:buSzTx/>
              <a:buNone/>
            </a:pPr>
            <a:r>
              <a:rPr lang="en-US" sz="2400" dirty="0" smtClean="0">
                <a:solidFill>
                  <a:srgbClr val="008272"/>
                </a:solidFill>
                <a:latin typeface="Arial Black" pitchFamily="34" charset="0"/>
              </a:rPr>
              <a:t>	</a:t>
            </a:r>
            <a:r>
              <a:rPr lang="en-US" dirty="0" smtClean="0"/>
              <a:t>Apply the correct conversion factors </a:t>
            </a:r>
            <a:endParaRPr lang="en-US" dirty="0"/>
          </a:p>
        </p:txBody>
      </p:sp>
      <p:sp>
        <p:nvSpPr>
          <p:cNvPr id="3" name="Slide Number Placeholder 2"/>
          <p:cNvSpPr>
            <a:spLocks noGrp="1"/>
          </p:cNvSpPr>
          <p:nvPr>
            <p:ph type="sldNum" sz="quarter" idx="12"/>
          </p:nvPr>
        </p:nvSpPr>
        <p:spPr/>
        <p:txBody>
          <a:bodyPr/>
          <a:lstStyle/>
          <a:p>
            <a:fld id="{2363C456-CFC3-4674-83B9-34DB1ABF1FA1}" type="slidenum">
              <a:rPr lang="en-US" smtClean="0"/>
              <a:pPr/>
              <a:t>9</a:t>
            </a:fld>
            <a:endParaRPr lang="en-US"/>
          </a:p>
        </p:txBody>
      </p:sp>
      <p:sp>
        <p:nvSpPr>
          <p:cNvPr id="4" name="TextBox 3"/>
          <p:cNvSpPr txBox="1"/>
          <p:nvPr/>
        </p:nvSpPr>
        <p:spPr>
          <a:xfrm>
            <a:off x="990600" y="381000"/>
            <a:ext cx="5715000" cy="584775"/>
          </a:xfrm>
          <a:prstGeom prst="rect">
            <a:avLst/>
          </a:prstGeom>
          <a:noFill/>
        </p:spPr>
        <p:txBody>
          <a:bodyPr wrap="square" rtlCol="0">
            <a:spAutoFit/>
          </a:bodyPr>
          <a:lstStyle/>
          <a:p>
            <a:r>
              <a:rPr lang="en-US" sz="3200" dirty="0" smtClean="0">
                <a:latin typeface="Arial" pitchFamily="34" charset="0"/>
                <a:cs typeface="Arial" pitchFamily="34" charset="0"/>
              </a:rPr>
              <a:t>Correct Selenium Criteria</a:t>
            </a:r>
            <a:endParaRPr lang="en-US" sz="3200" dirty="0">
              <a:latin typeface="Arial" pitchFamily="34" charset="0"/>
              <a:cs typeface="Arial" pitchFamily="34" charset="0"/>
            </a:endParaRPr>
          </a:p>
        </p:txBody>
      </p:sp>
    </p:spTree>
  </p:cSld>
  <p:clrMapOvr>
    <a:masterClrMapping/>
  </p:clrMapOvr>
  <p:transition>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Presentation1Nb">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Category xmlns="$ListId:docs;">Final</Category>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030CE39A159454D9D9417F47C3E573F" ma:contentTypeVersion="" ma:contentTypeDescription="Create a new document." ma:contentTypeScope="" ma:versionID="932c72e578cf51cf0ad9711861407725">
  <xsd:schema xmlns:xsd="http://www.w3.org/2001/XMLSchema" xmlns:xs="http://www.w3.org/2001/XMLSchema" xmlns:p="http://schemas.microsoft.com/office/2006/metadata/properties" xmlns:ns2="$ListId:docs;" targetNamespace="http://schemas.microsoft.com/office/2006/metadata/properties" ma:root="true" ma:fieldsID="e0dd946a71213c81a1de28164ba7cf36" ns2:_="">
    <xsd:import namespace="$ListId:docs;"/>
    <xsd:element name="properties">
      <xsd:complexType>
        <xsd:sequence>
          <xsd:element name="documentManagement">
            <xsd:complexType>
              <xsd:all>
                <xsd:element ref="ns2:Categor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ListId:docs;" elementFormDefault="qualified">
    <xsd:import namespace="http://schemas.microsoft.com/office/2006/documentManagement/types"/>
    <xsd:import namespace="http://schemas.microsoft.com/office/infopath/2007/PartnerControls"/>
    <xsd:element name="Category" ma:index="8" nillable="true" ma:displayName="Category" ma:format="Dropdown" ma:internalName="Category">
      <xsd:simpleType>
        <xsd:restriction base="dms:Choice">
          <xsd:enumeration value="Rough Draft"/>
          <xsd:enumeration value="Draft"/>
          <xsd:enumeration value="Team Review"/>
          <xsd:enumeration value="Review"/>
          <xsd:enumeration value="Preview"/>
          <xsd:enumeration value="Final"/>
          <xsd:enumeration value="Publish"/>
          <xsd:enumeration value="Research"/>
          <xsd:enumeration value="Supporting Document"/>
          <xsd:enumeration value="Blank"/>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A6E8CB9-6666-4B5C-83D0-DDF58C5B9DA1}">
  <ds:schemaRefs>
    <ds:schemaRef ds:uri="http://schemas.microsoft.com/office/2006/documentManagement/types"/>
    <ds:schemaRef ds:uri="http://purl.org/dc/elements/1.1/"/>
    <ds:schemaRef ds:uri="http://purl.org/dc/terms/"/>
    <ds:schemaRef ds:uri="http://purl.org/dc/dcmitype/"/>
    <ds:schemaRef ds:uri="http://www.w3.org/XML/1998/namespace"/>
    <ds:schemaRef ds:uri="http://schemas.microsoft.com/office/2006/metadata/properties"/>
    <ds:schemaRef ds:uri="$ListId:docs;"/>
    <ds:schemaRef ds:uri="http://schemas.openxmlformats.org/package/2006/metadata/core-properties"/>
    <ds:schemaRef ds:uri="http://schemas.microsoft.com/office/infopath/2007/PartnerControls"/>
  </ds:schemaRefs>
</ds:datastoreItem>
</file>

<file path=customXml/itemProps2.xml><?xml version="1.0" encoding="utf-8"?>
<ds:datastoreItem xmlns:ds="http://schemas.openxmlformats.org/officeDocument/2006/customXml" ds:itemID="{7B61359C-3ACA-4B57-8AFE-5C0A8744965A}">
  <ds:schemaRefs>
    <ds:schemaRef ds:uri="http://schemas.microsoft.com/sharepoint/v3/contenttype/forms"/>
  </ds:schemaRefs>
</ds:datastoreItem>
</file>

<file path=customXml/itemProps3.xml><?xml version="1.0" encoding="utf-8"?>
<ds:datastoreItem xmlns:ds="http://schemas.openxmlformats.org/officeDocument/2006/customXml" ds:itemID="{C80C2829-8A4B-440F-A091-20DB5DE94D3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ListId:doc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0</TotalTime>
  <Words>1059</Words>
  <Application>Microsoft Office PowerPoint</Application>
  <PresentationFormat>On-screen Show (4:3)</PresentationFormat>
  <Paragraphs>198</Paragraphs>
  <Slides>15</Slides>
  <Notes>3</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Presentation1Nb</vt:lpstr>
      <vt:lpstr> Corrections and Clarifications to Toxics Water Quality Standards Rulemaking  Public Hearing Portland Sept. 18, 2013 </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Corrections and Clarifications to Toxics Water Quality Standards Rulemaking</dc:title>
  <dc:subject>toxics rulemaking</dc:subject>
  <dc:creator/>
  <cp:keywords>toxics, rulemaking, advisory committee, DEQ, Oregon</cp:keywords>
  <cp:lastModifiedBy/>
  <cp:revision>1</cp:revision>
  <dcterms:created xsi:type="dcterms:W3CDTF">2011-02-16T18:46:51Z</dcterms:created>
  <dcterms:modified xsi:type="dcterms:W3CDTF">2013-09-18T21:15:32Z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0x0101002030CE39A159454D9D9417F47C3E573F</vt:lpwstr>
  </property>
</Properties>
</file>