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6"/>
  </p:notesMasterIdLst>
  <p:handoutMasterIdLst>
    <p:handoutMasterId r:id="rId27"/>
  </p:handoutMasterIdLst>
  <p:sldIdLst>
    <p:sldId id="279" r:id="rId5"/>
    <p:sldId id="281" r:id="rId6"/>
    <p:sldId id="282" r:id="rId7"/>
    <p:sldId id="298" r:id="rId8"/>
    <p:sldId id="300" r:id="rId9"/>
    <p:sldId id="297" r:id="rId10"/>
    <p:sldId id="301" r:id="rId11"/>
    <p:sldId id="284" r:id="rId12"/>
    <p:sldId id="305" r:id="rId13"/>
    <p:sldId id="285" r:id="rId14"/>
    <p:sldId id="286" r:id="rId15"/>
    <p:sldId id="306" r:id="rId16"/>
    <p:sldId id="307" r:id="rId17"/>
    <p:sldId id="287" r:id="rId18"/>
    <p:sldId id="288" r:id="rId19"/>
    <p:sldId id="289" r:id="rId20"/>
    <p:sldId id="290" r:id="rId21"/>
    <p:sldId id="302" r:id="rId22"/>
    <p:sldId id="303" r:id="rId23"/>
    <p:sldId id="304" r:id="rId24"/>
    <p:sldId id="291" r:id="rId25"/>
  </p:sldIdLst>
  <p:sldSz cx="9144000" cy="6858000" type="screen4x3"/>
  <p:notesSz cx="7010400" cy="9296400"/>
  <p:custDataLst>
    <p:tags r:id="rId28"/>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B1DDCD"/>
    <a:srgbClr val="00CC00"/>
    <a:srgbClr val="008272"/>
    <a:srgbClr val="FF9933"/>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90" autoAdjust="0"/>
  </p:normalViewPr>
  <p:slideViewPr>
    <p:cSldViewPr>
      <p:cViewPr varScale="1">
        <p:scale>
          <a:sx n="76" d="100"/>
          <a:sy n="76" d="100"/>
        </p:scale>
        <p:origin x="-199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12/2/2013</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12/2/2013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record, my name is Andrea Matzke and I am a WQ Standards</a:t>
            </a:r>
            <a:r>
              <a:rPr lang="en-US" baseline="0" dirty="0" smtClean="0"/>
              <a:t> Specialist here at DEQ. With me is XXXXX</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Footnotes</a:t>
            </a:r>
            <a:r>
              <a:rPr lang="en-US" sz="1200" b="1" kern="1200" baseline="0" dirty="0" smtClean="0">
                <a:solidFill>
                  <a:schemeClr val="tx1"/>
                </a:solidFill>
                <a:latin typeface="+mn-lt"/>
                <a:ea typeface="+mn-ea"/>
                <a:cs typeface="+mn-cs"/>
              </a:rPr>
              <a:t> and Clarifications: </a:t>
            </a:r>
            <a:r>
              <a:rPr lang="en-US" sz="1200" kern="1200" baseline="0" dirty="0" smtClean="0">
                <a:solidFill>
                  <a:schemeClr val="tx1"/>
                </a:solidFill>
                <a:latin typeface="+mn-lt"/>
                <a:ea typeface="+mn-ea"/>
                <a:cs typeface="+mn-cs"/>
              </a:rPr>
              <a:t>included footnotes within table instead of just at end of table; include FW equations for NH3; and developed clearer footnotes for the hardness based FW metals and TR vs. dissolved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Table 33C: </a:t>
            </a:r>
            <a:r>
              <a:rPr lang="en-US" sz="1200" kern="1200" baseline="0" dirty="0" smtClean="0">
                <a:solidFill>
                  <a:schemeClr val="tx1"/>
                </a:solidFill>
                <a:latin typeface="+mn-lt"/>
                <a:ea typeface="+mn-ea"/>
                <a:cs typeface="+mn-cs"/>
              </a:rPr>
              <a:t>AL guidance values—guidance values that can be used in application of OR’s Narrative Toxics Criteria (corrected reference in intro language to toxics narrative). Values originated from EPA 1986 Red Book. </a:t>
            </a:r>
            <a:r>
              <a:rPr lang="en-US" sz="1200" kern="1200" baseline="0" dirty="0" smtClean="0">
                <a:solidFill>
                  <a:schemeClr val="tx1"/>
                </a:solidFill>
                <a:latin typeface="+mn-lt"/>
                <a:ea typeface="+mn-ea"/>
                <a:cs typeface="+mn-cs"/>
              </a:rPr>
              <a:t>[Because </a:t>
            </a:r>
            <a:r>
              <a:rPr lang="en-US" sz="1200" kern="1200" baseline="0" dirty="0" smtClean="0">
                <a:solidFill>
                  <a:schemeClr val="tx1"/>
                </a:solidFill>
                <a:latin typeface="+mn-lt"/>
                <a:ea typeface="+mn-ea"/>
                <a:cs typeface="+mn-cs"/>
              </a:rPr>
              <a:t>there was insufficient data to calculate criteria, the LOEL was used</a:t>
            </a:r>
            <a:r>
              <a:rPr lang="en-US" sz="1200" kern="1200" baseline="0" dirty="0" smtClean="0">
                <a:solidFill>
                  <a:schemeClr val="tx1"/>
                </a:solidFill>
                <a:latin typeface="+mn-lt"/>
                <a:ea typeface="+mn-ea"/>
                <a:cs typeface="+mn-cs"/>
              </a:rPr>
              <a:t>.]</a:t>
            </a:r>
            <a:endParaRPr lang="en-US" dirty="0" smtClean="0"/>
          </a:p>
          <a:p>
            <a:endParaRPr lang="en-US" b="1" dirty="0" smtClean="0"/>
          </a:p>
          <a:p>
            <a:r>
              <a:rPr lang="en-US" b="1" dirty="0" smtClean="0"/>
              <a:t>As</a:t>
            </a:r>
            <a:r>
              <a:rPr lang="en-US" b="1" baseline="0" dirty="0" smtClean="0"/>
              <a:t> Reduction Policy: </a:t>
            </a:r>
            <a:r>
              <a:rPr lang="en-US" b="0" baseline="0" dirty="0" smtClean="0"/>
              <a:t>Adopted as part of the HHC rule revisions in 2011. </a:t>
            </a:r>
            <a:r>
              <a:rPr lang="en-US" sz="1200" kern="1200" dirty="0" smtClean="0">
                <a:solidFill>
                  <a:schemeClr val="tx1"/>
                </a:solidFill>
                <a:latin typeface="+mn-lt"/>
                <a:ea typeface="+mn-ea"/>
                <a:cs typeface="+mn-cs"/>
              </a:rPr>
              <a:t>The rule incorrectly references the Arsenic Reduction Policy as section 4, rather than section 7. This error occurred during preparation of the final rule when the Arsenic Reduction Policy was moved from section 4 in the proposed rule to section 7 in the final toxics rule.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Table 40: </a:t>
            </a:r>
            <a:r>
              <a:rPr lang="en-US" sz="1200" kern="1200" dirty="0" smtClean="0">
                <a:solidFill>
                  <a:schemeClr val="tx1"/>
                </a:solidFill>
                <a:latin typeface="+mn-lt"/>
                <a:ea typeface="+mn-ea"/>
                <a:cs typeface="+mn-cs"/>
              </a:rPr>
              <a:t>Corrected several typos for arsenic criteria and revised the estimated cancer risk from 2 significant digits to 1 significant digit per EPA guidance; Corrected </a:t>
            </a:r>
            <a:r>
              <a:rPr lang="en-US" sz="1200" kern="1200" dirty="0" err="1" smtClean="0">
                <a:solidFill>
                  <a:schemeClr val="tx1"/>
                </a:solidFill>
                <a:latin typeface="+mn-lt"/>
                <a:ea typeface="+mn-ea"/>
                <a:cs typeface="+mn-cs"/>
              </a:rPr>
              <a:t>bis</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Chloroethyl</a:t>
            </a:r>
            <a:r>
              <a:rPr lang="en-US" sz="1200" kern="1200" dirty="0" smtClean="0">
                <a:solidFill>
                  <a:schemeClr val="tx1"/>
                </a:solidFill>
                <a:latin typeface="+mn-lt"/>
                <a:ea typeface="+mn-ea"/>
                <a:cs typeface="+mn-cs"/>
              </a:rPr>
              <a:t> Ether to reflect two significant digits to be consistent with the other human health criteria; corrected errors for several other pollutants</a:t>
            </a:r>
            <a:r>
              <a:rPr lang="en-US" sz="1200" kern="1200" baseline="0" dirty="0" smtClean="0">
                <a:solidFill>
                  <a:schemeClr val="tx1"/>
                </a:solidFill>
                <a:latin typeface="+mn-lt"/>
                <a:ea typeface="+mn-ea"/>
                <a:cs typeface="+mn-cs"/>
              </a:rPr>
              <a:t> which didn’t accurately reflect whether there was an ALC for that pollutant.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-Industrial </a:t>
            </a:r>
            <a:r>
              <a:rPr lang="en-US" sz="1200" kern="1200" dirty="0" smtClean="0">
                <a:solidFill>
                  <a:schemeClr val="tx1"/>
                </a:solidFill>
                <a:latin typeface="+mn-lt"/>
                <a:ea typeface="+mn-ea"/>
                <a:cs typeface="+mn-cs"/>
              </a:rPr>
              <a:t>permits have a complex process to determine monitoring requirements based on the industrial category and the potential for toxicity in the receiving waterbody.  The monitoring requirements at a specific facility are determined based upon factors such as industrial category, pre-existing permit status, hazardous material present, new source performance standards or permit writer discretion.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Most, if not all, major wastewater treatment facilities must comply with toxic pollutant monitoring requirements.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The proposed rules address the pesticide criteria disapprovals by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clarification</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the frequency and duration components of the criteria (i.e. did not change); revisions to the associated numeric values were not required.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proposed rules include a correction to the selenium</a:t>
            </a:r>
            <a:r>
              <a:rPr lang="en-US" sz="1200" kern="1200" baseline="0" dirty="0" smtClean="0">
                <a:solidFill>
                  <a:schemeClr val="tx1"/>
                </a:solidFill>
                <a:latin typeface="+mn-lt"/>
                <a:ea typeface="+mn-ea"/>
                <a:cs typeface="+mn-cs"/>
              </a:rPr>
              <a:t> criteria that is slightly more stringent </a:t>
            </a:r>
            <a:r>
              <a:rPr lang="en-US" sz="1200" kern="1200" dirty="0" smtClean="0">
                <a:solidFill>
                  <a:schemeClr val="tx1"/>
                </a:solidFill>
                <a:latin typeface="+mn-lt"/>
                <a:ea typeface="+mn-ea"/>
                <a:cs typeface="+mn-cs"/>
              </a:rPr>
              <a:t>(change from a total recoverable form to the dissolved form), but the fiscal impacts of that change were covered in the 2004 rulemaking.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proposal would also readopt freshwater and saltwater criteria for arsenic and saltwater criteria for chromium VI originally adopted by EQC in 2004. DEQ inadvertently omitted these criteria in Table 33B during the 2007 water quality standards rulemaking. Despite this omission, these re-proposed criteria are not considered new water quality criteria for the protection of aquatic life and do not need to undergo an economic analysis because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criteria, like the selenium criteria revisions, were accounted for as part of the 2004 fiscal analysis.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affected</a:t>
            </a:r>
            <a:r>
              <a:rPr lang="en-US" sz="1200" kern="1200" baseline="0" dirty="0" smtClean="0">
                <a:solidFill>
                  <a:schemeClr val="tx1"/>
                </a:solidFill>
                <a:latin typeface="+mn-lt"/>
                <a:ea typeface="+mn-ea"/>
                <a:cs typeface="+mn-cs"/>
              </a:rPr>
              <a:t> parties</a:t>
            </a:r>
            <a:r>
              <a:rPr lang="en-US" sz="1200" kern="1200" dirty="0" smtClean="0">
                <a:solidFill>
                  <a:schemeClr val="tx1"/>
                </a:solidFill>
                <a:latin typeface="+mn-lt"/>
                <a:ea typeface="+mn-ea"/>
                <a:cs typeface="+mn-cs"/>
              </a:rPr>
              <a:t> may need to conduct minor recordkeeping activities to correctly reference the effective aquatic life toxics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Benefits:</a:t>
            </a:r>
            <a:r>
              <a:rPr lang="en-US" sz="1200" kern="1200" dirty="0" smtClean="0">
                <a:solidFill>
                  <a:schemeClr val="tx1"/>
                </a:solidFill>
                <a:latin typeface="+mn-lt"/>
                <a:ea typeface="+mn-ea"/>
                <a:cs typeface="+mn-cs"/>
              </a:rPr>
              <a:t> DEQ anticipates these changes will provide a benefit to DEQ, the public and to entities subject to toxics water quality criteria by reducing confusion about which criteria are effective and by consolidating all effective aquatic life toxics criteria into one table, rather than in the current three tables. Correcting errors that occurred in 2004, 2007 and 2011 rulemakings will also provide greater clarification to users.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DEQ established an advisory committee in January 2013 to provide input on any potential fiscal impacts and benefits that may result from this rulemaking. The rulemaking was delayed and then re-initiated in May 2013. DEQ met with the advisory committee on June 25 and July 11, 2013. The committee included eight members representing industrial, municipal, tribal and environmental organizations with an interest in actions related to developing or revising water quality standards for toxic pollutants.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EPA fails to act on all the criteria by April</a:t>
            </a:r>
            <a:r>
              <a:rPr lang="en-US" sz="1200" kern="1200" baseline="0" dirty="0" smtClean="0">
                <a:solidFill>
                  <a:schemeClr val="tx1"/>
                </a:solidFill>
                <a:latin typeface="+mn-lt"/>
                <a:ea typeface="+mn-ea"/>
                <a:cs typeface="+mn-cs"/>
              </a:rPr>
              <a:t> 18</a:t>
            </a:r>
            <a:r>
              <a:rPr lang="en-US" sz="1200" kern="1200" dirty="0" smtClean="0">
                <a:solidFill>
                  <a:schemeClr val="tx1"/>
                </a:solidFill>
                <a:latin typeface="+mn-lt"/>
                <a:ea typeface="+mn-ea"/>
                <a:cs typeface="+mn-cs"/>
              </a:rPr>
              <a:t>, DEQ can extend the effective date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an additional 180 days by temporary rule.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Endangered Species Act requires federal agencies to ensure, in consultation with the U.S. Fish and Wildlife Service (USFWS) and the National Marine Fisheries Service (NMFS), depending</a:t>
            </a:r>
            <a:r>
              <a:rPr lang="en-US" sz="1200" kern="1200" baseline="0" dirty="0" smtClean="0">
                <a:solidFill>
                  <a:schemeClr val="tx1"/>
                </a:solidFill>
                <a:latin typeface="+mn-lt"/>
                <a:ea typeface="+mn-ea"/>
                <a:cs typeface="+mn-cs"/>
              </a:rPr>
              <a:t> on threatened &amp; endangered species</a:t>
            </a:r>
            <a:r>
              <a:rPr lang="en-US" sz="1200" kern="1200" dirty="0" smtClean="0">
                <a:solidFill>
                  <a:schemeClr val="tx1"/>
                </a:solidFill>
                <a:latin typeface="+mn-lt"/>
                <a:ea typeface="+mn-ea"/>
                <a:cs typeface="+mn-cs"/>
              </a:rPr>
              <a:t>, that their actions (e.g. approval of DEQ water quality standards) are not likely to jeopardize the continued existence of endangered or threatened species or adversely modify or destroy their designated critical habitats.</a:t>
            </a:r>
            <a:endParaRPr lang="en-US" baseline="0" dirty="0" smtClean="0"/>
          </a:p>
          <a:p>
            <a:endParaRPr lang="en-US" baseline="0" dirty="0" smtClean="0"/>
          </a:p>
          <a:p>
            <a:r>
              <a:rPr lang="en-US" baseline="0" dirty="0" smtClean="0"/>
              <a:t>-Consultation delays:</a:t>
            </a:r>
          </a:p>
          <a:p>
            <a:r>
              <a:rPr lang="en-US" baseline="0" dirty="0" smtClean="0"/>
              <a:t>           -Lengthy discussions between NMFS, USFWS, and EPA about the technical aspects of the consultation and reasonable and prudent alternative</a:t>
            </a:r>
          </a:p>
          <a:p>
            <a:r>
              <a:rPr lang="en-US" baseline="0" dirty="0" smtClean="0"/>
              <a:t>           -an environmental group also filed several notices of intent to sue EPA and NMFS over failing to consult in a timely manner</a:t>
            </a:r>
          </a:p>
          <a:p>
            <a:endParaRPr lang="en-US" baseline="0" dirty="0" smtClean="0"/>
          </a:p>
          <a:p>
            <a:r>
              <a:rPr lang="en-US" baseline="0" dirty="0" smtClean="0"/>
              <a:t>-On Aug. 15, 2012, NMFS found jeopardy to T&amp;E species from  </a:t>
            </a:r>
            <a:r>
              <a:rPr lang="en-US" baseline="0" dirty="0" err="1" smtClean="0"/>
              <a:t>Cd</a:t>
            </a:r>
            <a:r>
              <a:rPr lang="en-US" baseline="0" dirty="0" smtClean="0"/>
              <a:t>, Cu, and NH3</a:t>
            </a:r>
          </a:p>
          <a:p>
            <a:endParaRPr lang="en-US" baseline="0"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U.S. Fish and Wildlife Service (USFWS) completed their Biological Opinion on DEQ’s 2004 aquatic life criteria on July 30, 2012 and did </a:t>
            </a:r>
            <a:r>
              <a:rPr lang="en-US" sz="1200" u="sng" kern="1200" dirty="0" smtClean="0">
                <a:solidFill>
                  <a:schemeClr val="tx1"/>
                </a:solidFill>
                <a:latin typeface="+mn-lt"/>
                <a:ea typeface="+mn-ea"/>
                <a:cs typeface="+mn-cs"/>
              </a:rPr>
              <a:t>not</a:t>
            </a:r>
            <a:r>
              <a:rPr lang="en-US" sz="1200" kern="1200" dirty="0" smtClean="0">
                <a:solidFill>
                  <a:schemeClr val="tx1"/>
                </a:solidFill>
                <a:latin typeface="+mn-lt"/>
                <a:ea typeface="+mn-ea"/>
                <a:cs typeface="+mn-cs"/>
              </a:rPr>
              <a:t> find jeopardy with OR’s toxics criteria].  </a:t>
            </a:r>
          </a:p>
          <a:p>
            <a:endParaRPr lang="en-US" baseline="0" dirty="0" smtClean="0"/>
          </a:p>
          <a:p>
            <a:endParaRPr lang="en-US" baseline="0" dirty="0" smtClean="0"/>
          </a:p>
          <a:p>
            <a:r>
              <a:rPr lang="en-US" baseline="0" dirty="0" smtClean="0"/>
              <a:t>-more details on this action in the following slides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1" baseline="0" dirty="0" smtClean="0"/>
              <a:t>Cu, Al</a:t>
            </a:r>
            <a:r>
              <a:rPr lang="en-US" baseline="0" dirty="0" smtClean="0"/>
              <a:t>: EPA disapproved </a:t>
            </a:r>
            <a:r>
              <a:rPr lang="en-US" baseline="0" dirty="0" smtClean="0"/>
              <a:t>criteria </a:t>
            </a:r>
            <a:r>
              <a:rPr lang="en-US" sz="1200" kern="1200" dirty="0" smtClean="0">
                <a:solidFill>
                  <a:schemeClr val="tx1"/>
                </a:solidFill>
                <a:latin typeface="+mn-lt"/>
                <a:ea typeface="+mn-ea"/>
                <a:cs typeface="+mn-cs"/>
              </a:rPr>
              <a:t>due </a:t>
            </a:r>
            <a:r>
              <a:rPr lang="en-US" sz="1200" kern="1200" dirty="0" smtClean="0">
                <a:solidFill>
                  <a:schemeClr val="tx1"/>
                </a:solidFill>
                <a:latin typeface="+mn-lt"/>
                <a:ea typeface="+mn-ea"/>
                <a:cs typeface="+mn-cs"/>
              </a:rPr>
              <a:t>to inconsistencies associated with EPA’s nationally recommended criteria. </a:t>
            </a:r>
          </a:p>
          <a:p>
            <a:endParaRPr lang="en-US" sz="1200" kern="1200" dirty="0" smtClean="0">
              <a:solidFill>
                <a:schemeClr val="tx1"/>
              </a:solidFill>
              <a:latin typeface="+mn-lt"/>
              <a:ea typeface="+mn-ea"/>
              <a:cs typeface="+mn-cs"/>
            </a:endParaRPr>
          </a:p>
          <a:p>
            <a:r>
              <a:rPr lang="en-US" sz="1200" b="1" kern="1200" dirty="0" err="1" smtClean="0">
                <a:solidFill>
                  <a:schemeClr val="tx1"/>
                </a:solidFill>
                <a:latin typeface="+mn-lt"/>
                <a:ea typeface="+mn-ea"/>
                <a:cs typeface="+mn-cs"/>
              </a:rPr>
              <a:t>Cd</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EPA disapproved the freshwater acute criterion for cadmium based on findings in the National Marine Fisheries Service’s August 2012 Biological Opinion.</a:t>
            </a:r>
          </a:p>
          <a:p>
            <a:endParaRPr lang="en-US" sz="1200" kern="1200" dirty="0" smtClean="0">
              <a:solidFill>
                <a:schemeClr val="tx1"/>
              </a:solidFill>
              <a:latin typeface="+mn-lt"/>
              <a:ea typeface="+mn-ea"/>
              <a:cs typeface="+mn-cs"/>
            </a:endParaRPr>
          </a:p>
          <a:p>
            <a:r>
              <a:rPr lang="en-US" b="1" baseline="0" dirty="0" smtClean="0"/>
              <a:t>Ammonia:</a:t>
            </a:r>
            <a:r>
              <a:rPr lang="en-US" baseline="0" dirty="0" smtClean="0"/>
              <a:t> </a:t>
            </a:r>
            <a:r>
              <a:rPr lang="en-US" sz="1200" kern="1200" dirty="0" smtClean="0">
                <a:solidFill>
                  <a:schemeClr val="tx1"/>
                </a:solidFill>
                <a:latin typeface="+mn-lt"/>
                <a:ea typeface="+mn-ea"/>
                <a:cs typeface="+mn-cs"/>
              </a:rPr>
              <a:t>EPA disapproved the ammonia criteria because new toxicity data showed that the criteria were not protective of mollusks.</a:t>
            </a:r>
          </a:p>
          <a:p>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We’re focusing on the straightforward corrections</a:t>
            </a:r>
            <a:r>
              <a:rPr lang="en-US" baseline="0" dirty="0" smtClean="0"/>
              <a:t> </a:t>
            </a:r>
            <a:r>
              <a:rPr lang="en-US" dirty="0" smtClean="0"/>
              <a:t>for this rulemaking--Cu, NH3</a:t>
            </a:r>
            <a:r>
              <a:rPr lang="en-US" baseline="0" dirty="0" smtClean="0"/>
              <a:t> </a:t>
            </a:r>
            <a:r>
              <a:rPr lang="en-US" dirty="0" smtClean="0"/>
              <a:t>will likely be addressed next</a:t>
            </a:r>
            <a:r>
              <a:rPr lang="en-US" baseline="0" dirty="0" smtClean="0"/>
              <a:t> year</a:t>
            </a:r>
          </a:p>
          <a:p>
            <a:endParaRPr lang="en-US" dirty="0" smtClean="0"/>
          </a:p>
          <a:p>
            <a:r>
              <a:rPr lang="en-US" b="1" u="sng" dirty="0" smtClean="0"/>
              <a:t>NOTE:</a:t>
            </a:r>
            <a:r>
              <a:rPr lang="en-US" dirty="0" smtClean="0"/>
              <a:t>  </a:t>
            </a:r>
            <a:r>
              <a:rPr lang="en-US" b="1" dirty="0" smtClean="0"/>
              <a:t>Al:</a:t>
            </a:r>
            <a:r>
              <a:rPr lang="en-US" baseline="0" dirty="0" smtClean="0"/>
              <a:t> EPA anticipates publishing proposed criteria for public comment in 2014 (likely have correction factors for pH and hardness). Current EPA criteria from ‘88</a:t>
            </a:r>
          </a:p>
          <a:p>
            <a:r>
              <a:rPr lang="en-US" baseline="0" dirty="0" smtClean="0"/>
              <a:t>           </a:t>
            </a:r>
          </a:p>
          <a:p>
            <a:r>
              <a:rPr lang="en-US" baseline="0" dirty="0" smtClean="0"/>
              <a:t>           </a:t>
            </a:r>
            <a:r>
              <a:rPr lang="en-US" b="1" baseline="0" dirty="0" err="1" smtClean="0"/>
              <a:t>Cd</a:t>
            </a:r>
            <a:r>
              <a:rPr lang="en-US" b="1" baseline="0" dirty="0" smtClean="0"/>
              <a:t>: </a:t>
            </a:r>
            <a:r>
              <a:rPr lang="en-US" baseline="0" dirty="0" smtClean="0"/>
              <a:t>EPA also updating </a:t>
            </a:r>
            <a:r>
              <a:rPr lang="en-US" baseline="0" dirty="0" err="1" smtClean="0"/>
              <a:t>Cd</a:t>
            </a:r>
            <a:r>
              <a:rPr lang="en-US" baseline="0" dirty="0" smtClean="0"/>
              <a:t>—maybe next year? Further out than Al.</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Housekeeping Items:</a:t>
            </a:r>
          </a:p>
          <a:p>
            <a:endParaRPr lang="en-US" dirty="0" smtClean="0"/>
          </a:p>
          <a:p>
            <a:r>
              <a:rPr lang="en-US" dirty="0" smtClean="0"/>
              <a:t>-As: FW and SW criteria left off 2007 table. </a:t>
            </a:r>
            <a:r>
              <a:rPr lang="en-US" sz="1200" kern="1200" dirty="0" smtClean="0">
                <a:solidFill>
                  <a:schemeClr val="tx1"/>
                </a:solidFill>
                <a:latin typeface="+mn-lt"/>
                <a:ea typeface="+mn-ea"/>
                <a:cs typeface="+mn-cs"/>
              </a:rPr>
              <a:t>The As and Cr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VI criteria re-proposed here are the same criteria that the EQC adopted in 2004. </a:t>
            </a:r>
          </a:p>
          <a:p>
            <a:endParaRPr lang="en-US" dirty="0" smtClean="0"/>
          </a:p>
          <a:p>
            <a:r>
              <a:rPr lang="en-US" dirty="0" smtClean="0"/>
              <a:t>-Cr VI: SW criteria left </a:t>
            </a:r>
            <a:r>
              <a:rPr lang="en-US" dirty="0" smtClean="0"/>
              <a:t>off</a:t>
            </a:r>
            <a:endParaRPr lang="en-US" dirty="0" smtClean="0"/>
          </a:p>
          <a:p>
            <a:endParaRPr lang="en-US" dirty="0" smtClean="0"/>
          </a:p>
          <a:p>
            <a:r>
              <a:rPr lang="en-US" dirty="0" smtClean="0"/>
              <a:t>-Al: </a:t>
            </a:r>
            <a:r>
              <a:rPr lang="en-US" dirty="0" smtClean="0"/>
              <a:t>Propose to delete Al </a:t>
            </a:r>
            <a:r>
              <a:rPr lang="en-US" sz="1200" kern="1200" dirty="0" smtClean="0">
                <a:solidFill>
                  <a:schemeClr val="tx1"/>
                </a:solidFill>
                <a:latin typeface="+mn-lt"/>
                <a:ea typeface="+mn-ea"/>
                <a:cs typeface="+mn-cs"/>
              </a:rPr>
              <a:t>because </a:t>
            </a:r>
            <a:r>
              <a:rPr lang="en-US" sz="1200" kern="1200" dirty="0" smtClean="0">
                <a:solidFill>
                  <a:schemeClr val="tx1"/>
                </a:solidFill>
                <a:latin typeface="+mn-lt"/>
                <a:ea typeface="+mn-ea"/>
                <a:cs typeface="+mn-cs"/>
              </a:rPr>
              <a:t>the disapproval renders the criteria ineffective</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there are no other criteria for aluminum.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11 pesticides:</a:t>
            </a:r>
          </a:p>
          <a:p>
            <a:pPr>
              <a:buFont typeface="Arial" pitchFamily="34" charset="0"/>
              <a:buChar char="•"/>
            </a:pPr>
            <a:r>
              <a:rPr lang="en-US" dirty="0" smtClean="0"/>
              <a:t> </a:t>
            </a:r>
            <a:r>
              <a:rPr lang="en-US" dirty="0" err="1" smtClean="0"/>
              <a:t>aldrin</a:t>
            </a:r>
            <a:r>
              <a:rPr lang="en-US" dirty="0" smtClean="0"/>
              <a:t>		 - </a:t>
            </a:r>
            <a:r>
              <a:rPr lang="en-US" dirty="0" err="1" smtClean="0"/>
              <a:t>endrin</a:t>
            </a:r>
            <a:endParaRPr lang="en-US" dirty="0" smtClean="0"/>
          </a:p>
          <a:p>
            <a:pPr>
              <a:buFont typeface="Arial" pitchFamily="34" charset="0"/>
              <a:buChar char="•"/>
            </a:pPr>
            <a:r>
              <a:rPr lang="en-US" dirty="0" smtClean="0"/>
              <a:t> BHC gamma (</a:t>
            </a:r>
            <a:r>
              <a:rPr lang="en-US" dirty="0" err="1" smtClean="0"/>
              <a:t>lindane</a:t>
            </a:r>
            <a:r>
              <a:rPr lang="en-US" dirty="0" smtClean="0"/>
              <a:t>)       - heptachlor</a:t>
            </a:r>
          </a:p>
          <a:p>
            <a:pPr>
              <a:buFont typeface="Arial" pitchFamily="34" charset="0"/>
              <a:buChar char="•"/>
            </a:pPr>
            <a:r>
              <a:rPr lang="en-US" dirty="0" smtClean="0"/>
              <a:t> chlordane                       -</a:t>
            </a:r>
            <a:r>
              <a:rPr lang="en-US" baseline="0" dirty="0" smtClean="0"/>
              <a:t> </a:t>
            </a:r>
            <a:r>
              <a:rPr lang="en-US" b="1" baseline="0" dirty="0" err="1" smtClean="0"/>
              <a:t>endosulfan</a:t>
            </a:r>
            <a:r>
              <a:rPr lang="en-US" b="1" baseline="0" dirty="0" smtClean="0"/>
              <a:t> alpha (new—no effective criteria now)</a:t>
            </a:r>
            <a:endParaRPr lang="en-US" b="1" dirty="0" smtClean="0"/>
          </a:p>
          <a:p>
            <a:pPr>
              <a:buFont typeface="Arial" pitchFamily="34" charset="0"/>
              <a:buChar char="•"/>
            </a:pPr>
            <a:r>
              <a:rPr lang="en-US" dirty="0" smtClean="0"/>
              <a:t> DDT 4,4                         - </a:t>
            </a:r>
            <a:r>
              <a:rPr lang="en-US" b="1" dirty="0" err="1" smtClean="0"/>
              <a:t>endosulfan</a:t>
            </a:r>
            <a:r>
              <a:rPr lang="en-US" b="1" dirty="0" smtClean="0"/>
              <a:t> beta (new)</a:t>
            </a:r>
          </a:p>
          <a:p>
            <a:pPr>
              <a:buFont typeface="Arial" pitchFamily="34" charset="0"/>
              <a:buChar char="•"/>
            </a:pPr>
            <a:r>
              <a:rPr lang="en-US" dirty="0" smtClean="0"/>
              <a:t> </a:t>
            </a:r>
            <a:r>
              <a:rPr lang="en-US" dirty="0" err="1" smtClean="0"/>
              <a:t>dieldrin</a:t>
            </a:r>
            <a:r>
              <a:rPr lang="en-US" dirty="0" smtClean="0"/>
              <a:t>	                   </a:t>
            </a:r>
            <a:r>
              <a:rPr lang="en-US" baseline="0" dirty="0" smtClean="0"/>
              <a:t> - </a:t>
            </a:r>
            <a:r>
              <a:rPr lang="en-US" b="1" baseline="0" dirty="0" smtClean="0"/>
              <a:t>heptachlor </a:t>
            </a:r>
            <a:r>
              <a:rPr lang="en-US" b="1" baseline="0" dirty="0" err="1" smtClean="0"/>
              <a:t>epoxide</a:t>
            </a:r>
            <a:r>
              <a:rPr lang="en-US" b="1" baseline="0" dirty="0" smtClean="0"/>
              <a:t> (new)</a:t>
            </a:r>
            <a:endParaRPr lang="en-US" b="1" dirty="0" smtClean="0"/>
          </a:p>
          <a:p>
            <a:pPr>
              <a:buFont typeface="Arial" pitchFamily="34" charset="0"/>
              <a:buChar char="•"/>
            </a:pPr>
            <a:r>
              <a:rPr lang="en-US" dirty="0" smtClean="0"/>
              <a:t> </a:t>
            </a:r>
            <a:r>
              <a:rPr lang="en-US" dirty="0" err="1" smtClean="0"/>
              <a:t>endosufan</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EPA is developing new criteria for Se—likely fish tissue criterion and water column translator (expected</a:t>
            </a:r>
            <a:r>
              <a:rPr lang="en-US" baseline="0" dirty="0" smtClean="0"/>
              <a:t> to go </a:t>
            </a:r>
            <a:r>
              <a:rPr lang="en-US" dirty="0" smtClean="0"/>
              <a:t>out for public comment in summer 2014)</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-DEQ inadvertently omitted the criteria from Table 33B during a 2007 water quality standards rulemaking. The arsenic and chromium VI criteria re-proposed here as part of this rulemaking are the same criteria that the commission adopted in 2004. </a:t>
            </a:r>
          </a:p>
          <a:p>
            <a:r>
              <a:rPr lang="en-US" sz="1200" kern="1200" dirty="0" smtClean="0">
                <a:solidFill>
                  <a:schemeClr val="tx1"/>
                </a:solidFill>
                <a:latin typeface="+mn-lt"/>
                <a:ea typeface="+mn-ea"/>
                <a:cs typeface="+mn-cs"/>
              </a:rPr>
              <a:t>	- 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Dissolved vs. </a:t>
            </a:r>
            <a:r>
              <a:rPr lang="en-US" sz="1200" kern="1200" dirty="0" smtClean="0">
                <a:solidFill>
                  <a:schemeClr val="tx1"/>
                </a:solidFill>
                <a:latin typeface="+mn-lt"/>
                <a:ea typeface="+mn-ea"/>
                <a:cs typeface="+mn-cs"/>
              </a:rPr>
              <a:t>TR—FW</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magnitudes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changed a bit.</a:t>
            </a:r>
          </a:p>
          <a:p>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Cr VI: Dissolved vs. TR—magnitudes did not change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criteria underwent Endangered Species Act consultation by the U.S. Fish and Wildlife Service and the National Marine Fisheries Service and were not found to create jeopardy for any ESA-listed species. EPA did not take action on these criteria as part of its action, but noted that the omitted criteria are consistent with EPA’s 304(a) recommendations and recommended that Oregon re-adopt these criteria.</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-Table 33A contains criteria more stringent or remained the same as previous criteria and became effective for NPDES permitting Feb. 15, 2005.</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-Table 33B contains criteria less stringent than previous criteria and therefore, would only be effective after EPA approval.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-Table 20 contains criteria effective before the 2004 rulemaking and remained effective for all CWA programs, such as 303(d) reporting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Therefore,</a:t>
            </a:r>
            <a:r>
              <a:rPr lang="en-US" sz="1200" kern="1200" baseline="0" dirty="0" smtClean="0">
                <a:solidFill>
                  <a:schemeClr val="tx1"/>
                </a:solidFill>
                <a:latin typeface="+mn-lt"/>
                <a:ea typeface="+mn-ea"/>
                <a:cs typeface="+mn-cs"/>
              </a:rPr>
              <a:t> the last 9 years has been challenging for OR and other users of the aquatic life toxics criteria to figure out which criteria are the correct ones to use</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sym typeface="Wingdings" pitchFamily="2" charset="2"/>
              </a:rPr>
              <a:t></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GOOD NEWS!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Corrections and Clarifications to Toxics Water Quality Standards Rulemaking</a:t>
            </a:r>
            <a:r>
              <a:rPr lang="en-US" dirty="0" smtClean="0"/>
              <a:t/>
            </a:r>
            <a:br>
              <a:rPr lang="en-US" dirty="0" smtClean="0"/>
            </a:br>
            <a:r>
              <a:rPr lang="en-US" dirty="0" smtClean="0"/>
              <a:t/>
            </a:r>
            <a:br>
              <a:rPr lang="en-US" dirty="0" smtClean="0"/>
            </a:br>
            <a:r>
              <a:rPr lang="en-US" sz="3600" dirty="0" smtClean="0"/>
              <a:t>EQC</a:t>
            </a:r>
            <a:br>
              <a:rPr lang="en-US" sz="3600" dirty="0" smtClean="0"/>
            </a:br>
            <a:r>
              <a:rPr lang="en-US" sz="2800" dirty="0" smtClean="0"/>
              <a:t>Portland</a:t>
            </a:r>
            <a:r>
              <a:rPr lang="en-US" dirty="0" smtClean="0"/>
              <a:t/>
            </a:r>
            <a:br>
              <a:rPr lang="en-US" dirty="0" smtClean="0"/>
            </a:br>
            <a:r>
              <a:rPr lang="en-US" sz="2800" dirty="0" smtClean="0"/>
              <a:t>Dec. </a:t>
            </a:r>
            <a:r>
              <a:rPr lang="en-US" sz="2800" dirty="0" smtClean="0"/>
              <a:t>11-12, </a:t>
            </a:r>
            <a:r>
              <a:rPr lang="en-US" sz="2800" dirty="0" smtClean="0"/>
              <a:t>2013</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Andrea Matzke,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5029197"/>
          </a:xfrm>
        </p:spPr>
        <p:txBody>
          <a:bodyPr>
            <a:normAutofit/>
          </a:bodyPr>
          <a:lstStyle/>
          <a:p>
            <a:pPr marL="742831" lvl="2" indent="-342845">
              <a:buNone/>
            </a:pPr>
            <a:endParaRPr lang="en-US" dirty="0" smtClean="0"/>
          </a:p>
          <a:p>
            <a:pPr marL="342845" lvl="1" indent="-342845">
              <a:buClr>
                <a:srgbClr val="008272"/>
              </a:buClr>
              <a:buSzTx/>
              <a:buNone/>
            </a:pPr>
            <a:r>
              <a:rPr lang="en-US" sz="2400" dirty="0" smtClean="0">
                <a:latin typeface="Arial Black" pitchFamily="34" charset="0"/>
              </a:rPr>
              <a:t>Background:</a:t>
            </a:r>
            <a:r>
              <a:rPr lang="en-US" sz="2400" dirty="0" smtClean="0"/>
              <a:t> </a:t>
            </a:r>
            <a:endParaRPr lang="en-US" sz="2400" dirty="0" smtClean="0"/>
          </a:p>
          <a:p>
            <a:pPr marL="342845" lvl="1" indent="-342845">
              <a:buClr>
                <a:srgbClr val="008272"/>
              </a:buClr>
              <a:buSzTx/>
              <a:buFont typeface="Wingdings" pitchFamily="2" charset="2"/>
              <a:buChar char="§"/>
            </a:pPr>
            <a:endParaRPr lang="en-US" dirty="0" smtClean="0"/>
          </a:p>
          <a:p>
            <a:pPr marL="342845" lvl="1" indent="-342845">
              <a:buClr>
                <a:srgbClr val="008272"/>
              </a:buClr>
              <a:buSzTx/>
              <a:buFont typeface="Wingdings" pitchFamily="2" charset="2"/>
              <a:buChar char="§"/>
            </a:pPr>
            <a:r>
              <a:rPr lang="en-US" dirty="0" smtClean="0"/>
              <a:t>Frequency </a:t>
            </a:r>
            <a:r>
              <a:rPr lang="en-US" dirty="0" smtClean="0"/>
              <a:t>and duration components of most of the pesticide criteria are different than the other aquatic pollutants</a:t>
            </a:r>
          </a:p>
          <a:p>
            <a:pPr marL="342845" lvl="1" indent="-342845">
              <a:buClr>
                <a:srgbClr val="008272"/>
              </a:buClr>
              <a:buSzTx/>
              <a:buNone/>
            </a:pPr>
            <a:endParaRPr lang="en-US" dirty="0" smtClean="0"/>
          </a:p>
          <a:p>
            <a:pPr marL="342845" lvl="1" indent="-342845">
              <a:buClr>
                <a:srgbClr val="008272"/>
              </a:buClr>
              <a:buSzTx/>
              <a:buFont typeface="Wingdings" pitchFamily="2" charset="2"/>
              <a:buChar char="§"/>
            </a:pPr>
            <a:r>
              <a:rPr lang="en-US" dirty="0" smtClean="0"/>
              <a:t>Most of the pesticide criteria were developed prior to the 1985 EPA Guidelines and were developed with an alternate frequency and duration (</a:t>
            </a:r>
            <a:r>
              <a:rPr lang="en-US" i="1" dirty="0" smtClean="0"/>
              <a:t>i.e. acute can’t be exceeded any time and the chronic can’t be exceeded based on a 24 hr. average</a:t>
            </a:r>
            <a:r>
              <a:rPr lang="en-US" dirty="0" smtClean="0"/>
              <a:t>)</a:t>
            </a:r>
          </a:p>
          <a:p>
            <a:pPr marL="342845" lvl="1" indent="-342845">
              <a:buSzTx/>
              <a:buNone/>
            </a:pPr>
            <a:endParaRPr lang="en-US" dirty="0" smtClean="0"/>
          </a:p>
          <a:p>
            <a:pPr marL="342845" lvl="1" indent="-342845">
              <a:buSzTx/>
              <a:buFont typeface="Arial" pitchFamily="34" charset="0"/>
              <a:buChar char="•"/>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a:p>
        </p:txBody>
      </p:sp>
      <p:sp>
        <p:nvSpPr>
          <p:cNvPr id="4" name="TextBox 3"/>
          <p:cNvSpPr txBox="1"/>
          <p:nvPr/>
        </p:nvSpPr>
        <p:spPr>
          <a:xfrm>
            <a:off x="990600" y="381000"/>
            <a:ext cx="6705600" cy="584775"/>
          </a:xfrm>
          <a:prstGeom prst="rect">
            <a:avLst/>
          </a:prstGeom>
          <a:noFill/>
        </p:spPr>
        <p:txBody>
          <a:bodyPr wrap="square" rtlCol="0">
            <a:spAutoFit/>
          </a:bodyPr>
          <a:lstStyle/>
          <a:p>
            <a:r>
              <a:rPr lang="en-US" sz="3200" dirty="0" smtClean="0">
                <a:latin typeface="Arial" pitchFamily="34" charset="0"/>
                <a:cs typeface="Arial" pitchFamily="34" charset="0"/>
              </a:rPr>
              <a:t>Correct Criteria for 11 Pesticides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5257797"/>
          </a:xfrm>
        </p:spPr>
        <p:txBody>
          <a:bodyPr>
            <a:normAutofit fontScale="62500" lnSpcReduction="20000"/>
          </a:bodyPr>
          <a:lstStyle/>
          <a:p>
            <a:pPr marL="342845" lvl="1" indent="-342845">
              <a:buSzTx/>
              <a:buNone/>
            </a:pPr>
            <a:endParaRPr lang="en-US" sz="2800" dirty="0" smtClean="0">
              <a:solidFill>
                <a:srgbClr val="008272"/>
              </a:solidFill>
              <a:latin typeface="Arial Black" pitchFamily="34" charset="0"/>
            </a:endParaRPr>
          </a:p>
          <a:p>
            <a:pPr marL="342845" lvl="1" indent="-342845">
              <a:buSzTx/>
              <a:buNone/>
            </a:pPr>
            <a:r>
              <a:rPr lang="en-US" sz="3800" dirty="0" smtClean="0">
                <a:latin typeface="Arial Black" pitchFamily="34" charset="0"/>
              </a:rPr>
              <a:t>Problem:</a:t>
            </a:r>
            <a:r>
              <a:rPr lang="en-US" sz="3800" dirty="0" smtClean="0"/>
              <a:t> </a:t>
            </a:r>
          </a:p>
          <a:p>
            <a:pPr marL="342845" lvl="1" indent="0">
              <a:lnSpc>
                <a:spcPct val="120000"/>
              </a:lnSpc>
              <a:buSzTx/>
              <a:buNone/>
            </a:pPr>
            <a:r>
              <a:rPr lang="en-US" sz="3500" dirty="0" smtClean="0"/>
              <a:t>DEQ correctly footnoted these pesticides, but by adding the general frequency and duration to the intro paragraph of the toxic tables, EPA determined that this addition effectively changed the frequency and duration of the pesticides despite the existing footnote.</a:t>
            </a:r>
          </a:p>
          <a:p>
            <a:pPr marL="342845" lvl="1" indent="-342845">
              <a:buSzTx/>
              <a:buNone/>
            </a:pPr>
            <a:endParaRPr lang="en-US" sz="2400" dirty="0" smtClean="0"/>
          </a:p>
          <a:p>
            <a:pPr marL="342845" lvl="1" indent="-342845">
              <a:buSzTx/>
              <a:buNone/>
            </a:pPr>
            <a:endParaRPr lang="en-US" dirty="0" smtClean="0"/>
          </a:p>
          <a:p>
            <a:pPr marL="342845" lvl="1" indent="-342845">
              <a:buSzTx/>
              <a:buNone/>
            </a:pPr>
            <a:r>
              <a:rPr lang="en-US" sz="3800" dirty="0" smtClean="0">
                <a:solidFill>
                  <a:srgbClr val="008272"/>
                </a:solidFill>
                <a:latin typeface="Arial Black" pitchFamily="34" charset="0"/>
              </a:rPr>
              <a:t>DEQ Proposes To:</a:t>
            </a:r>
          </a:p>
          <a:p>
            <a:pPr>
              <a:lnSpc>
                <a:spcPct val="120000"/>
              </a:lnSpc>
              <a:buClr>
                <a:srgbClr val="008272"/>
              </a:buClr>
              <a:buFont typeface="Wingdings" pitchFamily="2" charset="2"/>
              <a:buChar char="§"/>
            </a:pPr>
            <a:r>
              <a:rPr lang="en-US" sz="3500" dirty="0" smtClean="0"/>
              <a:t>Add clarifying language to the intro paragraph noting the pesticide frequency and duration exception</a:t>
            </a:r>
          </a:p>
          <a:p>
            <a:pPr>
              <a:lnSpc>
                <a:spcPct val="120000"/>
              </a:lnSpc>
              <a:buClr>
                <a:srgbClr val="008272"/>
              </a:buClr>
              <a:buFont typeface="Wingdings" pitchFamily="2" charset="2"/>
              <a:buChar char="§"/>
            </a:pPr>
            <a:r>
              <a:rPr lang="en-US" sz="3500" dirty="0" smtClean="0"/>
              <a:t>Revise the pesticide footnote to read more clearly</a:t>
            </a:r>
          </a:p>
          <a:p>
            <a:pPr marL="342845" lvl="1" indent="-342845">
              <a:buSzTx/>
              <a:buNone/>
            </a:pPr>
            <a:endParaRPr lang="en-US" dirty="0" smtClean="0"/>
          </a:p>
          <a:p>
            <a:pPr marL="342845" lvl="1" indent="-342845">
              <a:buSzTx/>
              <a:buNone/>
            </a:pPr>
            <a:endParaRPr lang="en-US" dirty="0" smtClean="0"/>
          </a:p>
          <a:p>
            <a:pPr marL="342845" lvl="1" indent="-342845">
              <a:buSzTx/>
              <a:buNone/>
            </a:pPr>
            <a:r>
              <a:rPr lang="en-US" dirty="0" smtClean="0"/>
              <a:t>  </a:t>
            </a:r>
            <a:r>
              <a:rPr lang="en-US" dirty="0" smtClean="0">
                <a:solidFill>
                  <a:srgbClr val="008272"/>
                </a:solidFill>
              </a:rPr>
              <a:t>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a:p>
        </p:txBody>
      </p:sp>
      <p:sp>
        <p:nvSpPr>
          <p:cNvPr id="4" name="TextBox 3"/>
          <p:cNvSpPr txBox="1"/>
          <p:nvPr/>
        </p:nvSpPr>
        <p:spPr>
          <a:xfrm>
            <a:off x="990600" y="381000"/>
            <a:ext cx="6781800" cy="584775"/>
          </a:xfrm>
          <a:prstGeom prst="rect">
            <a:avLst/>
          </a:prstGeom>
          <a:noFill/>
        </p:spPr>
        <p:txBody>
          <a:bodyPr wrap="square" rtlCol="0">
            <a:spAutoFit/>
          </a:bodyPr>
          <a:lstStyle/>
          <a:p>
            <a:r>
              <a:rPr lang="en-US" sz="3200" dirty="0" smtClean="0">
                <a:latin typeface="Arial" pitchFamily="34" charset="0"/>
                <a:cs typeface="Arial" pitchFamily="34" charset="0"/>
              </a:rPr>
              <a:t>Correct Criteria for 11 Pesticides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943599"/>
          </a:xfrm>
        </p:spPr>
        <p:txBody>
          <a:bodyPr/>
          <a:lstStyle/>
          <a:p>
            <a:pPr>
              <a:buNone/>
            </a:pPr>
            <a:r>
              <a:rPr lang="en-US" b="1" u="sng" dirty="0" smtClean="0"/>
              <a:t>EXCERPT FROM INTRO PARAGRAPH:    </a:t>
            </a:r>
          </a:p>
          <a:p>
            <a:pPr>
              <a:buNone/>
            </a:pPr>
            <a:r>
              <a:rPr lang="en-US" dirty="0" smtClean="0"/>
              <a:t>…</a:t>
            </a:r>
            <a:r>
              <a:rPr lang="en-US" sz="2800" dirty="0" smtClean="0"/>
              <a:t>Unless otherwise noted in the table below, the acute criterion is the Criterion Maximum Concentration (CMC) applied as a one-hour average concentration, and the chronic criterion is the Criterion Continuous Concentration (CCC) applied as a 96-hour (4 days) average concentration. The CMC and CCC criteria should not be exceeded more than once every three years. </a:t>
            </a:r>
            <a:r>
              <a:rPr lang="en-US" sz="2800" u="sng" dirty="0" smtClean="0">
                <a:solidFill>
                  <a:srgbClr val="C00000"/>
                </a:solidFill>
              </a:rPr>
              <a:t>Footnote A, associated with eleven pesticide pollutants in Table 30, describes the exception to the frequency and duration of the toxics criteria stated in this paragraph.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400800"/>
          </a:xfrm>
        </p:spPr>
        <p:txBody>
          <a:bodyPr>
            <a:normAutofit/>
          </a:bodyPr>
          <a:lstStyle/>
          <a:p>
            <a:pPr>
              <a:buNone/>
            </a:pPr>
            <a:r>
              <a:rPr lang="en-US" b="1" u="sng" dirty="0" smtClean="0"/>
              <a:t>REVISED  FOOTNOTE A:</a:t>
            </a:r>
          </a:p>
          <a:p>
            <a:pPr indent="0">
              <a:buNone/>
            </a:pPr>
            <a:r>
              <a:rPr lang="en-US" dirty="0" smtClean="0"/>
              <a:t>This criterion is based on EPA recommendations issued in 1980 that were derived using guidelines that differed from EPA's 1985 Guidelines </a:t>
            </a:r>
            <a:r>
              <a:rPr lang="en-US" u="sng" dirty="0" smtClean="0">
                <a:solidFill>
                  <a:srgbClr val="C00000"/>
                </a:solidFill>
              </a:rPr>
              <a:t>which update </a:t>
            </a:r>
            <a:r>
              <a:rPr lang="en-US" strike="sngStrike" dirty="0" smtClean="0">
                <a:solidFill>
                  <a:srgbClr val="C00000"/>
                </a:solidFill>
              </a:rPr>
              <a:t>for </a:t>
            </a:r>
            <a:r>
              <a:rPr lang="en-US" dirty="0" smtClean="0"/>
              <a:t>minimum data requirements and derivation procedures</a:t>
            </a:r>
            <a:r>
              <a:rPr lang="en-US" strike="sngStrike" dirty="0" smtClean="0"/>
              <a:t>.  </a:t>
            </a:r>
            <a:r>
              <a:rPr lang="en-US" u="sng" dirty="0" smtClean="0"/>
              <a:t>. </a:t>
            </a:r>
            <a:r>
              <a:rPr lang="en-US" strike="sngStrike" dirty="0" smtClean="0"/>
              <a:t>For example, a “CMC” derived using the 1980 Guidelines was derived to be used as an instantaneous maximum</a:t>
            </a:r>
            <a:r>
              <a:rPr lang="en-US" u="sng" dirty="0" smtClean="0"/>
              <a:t>. </a:t>
            </a:r>
            <a:r>
              <a:rPr lang="en-US" u="sng" dirty="0" smtClean="0">
                <a:solidFill>
                  <a:srgbClr val="C00000"/>
                </a:solidFill>
              </a:rPr>
              <a:t>The CMC may not be exceeded at any time and the CCC may not be exceeded based on a 24-hour average. The CMC may be applied</a:t>
            </a:r>
            <a:r>
              <a:rPr lang="en-US" dirty="0" smtClean="0"/>
              <a:t> </a:t>
            </a:r>
            <a:r>
              <a:rPr lang="en-US" strike="sngStrike" dirty="0" smtClean="0"/>
              <a:t> If assessment is to be done </a:t>
            </a:r>
            <a:r>
              <a:rPr lang="en-US" dirty="0" smtClean="0"/>
              <a:t>using </a:t>
            </a:r>
            <a:r>
              <a:rPr lang="en-US" dirty="0" err="1" smtClean="0"/>
              <a:t>a</a:t>
            </a:r>
            <a:r>
              <a:rPr lang="en-US" strike="sngStrike" dirty="0" err="1" smtClean="0"/>
              <a:t>n</a:t>
            </a:r>
            <a:r>
              <a:rPr lang="en-US" u="sng" dirty="0" err="1" smtClean="0">
                <a:solidFill>
                  <a:srgbClr val="C00000"/>
                </a:solidFill>
              </a:rPr>
              <a:t>one</a:t>
            </a:r>
            <a:r>
              <a:rPr lang="en-US" u="sng" dirty="0" smtClean="0">
                <a:solidFill>
                  <a:srgbClr val="C00000"/>
                </a:solidFill>
              </a:rPr>
              <a:t> hour</a:t>
            </a:r>
            <a:r>
              <a:rPr lang="en-US" dirty="0" smtClean="0">
                <a:solidFill>
                  <a:srgbClr val="C00000"/>
                </a:solidFill>
              </a:rPr>
              <a:t> </a:t>
            </a:r>
            <a:r>
              <a:rPr lang="en-US" dirty="0" smtClean="0"/>
              <a:t>averaging period </a:t>
            </a:r>
            <a:r>
              <a:rPr lang="en-US" strike="sngStrike" dirty="0" smtClean="0"/>
              <a:t> </a:t>
            </a:r>
            <a:r>
              <a:rPr lang="en-US" u="sng" strike="sngStrike" dirty="0" smtClean="0"/>
              <a:t>for a CMC</a:t>
            </a:r>
            <a:r>
              <a:rPr lang="en-US" strike="sngStrike" dirty="0" smtClean="0"/>
              <a:t> </a:t>
            </a:r>
            <a:r>
              <a:rPr lang="en-US" u="sng" strike="sngStrike" dirty="0" smtClean="0"/>
              <a:t>(i.e., a one hour average </a:t>
            </a:r>
            <a:r>
              <a:rPr lang="en-US" u="sng" dirty="0" smtClean="0">
                <a:solidFill>
                  <a:srgbClr val="C00000"/>
                </a:solidFill>
              </a:rPr>
              <a:t>not to be exceeded more than once every three years</a:t>
            </a:r>
            <a:r>
              <a:rPr lang="en-US" dirty="0" smtClean="0">
                <a:solidFill>
                  <a:srgbClr val="C00000"/>
                </a:solidFill>
              </a:rPr>
              <a:t>, </a:t>
            </a:r>
            <a:r>
              <a:rPr lang="en-US" u="sng" dirty="0" smtClean="0">
                <a:solidFill>
                  <a:srgbClr val="C00000"/>
                </a:solidFill>
              </a:rPr>
              <a:t>if </a:t>
            </a:r>
            <a:r>
              <a:rPr lang="en-US" dirty="0" smtClean="0"/>
              <a:t>the </a:t>
            </a:r>
            <a:r>
              <a:rPr lang="en-US" u="sng" dirty="0" smtClean="0">
                <a:solidFill>
                  <a:srgbClr val="C00000"/>
                </a:solidFill>
              </a:rPr>
              <a:t>CMC</a:t>
            </a:r>
            <a:r>
              <a:rPr lang="en-US" dirty="0" smtClean="0"/>
              <a:t> values given </a:t>
            </a:r>
            <a:r>
              <a:rPr lang="en-US" u="sng" dirty="0" smtClean="0">
                <a:solidFill>
                  <a:srgbClr val="C00000"/>
                </a:solidFill>
              </a:rPr>
              <a:t>in Table 30 </a:t>
            </a:r>
            <a:r>
              <a:rPr lang="en-US" u="sng" dirty="0" err="1" smtClean="0">
                <a:solidFill>
                  <a:srgbClr val="C00000"/>
                </a:solidFill>
              </a:rPr>
              <a:t>are</a:t>
            </a:r>
            <a:r>
              <a:rPr lang="en-US" strike="sngStrike" dirty="0" err="1" smtClean="0"/>
              <a:t>should</a:t>
            </a:r>
            <a:r>
              <a:rPr lang="en-US" strike="sngStrike" dirty="0" smtClean="0"/>
              <a:t> be</a:t>
            </a:r>
            <a:r>
              <a:rPr lang="en-US" dirty="0" smtClean="0"/>
              <a:t> divided by 2 to obtain a value that is more comparable to a CMC derived using the 1985 Guidelines.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1"/>
              </a:buClr>
              <a:buNone/>
            </a:pPr>
            <a:endParaRPr lang="en-US" dirty="0" smtClean="0">
              <a:latin typeface="Arial Black" pitchFamily="34" charset="0"/>
            </a:endParaRPr>
          </a:p>
          <a:p>
            <a:pPr>
              <a:buClr>
                <a:schemeClr val="tx1"/>
              </a:buClr>
              <a:buNone/>
            </a:pPr>
            <a:r>
              <a:rPr lang="en-US" dirty="0" smtClean="0">
                <a:latin typeface="Arial Black" pitchFamily="34" charset="0"/>
              </a:rPr>
              <a:t>Problem: </a:t>
            </a:r>
          </a:p>
          <a:p>
            <a:pPr indent="0">
              <a:buClr>
                <a:schemeClr val="tx1"/>
              </a:buClr>
              <a:buNone/>
            </a:pPr>
            <a:r>
              <a:rPr lang="en-US" sz="2200" dirty="0" smtClean="0"/>
              <a:t>DEQ did not apply the conversion factors to the freshwater criteria to convert a total recoverable result to a dissolved expression as intended in 2004</a:t>
            </a:r>
          </a:p>
          <a:p>
            <a:pPr lvl="1" indent="0">
              <a:buClr>
                <a:srgbClr val="008272"/>
              </a:buClr>
              <a:buFont typeface="Wingdings" pitchFamily="2" charset="2"/>
              <a:buChar char="Ø"/>
            </a:pPr>
            <a:r>
              <a:rPr lang="en-US" sz="2000" dirty="0" smtClean="0"/>
              <a:t>	</a:t>
            </a:r>
            <a:r>
              <a:rPr lang="en-US" dirty="0" smtClean="0"/>
              <a:t>The dissolved form of metal is the more </a:t>
            </a:r>
            <a:r>
              <a:rPr lang="en-US" dirty="0" err="1" smtClean="0"/>
              <a:t>bioavailable</a:t>
            </a:r>
            <a:r>
              <a:rPr lang="en-US" dirty="0" smtClean="0"/>
              <a:t> or toxic form of a metal</a:t>
            </a:r>
          </a:p>
          <a:p>
            <a:pPr>
              <a:buClr>
                <a:schemeClr val="tx1"/>
              </a:buClr>
              <a:buNone/>
            </a:pPr>
            <a:endParaRPr lang="en-US" dirty="0" smtClean="0"/>
          </a:p>
          <a:p>
            <a:pPr marL="342845" lvl="1" indent="-342845">
              <a:buClr>
                <a:schemeClr val="tx1"/>
              </a:buClr>
              <a:buSzTx/>
              <a:buNone/>
            </a:pPr>
            <a:r>
              <a:rPr lang="en-US" sz="2400" dirty="0" smtClean="0">
                <a:solidFill>
                  <a:srgbClr val="008272"/>
                </a:solidFill>
                <a:latin typeface="Arial Black" pitchFamily="34" charset="0"/>
              </a:rPr>
              <a:t>DEQ Proposes To:</a:t>
            </a:r>
          </a:p>
          <a:p>
            <a:pPr marL="742831" lvl="2" indent="-342845">
              <a:buClr>
                <a:srgbClr val="00817E"/>
              </a:buClr>
              <a:buFont typeface="Wingdings" pitchFamily="2" charset="2"/>
              <a:buChar char="§"/>
            </a:pPr>
            <a:r>
              <a:rPr lang="en-US" sz="2200" dirty="0" smtClean="0"/>
              <a:t>Apply the correct conversion factors </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14</a:t>
            </a:fld>
            <a:endParaRPr lang="en-US"/>
          </a:p>
        </p:txBody>
      </p:sp>
      <p:sp>
        <p:nvSpPr>
          <p:cNvPr id="4" name="TextBox 3"/>
          <p:cNvSpPr txBox="1"/>
          <p:nvPr/>
        </p:nvSpPr>
        <p:spPr>
          <a:xfrm>
            <a:off x="990600" y="381000"/>
            <a:ext cx="5715000" cy="584775"/>
          </a:xfrm>
          <a:prstGeom prst="rect">
            <a:avLst/>
          </a:prstGeom>
          <a:noFill/>
        </p:spPr>
        <p:txBody>
          <a:bodyPr wrap="square" rtlCol="0">
            <a:spAutoFit/>
          </a:bodyPr>
          <a:lstStyle/>
          <a:p>
            <a:r>
              <a:rPr lang="en-US" sz="3200" dirty="0" smtClean="0">
                <a:latin typeface="Arial" pitchFamily="34" charset="0"/>
                <a:cs typeface="Arial" pitchFamily="34" charset="0"/>
              </a:rPr>
              <a:t>Correct Selenium Criteria</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845" lvl="1" indent="-342845">
              <a:buSzTx/>
              <a:buNone/>
            </a:pPr>
            <a:r>
              <a:rPr lang="en-US" sz="2400" dirty="0" smtClean="0">
                <a:latin typeface="Arial Black" pitchFamily="34" charset="0"/>
              </a:rPr>
              <a:t>Problem: </a:t>
            </a:r>
          </a:p>
          <a:p>
            <a:pPr marL="342845" lvl="1" indent="0">
              <a:buSzTx/>
              <a:buNone/>
            </a:pPr>
            <a:r>
              <a:rPr lang="en-US" dirty="0" smtClean="0"/>
              <a:t>DEQ inadvertently omitted aquatic life criteria for arsenic and chromium VI from a toxics criteria table during a 2007 rulemaking.</a:t>
            </a:r>
          </a:p>
          <a:p>
            <a:pPr marL="342845" lvl="1" indent="-342845">
              <a:buSzTx/>
              <a:buNone/>
            </a:pPr>
            <a:endParaRPr lang="en-US" dirty="0" smtClean="0"/>
          </a:p>
          <a:p>
            <a:pPr marL="342845" lvl="1" indent="-342845">
              <a:buSzTx/>
              <a:buNone/>
            </a:pPr>
            <a:endParaRPr lang="en-US" dirty="0" smtClean="0"/>
          </a:p>
          <a:p>
            <a:pPr marL="342845" lvl="1" indent="-342845">
              <a:buSzTx/>
              <a:buNone/>
            </a:pPr>
            <a:r>
              <a:rPr lang="en-US" sz="2400" dirty="0" smtClean="0">
                <a:solidFill>
                  <a:srgbClr val="008272"/>
                </a:solidFill>
                <a:latin typeface="Arial Black" pitchFamily="34" charset="0"/>
              </a:rPr>
              <a:t>DEQ proposes to:</a:t>
            </a:r>
          </a:p>
          <a:p>
            <a:pPr marL="342845" lvl="1" indent="0">
              <a:buSzTx/>
              <a:buNone/>
            </a:pPr>
            <a:r>
              <a:rPr lang="en-US" dirty="0" smtClean="0"/>
              <a:t>Re-adopt freshwater and saltwater criteria for arsenic and saltwater criteria for Cr VI as originally proposed as part of the 2004 rulemaking</a:t>
            </a:r>
            <a:endParaRPr lang="en-US" dirty="0" smtClean="0">
              <a:solidFill>
                <a:srgbClr val="008272"/>
              </a:solidFill>
            </a:endParaRPr>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15</a:t>
            </a:fld>
            <a:endParaRPr lang="en-US"/>
          </a:p>
        </p:txBody>
      </p:sp>
      <p:sp>
        <p:nvSpPr>
          <p:cNvPr id="4" name="TextBox 3"/>
          <p:cNvSpPr txBox="1"/>
          <p:nvPr/>
        </p:nvSpPr>
        <p:spPr>
          <a:xfrm>
            <a:off x="990600" y="2286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Re-adopt Arsenic and Chromium VI Criteria</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latin typeface="Arial Black" pitchFamily="34" charset="0"/>
              </a:rPr>
              <a:t>Problem: </a:t>
            </a:r>
          </a:p>
          <a:p>
            <a:pPr indent="0">
              <a:buNone/>
            </a:pPr>
            <a:r>
              <a:rPr lang="en-US" sz="2200" dirty="0" smtClean="0"/>
              <a:t>Currently, there are 3 effective toxics tables—confusing to implement</a:t>
            </a:r>
          </a:p>
          <a:p>
            <a:endParaRPr lang="en-US" dirty="0" smtClean="0"/>
          </a:p>
          <a:p>
            <a:pPr>
              <a:buNone/>
            </a:pPr>
            <a:r>
              <a:rPr lang="en-US" dirty="0" smtClean="0">
                <a:solidFill>
                  <a:srgbClr val="008272"/>
                </a:solidFill>
                <a:latin typeface="Arial Black" pitchFamily="34" charset="0"/>
              </a:rPr>
              <a:t>DEQ Proposes To:</a:t>
            </a:r>
          </a:p>
          <a:p>
            <a:pPr>
              <a:buClr>
                <a:srgbClr val="008272"/>
              </a:buClr>
              <a:buFont typeface="Wingdings" pitchFamily="2" charset="2"/>
              <a:buChar char="§"/>
            </a:pPr>
            <a:r>
              <a:rPr lang="en-US" sz="2200" dirty="0" smtClean="0"/>
              <a:t>Delete Tables 20, 33A, 33B which contain the aquatic life criteria and replace with consolidated new Table 30</a:t>
            </a:r>
          </a:p>
          <a:p>
            <a:pPr>
              <a:buClr>
                <a:srgbClr val="008272"/>
              </a:buClr>
              <a:buFont typeface="Wingdings" pitchFamily="2" charset="2"/>
              <a:buChar char="§"/>
            </a:pPr>
            <a:r>
              <a:rPr lang="en-US" sz="2200" dirty="0" smtClean="0"/>
              <a:t>Delete references to Tables 20, 33A, and 33B in the Toxics Rule and in the Groundwater and Bacteria Rules, and instead reference aquatic life toxics criteria in the Toxics Rule (OAR 340-041-0033) instead of a specific table.</a:t>
            </a:r>
          </a:p>
        </p:txBody>
      </p:sp>
      <p:sp>
        <p:nvSpPr>
          <p:cNvPr id="3" name="Slide Number Placeholder 2"/>
          <p:cNvSpPr>
            <a:spLocks noGrp="1"/>
          </p:cNvSpPr>
          <p:nvPr>
            <p:ph type="sldNum" sz="quarter" idx="12"/>
          </p:nvPr>
        </p:nvSpPr>
        <p:spPr/>
        <p:txBody>
          <a:bodyPr/>
          <a:lstStyle/>
          <a:p>
            <a:fld id="{2363C456-CFC3-4674-83B9-34DB1ABF1FA1}" type="slidenum">
              <a:rPr lang="en-US" smtClean="0"/>
              <a:pPr/>
              <a:t>16</a:t>
            </a:fld>
            <a:endParaRPr lang="en-US"/>
          </a:p>
        </p:txBody>
      </p:sp>
      <p:sp>
        <p:nvSpPr>
          <p:cNvPr id="4" name="TextBox 3"/>
          <p:cNvSpPr txBox="1"/>
          <p:nvPr/>
        </p:nvSpPr>
        <p:spPr>
          <a:xfrm>
            <a:off x="990600" y="3810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Consolidate Aquatic Life Toxics Tables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534400" cy="5029197"/>
          </a:xfrm>
        </p:spPr>
        <p:txBody>
          <a:bodyPr>
            <a:normAutofit fontScale="62500" lnSpcReduction="20000"/>
          </a:bodyPr>
          <a:lstStyle/>
          <a:p>
            <a:pPr>
              <a:buNone/>
            </a:pPr>
            <a:r>
              <a:rPr lang="en-US" sz="3800" dirty="0" smtClean="0">
                <a:solidFill>
                  <a:srgbClr val="008272"/>
                </a:solidFill>
                <a:latin typeface="Arial Black" pitchFamily="34" charset="0"/>
              </a:rPr>
              <a:t>Correct:</a:t>
            </a:r>
          </a:p>
          <a:p>
            <a:pPr>
              <a:buNone/>
            </a:pPr>
            <a:r>
              <a:rPr lang="en-US" sz="2800" dirty="0" smtClean="0">
                <a:latin typeface="Arial Black" pitchFamily="34" charset="0"/>
              </a:rPr>
              <a:t> </a:t>
            </a:r>
          </a:p>
          <a:p>
            <a:pPr>
              <a:buClr>
                <a:srgbClr val="008272"/>
              </a:buClr>
              <a:buFont typeface="Wingdings" pitchFamily="2" charset="2"/>
              <a:buChar char="§"/>
            </a:pPr>
            <a:r>
              <a:rPr lang="en-US" sz="3200" dirty="0" smtClean="0"/>
              <a:t>Footnote typos and clarifications in aquatic life criteria tables</a:t>
            </a:r>
          </a:p>
          <a:p>
            <a:pPr marL="342845" lvl="1" indent="-342845">
              <a:buClr>
                <a:srgbClr val="008272"/>
              </a:buClr>
              <a:buSzTx/>
              <a:buFont typeface="Wingdings" pitchFamily="2" charset="2"/>
              <a:buChar char="§"/>
            </a:pPr>
            <a:r>
              <a:rPr lang="en-US" sz="3200" dirty="0" smtClean="0"/>
              <a:t>Table 33C: Aquatic Life Guidance Values for Toxics </a:t>
            </a:r>
          </a:p>
          <a:p>
            <a:pPr lvl="1">
              <a:buClr>
                <a:srgbClr val="008272"/>
              </a:buClr>
            </a:pPr>
            <a:r>
              <a:rPr lang="en-US" sz="3200" dirty="0" smtClean="0"/>
              <a:t>rename Table 33C to Table 31</a:t>
            </a:r>
          </a:p>
          <a:p>
            <a:pPr lvl="1">
              <a:buClr>
                <a:srgbClr val="008272"/>
              </a:buClr>
            </a:pPr>
            <a:r>
              <a:rPr lang="en-US" sz="3200" dirty="0" smtClean="0"/>
              <a:t>correct a reference in the intro language</a:t>
            </a:r>
          </a:p>
          <a:p>
            <a:pPr lvl="1">
              <a:buClr>
                <a:srgbClr val="008272"/>
              </a:buClr>
            </a:pPr>
            <a:r>
              <a:rPr lang="en-US" sz="3200" dirty="0" smtClean="0"/>
              <a:t>remove arsenic guidance values—regulatory aquatic life criteria already exist</a:t>
            </a:r>
          </a:p>
          <a:p>
            <a:pPr>
              <a:buClr>
                <a:srgbClr val="008272"/>
              </a:buClr>
              <a:buFont typeface="Wingdings" pitchFamily="2" charset="2"/>
              <a:buChar char="§"/>
            </a:pPr>
            <a:r>
              <a:rPr lang="en-US" sz="3200" dirty="0" smtClean="0"/>
              <a:t>Reference typos in Arsenic Reduction Policy</a:t>
            </a:r>
          </a:p>
          <a:p>
            <a:pPr>
              <a:buClr>
                <a:srgbClr val="008272"/>
              </a:buClr>
              <a:buFont typeface="Wingdings" pitchFamily="2" charset="2"/>
              <a:buChar char="§"/>
            </a:pPr>
            <a:r>
              <a:rPr lang="en-US" sz="3200" dirty="0" smtClean="0"/>
              <a:t>Table 40: Human Health Toxics</a:t>
            </a:r>
          </a:p>
          <a:p>
            <a:pPr lvl="1">
              <a:buClr>
                <a:srgbClr val="008272"/>
              </a:buClr>
            </a:pPr>
            <a:r>
              <a:rPr lang="en-US" sz="3200" dirty="0" smtClean="0"/>
              <a:t>typos</a:t>
            </a:r>
          </a:p>
          <a:p>
            <a:pPr lvl="1">
              <a:buClr>
                <a:srgbClr val="008272"/>
              </a:buClr>
            </a:pPr>
            <a:r>
              <a:rPr lang="en-US" sz="3200" dirty="0" smtClean="0"/>
              <a:t>clarified arsenic footnote</a:t>
            </a:r>
          </a:p>
          <a:p>
            <a:pPr lvl="1">
              <a:buClr>
                <a:srgbClr val="008272"/>
              </a:buClr>
            </a:pPr>
            <a:r>
              <a:rPr lang="en-US" sz="3200" dirty="0" smtClean="0"/>
              <a:t>corrected a criterion to two significant digits</a:t>
            </a:r>
          </a:p>
          <a:p>
            <a:pPr>
              <a:buClr>
                <a:srgbClr val="008272"/>
              </a:buClr>
              <a:buNone/>
            </a:pPr>
            <a:endParaRPr lang="en-US" sz="3200" dirty="0" smtClean="0"/>
          </a:p>
          <a:p>
            <a:pPr>
              <a:buClr>
                <a:srgbClr val="008272"/>
              </a:buClr>
              <a:buFont typeface="Wingdings" pitchFamily="2" charset="2"/>
              <a:buChar char="§"/>
            </a:pPr>
            <a:r>
              <a:rPr lang="en-US" sz="3200" dirty="0" smtClean="0"/>
              <a:t>Formatting in Tables 30, 31, and 40 to reflect current Agency guidelines</a:t>
            </a:r>
          </a:p>
          <a:p>
            <a:pPr>
              <a:buNone/>
            </a:pPr>
            <a:endParaRPr lang="en-US" dirty="0" smtClean="0"/>
          </a:p>
          <a:p>
            <a:pPr>
              <a:buNone/>
            </a:pPr>
            <a:r>
              <a:rPr lang="en-US" dirty="0" smtClean="0"/>
              <a:t>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17</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Other Corrections and Clarifications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4191000" cy="4525963"/>
          </a:xfrm>
        </p:spPr>
        <p:txBody>
          <a:bodyPr/>
          <a:lstStyle/>
          <a:p>
            <a:pPr>
              <a:buClr>
                <a:srgbClr val="008272"/>
              </a:buClr>
              <a:buFont typeface="Wingdings" pitchFamily="2" charset="2"/>
              <a:buChar char="§"/>
            </a:pPr>
            <a:r>
              <a:rPr lang="en-US" dirty="0" smtClean="0"/>
              <a:t>Large dischargers required to monitor for toxics</a:t>
            </a:r>
          </a:p>
          <a:p>
            <a:pPr lvl="1">
              <a:buClr>
                <a:srgbClr val="008272"/>
              </a:buClr>
              <a:buFont typeface="Wingdings" pitchFamily="2" charset="2"/>
              <a:buChar char="§"/>
            </a:pPr>
            <a:r>
              <a:rPr lang="en-US" dirty="0" smtClean="0"/>
              <a:t>“Primary” industrial dischargers</a:t>
            </a:r>
          </a:p>
          <a:p>
            <a:pPr lvl="1">
              <a:buClr>
                <a:srgbClr val="008272"/>
              </a:buClr>
              <a:buFont typeface="Wingdings" pitchFamily="2" charset="2"/>
              <a:buChar char="§"/>
            </a:pPr>
            <a:r>
              <a:rPr lang="en-US" dirty="0" smtClean="0"/>
              <a:t>“Major” municipal dischargers</a:t>
            </a:r>
          </a:p>
          <a:p>
            <a:pPr>
              <a:buClr>
                <a:srgbClr val="008272"/>
              </a:buClr>
              <a:buFont typeface="Wingdings" pitchFamily="2" charset="2"/>
              <a:buChar char="§"/>
            </a:pPr>
            <a:r>
              <a:rPr lang="en-US" dirty="0" smtClean="0"/>
              <a:t>Generally, DEQ does not expect any significant effects from revisions proposed in this rulemaking</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18</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Who’s Potentially Affected?</a:t>
            </a:r>
            <a:endParaRPr lang="en-US" sz="3200" dirty="0">
              <a:latin typeface="Arial" pitchFamily="34" charset="0"/>
              <a:cs typeface="Arial" pitchFamily="34" charset="0"/>
            </a:endParaRPr>
          </a:p>
        </p:txBody>
      </p:sp>
      <p:pic>
        <p:nvPicPr>
          <p:cNvPr id="5" name="Picture 4" descr="POTW in OR.png"/>
          <p:cNvPicPr>
            <a:picLocks noChangeAspect="1"/>
          </p:cNvPicPr>
          <p:nvPr/>
        </p:nvPicPr>
        <p:blipFill>
          <a:blip r:embed="rId3" cstate="print"/>
          <a:stretch>
            <a:fillRect/>
          </a:stretch>
        </p:blipFill>
        <p:spPr>
          <a:xfrm>
            <a:off x="4724400" y="2667000"/>
            <a:ext cx="3835831"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229600" cy="4800597"/>
        </p:xfrm>
        <a:graphic>
          <a:graphicData uri="http://schemas.openxmlformats.org/drawingml/2006/table">
            <a:tbl>
              <a:tblPr firstRow="1" bandRow="1">
                <a:tableStyleId>{5C22544A-7EE6-4342-B048-85BDC9FD1C3A}</a:tableStyleId>
              </a:tblPr>
              <a:tblGrid>
                <a:gridCol w="4114800"/>
                <a:gridCol w="4114800"/>
              </a:tblGrid>
              <a:tr h="492369">
                <a:tc>
                  <a:txBody>
                    <a:bodyPr/>
                    <a:lstStyle/>
                    <a:p>
                      <a:r>
                        <a:rPr lang="en-US" dirty="0" smtClean="0"/>
                        <a:t>Committee Member</a:t>
                      </a:r>
                      <a:endParaRPr lang="en-US" dirty="0"/>
                    </a:p>
                  </a:txBody>
                  <a:tcPr/>
                </a:tc>
                <a:tc>
                  <a:txBody>
                    <a:bodyPr/>
                    <a:lstStyle/>
                    <a:p>
                      <a:r>
                        <a:rPr lang="en-US" dirty="0" smtClean="0"/>
                        <a:t>Affiliation</a:t>
                      </a:r>
                      <a:endParaRPr lang="en-US" dirty="0"/>
                    </a:p>
                  </a:txBody>
                  <a:tcPr/>
                </a:tc>
              </a:tr>
              <a:tr h="492369">
                <a:tc>
                  <a:txBody>
                    <a:bodyPr/>
                    <a:lstStyle/>
                    <a:p>
                      <a:r>
                        <a:rPr lang="en-US" dirty="0" smtClean="0"/>
                        <a:t>1. </a:t>
                      </a:r>
                      <a:r>
                        <a:rPr lang="en-US" sz="1800" kern="1200" dirty="0" smtClean="0">
                          <a:solidFill>
                            <a:schemeClr val="dk1"/>
                          </a:solidFill>
                          <a:latin typeface="+mn-lt"/>
                          <a:ea typeface="+mn-ea"/>
                          <a:cs typeface="+mn-cs"/>
                        </a:rPr>
                        <a:t>Curtis Barton</a:t>
                      </a:r>
                      <a:endParaRPr lang="en-US" dirty="0"/>
                    </a:p>
                  </a:txBody>
                  <a:tcPr/>
                </a:tc>
                <a:tc>
                  <a:txBody>
                    <a:bodyPr/>
                    <a:lstStyle/>
                    <a:p>
                      <a:r>
                        <a:rPr lang="en-US" sz="1800" kern="1200" dirty="0" smtClean="0">
                          <a:solidFill>
                            <a:schemeClr val="dk1"/>
                          </a:solidFill>
                          <a:latin typeface="+mn-lt"/>
                          <a:ea typeface="+mn-ea"/>
                          <a:cs typeface="+mn-cs"/>
                        </a:rPr>
                        <a:t>Clackamas Water Environment Services</a:t>
                      </a:r>
                      <a:endParaRPr lang="en-US" dirty="0"/>
                    </a:p>
                  </a:txBody>
                  <a:tcPr/>
                </a:tc>
              </a:tr>
              <a:tr h="861645">
                <a:tc>
                  <a:txBody>
                    <a:bodyPr/>
                    <a:lstStyle/>
                    <a:p>
                      <a:r>
                        <a:rPr lang="en-US" dirty="0" smtClean="0"/>
                        <a:t>2. </a:t>
                      </a:r>
                      <a:r>
                        <a:rPr lang="en-US" sz="1800" kern="1200" dirty="0" smtClean="0">
                          <a:solidFill>
                            <a:schemeClr val="dk1"/>
                          </a:solidFill>
                          <a:latin typeface="+mn-lt"/>
                          <a:ea typeface="+mn-ea"/>
                          <a:cs typeface="+mn-cs"/>
                        </a:rPr>
                        <a:t>Dianne Barton</a:t>
                      </a:r>
                      <a:endParaRPr lang="en-US" dirty="0"/>
                    </a:p>
                  </a:txBody>
                  <a:tcPr/>
                </a:tc>
                <a:tc>
                  <a:txBody>
                    <a:bodyPr/>
                    <a:lstStyle/>
                    <a:p>
                      <a:r>
                        <a:rPr lang="en-US" sz="1800" kern="1200" dirty="0" smtClean="0">
                          <a:solidFill>
                            <a:schemeClr val="dk1"/>
                          </a:solidFill>
                          <a:latin typeface="+mn-lt"/>
                          <a:ea typeface="+mn-ea"/>
                          <a:cs typeface="+mn-cs"/>
                        </a:rPr>
                        <a:t>Columbia River Inter-Tribal Fish Commission</a:t>
                      </a:r>
                      <a:endParaRPr lang="en-US" dirty="0"/>
                    </a:p>
                  </a:txBody>
                  <a:tcPr/>
                </a:tc>
              </a:tr>
              <a:tr h="492369">
                <a:tc>
                  <a:txBody>
                    <a:bodyPr/>
                    <a:lstStyle/>
                    <a:p>
                      <a:r>
                        <a:rPr lang="en-US" dirty="0" smtClean="0"/>
                        <a:t>3. </a:t>
                      </a:r>
                      <a:r>
                        <a:rPr lang="en-US" sz="1800" kern="1200" dirty="0" smtClean="0">
                          <a:solidFill>
                            <a:schemeClr val="dk1"/>
                          </a:solidFill>
                          <a:latin typeface="+mn-lt"/>
                          <a:ea typeface="+mn-ea"/>
                          <a:cs typeface="+mn-cs"/>
                        </a:rPr>
                        <a:t>Kathleen Collins</a:t>
                      </a:r>
                      <a:endParaRPr lang="en-US" dirty="0"/>
                    </a:p>
                  </a:txBody>
                  <a:tcPr/>
                </a:tc>
                <a:tc>
                  <a:txBody>
                    <a:bodyPr/>
                    <a:lstStyle/>
                    <a:p>
                      <a:r>
                        <a:rPr lang="en-US" sz="1800" kern="1200" dirty="0" smtClean="0">
                          <a:solidFill>
                            <a:schemeClr val="dk1"/>
                          </a:solidFill>
                          <a:latin typeface="+mn-lt"/>
                          <a:ea typeface="+mn-ea"/>
                          <a:cs typeface="+mn-cs"/>
                        </a:rPr>
                        <a:t>U.S. Environmental Protection Agency</a:t>
                      </a:r>
                      <a:endParaRPr lang="en-US" dirty="0"/>
                    </a:p>
                  </a:txBody>
                  <a:tcPr/>
                </a:tc>
              </a:tr>
              <a:tr h="492369">
                <a:tc>
                  <a:txBody>
                    <a:bodyPr/>
                    <a:lstStyle/>
                    <a:p>
                      <a:r>
                        <a:rPr lang="en-US" dirty="0" smtClean="0"/>
                        <a:t>4. </a:t>
                      </a:r>
                      <a:r>
                        <a:rPr lang="en-US" sz="1800" kern="1200" dirty="0" smtClean="0">
                          <a:solidFill>
                            <a:schemeClr val="dk1"/>
                          </a:solidFill>
                          <a:latin typeface="+mn-lt"/>
                          <a:ea typeface="+mn-ea"/>
                          <a:cs typeface="+mn-cs"/>
                        </a:rPr>
                        <a:t>Heath Curtiss</a:t>
                      </a:r>
                      <a:endParaRPr lang="en-US" dirty="0"/>
                    </a:p>
                  </a:txBody>
                  <a:tcPr/>
                </a:tc>
                <a:tc>
                  <a:txBody>
                    <a:bodyPr/>
                    <a:lstStyle/>
                    <a:p>
                      <a:r>
                        <a:rPr lang="en-US" sz="1800" kern="1200" dirty="0" smtClean="0">
                          <a:solidFill>
                            <a:schemeClr val="dk1"/>
                          </a:solidFill>
                          <a:latin typeface="+mn-lt"/>
                          <a:ea typeface="+mn-ea"/>
                          <a:cs typeface="+mn-cs"/>
                        </a:rPr>
                        <a:t>Oregon Forest Industries Council</a:t>
                      </a:r>
                      <a:endParaRPr lang="en-US" dirty="0"/>
                    </a:p>
                  </a:txBody>
                  <a:tcPr/>
                </a:tc>
              </a:tr>
              <a:tr h="492369">
                <a:tc>
                  <a:txBody>
                    <a:bodyPr/>
                    <a:lstStyle/>
                    <a:p>
                      <a:r>
                        <a:rPr lang="en-US" dirty="0" smtClean="0"/>
                        <a:t>5. </a:t>
                      </a:r>
                      <a:r>
                        <a:rPr lang="en-US" sz="1800" kern="1200" dirty="0" smtClean="0">
                          <a:solidFill>
                            <a:schemeClr val="dk1"/>
                          </a:solidFill>
                          <a:latin typeface="+mn-lt"/>
                          <a:ea typeface="+mn-ea"/>
                          <a:cs typeface="+mn-cs"/>
                        </a:rPr>
                        <a:t>Mike Freese</a:t>
                      </a:r>
                      <a:endParaRPr lang="en-US" dirty="0"/>
                    </a:p>
                  </a:txBody>
                  <a:tcPr/>
                </a:tc>
                <a:tc>
                  <a:txBody>
                    <a:bodyPr/>
                    <a:lstStyle/>
                    <a:p>
                      <a:r>
                        <a:rPr lang="en-US" sz="1800" kern="1200" dirty="0" smtClean="0">
                          <a:solidFill>
                            <a:schemeClr val="dk1"/>
                          </a:solidFill>
                          <a:latin typeface="+mn-lt"/>
                          <a:ea typeface="+mn-ea"/>
                          <a:cs typeface="+mn-cs"/>
                        </a:rPr>
                        <a:t>Oregon Farm Bureau</a:t>
                      </a:r>
                      <a:endParaRPr lang="en-US" dirty="0"/>
                    </a:p>
                  </a:txBody>
                  <a:tcPr/>
                </a:tc>
              </a:tr>
              <a:tr h="492369">
                <a:tc>
                  <a:txBody>
                    <a:bodyPr/>
                    <a:lstStyle/>
                    <a:p>
                      <a:r>
                        <a:rPr lang="en-US" dirty="0" smtClean="0"/>
                        <a:t>6. </a:t>
                      </a:r>
                      <a:r>
                        <a:rPr lang="en-US" sz="1800" kern="1200" dirty="0" smtClean="0">
                          <a:solidFill>
                            <a:schemeClr val="dk1"/>
                          </a:solidFill>
                          <a:latin typeface="+mn-lt"/>
                          <a:ea typeface="+mn-ea"/>
                          <a:cs typeface="+mn-cs"/>
                        </a:rPr>
                        <a:t>John Ledger (did not attend)</a:t>
                      </a:r>
                      <a:endParaRPr lang="en-US" dirty="0"/>
                    </a:p>
                  </a:txBody>
                  <a:tcPr/>
                </a:tc>
                <a:tc>
                  <a:txBody>
                    <a:bodyPr/>
                    <a:lstStyle/>
                    <a:p>
                      <a:r>
                        <a:rPr lang="en-US" sz="1800" kern="1200" dirty="0" smtClean="0">
                          <a:solidFill>
                            <a:schemeClr val="dk1"/>
                          </a:solidFill>
                          <a:latin typeface="+mn-lt"/>
                          <a:ea typeface="+mn-ea"/>
                          <a:cs typeface="+mn-cs"/>
                        </a:rPr>
                        <a:t>Associated Oregon Industries</a:t>
                      </a:r>
                      <a:endParaRPr lang="en-US" dirty="0"/>
                    </a:p>
                  </a:txBody>
                  <a:tcPr/>
                </a:tc>
              </a:tr>
              <a:tr h="492369">
                <a:tc>
                  <a:txBody>
                    <a:bodyPr/>
                    <a:lstStyle/>
                    <a:p>
                      <a:r>
                        <a:rPr lang="en-US" dirty="0" smtClean="0"/>
                        <a:t>7. </a:t>
                      </a:r>
                      <a:r>
                        <a:rPr lang="en-US" sz="1800" kern="1200" dirty="0" smtClean="0">
                          <a:solidFill>
                            <a:schemeClr val="dk1"/>
                          </a:solidFill>
                          <a:latin typeface="+mn-lt"/>
                          <a:ea typeface="+mn-ea"/>
                          <a:cs typeface="+mn-cs"/>
                        </a:rPr>
                        <a:t>Kathryn VanNatta</a:t>
                      </a:r>
                      <a:endParaRPr lang="en-US" dirty="0"/>
                    </a:p>
                  </a:txBody>
                  <a:tcPr/>
                </a:tc>
                <a:tc>
                  <a:txBody>
                    <a:bodyPr/>
                    <a:lstStyle/>
                    <a:p>
                      <a:r>
                        <a:rPr lang="en-US" sz="1800" kern="1200" dirty="0" smtClean="0">
                          <a:solidFill>
                            <a:schemeClr val="dk1"/>
                          </a:solidFill>
                          <a:latin typeface="+mn-lt"/>
                          <a:ea typeface="+mn-ea"/>
                          <a:cs typeface="+mn-cs"/>
                        </a:rPr>
                        <a:t>NW Pulp and Paper Association</a:t>
                      </a:r>
                      <a:endParaRPr lang="en-US" dirty="0"/>
                    </a:p>
                  </a:txBody>
                  <a:tcPr/>
                </a:tc>
              </a:tr>
              <a:tr h="492369">
                <a:tc>
                  <a:txBody>
                    <a:bodyPr/>
                    <a:lstStyle/>
                    <a:p>
                      <a:r>
                        <a:rPr lang="en-US" dirty="0" smtClean="0"/>
                        <a:t>8. </a:t>
                      </a:r>
                      <a:r>
                        <a:rPr lang="en-US" sz="1800" kern="1200" dirty="0" smtClean="0">
                          <a:solidFill>
                            <a:schemeClr val="dk1"/>
                          </a:solidFill>
                          <a:latin typeface="+mn-lt"/>
                          <a:ea typeface="+mn-ea"/>
                          <a:cs typeface="+mn-cs"/>
                        </a:rPr>
                        <a:t>Travis Williams</a:t>
                      </a:r>
                      <a:endParaRPr lang="en-US" dirty="0"/>
                    </a:p>
                  </a:txBody>
                  <a:tcPr/>
                </a:tc>
                <a:tc>
                  <a:txBody>
                    <a:bodyPr/>
                    <a:lstStyle/>
                    <a:p>
                      <a:r>
                        <a:rPr lang="en-US" sz="1800" kern="1200" dirty="0" smtClean="0">
                          <a:solidFill>
                            <a:schemeClr val="dk1"/>
                          </a:solidFill>
                          <a:latin typeface="+mn-lt"/>
                          <a:ea typeface="+mn-ea"/>
                          <a:cs typeface="+mn-cs"/>
                        </a:rPr>
                        <a:t>Willamette </a:t>
                      </a:r>
                      <a:r>
                        <a:rPr lang="en-US" sz="1800" kern="1200" dirty="0" err="1" smtClean="0">
                          <a:solidFill>
                            <a:schemeClr val="dk1"/>
                          </a:solidFill>
                          <a:latin typeface="+mn-lt"/>
                          <a:ea typeface="+mn-ea"/>
                          <a:cs typeface="+mn-cs"/>
                        </a:rPr>
                        <a:t>Riverkeeper</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2363C456-CFC3-4674-83B9-34DB1ABF1FA1}" type="slidenum">
              <a:rPr lang="en-US" smtClean="0"/>
              <a:pPr/>
              <a:t>19</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Who Participated in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876797"/>
          </a:xfrm>
        </p:spPr>
        <p:txBody>
          <a:bodyPr>
            <a:normAutofit lnSpcReduction="10000"/>
          </a:bodyPr>
          <a:lstStyle/>
          <a:p>
            <a:pPr>
              <a:buNone/>
            </a:pPr>
            <a:endParaRPr lang="en-US" b="1" dirty="0" smtClean="0">
              <a:solidFill>
                <a:srgbClr val="008272"/>
              </a:solidFill>
            </a:endParaRPr>
          </a:p>
          <a:p>
            <a:pPr>
              <a:buClr>
                <a:srgbClr val="008272"/>
              </a:buClr>
              <a:buFont typeface="Wingdings" pitchFamily="2" charset="2"/>
              <a:buChar char="§"/>
            </a:pPr>
            <a:r>
              <a:rPr lang="en-US" b="1" dirty="0" smtClean="0">
                <a:solidFill>
                  <a:srgbClr val="008272"/>
                </a:solidFill>
              </a:rPr>
              <a:t>EPA Disapproval: </a:t>
            </a:r>
            <a:r>
              <a:rPr lang="en-US" dirty="0" smtClean="0"/>
              <a:t>To correct several aquatic life toxics criteria that were adopted by the EQC in 2004 but disapproved by EPA on Jan. 31, 2013 </a:t>
            </a:r>
          </a:p>
          <a:p>
            <a:pPr lvl="1">
              <a:buClr>
                <a:srgbClr val="008272"/>
              </a:buClr>
              <a:buFont typeface="Wingdings" pitchFamily="2" charset="2"/>
              <a:buChar char="§"/>
            </a:pPr>
            <a:r>
              <a:rPr lang="en-US" dirty="0" smtClean="0"/>
              <a:t>Focusing on the straight-forward corrections</a:t>
            </a:r>
          </a:p>
          <a:p>
            <a:pPr>
              <a:buClr>
                <a:srgbClr val="008272"/>
              </a:buClr>
              <a:buNone/>
            </a:pPr>
            <a:endParaRPr lang="en-US" dirty="0" smtClean="0"/>
          </a:p>
          <a:p>
            <a:pPr>
              <a:buClr>
                <a:srgbClr val="008272"/>
              </a:buClr>
              <a:buFont typeface="Wingdings" pitchFamily="2" charset="2"/>
              <a:buChar char="§"/>
            </a:pPr>
            <a:r>
              <a:rPr lang="en-US" b="1" dirty="0" smtClean="0">
                <a:solidFill>
                  <a:srgbClr val="008272"/>
                </a:solidFill>
              </a:rPr>
              <a:t>Typos and Errors: </a:t>
            </a:r>
            <a:r>
              <a:rPr lang="en-US" dirty="0" smtClean="0"/>
              <a:t>To correct typos and errors from past toxics rulemakings and to propose additional clarifications</a:t>
            </a:r>
          </a:p>
          <a:p>
            <a:pPr>
              <a:buClr>
                <a:srgbClr val="008272"/>
              </a:buClr>
              <a:buNone/>
            </a:pPr>
            <a:endParaRPr lang="en-US" dirty="0" smtClean="0"/>
          </a:p>
          <a:p>
            <a:pPr>
              <a:buClr>
                <a:srgbClr val="008272"/>
              </a:buClr>
              <a:buFont typeface="Wingdings" pitchFamily="2" charset="2"/>
              <a:buChar char="§"/>
            </a:pPr>
            <a:r>
              <a:rPr lang="en-US" b="1" dirty="0" smtClean="0">
                <a:solidFill>
                  <a:srgbClr val="00817E"/>
                </a:solidFill>
              </a:rPr>
              <a:t>Consolidate Tables: </a:t>
            </a:r>
            <a:r>
              <a:rPr lang="en-US" dirty="0" smtClean="0"/>
              <a:t>To consolidate </a:t>
            </a:r>
            <a:r>
              <a:rPr lang="en-US" b="1" u="dbl" dirty="0" smtClean="0">
                <a:solidFill>
                  <a:srgbClr val="008272"/>
                </a:solidFill>
                <a:uFill>
                  <a:solidFill>
                    <a:srgbClr val="00817E"/>
                  </a:solidFill>
                </a:uFill>
              </a:rPr>
              <a:t>3</a:t>
            </a:r>
            <a:r>
              <a:rPr lang="en-US" dirty="0" smtClean="0"/>
              <a:t> aquatic life toxics tables into </a:t>
            </a:r>
            <a:r>
              <a:rPr lang="en-US" b="1" u="dbl" dirty="0" smtClean="0">
                <a:solidFill>
                  <a:srgbClr val="00817E"/>
                </a:solidFill>
                <a:uFill>
                  <a:solidFill>
                    <a:srgbClr val="008272"/>
                  </a:solidFill>
                </a:uFill>
              </a:rPr>
              <a:t>1</a:t>
            </a:r>
            <a:r>
              <a:rPr lang="en-US" b="1" dirty="0" smtClean="0">
                <a:solidFill>
                  <a:srgbClr val="00817E"/>
                </a:solidFill>
                <a:uFill>
                  <a:solidFill>
                    <a:srgbClr val="008272"/>
                  </a:solidFill>
                </a:uFill>
              </a:rPr>
              <a:t> </a:t>
            </a:r>
            <a:r>
              <a:rPr lang="en-US" dirty="0" smtClean="0"/>
              <a:t>table.</a:t>
            </a:r>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a:p>
        </p:txBody>
      </p:sp>
      <p:sp>
        <p:nvSpPr>
          <p:cNvPr id="5" name="TextBox 4"/>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Why is DEQ Proposing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008272"/>
              </a:buClr>
              <a:buFont typeface="Wingdings" pitchFamily="2" charset="2"/>
              <a:buChar char="§"/>
            </a:pPr>
            <a:r>
              <a:rPr lang="en-US" dirty="0" smtClean="0"/>
              <a:t>30 day public comment period</a:t>
            </a:r>
          </a:p>
          <a:p>
            <a:pPr>
              <a:buClr>
                <a:srgbClr val="008272"/>
              </a:buClr>
              <a:buFont typeface="Wingdings" pitchFamily="2" charset="2"/>
              <a:buChar char="§"/>
            </a:pPr>
            <a:r>
              <a:rPr lang="en-US" dirty="0" smtClean="0"/>
              <a:t>DEQ </a:t>
            </a:r>
            <a:r>
              <a:rPr lang="en-US" dirty="0" smtClean="0"/>
              <a:t>convened one hearing in Portland</a:t>
            </a:r>
          </a:p>
          <a:p>
            <a:pPr lvl="1">
              <a:buClr>
                <a:srgbClr val="008272"/>
              </a:buClr>
            </a:pPr>
            <a:r>
              <a:rPr lang="en-US" dirty="0" smtClean="0"/>
              <a:t>No attendees</a:t>
            </a:r>
          </a:p>
          <a:p>
            <a:pPr>
              <a:buClr>
                <a:srgbClr val="008272"/>
              </a:buClr>
              <a:buFont typeface="Wingdings" pitchFamily="2" charset="2"/>
              <a:buChar char="§"/>
            </a:pPr>
            <a:r>
              <a:rPr lang="en-US" dirty="0" smtClean="0"/>
              <a:t>Received two public comments—both supportive</a:t>
            </a:r>
          </a:p>
          <a:p>
            <a:pPr lvl="1">
              <a:buClr>
                <a:srgbClr val="008272"/>
              </a:buClr>
              <a:buFont typeface="Wingdings" pitchFamily="2" charset="2"/>
              <a:buChar char="§"/>
            </a:pPr>
            <a:r>
              <a:rPr lang="en-US" dirty="0" smtClean="0"/>
              <a:t>EPA</a:t>
            </a:r>
          </a:p>
          <a:p>
            <a:pPr lvl="1">
              <a:buClr>
                <a:srgbClr val="008272"/>
              </a:buClr>
              <a:buFont typeface="Wingdings" pitchFamily="2" charset="2"/>
              <a:buChar char="§"/>
            </a:pPr>
            <a:r>
              <a:rPr lang="en-US" dirty="0" smtClean="0"/>
              <a:t>NW Pulp and Paper Association</a:t>
            </a:r>
            <a:endParaRPr lang="en-US" dirty="0"/>
          </a:p>
          <a:p>
            <a:pPr>
              <a:buClr>
                <a:srgbClr val="008272"/>
              </a:buClr>
              <a:buFont typeface="Wingdings" pitchFamily="2" charset="2"/>
              <a:buChar char="§"/>
            </a:pPr>
            <a:r>
              <a:rPr lang="en-US" dirty="0" smtClean="0"/>
              <a:t>One concern </a:t>
            </a:r>
            <a:r>
              <a:rPr lang="en-US" dirty="0" smtClean="0"/>
              <a:t>was </a:t>
            </a:r>
            <a:r>
              <a:rPr lang="en-US" dirty="0" smtClean="0"/>
              <a:t>whether EPA </a:t>
            </a:r>
            <a:r>
              <a:rPr lang="en-US" dirty="0" smtClean="0"/>
              <a:t>would take action on ALL the aquatic life criteria </a:t>
            </a:r>
            <a:r>
              <a:rPr lang="en-US" dirty="0" smtClean="0"/>
              <a:t>again</a:t>
            </a:r>
          </a:p>
          <a:p>
            <a:pPr lvl="1">
              <a:buClr>
                <a:srgbClr val="008272"/>
              </a:buClr>
              <a:buNone/>
            </a:pPr>
            <a:r>
              <a:rPr lang="en-US" dirty="0" smtClean="0"/>
              <a:t>               NO</a:t>
            </a:r>
            <a:r>
              <a:rPr lang="en-US" dirty="0" smtClean="0"/>
              <a:t>, only the criteria </a:t>
            </a:r>
            <a:r>
              <a:rPr lang="en-US" dirty="0" smtClean="0"/>
              <a:t>that changed, as well as </a:t>
            </a:r>
            <a:r>
              <a:rPr lang="en-US" dirty="0" smtClean="0"/>
              <a:t>the other revisions. </a:t>
            </a:r>
          </a:p>
        </p:txBody>
      </p:sp>
      <p:sp>
        <p:nvSpPr>
          <p:cNvPr id="3" name="Slide Number Placeholder 2"/>
          <p:cNvSpPr>
            <a:spLocks noGrp="1"/>
          </p:cNvSpPr>
          <p:nvPr>
            <p:ph type="sldNum" sz="quarter" idx="12"/>
          </p:nvPr>
        </p:nvSpPr>
        <p:spPr/>
        <p:txBody>
          <a:bodyPr/>
          <a:lstStyle/>
          <a:p>
            <a:fld id="{2363C456-CFC3-4674-83B9-34DB1ABF1FA1}" type="slidenum">
              <a:rPr lang="en-US" smtClean="0"/>
              <a:pPr/>
              <a:t>20</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Public Comments</a:t>
            </a:r>
            <a:endParaRPr lang="en-US" sz="3200" dirty="0">
              <a:latin typeface="Arial" pitchFamily="34" charset="0"/>
              <a:cs typeface="Arial" pitchFamily="34" charset="0"/>
            </a:endParaRPr>
          </a:p>
        </p:txBody>
      </p:sp>
      <p:sp>
        <p:nvSpPr>
          <p:cNvPr id="5" name="Right Arrow 4"/>
          <p:cNvSpPr/>
          <p:nvPr/>
        </p:nvSpPr>
        <p:spPr>
          <a:xfrm>
            <a:off x="1371600" y="5029200"/>
            <a:ext cx="685800" cy="152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1"/>
            <a:ext cx="8229600" cy="4953000"/>
          </a:xfrm>
        </p:spPr>
        <p:txBody>
          <a:bodyPr>
            <a:normAutofit/>
          </a:bodyPr>
          <a:lstStyle/>
          <a:p>
            <a:pPr>
              <a:buClr>
                <a:srgbClr val="008272"/>
              </a:buClr>
              <a:buFont typeface="Wingdings" pitchFamily="2" charset="2"/>
              <a:buChar char="§"/>
            </a:pPr>
            <a:endParaRPr lang="en-US" dirty="0" smtClean="0"/>
          </a:p>
          <a:p>
            <a:pPr>
              <a:buClr>
                <a:srgbClr val="008272"/>
              </a:buClr>
              <a:buFont typeface="Wingdings" pitchFamily="2" charset="2"/>
              <a:buChar char="§"/>
            </a:pPr>
            <a:endParaRPr lang="en-US" dirty="0" smtClean="0"/>
          </a:p>
          <a:p>
            <a:pPr>
              <a:buClr>
                <a:srgbClr val="008272"/>
              </a:buClr>
              <a:buFont typeface="Wingdings" pitchFamily="2" charset="2"/>
              <a:buChar char="§"/>
            </a:pPr>
            <a:r>
              <a:rPr lang="en-US" dirty="0" smtClean="0"/>
              <a:t>All proposed revisions to the Toxics Rule will become effective on </a:t>
            </a:r>
            <a:r>
              <a:rPr lang="en-US" b="1" u="sng" dirty="0" smtClean="0"/>
              <a:t>April 18, 2014 </a:t>
            </a:r>
            <a:r>
              <a:rPr lang="en-US" dirty="0" smtClean="0"/>
              <a:t>(and after EPA approval)</a:t>
            </a:r>
          </a:p>
          <a:p>
            <a:pPr>
              <a:buClr>
                <a:srgbClr val="008272"/>
              </a:buClr>
              <a:buNone/>
            </a:pPr>
            <a:endParaRPr lang="en-US" dirty="0" smtClean="0"/>
          </a:p>
          <a:p>
            <a:pPr>
              <a:buClr>
                <a:srgbClr val="008272"/>
              </a:buClr>
              <a:buFont typeface="Wingdings" pitchFamily="2" charset="2"/>
              <a:buChar char="§"/>
            </a:pPr>
            <a:r>
              <a:rPr lang="en-US" dirty="0" smtClean="0"/>
              <a:t>EPA has indicated that they anticipate reviewing the adopted revisions before April 18.</a:t>
            </a:r>
          </a:p>
          <a:p>
            <a:pPr>
              <a:buClr>
                <a:srgbClr val="008272"/>
              </a:buClr>
              <a:buNone/>
            </a:pPr>
            <a:endParaRPr lang="en-US" dirty="0" smtClean="0"/>
          </a:p>
          <a:p>
            <a:pPr>
              <a:buClr>
                <a:srgbClr val="008272"/>
              </a:buClr>
              <a:buFont typeface="Wingdings" pitchFamily="2" charset="2"/>
              <a:buChar char="§"/>
            </a:pPr>
            <a:r>
              <a:rPr lang="en-US" dirty="0" smtClean="0"/>
              <a:t>Proposed revisions to the Bacteria and Groundwater Rules would become effective upon EQC adoption and filing with the Secretary of State.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21</a:t>
            </a:fld>
            <a:endParaRPr lang="en-US"/>
          </a:p>
        </p:txBody>
      </p:sp>
      <p:sp>
        <p:nvSpPr>
          <p:cNvPr id="4" name="TextBox 3"/>
          <p:cNvSpPr txBox="1"/>
          <p:nvPr/>
        </p:nvSpPr>
        <p:spPr>
          <a:xfrm>
            <a:off x="990600" y="2286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When Will These Proposed Revisions Become Effective?</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5638800" cy="4525963"/>
          </a:xfrm>
        </p:spPr>
        <p:txBody>
          <a:bodyPr>
            <a:normAutofit fontScale="92500"/>
          </a:bodyPr>
          <a:lstStyle/>
          <a:p>
            <a:pPr>
              <a:buClr>
                <a:srgbClr val="008272"/>
              </a:buClr>
              <a:buFont typeface="Wingdings" pitchFamily="2" charset="2"/>
              <a:buChar char="§"/>
            </a:pPr>
            <a:r>
              <a:rPr lang="en-US" dirty="0" smtClean="0"/>
              <a:t>Concentrations of pollutant at which aquatic life, such as fish, shellfish and aquatic insects are protected</a:t>
            </a:r>
          </a:p>
          <a:p>
            <a:pPr>
              <a:buClr>
                <a:srgbClr val="008272"/>
              </a:buClr>
              <a:buFont typeface="Wingdings" pitchFamily="2" charset="2"/>
              <a:buChar char="§"/>
            </a:pPr>
            <a:r>
              <a:rPr lang="en-US" dirty="0" smtClean="0"/>
              <a:t>Each pollutant can have up to 4 criteria values:</a:t>
            </a:r>
          </a:p>
          <a:p>
            <a:pPr lvl="1">
              <a:buClr>
                <a:srgbClr val="008272"/>
              </a:buClr>
            </a:pPr>
            <a:r>
              <a:rPr lang="en-US" dirty="0" smtClean="0"/>
              <a:t>2 values to protect against acute and chronic effects in freshwater</a:t>
            </a:r>
          </a:p>
          <a:p>
            <a:pPr lvl="1">
              <a:buClr>
                <a:srgbClr val="008272"/>
              </a:buClr>
            </a:pPr>
            <a:r>
              <a:rPr lang="en-US" dirty="0" smtClean="0"/>
              <a:t>2 values to protect against acute and chronic effects in saltwater</a:t>
            </a:r>
          </a:p>
          <a:p>
            <a:pPr>
              <a:buClr>
                <a:srgbClr val="008272"/>
              </a:buClr>
              <a:buFont typeface="Wingdings" pitchFamily="2" charset="2"/>
              <a:buChar char="§"/>
            </a:pPr>
            <a:r>
              <a:rPr lang="en-US" u="sng" dirty="0" smtClean="0"/>
              <a:t>A water quality standard </a:t>
            </a:r>
            <a:r>
              <a:rPr lang="en-US" dirty="0" smtClean="0"/>
              <a:t>is comprised of a </a:t>
            </a:r>
            <a:r>
              <a:rPr lang="en-US" i="1" dirty="0" smtClean="0">
                <a:solidFill>
                  <a:srgbClr val="00817E"/>
                </a:solidFill>
              </a:rPr>
              <a:t>beneficial use</a:t>
            </a:r>
            <a:r>
              <a:rPr lang="en-US" dirty="0" smtClean="0"/>
              <a:t>, </a:t>
            </a:r>
            <a:r>
              <a:rPr lang="en-US" i="1" dirty="0" smtClean="0">
                <a:solidFill>
                  <a:srgbClr val="00817E"/>
                </a:solidFill>
              </a:rPr>
              <a:t>criteria</a:t>
            </a:r>
            <a:r>
              <a:rPr lang="en-US" dirty="0" smtClean="0"/>
              <a:t> to protect the use, and </a:t>
            </a:r>
            <a:r>
              <a:rPr lang="en-US" i="1" dirty="0" err="1" smtClean="0">
                <a:solidFill>
                  <a:srgbClr val="00817E"/>
                </a:solidFill>
              </a:rPr>
              <a:t>antidegradation</a:t>
            </a:r>
            <a:r>
              <a:rPr lang="en-US" dirty="0" smtClean="0"/>
              <a:t> protections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a:p>
        </p:txBody>
      </p:sp>
      <p:sp>
        <p:nvSpPr>
          <p:cNvPr id="4" name="TextBox 3"/>
          <p:cNvSpPr txBox="1"/>
          <p:nvPr/>
        </p:nvSpPr>
        <p:spPr>
          <a:xfrm>
            <a:off x="990600" y="3810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Are Aquatic Life Toxics Criteria?</a:t>
            </a:r>
            <a:endParaRPr lang="en-US" sz="3200" dirty="0">
              <a:latin typeface="Arial" pitchFamily="34" charset="0"/>
              <a:cs typeface="Arial" pitchFamily="34" charset="0"/>
            </a:endParaRPr>
          </a:p>
        </p:txBody>
      </p:sp>
      <p:pic>
        <p:nvPicPr>
          <p:cNvPr id="5" name="Picture 4" descr="coho smolt.jpg"/>
          <p:cNvPicPr>
            <a:picLocks noChangeAspect="1"/>
          </p:cNvPicPr>
          <p:nvPr/>
        </p:nvPicPr>
        <p:blipFill>
          <a:blip r:embed="rId2" cstate="print"/>
          <a:stretch>
            <a:fillRect/>
          </a:stretch>
        </p:blipFill>
        <p:spPr>
          <a:xfrm>
            <a:off x="6273800" y="2895600"/>
            <a:ext cx="2641600"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172200" y="2209800"/>
            <a:ext cx="2590800" cy="646331"/>
          </a:xfrm>
          <a:prstGeom prst="rect">
            <a:avLst/>
          </a:prstGeom>
          <a:noFill/>
        </p:spPr>
        <p:txBody>
          <a:bodyPr wrap="square" rtlCol="0">
            <a:spAutoFit/>
          </a:bodyPr>
          <a:lstStyle/>
          <a:p>
            <a:r>
              <a:rPr lang="en-US" dirty="0" smtClean="0"/>
              <a:t>Beneficial Use Protected: </a:t>
            </a:r>
            <a:r>
              <a:rPr lang="en-US" i="1" dirty="0" smtClean="0"/>
              <a:t>Fish and Aquatic Life</a:t>
            </a:r>
            <a:endParaRPr lang="en-US" i="1" dirty="0"/>
          </a:p>
        </p:txBody>
      </p:sp>
      <p:pic>
        <p:nvPicPr>
          <p:cNvPr id="7" name="Picture 6" descr="stonefly.jpg"/>
          <p:cNvPicPr>
            <a:picLocks noChangeAspect="1"/>
          </p:cNvPicPr>
          <p:nvPr/>
        </p:nvPicPr>
        <p:blipFill>
          <a:blip r:embed="rId3" cstate="print"/>
          <a:stretch>
            <a:fillRect/>
          </a:stretch>
        </p:blipFill>
        <p:spPr>
          <a:xfrm>
            <a:off x="5943600" y="4572000"/>
            <a:ext cx="2390775"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876797"/>
          </a:xfrm>
        </p:spPr>
        <p:txBody>
          <a:bodyPr/>
          <a:lstStyle/>
          <a:p>
            <a:pPr marL="342845" lvl="1" indent="-342845" algn="ctr">
              <a:buClr>
                <a:srgbClr val="008272"/>
              </a:buClr>
              <a:buSzTx/>
              <a:buNone/>
            </a:pPr>
            <a:r>
              <a:rPr lang="en-US" sz="2800" dirty="0" smtClean="0"/>
              <a:t>Aquatic life criteria consist of the following             </a:t>
            </a:r>
            <a:r>
              <a:rPr lang="en-US" sz="3600" b="1" u="sng" dirty="0" smtClean="0">
                <a:solidFill>
                  <a:srgbClr val="008272"/>
                </a:solidFill>
              </a:rPr>
              <a:t>3</a:t>
            </a:r>
            <a:r>
              <a:rPr lang="en-US" sz="2800" dirty="0" smtClean="0"/>
              <a:t> components:</a:t>
            </a:r>
          </a:p>
          <a:p>
            <a:pPr marL="342845" lvl="1" indent="-342845">
              <a:buSzTx/>
              <a:buNone/>
            </a:pPr>
            <a:endParaRPr lang="en-US" sz="2000" i="1" dirty="0" smtClean="0">
              <a:solidFill>
                <a:srgbClr val="008272"/>
              </a:solidFill>
            </a:endParaRPr>
          </a:p>
          <a:p>
            <a:pPr marL="342845" lvl="1" indent="-342845">
              <a:buSzTx/>
              <a:buNone/>
            </a:pPr>
            <a:r>
              <a:rPr lang="en-US" b="1" dirty="0" smtClean="0">
                <a:solidFill>
                  <a:srgbClr val="008272"/>
                </a:solidFill>
              </a:rPr>
              <a:t>1. Magnitude:</a:t>
            </a:r>
            <a:r>
              <a:rPr lang="en-US" sz="2000" b="1" dirty="0" smtClean="0">
                <a:solidFill>
                  <a:srgbClr val="008272"/>
                </a:solidFill>
              </a:rPr>
              <a:t> </a:t>
            </a:r>
            <a:r>
              <a:rPr lang="en-US" sz="2000" dirty="0" smtClean="0"/>
              <a:t>numeric value (µg/L)</a:t>
            </a:r>
            <a:r>
              <a:rPr lang="en-US" dirty="0" smtClean="0"/>
              <a:t>	</a:t>
            </a:r>
          </a:p>
          <a:p>
            <a:pPr marL="342845" lvl="1" indent="-342845">
              <a:buSzTx/>
              <a:buNone/>
            </a:pPr>
            <a:endParaRPr lang="en-US" sz="2000" i="1" dirty="0" smtClean="0">
              <a:solidFill>
                <a:srgbClr val="008272"/>
              </a:solidFill>
            </a:endParaRPr>
          </a:p>
          <a:p>
            <a:pPr marL="342845" lvl="1" indent="-342845">
              <a:buSzTx/>
              <a:buNone/>
            </a:pPr>
            <a:r>
              <a:rPr lang="en-US" b="1" dirty="0" smtClean="0">
                <a:solidFill>
                  <a:srgbClr val="008272"/>
                </a:solidFill>
              </a:rPr>
              <a:t>2. Duration:</a:t>
            </a:r>
          </a:p>
          <a:p>
            <a:pPr marL="742831" lvl="2" indent="-342845"/>
            <a:r>
              <a:rPr lang="en-US" dirty="0" smtClean="0"/>
              <a:t>Acute (CMC)—1 hour average </a:t>
            </a:r>
          </a:p>
          <a:p>
            <a:pPr marL="742831" lvl="2" indent="-342845"/>
            <a:r>
              <a:rPr lang="en-US" dirty="0" smtClean="0"/>
              <a:t>Chronic (CCC)—4 day average</a:t>
            </a:r>
          </a:p>
          <a:p>
            <a:pPr marL="742831" lvl="2" indent="-342845">
              <a:buNone/>
            </a:pPr>
            <a:endParaRPr lang="en-US" i="1" dirty="0" smtClean="0">
              <a:solidFill>
                <a:srgbClr val="008272"/>
              </a:solidFill>
            </a:endParaRPr>
          </a:p>
          <a:p>
            <a:pPr marL="342845" lvl="1" indent="-342845">
              <a:buNone/>
            </a:pPr>
            <a:r>
              <a:rPr lang="en-US" b="1" dirty="0" smtClean="0">
                <a:solidFill>
                  <a:srgbClr val="008272"/>
                </a:solidFill>
              </a:rPr>
              <a:t>3. Frequency:</a:t>
            </a:r>
            <a:r>
              <a:rPr lang="en-US" dirty="0" smtClean="0"/>
              <a:t> Both acute and chronic numeric values can’t be exceeded more than once every 3 years.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4</a:t>
            </a:fld>
            <a:endParaRPr lang="en-US"/>
          </a:p>
        </p:txBody>
      </p:sp>
      <p:sp>
        <p:nvSpPr>
          <p:cNvPr id="4" name="TextBox 3"/>
          <p:cNvSpPr txBox="1"/>
          <p:nvPr/>
        </p:nvSpPr>
        <p:spPr>
          <a:xfrm>
            <a:off x="990600" y="3810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Are Aquatic Life Toxics Criteria?</a:t>
            </a:r>
            <a:endParaRPr lang="en-US" sz="3200" dirty="0">
              <a:latin typeface="Arial" pitchFamily="34" charset="0"/>
              <a:cs typeface="Arial" pitchFamily="34" charset="0"/>
            </a:endParaRPr>
          </a:p>
        </p:txBody>
      </p:sp>
      <p:sp>
        <p:nvSpPr>
          <p:cNvPr id="5" name="Striped Right Arrow 4"/>
          <p:cNvSpPr/>
          <p:nvPr/>
        </p:nvSpPr>
        <p:spPr>
          <a:xfrm rot="10800000">
            <a:off x="5029200" y="4572000"/>
            <a:ext cx="990600" cy="381000"/>
          </a:xfrm>
          <a:prstGeom prst="stripedRightArrow">
            <a:avLst/>
          </a:prstGeom>
          <a:solidFill>
            <a:srgbClr val="C00000"/>
          </a:solidFill>
          <a:ln>
            <a:solidFill>
              <a:srgbClr val="C00000"/>
            </a:solidFill>
          </a:ln>
          <a:effectLst>
            <a:outerShdw blurRad="50800" dist="50800" dir="5400000" algn="ctr" rotWithShape="0">
              <a:schemeClr val="bg1"/>
            </a:outerShdw>
          </a:effectLst>
          <a:scene3d>
            <a:camera prst="orthographicFront"/>
            <a:lightRig rig="threePt" dir="t"/>
          </a:scene3d>
          <a:sp3d contourW="127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0" y="4495800"/>
            <a:ext cx="2667000" cy="400110"/>
          </a:xfrm>
          <a:prstGeom prst="rect">
            <a:avLst/>
          </a:prstGeom>
          <a:noFill/>
        </p:spPr>
        <p:txBody>
          <a:bodyPr wrap="square" rtlCol="0">
            <a:spAutoFit/>
          </a:bodyPr>
          <a:lstStyle/>
          <a:p>
            <a:r>
              <a:rPr lang="en-US" sz="2000" b="1" dirty="0" smtClean="0">
                <a:solidFill>
                  <a:srgbClr val="C00000"/>
                </a:solidFill>
                <a:latin typeface="Comic Sans MS" pitchFamily="66" charset="0"/>
              </a:rPr>
              <a:t>more stringent</a:t>
            </a:r>
            <a:endParaRPr lang="en-US" sz="2000" b="1" dirty="0">
              <a:solidFill>
                <a:srgbClr val="C00000"/>
              </a:solidFill>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827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a:p>
        </p:txBody>
      </p:sp>
      <p:graphicFrame>
        <p:nvGraphicFramePr>
          <p:cNvPr id="4" name="Table 3"/>
          <p:cNvGraphicFramePr>
            <a:graphicFrameLocks noGrp="1"/>
          </p:cNvGraphicFramePr>
          <p:nvPr/>
        </p:nvGraphicFramePr>
        <p:xfrm>
          <a:off x="304800" y="609600"/>
          <a:ext cx="8458200" cy="5520309"/>
        </p:xfrm>
        <a:graphic>
          <a:graphicData uri="http://schemas.openxmlformats.org/drawingml/2006/table">
            <a:tbl>
              <a:tblPr firstRow="1" bandRow="1">
                <a:tableStyleId>{5C22544A-7EE6-4342-B048-85BDC9FD1C3A}</a:tableStyleId>
              </a:tblPr>
              <a:tblGrid>
                <a:gridCol w="1691640"/>
                <a:gridCol w="1691640"/>
                <a:gridCol w="1691640"/>
                <a:gridCol w="1691640"/>
                <a:gridCol w="1691640"/>
              </a:tblGrid>
              <a:tr h="904875">
                <a:tc>
                  <a:txBody>
                    <a:bodyPr/>
                    <a:lstStyle/>
                    <a:p>
                      <a:pPr marL="0" marR="0">
                        <a:lnSpc>
                          <a:spcPct val="115000"/>
                        </a:lnSpc>
                        <a:spcBef>
                          <a:spcPts val="0"/>
                        </a:spcBef>
                        <a:spcAft>
                          <a:spcPts val="0"/>
                        </a:spcAft>
                      </a:pPr>
                      <a:r>
                        <a:rPr lang="en-US" sz="1600" b="1" dirty="0">
                          <a:solidFill>
                            <a:schemeClr val="tx1"/>
                          </a:solidFill>
                          <a:latin typeface="Calibri"/>
                          <a:ea typeface="Calibri"/>
                          <a:cs typeface="Times New Roman"/>
                        </a:rPr>
                        <a:t>Pollutant</a:t>
                      </a:r>
                      <a:endParaRPr lang="en-US" sz="1600" dirty="0">
                        <a:solidFill>
                          <a:schemeClr val="tx1"/>
                        </a:solidFill>
                        <a:latin typeface="Calibri"/>
                        <a:ea typeface="Calibri"/>
                        <a:cs typeface="Times New Roman"/>
                      </a:endParaRPr>
                    </a:p>
                  </a:txBody>
                  <a:tcPr marL="68580" marR="68580" marT="0" marB="0">
                    <a:solidFill>
                      <a:srgbClr val="B1DDCD"/>
                    </a:solidFill>
                  </a:tcPr>
                </a:tc>
                <a:tc>
                  <a:txBody>
                    <a:bodyPr/>
                    <a:lstStyle/>
                    <a:p>
                      <a:pPr marL="0" marR="0" algn="ctr">
                        <a:lnSpc>
                          <a:spcPct val="115000"/>
                        </a:lnSpc>
                        <a:spcBef>
                          <a:spcPts val="0"/>
                        </a:spcBef>
                        <a:spcAft>
                          <a:spcPts val="0"/>
                        </a:spcAft>
                      </a:pPr>
                      <a:r>
                        <a:rPr lang="en-US" sz="1600" b="1" dirty="0">
                          <a:solidFill>
                            <a:schemeClr val="tx1"/>
                          </a:solidFill>
                          <a:latin typeface="Calibri"/>
                          <a:ea typeface="Calibri"/>
                          <a:cs typeface="Times New Roman"/>
                        </a:rPr>
                        <a:t>Freshwater Acute </a:t>
                      </a:r>
                      <a:r>
                        <a:rPr lang="en-US" sz="1600" b="1" dirty="0" smtClean="0">
                          <a:solidFill>
                            <a:schemeClr val="tx1"/>
                          </a:solidFill>
                          <a:latin typeface="Calibri"/>
                          <a:ea typeface="Calibri"/>
                          <a:cs typeface="Times New Roman"/>
                        </a:rPr>
                        <a:t>Criterion       </a:t>
                      </a:r>
                      <a:r>
                        <a:rPr lang="en-US" sz="1600" b="1" dirty="0">
                          <a:solidFill>
                            <a:schemeClr val="tx1"/>
                          </a:solidFill>
                          <a:latin typeface="Calibri"/>
                          <a:ea typeface="Calibri"/>
                          <a:cs typeface="Times New Roman"/>
                        </a:rPr>
                        <a:t>(</a:t>
                      </a:r>
                      <a:r>
                        <a:rPr lang="en-US" sz="1600" b="1" dirty="0">
                          <a:solidFill>
                            <a:schemeClr val="tx1"/>
                          </a:solidFill>
                          <a:latin typeface="Calibri"/>
                          <a:ea typeface="Calibri"/>
                          <a:cs typeface="Calibri"/>
                        </a:rPr>
                        <a:t>µ</a:t>
                      </a:r>
                      <a:r>
                        <a:rPr lang="en-US" sz="1600" b="1" dirty="0">
                          <a:solidFill>
                            <a:schemeClr val="tx1"/>
                          </a:solidFill>
                          <a:latin typeface="Calibri"/>
                          <a:ea typeface="Calibri"/>
                          <a:cs typeface="Times New Roman"/>
                        </a:rPr>
                        <a:t>g/L)</a:t>
                      </a:r>
                      <a:endParaRPr lang="en-US" sz="1600" dirty="0">
                        <a:solidFill>
                          <a:schemeClr val="tx1"/>
                        </a:solidFill>
                        <a:latin typeface="Calibri"/>
                        <a:ea typeface="Calibri"/>
                        <a:cs typeface="Times New Roman"/>
                      </a:endParaRPr>
                    </a:p>
                    <a:p>
                      <a:pPr marL="0" marR="0" algn="ctr">
                        <a:lnSpc>
                          <a:spcPct val="115000"/>
                        </a:lnSpc>
                        <a:spcBef>
                          <a:spcPts val="0"/>
                        </a:spcBef>
                        <a:spcAft>
                          <a:spcPts val="0"/>
                        </a:spcAft>
                      </a:pPr>
                      <a:r>
                        <a:rPr lang="en-US" sz="1600" b="1" dirty="0">
                          <a:solidFill>
                            <a:schemeClr val="tx1"/>
                          </a:solidFill>
                          <a:latin typeface="Calibri"/>
                          <a:ea typeface="Calibri"/>
                          <a:cs typeface="Times New Roman"/>
                        </a:rPr>
                        <a:t>CMC</a:t>
                      </a:r>
                      <a:endParaRPr lang="en-US" sz="1600" dirty="0">
                        <a:solidFill>
                          <a:schemeClr val="tx1"/>
                        </a:solidFill>
                        <a:latin typeface="Calibri"/>
                        <a:ea typeface="Calibri"/>
                        <a:cs typeface="Times New Roman"/>
                      </a:endParaRPr>
                    </a:p>
                  </a:txBody>
                  <a:tcPr marL="68580" marR="68580" marT="0" marB="0">
                    <a:solidFill>
                      <a:srgbClr val="B1DDCD"/>
                    </a:solidFill>
                  </a:tcPr>
                </a:tc>
                <a:tc>
                  <a:txBody>
                    <a:bodyPr/>
                    <a:lstStyle/>
                    <a:p>
                      <a:pPr marL="0" marR="0" algn="ctr">
                        <a:lnSpc>
                          <a:spcPct val="115000"/>
                        </a:lnSpc>
                        <a:spcBef>
                          <a:spcPts val="0"/>
                        </a:spcBef>
                        <a:spcAft>
                          <a:spcPts val="0"/>
                        </a:spcAft>
                      </a:pPr>
                      <a:r>
                        <a:rPr lang="en-US" sz="1600" b="1" dirty="0">
                          <a:solidFill>
                            <a:schemeClr val="tx1"/>
                          </a:solidFill>
                          <a:latin typeface="Calibri"/>
                          <a:ea typeface="Calibri"/>
                          <a:cs typeface="Times New Roman"/>
                        </a:rPr>
                        <a:t>Freshwater Chronic Criterion (</a:t>
                      </a:r>
                      <a:r>
                        <a:rPr lang="en-US" sz="1600" b="1" dirty="0">
                          <a:solidFill>
                            <a:schemeClr val="tx1"/>
                          </a:solidFill>
                          <a:latin typeface="Calibri"/>
                          <a:ea typeface="Calibri"/>
                          <a:cs typeface="Calibri"/>
                        </a:rPr>
                        <a:t>µ</a:t>
                      </a:r>
                      <a:r>
                        <a:rPr lang="en-US" sz="1600" b="1" dirty="0">
                          <a:solidFill>
                            <a:schemeClr val="tx1"/>
                          </a:solidFill>
                          <a:latin typeface="Calibri"/>
                          <a:ea typeface="Calibri"/>
                          <a:cs typeface="Times New Roman"/>
                        </a:rPr>
                        <a:t>g/L)</a:t>
                      </a:r>
                      <a:endParaRPr lang="en-US" sz="1600" dirty="0">
                        <a:solidFill>
                          <a:schemeClr val="tx1"/>
                        </a:solidFill>
                        <a:latin typeface="Calibri"/>
                        <a:ea typeface="Calibri"/>
                        <a:cs typeface="Times New Roman"/>
                      </a:endParaRPr>
                    </a:p>
                    <a:p>
                      <a:pPr marL="0" marR="0" algn="ctr">
                        <a:lnSpc>
                          <a:spcPct val="115000"/>
                        </a:lnSpc>
                        <a:spcBef>
                          <a:spcPts val="0"/>
                        </a:spcBef>
                        <a:spcAft>
                          <a:spcPts val="0"/>
                        </a:spcAft>
                      </a:pPr>
                      <a:r>
                        <a:rPr lang="en-US" sz="1600" b="1" dirty="0">
                          <a:solidFill>
                            <a:schemeClr val="tx1"/>
                          </a:solidFill>
                          <a:latin typeface="Calibri"/>
                          <a:ea typeface="Calibri"/>
                          <a:cs typeface="Times New Roman"/>
                        </a:rPr>
                        <a:t>CCC</a:t>
                      </a:r>
                      <a:endParaRPr lang="en-US" sz="1600" dirty="0">
                        <a:solidFill>
                          <a:schemeClr val="tx1"/>
                        </a:solidFill>
                        <a:latin typeface="Calibri"/>
                        <a:ea typeface="Calibri"/>
                        <a:cs typeface="Times New Roman"/>
                      </a:endParaRPr>
                    </a:p>
                  </a:txBody>
                  <a:tcPr marL="68580" marR="68580" marT="0" marB="0">
                    <a:solidFill>
                      <a:srgbClr val="B1DDCD"/>
                    </a:solidFill>
                  </a:tcPr>
                </a:tc>
                <a:tc>
                  <a:txBody>
                    <a:bodyPr/>
                    <a:lstStyle/>
                    <a:p>
                      <a:pPr marL="0" marR="0" algn="ctr">
                        <a:lnSpc>
                          <a:spcPct val="115000"/>
                        </a:lnSpc>
                        <a:spcBef>
                          <a:spcPts val="0"/>
                        </a:spcBef>
                        <a:spcAft>
                          <a:spcPts val="0"/>
                        </a:spcAft>
                      </a:pPr>
                      <a:r>
                        <a:rPr lang="en-US" sz="1600" b="1" dirty="0">
                          <a:solidFill>
                            <a:schemeClr val="tx1"/>
                          </a:solidFill>
                          <a:latin typeface="Calibri"/>
                          <a:ea typeface="Calibri"/>
                          <a:cs typeface="Times New Roman"/>
                        </a:rPr>
                        <a:t>Saltwater Acute Criterion </a:t>
                      </a:r>
                      <a:r>
                        <a:rPr lang="en-US" sz="1600" b="1" dirty="0" smtClean="0">
                          <a:solidFill>
                            <a:schemeClr val="tx1"/>
                          </a:solidFill>
                          <a:latin typeface="Calibri"/>
                          <a:ea typeface="Calibri"/>
                          <a:cs typeface="Times New Roman"/>
                        </a:rPr>
                        <a:t>      (</a:t>
                      </a:r>
                      <a:r>
                        <a:rPr lang="en-US" sz="1600" b="1" dirty="0">
                          <a:solidFill>
                            <a:schemeClr val="tx1"/>
                          </a:solidFill>
                          <a:latin typeface="Calibri"/>
                          <a:ea typeface="Calibri"/>
                          <a:cs typeface="Calibri"/>
                        </a:rPr>
                        <a:t>µ</a:t>
                      </a:r>
                      <a:r>
                        <a:rPr lang="en-US" sz="1600" b="1" dirty="0">
                          <a:solidFill>
                            <a:schemeClr val="tx1"/>
                          </a:solidFill>
                          <a:latin typeface="Calibri"/>
                          <a:ea typeface="Calibri"/>
                          <a:cs typeface="Times New Roman"/>
                        </a:rPr>
                        <a:t>g/L)</a:t>
                      </a:r>
                      <a:endParaRPr lang="en-US" sz="1600" dirty="0">
                        <a:solidFill>
                          <a:schemeClr val="tx1"/>
                        </a:solidFill>
                        <a:latin typeface="Calibri"/>
                        <a:ea typeface="Calibri"/>
                        <a:cs typeface="Times New Roman"/>
                      </a:endParaRPr>
                    </a:p>
                    <a:p>
                      <a:pPr marL="0" marR="0" algn="ctr">
                        <a:lnSpc>
                          <a:spcPct val="115000"/>
                        </a:lnSpc>
                        <a:spcBef>
                          <a:spcPts val="0"/>
                        </a:spcBef>
                        <a:spcAft>
                          <a:spcPts val="0"/>
                        </a:spcAft>
                      </a:pPr>
                      <a:r>
                        <a:rPr lang="en-US" sz="1600" b="1" dirty="0">
                          <a:solidFill>
                            <a:schemeClr val="tx1"/>
                          </a:solidFill>
                          <a:latin typeface="Calibri"/>
                          <a:ea typeface="Calibri"/>
                          <a:cs typeface="Times New Roman"/>
                        </a:rPr>
                        <a:t>CMC</a:t>
                      </a:r>
                      <a:endParaRPr lang="en-US" sz="1600" dirty="0">
                        <a:solidFill>
                          <a:schemeClr val="tx1"/>
                        </a:solidFill>
                        <a:latin typeface="Calibri"/>
                        <a:ea typeface="Calibri"/>
                        <a:cs typeface="Times New Roman"/>
                      </a:endParaRPr>
                    </a:p>
                  </a:txBody>
                  <a:tcPr marL="68580" marR="68580" marT="0" marB="0">
                    <a:solidFill>
                      <a:srgbClr val="B1DDCD"/>
                    </a:solidFill>
                  </a:tcPr>
                </a:tc>
                <a:tc>
                  <a:txBody>
                    <a:bodyPr/>
                    <a:lstStyle/>
                    <a:p>
                      <a:pPr marL="0" marR="0" algn="ctr">
                        <a:lnSpc>
                          <a:spcPct val="115000"/>
                        </a:lnSpc>
                        <a:spcBef>
                          <a:spcPts val="0"/>
                        </a:spcBef>
                        <a:spcAft>
                          <a:spcPts val="0"/>
                        </a:spcAft>
                      </a:pPr>
                      <a:r>
                        <a:rPr lang="en-US" sz="1600" b="1" dirty="0">
                          <a:solidFill>
                            <a:schemeClr val="tx1"/>
                          </a:solidFill>
                          <a:latin typeface="Calibri"/>
                          <a:ea typeface="Calibri"/>
                          <a:cs typeface="Times New Roman"/>
                        </a:rPr>
                        <a:t>Saltwater Chronic Criterion </a:t>
                      </a:r>
                      <a:r>
                        <a:rPr lang="en-US" sz="1600" b="1" dirty="0" smtClean="0">
                          <a:solidFill>
                            <a:schemeClr val="tx1"/>
                          </a:solidFill>
                          <a:latin typeface="Calibri"/>
                          <a:ea typeface="Calibri"/>
                          <a:cs typeface="Times New Roman"/>
                        </a:rPr>
                        <a:t>      (</a:t>
                      </a:r>
                      <a:r>
                        <a:rPr lang="en-US" sz="1600" b="1" dirty="0">
                          <a:solidFill>
                            <a:schemeClr val="tx1"/>
                          </a:solidFill>
                          <a:latin typeface="Calibri"/>
                          <a:ea typeface="Calibri"/>
                          <a:cs typeface="Calibri"/>
                        </a:rPr>
                        <a:t>µ</a:t>
                      </a:r>
                      <a:r>
                        <a:rPr lang="en-US" sz="1600" b="1" dirty="0">
                          <a:solidFill>
                            <a:schemeClr val="tx1"/>
                          </a:solidFill>
                          <a:latin typeface="Calibri"/>
                          <a:ea typeface="Calibri"/>
                          <a:cs typeface="Times New Roman"/>
                        </a:rPr>
                        <a:t>g/L)</a:t>
                      </a:r>
                      <a:endParaRPr lang="en-US" sz="1600" dirty="0">
                        <a:solidFill>
                          <a:schemeClr val="tx1"/>
                        </a:solidFill>
                        <a:latin typeface="Calibri"/>
                        <a:ea typeface="Calibri"/>
                        <a:cs typeface="Times New Roman"/>
                      </a:endParaRPr>
                    </a:p>
                    <a:p>
                      <a:pPr marL="0" marR="0" algn="ctr">
                        <a:lnSpc>
                          <a:spcPct val="115000"/>
                        </a:lnSpc>
                        <a:spcBef>
                          <a:spcPts val="0"/>
                        </a:spcBef>
                        <a:spcAft>
                          <a:spcPts val="0"/>
                        </a:spcAft>
                      </a:pPr>
                      <a:r>
                        <a:rPr lang="en-US" sz="1600" b="1" dirty="0">
                          <a:solidFill>
                            <a:schemeClr val="tx1"/>
                          </a:solidFill>
                          <a:latin typeface="Calibri"/>
                          <a:ea typeface="Calibri"/>
                          <a:cs typeface="Times New Roman"/>
                        </a:rPr>
                        <a:t>CCC</a:t>
                      </a:r>
                      <a:endParaRPr lang="en-US" sz="1600" dirty="0">
                        <a:solidFill>
                          <a:schemeClr val="tx1"/>
                        </a:solidFill>
                        <a:latin typeface="Calibri"/>
                        <a:ea typeface="Calibri"/>
                        <a:cs typeface="Times New Roman"/>
                      </a:endParaRPr>
                    </a:p>
                  </a:txBody>
                  <a:tcPr marL="68580" marR="68580" marT="0" marB="0">
                    <a:solidFill>
                      <a:srgbClr val="B1DDCD"/>
                    </a:solidFill>
                  </a:tcPr>
                </a:tc>
              </a:tr>
              <a:tr h="466725">
                <a:tc>
                  <a:txBody>
                    <a:bodyPr/>
                    <a:lstStyle/>
                    <a:p>
                      <a:pPr marL="0" marR="0">
                        <a:lnSpc>
                          <a:spcPct val="115000"/>
                        </a:lnSpc>
                        <a:spcBef>
                          <a:spcPts val="0"/>
                        </a:spcBef>
                        <a:spcAft>
                          <a:spcPts val="0"/>
                        </a:spcAft>
                      </a:pPr>
                      <a:r>
                        <a:rPr lang="en-US" sz="2000" dirty="0">
                          <a:latin typeface="Calibri"/>
                          <a:ea typeface="Calibri"/>
                          <a:cs typeface="Times New Roman"/>
                        </a:rPr>
                        <a:t>PCBs</a:t>
                      </a: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a:latin typeface="Calibri"/>
                          <a:ea typeface="Calibri"/>
                          <a:cs typeface="Times New Roman"/>
                        </a:rPr>
                        <a:t>2</a:t>
                      </a:r>
                      <a:r>
                        <a:rPr lang="en-US" sz="2000" b="1" baseline="30000">
                          <a:latin typeface="Calibri"/>
                          <a:ea typeface="Calibri"/>
                          <a:cs typeface="Times New Roman"/>
                        </a:rPr>
                        <a:t> K</a:t>
                      </a:r>
                      <a:endParaRPr lang="en-US" sz="2000">
                        <a:latin typeface="Calibri"/>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a:latin typeface="Calibri"/>
                          <a:ea typeface="Calibri"/>
                          <a:cs typeface="Times New Roman"/>
                        </a:rPr>
                        <a:t>0.014</a:t>
                      </a:r>
                      <a:r>
                        <a:rPr lang="en-US" sz="2000" b="1" baseline="30000">
                          <a:latin typeface="Calibri"/>
                          <a:ea typeface="Calibri"/>
                          <a:cs typeface="Times New Roman"/>
                        </a:rPr>
                        <a:t>K</a:t>
                      </a:r>
                      <a:endParaRPr lang="en-US" sz="2000">
                        <a:latin typeface="Calibri"/>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a:latin typeface="Calibri"/>
                          <a:ea typeface="Calibri"/>
                          <a:cs typeface="Times New Roman"/>
                        </a:rPr>
                        <a:t>10</a:t>
                      </a:r>
                      <a:r>
                        <a:rPr lang="en-US" sz="2000" b="1" baseline="30000">
                          <a:latin typeface="Calibri"/>
                          <a:ea typeface="Calibri"/>
                          <a:cs typeface="Times New Roman"/>
                        </a:rPr>
                        <a:t> K</a:t>
                      </a:r>
                      <a:endParaRPr lang="en-US" sz="2000">
                        <a:latin typeface="Calibri"/>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dirty="0">
                          <a:latin typeface="Calibri"/>
                          <a:ea typeface="Calibri"/>
                          <a:cs typeface="Times New Roman"/>
                        </a:rPr>
                        <a:t>0.03</a:t>
                      </a:r>
                      <a:r>
                        <a:rPr lang="en-US" sz="2000" b="1" baseline="30000" dirty="0">
                          <a:latin typeface="Calibri"/>
                          <a:ea typeface="Calibri"/>
                          <a:cs typeface="Times New Roman"/>
                        </a:rPr>
                        <a:t> K</a:t>
                      </a:r>
                      <a:endParaRPr lang="en-US" sz="2000" dirty="0">
                        <a:latin typeface="Calibri"/>
                        <a:ea typeface="Calibri"/>
                        <a:cs typeface="Times New Roman"/>
                      </a:endParaRPr>
                    </a:p>
                  </a:txBody>
                  <a:tcPr marL="68580" marR="68580" marT="0" marB="0">
                    <a:solidFill>
                      <a:schemeClr val="bg1">
                        <a:lumMod val="85000"/>
                      </a:schemeClr>
                    </a:solidFill>
                  </a:tcPr>
                </a:tc>
              </a:tr>
              <a:tr h="904875">
                <a:tc>
                  <a:txBody>
                    <a:bodyPr/>
                    <a:lstStyle/>
                    <a:p>
                      <a:endParaRPr lang="en-US" dirty="0"/>
                    </a:p>
                  </a:txBody>
                  <a:tcPr>
                    <a:solidFill>
                      <a:schemeClr val="bg1">
                        <a:lumMod val="95000"/>
                      </a:schemeClr>
                    </a:solidFill>
                  </a:tcPr>
                </a:tc>
                <a:tc gridSpan="4">
                  <a:txBody>
                    <a:bodyPr/>
                    <a:lstStyle/>
                    <a:p>
                      <a:r>
                        <a:rPr lang="en-US" sz="1800" b="1" kern="1200" baseline="30000" dirty="0" smtClean="0">
                          <a:solidFill>
                            <a:schemeClr val="dk1"/>
                          </a:solidFill>
                          <a:latin typeface="+mn-lt"/>
                          <a:ea typeface="+mn-ea"/>
                          <a:cs typeface="+mn-cs"/>
                        </a:rPr>
                        <a:t>K</a:t>
                      </a:r>
                      <a:r>
                        <a:rPr lang="en-US" sz="1800"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This criterion applies to total PCBs (e.g.</a:t>
                      </a:r>
                      <a:r>
                        <a:rPr lang="en-US" sz="1800" kern="1200" dirty="0" smtClean="0">
                          <a:solidFill>
                            <a:schemeClr val="dk1"/>
                          </a:solidFill>
                          <a:latin typeface="+mn-lt"/>
                          <a:ea typeface="+mn-ea"/>
                          <a:cs typeface="+mn-cs"/>
                        </a:rPr>
                        <a:t> determined as </a:t>
                      </a:r>
                      <a:r>
                        <a:rPr lang="en-US" sz="1800" kern="1200" dirty="0" err="1" smtClean="0">
                          <a:solidFill>
                            <a:schemeClr val="dk1"/>
                          </a:solidFill>
                          <a:latin typeface="+mn-lt"/>
                          <a:ea typeface="+mn-ea"/>
                          <a:cs typeface="+mn-cs"/>
                        </a:rPr>
                        <a:t>Aroclors</a:t>
                      </a:r>
                      <a:r>
                        <a:rPr lang="en-US" sz="1800" kern="1200" dirty="0" smtClean="0">
                          <a:solidFill>
                            <a:schemeClr val="dk1"/>
                          </a:solidFill>
                          <a:latin typeface="+mn-lt"/>
                          <a:ea typeface="+mn-ea"/>
                          <a:cs typeface="+mn-cs"/>
                        </a:rPr>
                        <a:t> or congeners)</a:t>
                      </a:r>
                      <a:r>
                        <a:rPr lang="en-US" sz="1800" b="1" kern="1200" dirty="0" smtClean="0">
                          <a:solidFill>
                            <a:schemeClr val="dk1"/>
                          </a:solidFill>
                          <a:latin typeface="+mn-lt"/>
                          <a:ea typeface="+mn-ea"/>
                          <a:cs typeface="+mn-cs"/>
                        </a:rPr>
                        <a:t> </a:t>
                      </a:r>
                      <a:endParaRPr lang="en-US" sz="1800" dirty="0"/>
                    </a:p>
                  </a:txBody>
                  <a:tcPr>
                    <a:solidFill>
                      <a:schemeClr val="bg1">
                        <a:lumMod val="9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66725">
                <a:tc>
                  <a:txBody>
                    <a:bodyPr/>
                    <a:lstStyle/>
                    <a:p>
                      <a:pPr marL="0" marR="0">
                        <a:lnSpc>
                          <a:spcPct val="115000"/>
                        </a:lnSpc>
                        <a:spcBef>
                          <a:spcPts val="0"/>
                        </a:spcBef>
                        <a:spcAft>
                          <a:spcPts val="0"/>
                        </a:spcAft>
                      </a:pPr>
                      <a:r>
                        <a:rPr lang="en-US" sz="2000" dirty="0">
                          <a:latin typeface="Calibri"/>
                          <a:ea typeface="Calibri"/>
                          <a:cs typeface="Times New Roman"/>
                        </a:rPr>
                        <a:t>selenium</a:t>
                      </a: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dirty="0">
                          <a:latin typeface="Calibri"/>
                          <a:ea typeface="Calibri"/>
                          <a:cs typeface="Times New Roman"/>
                        </a:rPr>
                        <a:t>See C, L</a:t>
                      </a: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2000" dirty="0">
                          <a:latin typeface="Calibri"/>
                          <a:ea typeface="Calibri"/>
                          <a:cs typeface="Times New Roman"/>
                        </a:rPr>
                        <a:t>4.6</a:t>
                      </a:r>
                      <a:r>
                        <a:rPr lang="en-US" sz="2000" b="1" baseline="30000" dirty="0">
                          <a:latin typeface="Calibri"/>
                          <a:ea typeface="Calibri"/>
                          <a:cs typeface="Times New Roman"/>
                        </a:rPr>
                        <a:t>C</a:t>
                      </a:r>
                      <a:endParaRPr lang="en-US" sz="2000" dirty="0">
                        <a:latin typeface="Calibri"/>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dirty="0">
                          <a:latin typeface="Calibri"/>
                          <a:ea typeface="Calibri"/>
                          <a:cs typeface="Times New Roman"/>
                        </a:rPr>
                        <a:t>290</a:t>
                      </a:r>
                      <a:r>
                        <a:rPr lang="en-US" sz="2000" b="1" baseline="30000" dirty="0">
                          <a:latin typeface="Calibri"/>
                          <a:ea typeface="Calibri"/>
                          <a:cs typeface="Times New Roman"/>
                        </a:rPr>
                        <a:t> C</a:t>
                      </a:r>
                      <a:r>
                        <a:rPr lang="en-US" sz="2000" dirty="0">
                          <a:latin typeface="Calibri"/>
                          <a:ea typeface="Calibri"/>
                          <a:cs typeface="Times New Roman"/>
                        </a:rPr>
                        <a:t> </a:t>
                      </a: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dirty="0">
                          <a:latin typeface="Calibri"/>
                          <a:ea typeface="Calibri"/>
                          <a:cs typeface="Times New Roman"/>
                        </a:rPr>
                        <a:t>71</a:t>
                      </a:r>
                      <a:r>
                        <a:rPr lang="en-US" sz="2000" b="1" baseline="30000" dirty="0">
                          <a:latin typeface="Calibri"/>
                          <a:ea typeface="Calibri"/>
                          <a:cs typeface="Times New Roman"/>
                        </a:rPr>
                        <a:t> C</a:t>
                      </a:r>
                      <a:r>
                        <a:rPr lang="en-US" sz="2000" dirty="0">
                          <a:latin typeface="Calibri"/>
                          <a:ea typeface="Calibri"/>
                          <a:cs typeface="Times New Roman"/>
                        </a:rPr>
                        <a:t> </a:t>
                      </a:r>
                    </a:p>
                  </a:txBody>
                  <a:tcPr marL="68580" marR="68580" marT="0" marB="0">
                    <a:solidFill>
                      <a:schemeClr val="bg1">
                        <a:lumMod val="85000"/>
                      </a:schemeClr>
                    </a:solidFill>
                  </a:tcPr>
                </a:tc>
              </a:tr>
              <a:tr h="2171700">
                <a:tc>
                  <a:txBody>
                    <a:bodyPr/>
                    <a:lstStyle/>
                    <a:p>
                      <a:endParaRPr lang="en-US" dirty="0"/>
                    </a:p>
                  </a:txBody>
                  <a:tcPr>
                    <a:solidFill>
                      <a:schemeClr val="bg1">
                        <a:lumMod val="95000"/>
                      </a:schemeClr>
                    </a:solidFill>
                  </a:tcPr>
                </a:tc>
                <a:tc gridSpan="4">
                  <a:txBody>
                    <a:bodyPr/>
                    <a:lstStyle/>
                    <a:p>
                      <a:r>
                        <a:rPr lang="en-US" sz="1800" b="1" kern="1200" baseline="30000" dirty="0" smtClean="0">
                          <a:solidFill>
                            <a:schemeClr val="dk1"/>
                          </a:solidFill>
                          <a:latin typeface="+mn-lt"/>
                          <a:ea typeface="+mn-ea"/>
                          <a:cs typeface="+mn-cs"/>
                        </a:rPr>
                        <a:t>C</a:t>
                      </a:r>
                      <a:r>
                        <a:rPr lang="en-US" sz="1800" i="1" kern="1200" dirty="0" smtClean="0">
                          <a:solidFill>
                            <a:schemeClr val="dk1"/>
                          </a:solidFill>
                          <a:latin typeface="+mn-lt"/>
                          <a:ea typeface="+mn-ea"/>
                          <a:cs typeface="+mn-cs"/>
                        </a:rPr>
                        <a:t> Criterion is expressed in terms of “dissolved” concentrations in the water column.</a:t>
                      </a:r>
                      <a:endParaRPr lang="en-US" sz="1800"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r>
                        <a:rPr lang="en-US" sz="1800" b="1" u="none" kern="1200" baseline="30000" dirty="0" smtClean="0">
                          <a:solidFill>
                            <a:schemeClr val="dk1"/>
                          </a:solidFill>
                          <a:latin typeface="+mn-lt"/>
                          <a:ea typeface="+mn-ea"/>
                          <a:cs typeface="+mn-cs"/>
                        </a:rPr>
                        <a:t>L</a:t>
                      </a:r>
                      <a:r>
                        <a:rPr lang="en-US" sz="1800" i="1" u="none" kern="1200" dirty="0" smtClean="0">
                          <a:solidFill>
                            <a:schemeClr val="dk1"/>
                          </a:solidFill>
                          <a:latin typeface="+mn-lt"/>
                          <a:ea typeface="+mn-ea"/>
                          <a:cs typeface="+mn-cs"/>
                        </a:rPr>
                        <a:t> The CMC=(1/[(f1/CMC1)+(f2/CMC2)]µg/L) * CF where f1 and f2 are the fractions of total selenium that are treated as </a:t>
                      </a:r>
                      <a:r>
                        <a:rPr lang="en-US" sz="1800" i="1" u="none" kern="1200" dirty="0" err="1" smtClean="0">
                          <a:solidFill>
                            <a:schemeClr val="dk1"/>
                          </a:solidFill>
                          <a:latin typeface="+mn-lt"/>
                          <a:ea typeface="+mn-ea"/>
                          <a:cs typeface="+mn-cs"/>
                        </a:rPr>
                        <a:t>selenite</a:t>
                      </a:r>
                      <a:r>
                        <a:rPr lang="en-US" sz="1800" i="1" u="none" kern="1200" dirty="0" smtClean="0">
                          <a:solidFill>
                            <a:schemeClr val="dk1"/>
                          </a:solidFill>
                          <a:latin typeface="+mn-lt"/>
                          <a:ea typeface="+mn-ea"/>
                          <a:cs typeface="+mn-cs"/>
                        </a:rPr>
                        <a:t> and </a:t>
                      </a:r>
                      <a:r>
                        <a:rPr lang="en-US" sz="1800" i="1" u="none" kern="1200" dirty="0" err="1" smtClean="0">
                          <a:solidFill>
                            <a:schemeClr val="dk1"/>
                          </a:solidFill>
                          <a:latin typeface="+mn-lt"/>
                          <a:ea typeface="+mn-ea"/>
                          <a:cs typeface="+mn-cs"/>
                        </a:rPr>
                        <a:t>selenate</a:t>
                      </a:r>
                      <a:r>
                        <a:rPr lang="en-US" sz="1800" i="1" u="none" kern="1200" dirty="0" smtClean="0">
                          <a:solidFill>
                            <a:schemeClr val="dk1"/>
                          </a:solidFill>
                          <a:latin typeface="+mn-lt"/>
                          <a:ea typeface="+mn-ea"/>
                          <a:cs typeface="+mn-cs"/>
                        </a:rPr>
                        <a:t>, </a:t>
                      </a:r>
                      <a:r>
                        <a:rPr lang="en-US" sz="1800" i="1" u="none" kern="1200" dirty="0" err="1" smtClean="0">
                          <a:solidFill>
                            <a:schemeClr val="dk1"/>
                          </a:solidFill>
                          <a:latin typeface="+mn-lt"/>
                          <a:ea typeface="+mn-ea"/>
                          <a:cs typeface="+mn-cs"/>
                        </a:rPr>
                        <a:t>respectively,and</a:t>
                      </a:r>
                      <a:r>
                        <a:rPr lang="en-US" sz="1800" i="1" u="none" kern="1200" dirty="0" smtClean="0">
                          <a:solidFill>
                            <a:schemeClr val="dk1"/>
                          </a:solidFill>
                          <a:latin typeface="+mn-lt"/>
                          <a:ea typeface="+mn-ea"/>
                          <a:cs typeface="+mn-cs"/>
                        </a:rPr>
                        <a:t> CMC1 and CMC2 are 185.9 </a:t>
                      </a:r>
                      <a:r>
                        <a:rPr lang="en-US" sz="1800" i="1" u="none" kern="1200" dirty="0" err="1" smtClean="0">
                          <a:solidFill>
                            <a:schemeClr val="dk1"/>
                          </a:solidFill>
                          <a:latin typeface="+mn-lt"/>
                          <a:ea typeface="+mn-ea"/>
                          <a:cs typeface="+mn-cs"/>
                        </a:rPr>
                        <a:t>μg</a:t>
                      </a:r>
                      <a:r>
                        <a:rPr lang="en-US" sz="1800" i="1" u="none" kern="1200" dirty="0" smtClean="0">
                          <a:solidFill>
                            <a:schemeClr val="dk1"/>
                          </a:solidFill>
                          <a:latin typeface="+mn-lt"/>
                          <a:ea typeface="+mn-ea"/>
                          <a:cs typeface="+mn-cs"/>
                        </a:rPr>
                        <a:t>/L and 12.82 </a:t>
                      </a:r>
                      <a:r>
                        <a:rPr lang="en-US" sz="1800" i="1" u="none" kern="1200" dirty="0" err="1" smtClean="0">
                          <a:solidFill>
                            <a:schemeClr val="dk1"/>
                          </a:solidFill>
                          <a:latin typeface="+mn-lt"/>
                          <a:ea typeface="+mn-ea"/>
                          <a:cs typeface="+mn-cs"/>
                        </a:rPr>
                        <a:t>μg</a:t>
                      </a:r>
                      <a:r>
                        <a:rPr lang="en-US" sz="1800" i="1" u="none" kern="1200" dirty="0" smtClean="0">
                          <a:solidFill>
                            <a:schemeClr val="dk1"/>
                          </a:solidFill>
                          <a:latin typeface="+mn-lt"/>
                          <a:ea typeface="+mn-ea"/>
                          <a:cs typeface="+mn-cs"/>
                        </a:rPr>
                        <a:t>/L, respectively. See expanded endnote F for the Conversion Factor (CF) for selenium.</a:t>
                      </a:r>
                      <a:r>
                        <a:rPr lang="en-US" sz="1800" b="1" u="none" kern="1200" dirty="0" smtClean="0">
                          <a:solidFill>
                            <a:schemeClr val="dk1"/>
                          </a:solidFill>
                          <a:latin typeface="+mn-lt"/>
                          <a:ea typeface="+mn-ea"/>
                          <a:cs typeface="+mn-cs"/>
                        </a:rPr>
                        <a:t> </a:t>
                      </a:r>
                      <a:endParaRPr lang="en-US" sz="1800" u="none" kern="1200" dirty="0" smtClean="0">
                        <a:solidFill>
                          <a:schemeClr val="dk1"/>
                        </a:solidFill>
                        <a:latin typeface="+mn-lt"/>
                        <a:ea typeface="+mn-ea"/>
                        <a:cs typeface="+mn-cs"/>
                      </a:endParaRPr>
                    </a:p>
                    <a:p>
                      <a:endParaRPr lang="en-US" dirty="0"/>
                    </a:p>
                  </a:txBody>
                  <a:tcPr>
                    <a:solidFill>
                      <a:schemeClr val="bg1">
                        <a:lumMod val="9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p:cNvSpPr/>
          <p:nvPr/>
        </p:nvSpPr>
        <p:spPr>
          <a:xfrm>
            <a:off x="5638800" y="2057400"/>
            <a:ext cx="3048000" cy="2819400"/>
          </a:xfrm>
          <a:prstGeom prst="wedgeRectCallout">
            <a:avLst>
              <a:gd name="adj1" fmla="val -62720"/>
              <a:gd name="adj2" fmla="val 21454"/>
            </a:avLst>
          </a:prstGeom>
          <a:noFill/>
          <a:ln w="41275">
            <a:solidFill>
              <a:srgbClr val="008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81000" y="1524000"/>
            <a:ext cx="8229600" cy="5029200"/>
          </a:xfrm>
        </p:spPr>
        <p:txBody>
          <a:bodyPr>
            <a:normAutofit fontScale="92500" lnSpcReduction="10000"/>
          </a:bodyPr>
          <a:lstStyle/>
          <a:p>
            <a:pPr>
              <a:buClr>
                <a:srgbClr val="008272"/>
              </a:buClr>
              <a:buSzPct val="100000"/>
              <a:buFont typeface="Wingdings" pitchFamily="2" charset="2"/>
              <a:buChar char="§"/>
            </a:pPr>
            <a:r>
              <a:rPr lang="en-US" b="1" dirty="0" smtClean="0"/>
              <a:t>11 pesticides</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Selenium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Copper</a:t>
            </a:r>
            <a:r>
              <a:rPr lang="en-US" dirty="0" smtClean="0"/>
              <a:t>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Cadmium</a:t>
            </a:r>
            <a:r>
              <a:rPr lang="en-US" dirty="0" smtClean="0"/>
              <a:t> </a:t>
            </a:r>
            <a:r>
              <a:rPr lang="en-US" sz="1700" dirty="0" smtClean="0"/>
              <a:t>(freshwater </a:t>
            </a:r>
            <a:r>
              <a:rPr lang="en-US" sz="1700" u="sng" dirty="0" smtClean="0"/>
              <a:t>acute</a:t>
            </a:r>
            <a:r>
              <a:rPr lang="en-US" sz="1700" dirty="0" smtClean="0"/>
              <a:t> criterion)</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Aluminum</a:t>
            </a:r>
            <a:r>
              <a:rPr lang="en-US" dirty="0" smtClean="0"/>
              <a:t> </a:t>
            </a:r>
            <a:r>
              <a:rPr lang="en-US" sz="1700" dirty="0" smtClean="0"/>
              <a:t>(freshwater criteria)</a:t>
            </a:r>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Ammonia </a:t>
            </a:r>
            <a:r>
              <a:rPr lang="en-US" sz="1700" dirty="0" smtClean="0"/>
              <a:t>(freshwater criteria)</a:t>
            </a:r>
            <a:endParaRPr lang="en-US" sz="1700" b="1" dirty="0" smtClean="0"/>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Incorrect footnotes and other errors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a:p>
        </p:txBody>
      </p:sp>
      <p:sp>
        <p:nvSpPr>
          <p:cNvPr id="4" name="TextBox 3"/>
          <p:cNvSpPr txBox="1"/>
          <p:nvPr/>
        </p:nvSpPr>
        <p:spPr>
          <a:xfrm>
            <a:off x="990600" y="4572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Criteria Did EPA Disapprove?</a:t>
            </a:r>
            <a:endParaRPr lang="en-US" sz="3200" dirty="0">
              <a:latin typeface="Arial" pitchFamily="34" charset="0"/>
              <a:cs typeface="Arial" pitchFamily="34" charset="0"/>
            </a:endParaRPr>
          </a:p>
        </p:txBody>
      </p:sp>
      <p:sp>
        <p:nvSpPr>
          <p:cNvPr id="5" name="Oval 4"/>
          <p:cNvSpPr/>
          <p:nvPr/>
        </p:nvSpPr>
        <p:spPr>
          <a:xfrm>
            <a:off x="304800" y="1295400"/>
            <a:ext cx="28956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2057400"/>
            <a:ext cx="45720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 y="5715000"/>
            <a:ext cx="57912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91200" y="2133600"/>
            <a:ext cx="2895600" cy="2677656"/>
          </a:xfrm>
          <a:prstGeom prst="rect">
            <a:avLst/>
          </a:prstGeom>
          <a:noFill/>
        </p:spPr>
        <p:txBody>
          <a:bodyPr wrap="square" rtlCol="0">
            <a:spAutoFit/>
          </a:bodyPr>
          <a:lstStyle/>
          <a:p>
            <a:pPr algn="ctr"/>
            <a:r>
              <a:rPr lang="en-US" sz="2800" b="1" dirty="0" smtClean="0">
                <a:solidFill>
                  <a:srgbClr val="00817E"/>
                </a:solidFill>
                <a:latin typeface="Candara" pitchFamily="34" charset="0"/>
                <a:cs typeface="Arial" pitchFamily="34" charset="0"/>
              </a:rPr>
              <a:t>If disapproved, criteria revert back to criteria last approved by EPA (i.e. Table 20)</a:t>
            </a:r>
            <a:endParaRPr lang="en-US" sz="2800" b="1" dirty="0">
              <a:solidFill>
                <a:srgbClr val="00817E"/>
              </a:solidFill>
              <a:latin typeface="Candara"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008272"/>
              </a:buClr>
              <a:buFont typeface="Wingdings" pitchFamily="2" charset="2"/>
              <a:buChar char="§"/>
            </a:pPr>
            <a:r>
              <a:rPr lang="en-US" dirty="0" smtClean="0"/>
              <a:t>Consolidate 3 aquatic life toxics criteria tables into 1 table (and delete references to the 3 tables in DEQ toxics, bacteria and groundwater rules) </a:t>
            </a:r>
          </a:p>
          <a:p>
            <a:pPr marL="342845" lvl="1" indent="-342845">
              <a:buClr>
                <a:srgbClr val="008272"/>
              </a:buClr>
              <a:buSzTx/>
              <a:buFont typeface="Wingdings" pitchFamily="2" charset="2"/>
              <a:buChar char="§"/>
            </a:pPr>
            <a:r>
              <a:rPr lang="en-US" sz="2400" dirty="0" smtClean="0"/>
              <a:t>Correct miscellaneous errors, clarifications, and formatting changes to toxics tables</a:t>
            </a:r>
          </a:p>
          <a:p>
            <a:pPr marL="342845" lvl="1" indent="-342845">
              <a:buClr>
                <a:srgbClr val="008272"/>
              </a:buClr>
              <a:buSzTx/>
              <a:buFont typeface="Wingdings" pitchFamily="2" charset="2"/>
              <a:buChar char="§"/>
            </a:pPr>
            <a:r>
              <a:rPr lang="en-US" sz="2400" dirty="0" smtClean="0"/>
              <a:t>Re-adopt arsenic and chromium VI criteria</a:t>
            </a:r>
          </a:p>
          <a:p>
            <a:pPr marL="342845" lvl="1" indent="-342845">
              <a:buClr>
                <a:srgbClr val="008272"/>
              </a:buClr>
              <a:buSzTx/>
              <a:buFont typeface="Wingdings" pitchFamily="2" charset="2"/>
              <a:buChar char="§"/>
            </a:pPr>
            <a:r>
              <a:rPr lang="en-US" sz="2400" dirty="0" smtClean="0"/>
              <a:t>Correct typos associated with the 2011 human health toxics criteria rulemaking</a:t>
            </a:r>
          </a:p>
          <a:p>
            <a:pPr marL="342845" lvl="1" indent="-342845">
              <a:buClr>
                <a:srgbClr val="008272"/>
              </a:buClr>
              <a:buSzTx/>
              <a:buFont typeface="Wingdings" pitchFamily="2" charset="2"/>
              <a:buChar char="§"/>
            </a:pPr>
            <a:r>
              <a:rPr lang="en-US" sz="2400" dirty="0" smtClean="0"/>
              <a:t>Delete aluminum from criteria table</a:t>
            </a:r>
          </a:p>
          <a:p>
            <a:pPr marL="342845" lvl="1" indent="-342845">
              <a:buClr>
                <a:srgbClr val="008272"/>
              </a:buClr>
              <a:buSzTx/>
              <a:buFont typeface="Wingdings" pitchFamily="2" charset="2"/>
              <a:buChar char="§"/>
            </a:pPr>
            <a:endParaRPr lang="en-US" dirty="0" smtClean="0"/>
          </a:p>
          <a:p>
            <a:pPr>
              <a:buClr>
                <a:srgbClr val="008272"/>
              </a:buClr>
              <a:buFont typeface="Wingdings" pitchFamily="2" charset="2"/>
              <a:buChar char="§"/>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a:p>
        </p:txBody>
      </p:sp>
      <p:sp>
        <p:nvSpPr>
          <p:cNvPr id="4" name="TextBox 3"/>
          <p:cNvSpPr txBox="1"/>
          <p:nvPr/>
        </p:nvSpPr>
        <p:spPr>
          <a:xfrm>
            <a:off x="9906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What Other Actions is DEQ Proposing?</a:t>
            </a:r>
            <a:endParaRPr lang="en-US" sz="3200" dirty="0">
              <a:latin typeface="Arial" pitchFamily="34" charset="0"/>
              <a:cs typeface="Arial" pitchFamily="34" charset="0"/>
            </a:endParaRPr>
          </a:p>
        </p:txBody>
      </p:sp>
      <p:pic>
        <p:nvPicPr>
          <p:cNvPr id="5" name="Picture 4" descr="broom.jpg"/>
          <p:cNvPicPr>
            <a:picLocks noChangeAspect="1"/>
          </p:cNvPicPr>
          <p:nvPr/>
        </p:nvPicPr>
        <p:blipFill>
          <a:blip r:embed="rId3" cstate="print"/>
          <a:stretch>
            <a:fillRect/>
          </a:stretch>
        </p:blipFill>
        <p:spPr>
          <a:xfrm>
            <a:off x="5943600" y="4572000"/>
            <a:ext cx="2143125" cy="2143125"/>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534400" cy="4876797"/>
          </a:xfrm>
        </p:spPr>
        <p:txBody>
          <a:bodyPr>
            <a:normAutofit/>
          </a:bodyPr>
          <a:lstStyle/>
          <a:p>
            <a:pPr>
              <a:buClr>
                <a:srgbClr val="008272"/>
              </a:buClr>
              <a:buFont typeface="Wingdings" pitchFamily="2" charset="2"/>
              <a:buChar char="§"/>
            </a:pPr>
            <a:r>
              <a:rPr lang="en-US" dirty="0" smtClean="0"/>
              <a:t>EPA Disapproval Actions:</a:t>
            </a:r>
          </a:p>
          <a:p>
            <a:pPr lvl="1">
              <a:buClr>
                <a:srgbClr val="008272"/>
              </a:buClr>
            </a:pPr>
            <a:r>
              <a:rPr lang="en-US" dirty="0" smtClean="0">
                <a:latin typeface="Arial" pitchFamily="34" charset="0"/>
              </a:rPr>
              <a:t>Clean Water Act requires OR to fix the disapprovals or EPA is required to promulgate criteria for OR</a:t>
            </a:r>
            <a:endParaRPr lang="en-US" dirty="0" smtClean="0"/>
          </a:p>
          <a:p>
            <a:pPr>
              <a:buClr>
                <a:srgbClr val="008272"/>
              </a:buClr>
              <a:buFont typeface="Wingdings" pitchFamily="2" charset="2"/>
              <a:buChar char="§"/>
            </a:pPr>
            <a:r>
              <a:rPr lang="en-US" dirty="0" smtClean="0"/>
              <a:t>Currently, DEQ has 3 effective toxics tables—confusing to public and DEQ staff</a:t>
            </a:r>
          </a:p>
          <a:p>
            <a:pPr>
              <a:buClr>
                <a:srgbClr val="008272"/>
              </a:buClr>
              <a:buFont typeface="Wingdings" pitchFamily="2" charset="2"/>
              <a:buChar char="§"/>
            </a:pPr>
            <a:r>
              <a:rPr lang="en-US" dirty="0" smtClean="0"/>
              <a:t>Should re-adopt the updated arsenic and chromium VI criteria DEQ inadvertently omitted (old criteria in effect now)</a:t>
            </a:r>
          </a:p>
          <a:p>
            <a:pPr>
              <a:buClr>
                <a:srgbClr val="008272"/>
              </a:buClr>
              <a:buFont typeface="Wingdings" pitchFamily="2" charset="2"/>
              <a:buChar char="§"/>
            </a:pPr>
            <a:r>
              <a:rPr lang="en-US" dirty="0" smtClean="0"/>
              <a:t>Correct typos from past rulemakings</a:t>
            </a:r>
          </a:p>
          <a:p>
            <a:pPr>
              <a:buClr>
                <a:srgbClr val="008272"/>
              </a:buClr>
              <a:buFont typeface="Wingdings" pitchFamily="2" charset="2"/>
              <a:buChar char="§"/>
            </a:pPr>
            <a:r>
              <a:rPr lang="en-US" dirty="0" smtClean="0"/>
              <a:t>New DEQ table formatting recommendations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a:p>
        </p:txBody>
      </p:sp>
      <p:sp>
        <p:nvSpPr>
          <p:cNvPr id="5" name="TextBox 4"/>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Why is DEQ Proposing to Make These Changes Now?</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817E"/>
        </a:solidFill>
        <a:effectLst/>
      </p:bgPr>
    </p:bg>
    <p:spTree>
      <p:nvGrpSpPr>
        <p:cNvPr id="1" name=""/>
        <p:cNvGrpSpPr/>
        <p:nvPr/>
      </p:nvGrpSpPr>
      <p:grpSpPr>
        <a:xfrm>
          <a:off x="0" y="0"/>
          <a:ext cx="0" cy="0"/>
          <a:chOff x="0" y="0"/>
          <a:chExt cx="0" cy="0"/>
        </a:xfrm>
      </p:grpSpPr>
      <p:sp>
        <p:nvSpPr>
          <p:cNvPr id="5" name="Horizontal Scroll 4"/>
          <p:cNvSpPr/>
          <p:nvPr/>
        </p:nvSpPr>
        <p:spPr>
          <a:xfrm>
            <a:off x="685800" y="1905000"/>
            <a:ext cx="7620000" cy="24384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33400" y="2743200"/>
            <a:ext cx="8229600" cy="914400"/>
          </a:xfrm>
        </p:spPr>
        <p:txBody>
          <a:bodyPr>
            <a:normAutofit/>
          </a:bodyPr>
          <a:lstStyle/>
          <a:p>
            <a:pPr algn="ctr">
              <a:buNone/>
            </a:pPr>
            <a:r>
              <a:rPr lang="en-US" sz="4000" b="1" dirty="0" smtClean="0">
                <a:solidFill>
                  <a:srgbClr val="00817E"/>
                </a:solidFill>
              </a:rPr>
              <a:t>Details of Proposed Rules</a:t>
            </a:r>
            <a:endParaRPr lang="en-US" sz="4000" b="1" dirty="0">
              <a:solidFill>
                <a:srgbClr val="00817E"/>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9</a:t>
            </a:fld>
            <a:endParaRPr lang="en-US"/>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ListId:docs;">Final</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2643</Words>
  <Application>Microsoft Office PowerPoint</Application>
  <PresentationFormat>On-screen Show (4:3)</PresentationFormat>
  <Paragraphs>298</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Presentation1Nb</vt:lpstr>
      <vt:lpstr> Action Item: Corrections and Clarifications to Toxics Water Quality Standards Rulemaking  EQC Portland Dec. 11-12, 2013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2013-12-02T22:45:13Z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