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ustom.xml" ContentType="application/vnd.openxmlformats-officedocument.custom-properties+xml"/>
  <Override PartName="/ppt/slideLayouts/slideLayout10.xml" ContentType="application/vnd.openxmlformats-officedocument.presentationml.slideLayout+xml"/>
  <Default Extension="tiff" ContentType="image/tif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4"/>
  </p:sldMasterIdLst>
  <p:notesMasterIdLst>
    <p:notesMasterId r:id="rId27"/>
  </p:notesMasterIdLst>
  <p:handoutMasterIdLst>
    <p:handoutMasterId r:id="rId28"/>
  </p:handoutMasterIdLst>
  <p:sldIdLst>
    <p:sldId id="279" r:id="rId5"/>
    <p:sldId id="308" r:id="rId6"/>
    <p:sldId id="281" r:id="rId7"/>
    <p:sldId id="282" r:id="rId8"/>
    <p:sldId id="298" r:id="rId9"/>
    <p:sldId id="300" r:id="rId10"/>
    <p:sldId id="297" r:id="rId11"/>
    <p:sldId id="301" r:id="rId12"/>
    <p:sldId id="284" r:id="rId13"/>
    <p:sldId id="305" r:id="rId14"/>
    <p:sldId id="285" r:id="rId15"/>
    <p:sldId id="286" r:id="rId16"/>
    <p:sldId id="306" r:id="rId17"/>
    <p:sldId id="307" r:id="rId18"/>
    <p:sldId id="287" r:id="rId19"/>
    <p:sldId id="288" r:id="rId20"/>
    <p:sldId id="289" r:id="rId21"/>
    <p:sldId id="290" r:id="rId22"/>
    <p:sldId id="302" r:id="rId23"/>
    <p:sldId id="303" r:id="rId24"/>
    <p:sldId id="304" r:id="rId25"/>
    <p:sldId id="291" r:id="rId26"/>
  </p:sldIdLst>
  <p:sldSz cx="9144000" cy="6858000" type="screen4x3"/>
  <p:notesSz cx="7010400" cy="9296400"/>
  <p:custDataLst>
    <p:tags r:id="rId29"/>
  </p:custDataLst>
  <p:defaultTextStyle>
    <a:defPPr>
      <a:defRPr lang="en-US"/>
    </a:defPPr>
    <a:lvl1pPr marL="0" algn="l" defTabSz="914252" rtl="0" eaLnBrk="1" latinLnBrk="0" hangingPunct="1">
      <a:defRPr sz="1800" kern="1200">
        <a:solidFill>
          <a:schemeClr val="tx1"/>
        </a:solidFill>
        <a:latin typeface="+mn-lt"/>
        <a:ea typeface="+mn-ea"/>
        <a:cs typeface="+mn-cs"/>
      </a:defRPr>
    </a:lvl1pPr>
    <a:lvl2pPr marL="457126" algn="l" defTabSz="914252" rtl="0" eaLnBrk="1" latinLnBrk="0" hangingPunct="1">
      <a:defRPr sz="1800" kern="1200">
        <a:solidFill>
          <a:schemeClr val="tx1"/>
        </a:solidFill>
        <a:latin typeface="+mn-lt"/>
        <a:ea typeface="+mn-ea"/>
        <a:cs typeface="+mn-cs"/>
      </a:defRPr>
    </a:lvl2pPr>
    <a:lvl3pPr marL="914252" algn="l" defTabSz="914252" rtl="0" eaLnBrk="1" latinLnBrk="0" hangingPunct="1">
      <a:defRPr sz="1800" kern="1200">
        <a:solidFill>
          <a:schemeClr val="tx1"/>
        </a:solidFill>
        <a:latin typeface="+mn-lt"/>
        <a:ea typeface="+mn-ea"/>
        <a:cs typeface="+mn-cs"/>
      </a:defRPr>
    </a:lvl3pPr>
    <a:lvl4pPr marL="1371380" algn="l" defTabSz="914252" rtl="0" eaLnBrk="1" latinLnBrk="0" hangingPunct="1">
      <a:defRPr sz="1800" kern="1200">
        <a:solidFill>
          <a:schemeClr val="tx1"/>
        </a:solidFill>
        <a:latin typeface="+mn-lt"/>
        <a:ea typeface="+mn-ea"/>
        <a:cs typeface="+mn-cs"/>
      </a:defRPr>
    </a:lvl4pPr>
    <a:lvl5pPr marL="1828506" algn="l" defTabSz="914252" rtl="0" eaLnBrk="1" latinLnBrk="0" hangingPunct="1">
      <a:defRPr sz="1800" kern="1200">
        <a:solidFill>
          <a:schemeClr val="tx1"/>
        </a:solidFill>
        <a:latin typeface="+mn-lt"/>
        <a:ea typeface="+mn-ea"/>
        <a:cs typeface="+mn-cs"/>
      </a:defRPr>
    </a:lvl5pPr>
    <a:lvl6pPr marL="2285632" algn="l" defTabSz="914252" rtl="0" eaLnBrk="1" latinLnBrk="0" hangingPunct="1">
      <a:defRPr sz="1800" kern="1200">
        <a:solidFill>
          <a:schemeClr val="tx1"/>
        </a:solidFill>
        <a:latin typeface="+mn-lt"/>
        <a:ea typeface="+mn-ea"/>
        <a:cs typeface="+mn-cs"/>
      </a:defRPr>
    </a:lvl6pPr>
    <a:lvl7pPr marL="2742758" algn="l" defTabSz="914252" rtl="0" eaLnBrk="1" latinLnBrk="0" hangingPunct="1">
      <a:defRPr sz="1800" kern="1200">
        <a:solidFill>
          <a:schemeClr val="tx1"/>
        </a:solidFill>
        <a:latin typeface="+mn-lt"/>
        <a:ea typeface="+mn-ea"/>
        <a:cs typeface="+mn-cs"/>
      </a:defRPr>
    </a:lvl7pPr>
    <a:lvl8pPr marL="3199885" algn="l" defTabSz="914252" rtl="0" eaLnBrk="1" latinLnBrk="0" hangingPunct="1">
      <a:defRPr sz="1800" kern="1200">
        <a:solidFill>
          <a:schemeClr val="tx1"/>
        </a:solidFill>
        <a:latin typeface="+mn-lt"/>
        <a:ea typeface="+mn-ea"/>
        <a:cs typeface="+mn-cs"/>
      </a:defRPr>
    </a:lvl8pPr>
    <a:lvl9pPr marL="3657011" algn="l" defTabSz="914252"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17E"/>
    <a:srgbClr val="B1DDCD"/>
    <a:srgbClr val="00CC00"/>
    <a:srgbClr val="008272"/>
    <a:srgbClr val="FF9933"/>
    <a:srgbClr val="299497"/>
    <a:srgbClr val="009999"/>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8690" autoAdjust="0"/>
  </p:normalViewPr>
  <p:slideViewPr>
    <p:cSldViewPr>
      <p:cViewPr varScale="1">
        <p:scale>
          <a:sx n="76" d="100"/>
          <a:sy n="76" d="100"/>
        </p:scale>
        <p:origin x="-1998"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78" d="100"/>
          <a:sy n="78" d="100"/>
        </p:scale>
        <p:origin x="-3060" y="-90"/>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sz="900" dirty="0">
              <a:latin typeface="Arial" pitchFamily="34" charset="0"/>
              <a:cs typeface="Arial" pitchFamily="34" charset="0"/>
            </a:endParaRPr>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2A1D3C7A-54F4-49B9-8880-8CF32C1BEB9A}" type="datetimeFigureOut">
              <a:rPr lang="en-US" sz="900" smtClean="0">
                <a:latin typeface="Arial" pitchFamily="34" charset="0"/>
                <a:cs typeface="Arial" pitchFamily="34" charset="0"/>
              </a:rPr>
              <a:pPr/>
              <a:t>12/3/2013</a:t>
            </a:fld>
            <a:endParaRPr lang="en-US" sz="900" dirty="0">
              <a:latin typeface="Arial" pitchFamily="34" charset="0"/>
              <a:cs typeface="Arial" pitchFamily="34" charset="0"/>
            </a:endParaRPr>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sz="900" dirty="0">
              <a:latin typeface="Arial" pitchFamily="34" charset="0"/>
              <a:cs typeface="Arial" pitchFamily="34" charset="0"/>
            </a:endParaRPr>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FBA706AD-4987-49D9-85BE-B3D1E709A58E}" type="slidenum">
              <a:rPr lang="en-US" sz="900" smtClean="0">
                <a:latin typeface="Arial" pitchFamily="34" charset="0"/>
                <a:cs typeface="Arial" pitchFamily="34" charset="0"/>
              </a:rPr>
              <a:pPr/>
              <a:t>‹#›</a:t>
            </a:fld>
            <a:endParaRPr lang="en-US" sz="900" dirty="0">
              <a:latin typeface="Arial" pitchFamily="34" charset="0"/>
              <a:cs typeface="Arial"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900">
                <a:latin typeface="Arial" pitchFamily="34" charset="0"/>
                <a:cs typeface="Arial" pitchFamily="34" charset="0"/>
              </a:defRPr>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900">
                <a:latin typeface="Arial" pitchFamily="34" charset="0"/>
                <a:cs typeface="Arial" pitchFamily="34" charset="0"/>
              </a:defRPr>
            </a:lvl1pPr>
          </a:lstStyle>
          <a:p>
            <a:fld id="{4C9D6970-2381-4A6F-8016-49E76EF02DE7}" type="datetimeFigureOut">
              <a:rPr lang="en-US" smtClean="0"/>
              <a:pPr/>
              <a:t>12/3/2013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900">
                <a:latin typeface="Arial" pitchFamily="34" charset="0"/>
                <a:cs typeface="Arial" pitchFamily="34" charset="0"/>
              </a:defRPr>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900">
                <a:latin typeface="Arial" pitchFamily="34" charset="0"/>
                <a:cs typeface="Arial" pitchFamily="34" charset="0"/>
              </a:defRPr>
            </a:lvl1pPr>
          </a:lstStyle>
          <a:p>
            <a:fld id="{104C5D67-D91E-40D0-AFA9-25945CB0C62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252" rtl="0" eaLnBrk="1" latinLnBrk="0" hangingPunct="1">
      <a:defRPr sz="1200" kern="1200">
        <a:solidFill>
          <a:schemeClr val="tx1"/>
        </a:solidFill>
        <a:latin typeface="+mn-lt"/>
        <a:ea typeface="+mn-ea"/>
        <a:cs typeface="+mn-cs"/>
      </a:defRPr>
    </a:lvl1pPr>
    <a:lvl2pPr marL="457126" algn="l" defTabSz="914252" rtl="0" eaLnBrk="1" latinLnBrk="0" hangingPunct="1">
      <a:defRPr sz="1200" kern="1200">
        <a:solidFill>
          <a:schemeClr val="tx1"/>
        </a:solidFill>
        <a:latin typeface="+mn-lt"/>
        <a:ea typeface="+mn-ea"/>
        <a:cs typeface="+mn-cs"/>
      </a:defRPr>
    </a:lvl2pPr>
    <a:lvl3pPr marL="914252" algn="l" defTabSz="914252" rtl="0" eaLnBrk="1" latinLnBrk="0" hangingPunct="1">
      <a:defRPr sz="1200" kern="1200">
        <a:solidFill>
          <a:schemeClr val="tx1"/>
        </a:solidFill>
        <a:latin typeface="+mn-lt"/>
        <a:ea typeface="+mn-ea"/>
        <a:cs typeface="+mn-cs"/>
      </a:defRPr>
    </a:lvl3pPr>
    <a:lvl4pPr marL="1371380" algn="l" defTabSz="914252" rtl="0" eaLnBrk="1" latinLnBrk="0" hangingPunct="1">
      <a:defRPr sz="1200" kern="1200">
        <a:solidFill>
          <a:schemeClr val="tx1"/>
        </a:solidFill>
        <a:latin typeface="+mn-lt"/>
        <a:ea typeface="+mn-ea"/>
        <a:cs typeface="+mn-cs"/>
      </a:defRPr>
    </a:lvl4pPr>
    <a:lvl5pPr marL="1828506" algn="l" defTabSz="914252" rtl="0" eaLnBrk="1" latinLnBrk="0" hangingPunct="1">
      <a:defRPr sz="1200" kern="1200">
        <a:solidFill>
          <a:schemeClr val="tx1"/>
        </a:solidFill>
        <a:latin typeface="+mn-lt"/>
        <a:ea typeface="+mn-ea"/>
        <a:cs typeface="+mn-cs"/>
      </a:defRPr>
    </a:lvl5pPr>
    <a:lvl6pPr marL="2285632" algn="l" defTabSz="914252" rtl="0" eaLnBrk="1" latinLnBrk="0" hangingPunct="1">
      <a:defRPr sz="1200" kern="1200">
        <a:solidFill>
          <a:schemeClr val="tx1"/>
        </a:solidFill>
        <a:latin typeface="+mn-lt"/>
        <a:ea typeface="+mn-ea"/>
        <a:cs typeface="+mn-cs"/>
      </a:defRPr>
    </a:lvl6pPr>
    <a:lvl7pPr marL="2742758" algn="l" defTabSz="914252" rtl="0" eaLnBrk="1" latinLnBrk="0" hangingPunct="1">
      <a:defRPr sz="1200" kern="1200">
        <a:solidFill>
          <a:schemeClr val="tx1"/>
        </a:solidFill>
        <a:latin typeface="+mn-lt"/>
        <a:ea typeface="+mn-ea"/>
        <a:cs typeface="+mn-cs"/>
      </a:defRPr>
    </a:lvl7pPr>
    <a:lvl8pPr marL="3199885" algn="l" defTabSz="914252" rtl="0" eaLnBrk="1" latinLnBrk="0" hangingPunct="1">
      <a:defRPr sz="1200" kern="1200">
        <a:solidFill>
          <a:schemeClr val="tx1"/>
        </a:solidFill>
        <a:latin typeface="+mn-lt"/>
        <a:ea typeface="+mn-ea"/>
        <a:cs typeface="+mn-cs"/>
      </a:defRPr>
    </a:lvl8pPr>
    <a:lvl9pPr marL="3657011" algn="l" defTabSz="91425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the record, my name is Andrea Matzke and I am a WQ Standards</a:t>
            </a:r>
            <a:r>
              <a:rPr lang="en-US" baseline="0" dirty="0" smtClean="0"/>
              <a:t> Specialist here at DEQ. With me is XXXXX</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104C5D67-D91E-40D0-AFA9-25945CB0C62E}"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-DEQ inadvertently omitted the criteria from Table 33B during a 2007 water quality standards rulemaking. The arsenic and chromium VI criteria re-proposed here as part of this rulemaking are the same criteria that the commission adopted in 2004. </a:t>
            </a:r>
          </a:p>
          <a:p>
            <a:r>
              <a:rPr lang="en-US" sz="1200" kern="1200" dirty="0" smtClean="0">
                <a:solidFill>
                  <a:schemeClr val="tx1"/>
                </a:solidFill>
                <a:latin typeface="+mn-lt"/>
                <a:ea typeface="+mn-ea"/>
                <a:cs typeface="+mn-cs"/>
              </a:rPr>
              <a:t>	- As:</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Dissolved vs. TR—FW</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magnitudes</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changed a bit.</a:t>
            </a:r>
          </a:p>
          <a:p>
            <a:r>
              <a:rPr lang="en-US" sz="1200" kern="120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 Cr VI: Dissolved vs. TR—magnitudes did not change</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-These criteria underwent Endangered Species Act consultation by the U.S. Fish and Wildlife Service and the National Marine Fisheries Service and were not found to create jeopardy for any ESA-listed species. EPA did not take action on these criteria as part of its action, but noted that the omitted criteria are consistent with EPA’s 304(a) recommendations and recommended that Oregon re-adopt these criteria.</a:t>
            </a:r>
            <a:endParaRPr lang="en-US" dirty="0"/>
          </a:p>
        </p:txBody>
      </p:sp>
      <p:sp>
        <p:nvSpPr>
          <p:cNvPr id="4" name="Slide Number Placeholder 3"/>
          <p:cNvSpPr>
            <a:spLocks noGrp="1"/>
          </p:cNvSpPr>
          <p:nvPr>
            <p:ph type="sldNum" sz="quarter" idx="10"/>
          </p:nvPr>
        </p:nvSpPr>
        <p:spPr/>
        <p:txBody>
          <a:bodyPr/>
          <a:lstStyle/>
          <a:p>
            <a:fld id="{104C5D67-D91E-40D0-AFA9-25945CB0C62E}" type="slidenum">
              <a:rPr lang="en-US" smtClean="0"/>
              <a:pPr/>
              <a:t>16</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kern="1200" dirty="0" smtClean="0">
                <a:solidFill>
                  <a:schemeClr val="tx1"/>
                </a:solidFill>
                <a:latin typeface="+mn-lt"/>
                <a:ea typeface="+mn-ea"/>
                <a:cs typeface="+mn-cs"/>
              </a:rPr>
              <a:t>-Table 33A contains criteria more stringent or remained the same as previous criteria and became effective for NPDES permitting Feb. 15, 2005.</a:t>
            </a:r>
          </a:p>
          <a:p>
            <a:r>
              <a:rPr lang="en-US" sz="1200" kern="1200" dirty="0" smtClean="0">
                <a:solidFill>
                  <a:schemeClr val="tx1"/>
                </a:solidFill>
                <a:latin typeface="+mn-lt"/>
                <a:ea typeface="+mn-ea"/>
                <a:cs typeface="+mn-cs"/>
              </a:rPr>
              <a:t> </a:t>
            </a:r>
          </a:p>
          <a:p>
            <a:pPr lvl="0"/>
            <a:r>
              <a:rPr lang="en-US" sz="1200" kern="1200" dirty="0" smtClean="0">
                <a:solidFill>
                  <a:schemeClr val="tx1"/>
                </a:solidFill>
                <a:latin typeface="+mn-lt"/>
                <a:ea typeface="+mn-ea"/>
                <a:cs typeface="+mn-cs"/>
              </a:rPr>
              <a:t>-Table 33B contains criteria less stringent than previous criteria and therefore, would only be effective after EPA approval. </a:t>
            </a:r>
          </a:p>
          <a:p>
            <a:r>
              <a:rPr lang="en-US" sz="1200" kern="1200" dirty="0" smtClean="0">
                <a:solidFill>
                  <a:schemeClr val="tx1"/>
                </a:solidFill>
                <a:latin typeface="+mn-lt"/>
                <a:ea typeface="+mn-ea"/>
                <a:cs typeface="+mn-cs"/>
              </a:rPr>
              <a:t> </a:t>
            </a:r>
          </a:p>
          <a:p>
            <a:pPr lvl="0"/>
            <a:r>
              <a:rPr lang="en-US" sz="1200" kern="1200" dirty="0" smtClean="0">
                <a:solidFill>
                  <a:schemeClr val="tx1"/>
                </a:solidFill>
                <a:latin typeface="+mn-lt"/>
                <a:ea typeface="+mn-ea"/>
                <a:cs typeface="+mn-cs"/>
              </a:rPr>
              <a:t>-Table 20 contains criteria effective before the 2004 rulemaking and remained effective for all CWA programs, such as 303(d) reporting </a:t>
            </a:r>
          </a:p>
          <a:p>
            <a:pPr lvl="0"/>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Therefore,</a:t>
            </a:r>
            <a:r>
              <a:rPr lang="en-US" sz="1200" kern="1200" baseline="0" dirty="0" smtClean="0">
                <a:solidFill>
                  <a:schemeClr val="tx1"/>
                </a:solidFill>
                <a:latin typeface="+mn-lt"/>
                <a:ea typeface="+mn-ea"/>
                <a:cs typeface="+mn-cs"/>
              </a:rPr>
              <a:t> the last 9 years has been challenging for OR and other users of the aquatic life toxics criteria to figure out which criteria are the correct ones to use</a:t>
            </a:r>
          </a:p>
          <a:p>
            <a:pPr lvl="0"/>
            <a:endParaRPr lang="en-US" sz="1200" kern="1200" baseline="0" dirty="0" smtClean="0">
              <a:solidFill>
                <a:schemeClr val="tx1"/>
              </a:solidFill>
              <a:latin typeface="+mn-lt"/>
              <a:ea typeface="+mn-ea"/>
              <a:cs typeface="+mn-cs"/>
            </a:endParaRPr>
          </a:p>
          <a:p>
            <a:pPr lvl="0"/>
            <a:r>
              <a:rPr lang="en-US" sz="1200"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sym typeface="Wingdings" pitchFamily="2" charset="2"/>
              </a:rPr>
              <a:t></a:t>
            </a:r>
            <a:r>
              <a:rPr lang="en-US" sz="1200" kern="1200" baseline="0" dirty="0" smtClean="0">
                <a:solidFill>
                  <a:schemeClr val="tx1"/>
                </a:solidFill>
                <a:latin typeface="+mn-lt"/>
                <a:ea typeface="+mn-ea"/>
                <a:cs typeface="+mn-cs"/>
              </a:rPr>
              <a:t> GOOD NEWS! </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04C5D67-D91E-40D0-AFA9-25945CB0C62E}" type="slidenum">
              <a:rPr lang="en-US" smtClean="0"/>
              <a:pPr/>
              <a:t>17</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252"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Footnotes</a:t>
            </a:r>
            <a:r>
              <a:rPr lang="en-US" sz="1200" b="1" kern="1200" baseline="0" dirty="0" smtClean="0">
                <a:solidFill>
                  <a:schemeClr val="tx1"/>
                </a:solidFill>
                <a:latin typeface="+mn-lt"/>
                <a:ea typeface="+mn-ea"/>
                <a:cs typeface="+mn-cs"/>
              </a:rPr>
              <a:t> and Clarifications: </a:t>
            </a:r>
            <a:r>
              <a:rPr lang="en-US" sz="1200" kern="1200" baseline="0" dirty="0" smtClean="0">
                <a:solidFill>
                  <a:schemeClr val="tx1"/>
                </a:solidFill>
                <a:latin typeface="+mn-lt"/>
                <a:ea typeface="+mn-ea"/>
                <a:cs typeface="+mn-cs"/>
              </a:rPr>
              <a:t>included footnotes within table instead of just at end of table; include FW equations for NH3; and developed clearer footnotes for the hardness based FW metals and TR vs. dissolved </a:t>
            </a:r>
          </a:p>
          <a:p>
            <a:pPr marL="0" marR="0" indent="0" algn="l" defTabSz="914252"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pPr marL="0" marR="0" indent="0" algn="l" defTabSz="914252" rtl="0" eaLnBrk="1" fontAlgn="auto" latinLnBrk="0" hangingPunct="1">
              <a:lnSpc>
                <a:spcPct val="100000"/>
              </a:lnSpc>
              <a:spcBef>
                <a:spcPts val="0"/>
              </a:spcBef>
              <a:spcAft>
                <a:spcPts val="0"/>
              </a:spcAft>
              <a:buClrTx/>
              <a:buSzTx/>
              <a:buFontTx/>
              <a:buNone/>
              <a:tabLst/>
              <a:defRPr/>
            </a:pPr>
            <a:r>
              <a:rPr lang="en-US" sz="1200" b="1" kern="1200" baseline="0" dirty="0" smtClean="0">
                <a:solidFill>
                  <a:schemeClr val="tx1"/>
                </a:solidFill>
                <a:latin typeface="+mn-lt"/>
                <a:ea typeface="+mn-ea"/>
                <a:cs typeface="+mn-cs"/>
              </a:rPr>
              <a:t>Table 33C: </a:t>
            </a:r>
            <a:r>
              <a:rPr lang="en-US" sz="1200" kern="1200" baseline="0" dirty="0" smtClean="0">
                <a:solidFill>
                  <a:schemeClr val="tx1"/>
                </a:solidFill>
                <a:latin typeface="+mn-lt"/>
                <a:ea typeface="+mn-ea"/>
                <a:cs typeface="+mn-cs"/>
              </a:rPr>
              <a:t>AL guidance values—guidance values that can be used in application of OR’s Narrative Toxics Criteria (corrected reference in intro language to toxics narrative). Values originated from EPA 1986 Red Book. [Because there was insufficient data to calculate criteria, the LOEL was used.]</a:t>
            </a:r>
            <a:endParaRPr lang="en-US" dirty="0" smtClean="0"/>
          </a:p>
          <a:p>
            <a:endParaRPr lang="en-US" b="1" dirty="0" smtClean="0"/>
          </a:p>
          <a:p>
            <a:r>
              <a:rPr lang="en-US" b="1" dirty="0" smtClean="0"/>
              <a:t>As</a:t>
            </a:r>
            <a:r>
              <a:rPr lang="en-US" b="1" baseline="0" dirty="0" smtClean="0"/>
              <a:t> Reduction Policy: </a:t>
            </a:r>
            <a:r>
              <a:rPr lang="en-US" b="0" baseline="0" dirty="0" smtClean="0"/>
              <a:t>Adopted as part of the HHC rule revisions in 2011. </a:t>
            </a:r>
            <a:r>
              <a:rPr lang="en-US" sz="1200" kern="1200" dirty="0" smtClean="0">
                <a:solidFill>
                  <a:schemeClr val="tx1"/>
                </a:solidFill>
                <a:latin typeface="+mn-lt"/>
                <a:ea typeface="+mn-ea"/>
                <a:cs typeface="+mn-cs"/>
              </a:rPr>
              <a:t>The rule incorrectly references the Arsenic Reduction Policy as section 4, rather than section 7. This error occurred during preparation of the final rule when the Arsenic Reduction Policy was moved from section 4 in the proposed rule to section 7 in the final toxics rule. </a:t>
            </a:r>
          </a:p>
          <a:p>
            <a:endParaRPr lang="en-US"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Table 40: </a:t>
            </a:r>
            <a:r>
              <a:rPr lang="en-US" sz="1200" kern="1200" dirty="0" smtClean="0">
                <a:solidFill>
                  <a:schemeClr val="tx1"/>
                </a:solidFill>
                <a:latin typeface="+mn-lt"/>
                <a:ea typeface="+mn-ea"/>
                <a:cs typeface="+mn-cs"/>
              </a:rPr>
              <a:t>Corrected several typos for arsenic criteria and revised the estimated cancer risk from 2 significant digits to 1 significant digit per EPA guidance; Corrected </a:t>
            </a:r>
            <a:r>
              <a:rPr lang="en-US" sz="1200" kern="1200" dirty="0" err="1" smtClean="0">
                <a:solidFill>
                  <a:schemeClr val="tx1"/>
                </a:solidFill>
                <a:latin typeface="+mn-lt"/>
                <a:ea typeface="+mn-ea"/>
                <a:cs typeface="+mn-cs"/>
              </a:rPr>
              <a:t>bis</a:t>
            </a:r>
            <a:r>
              <a:rPr lang="en-US" sz="1200" kern="1200" dirty="0" smtClean="0">
                <a:solidFill>
                  <a:schemeClr val="tx1"/>
                </a:solidFill>
                <a:latin typeface="+mn-lt"/>
                <a:ea typeface="+mn-ea"/>
                <a:cs typeface="+mn-cs"/>
              </a:rPr>
              <a:t> 2 </a:t>
            </a:r>
            <a:r>
              <a:rPr lang="en-US" sz="1200" kern="1200" dirty="0" err="1" smtClean="0">
                <a:solidFill>
                  <a:schemeClr val="tx1"/>
                </a:solidFill>
                <a:latin typeface="+mn-lt"/>
                <a:ea typeface="+mn-ea"/>
                <a:cs typeface="+mn-cs"/>
              </a:rPr>
              <a:t>Chloroethyl</a:t>
            </a:r>
            <a:r>
              <a:rPr lang="en-US" sz="1200" kern="1200" dirty="0" smtClean="0">
                <a:solidFill>
                  <a:schemeClr val="tx1"/>
                </a:solidFill>
                <a:latin typeface="+mn-lt"/>
                <a:ea typeface="+mn-ea"/>
                <a:cs typeface="+mn-cs"/>
              </a:rPr>
              <a:t> Ether to reflect two significant digits to be consistent with the other human health criteria; corrected errors for several other pollutants</a:t>
            </a:r>
            <a:r>
              <a:rPr lang="en-US" sz="1200" kern="1200" baseline="0" dirty="0" smtClean="0">
                <a:solidFill>
                  <a:schemeClr val="tx1"/>
                </a:solidFill>
                <a:latin typeface="+mn-lt"/>
                <a:ea typeface="+mn-ea"/>
                <a:cs typeface="+mn-cs"/>
              </a:rPr>
              <a:t> which didn’t accurately reflect whether there was an ALC for that pollutant.</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104C5D67-D91E-40D0-AFA9-25945CB0C62E}" type="slidenum">
              <a:rPr lang="en-US" smtClean="0"/>
              <a:pPr/>
              <a:t>18</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914252" rtl="0" eaLnBrk="1" fontAlgn="auto" latinLnBrk="0" hangingPunct="1">
              <a:lnSpc>
                <a:spcPct val="100000"/>
              </a:lnSpc>
              <a:spcBef>
                <a:spcPts val="0"/>
              </a:spcBef>
              <a:spcAft>
                <a:spcPts val="0"/>
              </a:spcAft>
              <a:buClrTx/>
              <a:buSzTx/>
              <a:buFontTx/>
              <a:buNone/>
              <a:tabLst/>
              <a:defRPr/>
            </a:pPr>
            <a:r>
              <a:rPr lang="en-US" sz="1200" kern="1200" smtClean="0">
                <a:solidFill>
                  <a:schemeClr val="tx1"/>
                </a:solidFill>
                <a:latin typeface="+mn-lt"/>
                <a:ea typeface="+mn-ea"/>
                <a:cs typeface="+mn-cs"/>
              </a:rPr>
              <a:t>-Industrial </a:t>
            </a:r>
            <a:r>
              <a:rPr lang="en-US" sz="1200" kern="1200" dirty="0" smtClean="0">
                <a:solidFill>
                  <a:schemeClr val="tx1"/>
                </a:solidFill>
                <a:latin typeface="+mn-lt"/>
                <a:ea typeface="+mn-ea"/>
                <a:cs typeface="+mn-cs"/>
              </a:rPr>
              <a:t>permits have a complex process to determine monitoring requirements based on the industrial category and the potential for toxicity in the receiving waterbody.  The monitoring requirements at a specific facility are determined based upon factors such as industrial category, pre-existing permit status, hazardous material present, new source performance standards or permit writer discretion. </a:t>
            </a:r>
            <a:endParaRPr lang="en-US" dirty="0" smtClean="0"/>
          </a:p>
          <a:p>
            <a:pPr marL="0" marR="0" indent="0" algn="l" defTabSz="914252"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252" rtl="0" eaLnBrk="1" fontAlgn="auto" latinLnBrk="0" hangingPunct="1">
              <a:lnSpc>
                <a:spcPct val="100000"/>
              </a:lnSpc>
              <a:spcBef>
                <a:spcPts val="0"/>
              </a:spcBef>
              <a:spcAft>
                <a:spcPts val="0"/>
              </a:spcAft>
              <a:buClrTx/>
              <a:buSzTx/>
              <a:buFontTx/>
              <a:buNone/>
              <a:tabLst/>
              <a:defRPr/>
            </a:pPr>
            <a:r>
              <a:rPr lang="en-US" dirty="0" smtClean="0"/>
              <a:t>-</a:t>
            </a:r>
            <a:r>
              <a:rPr lang="en-US" sz="1200" kern="1200" dirty="0" smtClean="0">
                <a:solidFill>
                  <a:schemeClr val="tx1"/>
                </a:solidFill>
                <a:latin typeface="+mn-lt"/>
                <a:ea typeface="+mn-ea"/>
                <a:cs typeface="+mn-cs"/>
              </a:rPr>
              <a:t>Most, if not all, major wastewater treatment facilities must comply with toxic pollutant monitoring requirements. </a:t>
            </a:r>
            <a:endParaRPr lang="en-US" dirty="0" smtClean="0"/>
          </a:p>
          <a:p>
            <a:pPr marL="0" marR="0" indent="0" algn="l" defTabSz="914252"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252" rtl="0" eaLnBrk="1" fontAlgn="auto" latinLnBrk="0" hangingPunct="1">
              <a:lnSpc>
                <a:spcPct val="100000"/>
              </a:lnSpc>
              <a:spcBef>
                <a:spcPts val="0"/>
              </a:spcBef>
              <a:spcAft>
                <a:spcPts val="0"/>
              </a:spcAft>
              <a:buClrTx/>
              <a:buSzTx/>
              <a:buFontTx/>
              <a:buNone/>
              <a:tabLst/>
              <a:defRPr/>
            </a:pPr>
            <a:r>
              <a:rPr lang="en-US" dirty="0" smtClean="0"/>
              <a:t>-</a:t>
            </a:r>
            <a:r>
              <a:rPr lang="en-US" sz="1200" kern="1200" dirty="0" smtClean="0">
                <a:solidFill>
                  <a:schemeClr val="tx1"/>
                </a:solidFill>
                <a:latin typeface="+mn-lt"/>
                <a:ea typeface="+mn-ea"/>
                <a:cs typeface="+mn-cs"/>
              </a:rPr>
              <a:t>The proposed rules address the pesticide criteria disapprovals by additional</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clarification</a:t>
            </a:r>
            <a:r>
              <a:rPr lang="en-US" sz="1200" kern="1200" baseline="0" dirty="0" smtClean="0">
                <a:solidFill>
                  <a:schemeClr val="tx1"/>
                </a:solidFill>
                <a:latin typeface="+mn-lt"/>
                <a:ea typeface="+mn-ea"/>
                <a:cs typeface="+mn-cs"/>
              </a:rPr>
              <a:t> of</a:t>
            </a:r>
            <a:r>
              <a:rPr lang="en-US" sz="1200" kern="1200" dirty="0" smtClean="0">
                <a:solidFill>
                  <a:schemeClr val="tx1"/>
                </a:solidFill>
                <a:latin typeface="+mn-lt"/>
                <a:ea typeface="+mn-ea"/>
                <a:cs typeface="+mn-cs"/>
              </a:rPr>
              <a:t> the frequency and duration components of the criteria (i.e. did not change); revisions to the associated numeric values were not required. </a:t>
            </a:r>
          </a:p>
          <a:p>
            <a:pPr marL="0" marR="0" indent="0" algn="l" defTabSz="914252"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252"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proposed rules include a correction to the selenium</a:t>
            </a:r>
            <a:r>
              <a:rPr lang="en-US" sz="1200" kern="1200" baseline="0" dirty="0" smtClean="0">
                <a:solidFill>
                  <a:schemeClr val="tx1"/>
                </a:solidFill>
                <a:latin typeface="+mn-lt"/>
                <a:ea typeface="+mn-ea"/>
                <a:cs typeface="+mn-cs"/>
              </a:rPr>
              <a:t> criteria that is slightly more stringent </a:t>
            </a:r>
            <a:r>
              <a:rPr lang="en-US" sz="1200" kern="1200" dirty="0" smtClean="0">
                <a:solidFill>
                  <a:schemeClr val="tx1"/>
                </a:solidFill>
                <a:latin typeface="+mn-lt"/>
                <a:ea typeface="+mn-ea"/>
                <a:cs typeface="+mn-cs"/>
              </a:rPr>
              <a:t>(change from a total recoverable form to the dissolved form), but the fiscal impacts of that change were covered in the 2004 rulemaking. </a:t>
            </a:r>
          </a:p>
          <a:p>
            <a:pPr marL="0" marR="0" indent="0" algn="l" defTabSz="914252"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252"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-This proposal would also readopt freshwater and saltwater criteria for arsenic and saltwater criteria for chromium VI originally adopted by EQC in 2004. DEQ inadvertently omitted these criteria in Table 33B during the 2007 water quality standards rulemaking. Despite this omission, these re-proposed criteria are not considered new water quality criteria for the protection of aquatic life and do not need to undergo an economic analysis because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these criteria, like the selenium criteria revisions, were accounted for as part of the 2004 fiscal analysis. </a:t>
            </a:r>
          </a:p>
          <a:p>
            <a:pPr marL="0" marR="0" indent="0" algn="l" defTabSz="914252"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252"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-Some affected</a:t>
            </a:r>
            <a:r>
              <a:rPr lang="en-US" sz="1200" kern="1200" baseline="0" dirty="0" smtClean="0">
                <a:solidFill>
                  <a:schemeClr val="tx1"/>
                </a:solidFill>
                <a:latin typeface="+mn-lt"/>
                <a:ea typeface="+mn-ea"/>
                <a:cs typeface="+mn-cs"/>
              </a:rPr>
              <a:t> parties</a:t>
            </a:r>
            <a:r>
              <a:rPr lang="en-US" sz="1200" kern="1200" dirty="0" smtClean="0">
                <a:solidFill>
                  <a:schemeClr val="tx1"/>
                </a:solidFill>
                <a:latin typeface="+mn-lt"/>
                <a:ea typeface="+mn-ea"/>
                <a:cs typeface="+mn-cs"/>
              </a:rPr>
              <a:t> may need to conduct minor recordkeeping activities to correctly reference the effective aquatic life toxics criteria</a:t>
            </a:r>
          </a:p>
          <a:p>
            <a:pPr marL="0" marR="0" indent="0" algn="l" defTabSz="914252"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252" rtl="0" eaLnBrk="1" fontAlgn="auto" latinLnBrk="0" hangingPunct="1">
              <a:lnSpc>
                <a:spcPct val="100000"/>
              </a:lnSpc>
              <a:spcBef>
                <a:spcPts val="0"/>
              </a:spcBef>
              <a:spcAft>
                <a:spcPts val="0"/>
              </a:spcAft>
              <a:buClrTx/>
              <a:buSzTx/>
              <a:buFontTx/>
              <a:buNone/>
              <a:tabLst/>
              <a:defRPr/>
            </a:pPr>
            <a:r>
              <a:rPr lang="en-US" sz="1200" u="sng" kern="1200" dirty="0" smtClean="0">
                <a:solidFill>
                  <a:schemeClr val="tx1"/>
                </a:solidFill>
                <a:latin typeface="+mn-lt"/>
                <a:ea typeface="+mn-ea"/>
                <a:cs typeface="+mn-cs"/>
              </a:rPr>
              <a:t>Benefits:</a:t>
            </a:r>
            <a:r>
              <a:rPr lang="en-US" sz="1200" kern="1200" dirty="0" smtClean="0">
                <a:solidFill>
                  <a:schemeClr val="tx1"/>
                </a:solidFill>
                <a:latin typeface="+mn-lt"/>
                <a:ea typeface="+mn-ea"/>
                <a:cs typeface="+mn-cs"/>
              </a:rPr>
              <a:t> DEQ anticipates these changes will provide a benefit to DEQ, the public and to entities subject to toxics water quality criteria by reducing confusion about which criteria are effective and by consolidating all effective aquatic life toxics criteria into one table, rather than in the current three tables. Correcting errors that occurred in 2004, 2007 and 2011 rulemakings will also provide greater clarification to users. </a:t>
            </a:r>
          </a:p>
          <a:p>
            <a:pPr marL="0" marR="0" indent="0" algn="l" defTabSz="914252"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04C5D67-D91E-40D0-AFA9-25945CB0C62E}" type="slidenum">
              <a:rPr lang="en-US" smtClean="0"/>
              <a:pPr/>
              <a:t>19</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252" rtl="0" eaLnBrk="1" fontAlgn="auto" latinLnBrk="0" hangingPunct="1">
              <a:lnSpc>
                <a:spcPct val="100000"/>
              </a:lnSpc>
              <a:spcBef>
                <a:spcPts val="0"/>
              </a:spcBef>
              <a:spcAft>
                <a:spcPts val="0"/>
              </a:spcAft>
              <a:buClrTx/>
              <a:buSzTx/>
              <a:buFontTx/>
              <a:buNone/>
              <a:tabLst/>
              <a:defRPr/>
            </a:pPr>
            <a:r>
              <a:rPr lang="en-US" dirty="0" smtClean="0"/>
              <a:t>-</a:t>
            </a:r>
            <a:r>
              <a:rPr lang="en-US" sz="1200" kern="1200" dirty="0" smtClean="0">
                <a:solidFill>
                  <a:schemeClr val="tx1"/>
                </a:solidFill>
                <a:latin typeface="+mn-lt"/>
                <a:ea typeface="+mn-ea"/>
                <a:cs typeface="+mn-cs"/>
              </a:rPr>
              <a:t>DEQ established an advisory committee in January 2013 to provide input on </a:t>
            </a:r>
            <a:r>
              <a:rPr lang="en-US" sz="1200" kern="1200" dirty="0" smtClean="0">
                <a:solidFill>
                  <a:schemeClr val="tx1"/>
                </a:solidFill>
                <a:latin typeface="+mn-lt"/>
                <a:ea typeface="+mn-ea"/>
                <a:cs typeface="+mn-cs"/>
              </a:rPr>
              <a:t>this rulemaking’s</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potential </a:t>
            </a:r>
            <a:r>
              <a:rPr lang="en-US" sz="1200" kern="1200" dirty="0" smtClean="0">
                <a:solidFill>
                  <a:schemeClr val="tx1"/>
                </a:solidFill>
                <a:latin typeface="+mn-lt"/>
                <a:ea typeface="+mn-ea"/>
                <a:cs typeface="+mn-cs"/>
              </a:rPr>
              <a:t>fiscal impacts and </a:t>
            </a:r>
            <a:r>
              <a:rPr lang="en-US" sz="1200" kern="1200" dirty="0" smtClean="0">
                <a:solidFill>
                  <a:schemeClr val="tx1"/>
                </a:solidFill>
                <a:latin typeface="+mn-lt"/>
                <a:ea typeface="+mn-ea"/>
                <a:cs typeface="+mn-cs"/>
              </a:rPr>
              <a:t>benefits. </a:t>
            </a:r>
            <a:r>
              <a:rPr lang="en-US" sz="1200" kern="1200" dirty="0" smtClean="0">
                <a:solidFill>
                  <a:schemeClr val="tx1"/>
                </a:solidFill>
                <a:latin typeface="+mn-lt"/>
                <a:ea typeface="+mn-ea"/>
                <a:cs typeface="+mn-cs"/>
              </a:rPr>
              <a:t>The rulemaking was delayed and then re-initiated in May 2013. DEQ met with the advisory committee on June 25 and July 11, 2013. The committee included eight members representing industrial, municipal, tribal and environmental organizations with an interest in actions related to developing or revising water quality standards for toxic pollutants. </a:t>
            </a:r>
            <a:endParaRPr lang="en-US" dirty="0" smtClean="0"/>
          </a:p>
          <a:p>
            <a:pPr marL="0" marR="0" indent="0" algn="l" defTabSz="914252"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252"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104C5D67-D91E-40D0-AFA9-25945CB0C62E}" type="slidenum">
              <a:rPr lang="en-US" smtClean="0"/>
              <a:pPr/>
              <a:t>20</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-If EPA fails to act on all the criteria by April</a:t>
            </a:r>
            <a:r>
              <a:rPr lang="en-US" sz="1200" kern="1200" baseline="0" dirty="0" smtClean="0">
                <a:solidFill>
                  <a:schemeClr val="tx1"/>
                </a:solidFill>
                <a:latin typeface="+mn-lt"/>
                <a:ea typeface="+mn-ea"/>
                <a:cs typeface="+mn-cs"/>
              </a:rPr>
              <a:t> 18</a:t>
            </a:r>
            <a:r>
              <a:rPr lang="en-US" sz="1200" kern="1200" dirty="0" smtClean="0">
                <a:solidFill>
                  <a:schemeClr val="tx1"/>
                </a:solidFill>
                <a:latin typeface="+mn-lt"/>
                <a:ea typeface="+mn-ea"/>
                <a:cs typeface="+mn-cs"/>
              </a:rPr>
              <a:t>, DEQ can extend the effective date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for an additional 180 days by temporary rule.  </a:t>
            </a:r>
            <a:endParaRPr lang="en-US" dirty="0"/>
          </a:p>
        </p:txBody>
      </p:sp>
      <p:sp>
        <p:nvSpPr>
          <p:cNvPr id="4" name="Slide Number Placeholder 3"/>
          <p:cNvSpPr>
            <a:spLocks noGrp="1"/>
          </p:cNvSpPr>
          <p:nvPr>
            <p:ph type="sldNum" sz="quarter" idx="10"/>
          </p:nvPr>
        </p:nvSpPr>
        <p:spPr/>
        <p:txBody>
          <a:bodyPr/>
          <a:lstStyle/>
          <a:p>
            <a:fld id="{104C5D67-D91E-40D0-AFA9-25945CB0C62E}" type="slidenum">
              <a:rPr lang="en-US" smtClean="0"/>
              <a:pPr/>
              <a:t>22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04C5D67-D91E-40D0-AFA9-25945CB0C62E}"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252"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Endangered Species Act requires federal agencies to ensure, in consultation with the U.S. Fish and Wildlife Service (USFWS) and the National Marine Fisheries Service (NMFS), depending</a:t>
            </a:r>
            <a:r>
              <a:rPr lang="en-US" sz="1200" kern="1200" baseline="0" dirty="0" smtClean="0">
                <a:solidFill>
                  <a:schemeClr val="tx1"/>
                </a:solidFill>
                <a:latin typeface="+mn-lt"/>
                <a:ea typeface="+mn-ea"/>
                <a:cs typeface="+mn-cs"/>
              </a:rPr>
              <a:t> on threatened &amp; endangered species</a:t>
            </a:r>
            <a:r>
              <a:rPr lang="en-US" sz="1200" kern="1200" dirty="0" smtClean="0">
                <a:solidFill>
                  <a:schemeClr val="tx1"/>
                </a:solidFill>
                <a:latin typeface="+mn-lt"/>
                <a:ea typeface="+mn-ea"/>
                <a:cs typeface="+mn-cs"/>
              </a:rPr>
              <a:t>, that their actions (e.g. approval of DEQ water quality standards) are not likely to jeopardize the continued existence of endangered or threatened species or adversely modify or destroy their designated critical habitats.</a:t>
            </a:r>
            <a:endParaRPr lang="en-US" baseline="0" dirty="0" smtClean="0"/>
          </a:p>
          <a:p>
            <a:endParaRPr lang="en-US" baseline="0" dirty="0" smtClean="0"/>
          </a:p>
          <a:p>
            <a:r>
              <a:rPr lang="en-US" baseline="0" dirty="0" smtClean="0"/>
              <a:t>-Consultation delays:</a:t>
            </a:r>
          </a:p>
          <a:p>
            <a:r>
              <a:rPr lang="en-US" baseline="0" dirty="0" smtClean="0"/>
              <a:t>           -Lengthy discussions between NMFS, USFWS, and EPA about the technical aspects of the consultation and reasonable and prudent alternative</a:t>
            </a:r>
          </a:p>
          <a:p>
            <a:r>
              <a:rPr lang="en-US" baseline="0" dirty="0" smtClean="0"/>
              <a:t>           -an environmental group also filed several notices of intent to sue EPA and NMFS over failing to consult in a timely manner</a:t>
            </a:r>
          </a:p>
          <a:p>
            <a:endParaRPr lang="en-US" baseline="0" dirty="0" smtClean="0"/>
          </a:p>
          <a:p>
            <a:r>
              <a:rPr lang="en-US" baseline="0" dirty="0" smtClean="0"/>
              <a:t>-On Aug. 15, 2012, NMFS found jeopardy to T&amp;E species from  </a:t>
            </a:r>
            <a:r>
              <a:rPr lang="en-US" baseline="0" dirty="0" err="1" smtClean="0"/>
              <a:t>Cd</a:t>
            </a:r>
            <a:r>
              <a:rPr lang="en-US" baseline="0" dirty="0" smtClean="0"/>
              <a:t>, Cu, and NH3</a:t>
            </a:r>
          </a:p>
          <a:p>
            <a:endParaRPr lang="en-US" baseline="0" dirty="0" smtClean="0"/>
          </a:p>
          <a:p>
            <a:pPr marL="0" marR="0" indent="0" algn="l" defTabSz="914252" rtl="0" eaLnBrk="1" fontAlgn="auto" latinLnBrk="0" hangingPunct="1">
              <a:lnSpc>
                <a:spcPct val="100000"/>
              </a:lnSpc>
              <a:spcBef>
                <a:spcPts val="0"/>
              </a:spcBef>
              <a:spcAft>
                <a:spcPts val="0"/>
              </a:spcAft>
              <a:buClrTx/>
              <a:buSzTx/>
              <a:buFontTx/>
              <a:buNone/>
              <a:tabLst/>
              <a:defRPr/>
            </a:pPr>
            <a:r>
              <a:rPr lang="en-US" baseline="0" dirty="0" smtClean="0"/>
              <a:t>[</a:t>
            </a:r>
            <a:r>
              <a:rPr lang="en-US" sz="1200" kern="1200" baseline="0" dirty="0" smtClean="0">
                <a:solidFill>
                  <a:schemeClr val="tx1"/>
                </a:solidFill>
                <a:latin typeface="+mn-lt"/>
                <a:ea typeface="+mn-ea"/>
                <a:cs typeface="+mn-cs"/>
              </a:rPr>
              <a:t>T</a:t>
            </a:r>
            <a:r>
              <a:rPr lang="en-US" sz="1200" kern="1200" dirty="0" smtClean="0">
                <a:solidFill>
                  <a:schemeClr val="tx1"/>
                </a:solidFill>
                <a:latin typeface="+mn-lt"/>
                <a:ea typeface="+mn-ea"/>
                <a:cs typeface="+mn-cs"/>
              </a:rPr>
              <a:t>he U.S. Fish and Wildlife Service (USFWS) completed their Biological Opinion on DEQ’s 2004 aquatic life criteria on July 30, 2012 and did </a:t>
            </a:r>
            <a:r>
              <a:rPr lang="en-US" sz="1200" u="sng" kern="1200" dirty="0" smtClean="0">
                <a:solidFill>
                  <a:schemeClr val="tx1"/>
                </a:solidFill>
                <a:latin typeface="+mn-lt"/>
                <a:ea typeface="+mn-ea"/>
                <a:cs typeface="+mn-cs"/>
              </a:rPr>
              <a:t>not</a:t>
            </a:r>
            <a:r>
              <a:rPr lang="en-US" sz="1200" kern="1200" dirty="0" smtClean="0">
                <a:solidFill>
                  <a:schemeClr val="tx1"/>
                </a:solidFill>
                <a:latin typeface="+mn-lt"/>
                <a:ea typeface="+mn-ea"/>
                <a:cs typeface="+mn-cs"/>
              </a:rPr>
              <a:t> find jeopardy with OR’s toxics criteria].  </a:t>
            </a:r>
          </a:p>
          <a:p>
            <a:endParaRPr lang="en-US" baseline="0" dirty="0" smtClean="0"/>
          </a:p>
          <a:p>
            <a:endParaRPr lang="en-US" baseline="0" dirty="0" smtClean="0"/>
          </a:p>
          <a:p>
            <a:r>
              <a:rPr lang="en-US" baseline="0" dirty="0" smtClean="0"/>
              <a:t>-more details on this action in the following slides</a:t>
            </a:r>
            <a:endParaRPr lang="en-US" dirty="0"/>
          </a:p>
        </p:txBody>
      </p:sp>
      <p:sp>
        <p:nvSpPr>
          <p:cNvPr id="4" name="Slide Number Placeholder 3"/>
          <p:cNvSpPr>
            <a:spLocks noGrp="1"/>
          </p:cNvSpPr>
          <p:nvPr>
            <p:ph type="sldNum" sz="quarter" idx="10"/>
          </p:nvPr>
        </p:nvSpPr>
        <p:spPr/>
        <p:txBody>
          <a:bodyPr/>
          <a:lstStyle/>
          <a:p>
            <a:fld id="{104C5D67-D91E-40D0-AFA9-25945CB0C62E}"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a:p>
            <a:r>
              <a:rPr lang="en-US" b="1" baseline="0" dirty="0" smtClean="0"/>
              <a:t>Cu, Al</a:t>
            </a:r>
            <a:r>
              <a:rPr lang="en-US" baseline="0" dirty="0" smtClean="0"/>
              <a:t>: EPA disapproved criteria </a:t>
            </a:r>
            <a:r>
              <a:rPr lang="en-US" sz="1200" kern="1200" dirty="0" smtClean="0">
                <a:solidFill>
                  <a:schemeClr val="tx1"/>
                </a:solidFill>
                <a:latin typeface="+mn-lt"/>
                <a:ea typeface="+mn-ea"/>
                <a:cs typeface="+mn-cs"/>
              </a:rPr>
              <a:t>due to inconsistencies associated with EPA’s nationally recommended criteria. </a:t>
            </a:r>
          </a:p>
          <a:p>
            <a:endParaRPr lang="en-US" sz="1200" kern="1200" dirty="0" smtClean="0">
              <a:solidFill>
                <a:schemeClr val="tx1"/>
              </a:solidFill>
              <a:latin typeface="+mn-lt"/>
              <a:ea typeface="+mn-ea"/>
              <a:cs typeface="+mn-cs"/>
            </a:endParaRPr>
          </a:p>
          <a:p>
            <a:r>
              <a:rPr lang="en-US" sz="1200" b="1" kern="1200" dirty="0" err="1" smtClean="0">
                <a:solidFill>
                  <a:schemeClr val="tx1"/>
                </a:solidFill>
                <a:latin typeface="+mn-lt"/>
                <a:ea typeface="+mn-ea"/>
                <a:cs typeface="+mn-cs"/>
              </a:rPr>
              <a:t>Cd</a:t>
            </a:r>
            <a:r>
              <a:rPr lang="en-US" sz="1200" b="1"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 EPA disapproved the freshwater acute criterion for cadmium based on findings in the National Marine Fisheries Service’s August 2012 Biological Opinion.</a:t>
            </a:r>
          </a:p>
          <a:p>
            <a:endParaRPr lang="en-US" sz="1200" kern="1200" dirty="0" smtClean="0">
              <a:solidFill>
                <a:schemeClr val="tx1"/>
              </a:solidFill>
              <a:latin typeface="+mn-lt"/>
              <a:ea typeface="+mn-ea"/>
              <a:cs typeface="+mn-cs"/>
            </a:endParaRPr>
          </a:p>
          <a:p>
            <a:r>
              <a:rPr lang="en-US" b="1" baseline="0" dirty="0" smtClean="0"/>
              <a:t>Ammonia:</a:t>
            </a:r>
            <a:r>
              <a:rPr lang="en-US" baseline="0" dirty="0" smtClean="0"/>
              <a:t> </a:t>
            </a:r>
            <a:r>
              <a:rPr lang="en-US" sz="1200" kern="1200" dirty="0" smtClean="0">
                <a:solidFill>
                  <a:schemeClr val="tx1"/>
                </a:solidFill>
                <a:latin typeface="+mn-lt"/>
                <a:ea typeface="+mn-ea"/>
                <a:cs typeface="+mn-cs"/>
              </a:rPr>
              <a:t>EPA disapproved the ammonia criteria because new toxicity data showed that the criteria were not protective of mollusks.</a:t>
            </a:r>
          </a:p>
          <a:p>
            <a:endParaRPr lang="en-US" sz="1200" kern="1200" dirty="0" smtClean="0">
              <a:solidFill>
                <a:schemeClr val="tx1"/>
              </a:solidFill>
              <a:latin typeface="+mn-lt"/>
              <a:ea typeface="+mn-ea"/>
              <a:cs typeface="+mn-cs"/>
            </a:endParaRPr>
          </a:p>
          <a:p>
            <a:pPr marL="0" marR="0" indent="0" algn="l" defTabSz="914252" rtl="0" eaLnBrk="1" fontAlgn="auto" latinLnBrk="0" hangingPunct="1">
              <a:lnSpc>
                <a:spcPct val="100000"/>
              </a:lnSpc>
              <a:spcBef>
                <a:spcPts val="0"/>
              </a:spcBef>
              <a:spcAft>
                <a:spcPts val="0"/>
              </a:spcAft>
              <a:buClrTx/>
              <a:buSzTx/>
              <a:buFontTx/>
              <a:buNone/>
              <a:tabLst/>
              <a:defRPr/>
            </a:pPr>
            <a:r>
              <a:rPr lang="en-US" dirty="0" smtClean="0"/>
              <a:t>We’re focusing on the straightforward corrections</a:t>
            </a:r>
            <a:r>
              <a:rPr lang="en-US" baseline="0" dirty="0" smtClean="0"/>
              <a:t> </a:t>
            </a:r>
            <a:r>
              <a:rPr lang="en-US" dirty="0" smtClean="0"/>
              <a:t>for this rulemaking--Cu, NH3</a:t>
            </a:r>
            <a:r>
              <a:rPr lang="en-US" baseline="0" dirty="0" smtClean="0"/>
              <a:t> </a:t>
            </a:r>
            <a:r>
              <a:rPr lang="en-US" dirty="0" smtClean="0"/>
              <a:t>will likely be addressed next</a:t>
            </a:r>
            <a:r>
              <a:rPr lang="en-US" baseline="0" dirty="0" smtClean="0"/>
              <a:t> year</a:t>
            </a:r>
          </a:p>
          <a:p>
            <a:endParaRPr lang="en-US" dirty="0" smtClean="0"/>
          </a:p>
          <a:p>
            <a:r>
              <a:rPr lang="en-US" b="1" u="sng" dirty="0" smtClean="0"/>
              <a:t>NOTE:</a:t>
            </a:r>
            <a:r>
              <a:rPr lang="en-US" dirty="0" smtClean="0"/>
              <a:t>  </a:t>
            </a:r>
            <a:r>
              <a:rPr lang="en-US" b="1" dirty="0" smtClean="0"/>
              <a:t>Al:</a:t>
            </a:r>
            <a:r>
              <a:rPr lang="en-US" baseline="0" dirty="0" smtClean="0"/>
              <a:t> EPA anticipates publishing proposed criteria for public comment in 2014 (likely have correction factors for pH and hardness). Current EPA criteria from ‘88</a:t>
            </a:r>
          </a:p>
          <a:p>
            <a:r>
              <a:rPr lang="en-US" baseline="0" dirty="0" smtClean="0"/>
              <a:t>           </a:t>
            </a:r>
          </a:p>
          <a:p>
            <a:r>
              <a:rPr lang="en-US" baseline="0" dirty="0" smtClean="0"/>
              <a:t>           </a:t>
            </a:r>
            <a:r>
              <a:rPr lang="en-US" b="1" baseline="0" dirty="0" err="1" smtClean="0"/>
              <a:t>Cd</a:t>
            </a:r>
            <a:r>
              <a:rPr lang="en-US" b="1" baseline="0" dirty="0" smtClean="0"/>
              <a:t>: </a:t>
            </a:r>
            <a:r>
              <a:rPr lang="en-US" baseline="0" dirty="0" smtClean="0"/>
              <a:t>EPA also updating </a:t>
            </a:r>
            <a:r>
              <a:rPr lang="en-US" baseline="0" dirty="0" err="1" smtClean="0"/>
              <a:t>Cd</a:t>
            </a:r>
            <a:r>
              <a:rPr lang="en-US" baseline="0" dirty="0" smtClean="0"/>
              <a:t>—maybe next year? Further out than Al.</a:t>
            </a:r>
          </a:p>
          <a:p>
            <a:endParaRPr lang="en-US" dirty="0"/>
          </a:p>
        </p:txBody>
      </p:sp>
      <p:sp>
        <p:nvSpPr>
          <p:cNvPr id="4" name="Slide Number Placeholder 3"/>
          <p:cNvSpPr>
            <a:spLocks noGrp="1"/>
          </p:cNvSpPr>
          <p:nvPr>
            <p:ph type="sldNum" sz="quarter" idx="10"/>
          </p:nvPr>
        </p:nvSpPr>
        <p:spPr/>
        <p:txBody>
          <a:bodyPr/>
          <a:lstStyle/>
          <a:p>
            <a:fld id="{104C5D67-D91E-40D0-AFA9-25945CB0C62E}" type="slidenum">
              <a:rPr lang="en-US" smtClean="0"/>
              <a:pPr/>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Housekeeping Items:</a:t>
            </a:r>
          </a:p>
          <a:p>
            <a:endParaRPr lang="en-US" dirty="0" smtClean="0"/>
          </a:p>
          <a:p>
            <a:r>
              <a:rPr lang="en-US" dirty="0" smtClean="0"/>
              <a:t>-As: FW and SW criteria left off 2007 table. </a:t>
            </a:r>
            <a:r>
              <a:rPr lang="en-US" sz="1200" kern="1200" dirty="0" smtClean="0">
                <a:solidFill>
                  <a:schemeClr val="tx1"/>
                </a:solidFill>
                <a:latin typeface="+mn-lt"/>
                <a:ea typeface="+mn-ea"/>
                <a:cs typeface="+mn-cs"/>
              </a:rPr>
              <a:t>The As and Cr</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VI criteria re-proposed here are the same criteria that the EQC adopted in 2004. </a:t>
            </a:r>
          </a:p>
          <a:p>
            <a:endParaRPr lang="en-US" dirty="0" smtClean="0"/>
          </a:p>
          <a:p>
            <a:r>
              <a:rPr lang="en-US" dirty="0" smtClean="0"/>
              <a:t>-Cr VI: SW criteria left off</a:t>
            </a:r>
          </a:p>
          <a:p>
            <a:endParaRPr lang="en-US" dirty="0" smtClean="0"/>
          </a:p>
          <a:p>
            <a:r>
              <a:rPr lang="en-US" dirty="0" smtClean="0"/>
              <a:t>-Al: Propose to delete Al </a:t>
            </a:r>
            <a:r>
              <a:rPr lang="en-US" sz="1200" kern="1200" dirty="0" smtClean="0">
                <a:solidFill>
                  <a:schemeClr val="tx1"/>
                </a:solidFill>
                <a:latin typeface="+mn-lt"/>
                <a:ea typeface="+mn-ea"/>
                <a:cs typeface="+mn-cs"/>
              </a:rPr>
              <a:t>because the disapproval renders the criteria ineffective</a:t>
            </a:r>
            <a:r>
              <a:rPr lang="en-US" sz="1200" kern="1200" baseline="0" dirty="0" smtClean="0">
                <a:solidFill>
                  <a:schemeClr val="tx1"/>
                </a:solidFill>
                <a:latin typeface="+mn-lt"/>
                <a:ea typeface="+mn-ea"/>
                <a:cs typeface="+mn-cs"/>
              </a:rPr>
              <a:t> and</a:t>
            </a:r>
            <a:r>
              <a:rPr lang="en-US" sz="1200" kern="1200" dirty="0" smtClean="0">
                <a:solidFill>
                  <a:schemeClr val="tx1"/>
                </a:solidFill>
                <a:latin typeface="+mn-lt"/>
                <a:ea typeface="+mn-ea"/>
                <a:cs typeface="+mn-cs"/>
              </a:rPr>
              <a:t> there are no other criteria for aluminum. </a:t>
            </a:r>
            <a:endParaRPr lang="en-US" dirty="0"/>
          </a:p>
        </p:txBody>
      </p:sp>
      <p:sp>
        <p:nvSpPr>
          <p:cNvPr id="4" name="Slide Number Placeholder 3"/>
          <p:cNvSpPr>
            <a:spLocks noGrp="1"/>
          </p:cNvSpPr>
          <p:nvPr>
            <p:ph type="sldNum" sz="quarter" idx="10"/>
          </p:nvPr>
        </p:nvSpPr>
        <p:spPr/>
        <p:txBody>
          <a:bodyPr/>
          <a:lstStyle/>
          <a:p>
            <a:fld id="{104C5D67-D91E-40D0-AFA9-25945CB0C62E}" type="slidenum">
              <a:rPr lang="en-US" smtClean="0"/>
              <a:pPr/>
              <a:t>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104C5D67-D91E-40D0-AFA9-25945CB0C62E}" type="slidenum">
              <a:rPr lang="en-US" smtClean="0"/>
              <a:pPr/>
              <a:t>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u="sng" dirty="0" smtClean="0"/>
              <a:t>11 pesticides:</a:t>
            </a:r>
          </a:p>
          <a:p>
            <a:pPr>
              <a:buFont typeface="Arial" pitchFamily="34" charset="0"/>
              <a:buChar char="•"/>
            </a:pPr>
            <a:r>
              <a:rPr lang="en-US" dirty="0" smtClean="0"/>
              <a:t> </a:t>
            </a:r>
            <a:r>
              <a:rPr lang="en-US" dirty="0" err="1" smtClean="0"/>
              <a:t>aldrin</a:t>
            </a:r>
            <a:r>
              <a:rPr lang="en-US" dirty="0" smtClean="0"/>
              <a:t>		 - </a:t>
            </a:r>
            <a:r>
              <a:rPr lang="en-US" dirty="0" err="1" smtClean="0"/>
              <a:t>endrin</a:t>
            </a:r>
            <a:endParaRPr lang="en-US" dirty="0" smtClean="0"/>
          </a:p>
          <a:p>
            <a:pPr>
              <a:buFont typeface="Arial" pitchFamily="34" charset="0"/>
              <a:buChar char="•"/>
            </a:pPr>
            <a:r>
              <a:rPr lang="en-US" dirty="0" smtClean="0"/>
              <a:t> BHC gamma (</a:t>
            </a:r>
            <a:r>
              <a:rPr lang="en-US" dirty="0" err="1" smtClean="0"/>
              <a:t>lindane</a:t>
            </a:r>
            <a:r>
              <a:rPr lang="en-US" dirty="0" smtClean="0"/>
              <a:t>)       - heptachlor</a:t>
            </a:r>
          </a:p>
          <a:p>
            <a:pPr>
              <a:buFont typeface="Arial" pitchFamily="34" charset="0"/>
              <a:buChar char="•"/>
            </a:pPr>
            <a:r>
              <a:rPr lang="en-US" dirty="0" smtClean="0"/>
              <a:t> chlordane                       -</a:t>
            </a:r>
            <a:r>
              <a:rPr lang="en-US" baseline="0" dirty="0" smtClean="0"/>
              <a:t> </a:t>
            </a:r>
            <a:r>
              <a:rPr lang="en-US" b="1" baseline="0" dirty="0" err="1" smtClean="0"/>
              <a:t>endosulfan</a:t>
            </a:r>
            <a:r>
              <a:rPr lang="en-US" b="1" baseline="0" dirty="0" smtClean="0"/>
              <a:t> alpha (new—no effective criteria now)</a:t>
            </a:r>
            <a:endParaRPr lang="en-US" b="1" dirty="0" smtClean="0"/>
          </a:p>
          <a:p>
            <a:pPr>
              <a:buFont typeface="Arial" pitchFamily="34" charset="0"/>
              <a:buChar char="•"/>
            </a:pPr>
            <a:r>
              <a:rPr lang="en-US" dirty="0" smtClean="0"/>
              <a:t> DDT 4,4                         - </a:t>
            </a:r>
            <a:r>
              <a:rPr lang="en-US" b="1" dirty="0" err="1" smtClean="0"/>
              <a:t>endosulfan</a:t>
            </a:r>
            <a:r>
              <a:rPr lang="en-US" b="1" dirty="0" smtClean="0"/>
              <a:t> beta (new)</a:t>
            </a:r>
          </a:p>
          <a:p>
            <a:pPr>
              <a:buFont typeface="Arial" pitchFamily="34" charset="0"/>
              <a:buChar char="•"/>
            </a:pPr>
            <a:r>
              <a:rPr lang="en-US" dirty="0" smtClean="0"/>
              <a:t> </a:t>
            </a:r>
            <a:r>
              <a:rPr lang="en-US" dirty="0" err="1" smtClean="0"/>
              <a:t>dieldrin</a:t>
            </a:r>
            <a:r>
              <a:rPr lang="en-US" dirty="0" smtClean="0"/>
              <a:t>	                   </a:t>
            </a:r>
            <a:r>
              <a:rPr lang="en-US" baseline="0" dirty="0" smtClean="0"/>
              <a:t> - </a:t>
            </a:r>
            <a:r>
              <a:rPr lang="en-US" b="1" baseline="0" dirty="0" smtClean="0"/>
              <a:t>heptachlor </a:t>
            </a:r>
            <a:r>
              <a:rPr lang="en-US" b="1" baseline="0" dirty="0" err="1" smtClean="0"/>
              <a:t>epoxide</a:t>
            </a:r>
            <a:r>
              <a:rPr lang="en-US" b="1" baseline="0" dirty="0" smtClean="0"/>
              <a:t> (new)</a:t>
            </a:r>
            <a:endParaRPr lang="en-US" b="1" dirty="0" smtClean="0"/>
          </a:p>
          <a:p>
            <a:pPr>
              <a:buFont typeface="Arial" pitchFamily="34" charset="0"/>
              <a:buChar char="•"/>
            </a:pPr>
            <a:r>
              <a:rPr lang="en-US" dirty="0" smtClean="0"/>
              <a:t> </a:t>
            </a:r>
            <a:r>
              <a:rPr lang="en-US" dirty="0" err="1" smtClean="0"/>
              <a:t>endosufan</a:t>
            </a:r>
            <a:endParaRPr lang="en-US" dirty="0"/>
          </a:p>
        </p:txBody>
      </p:sp>
      <p:sp>
        <p:nvSpPr>
          <p:cNvPr id="4" name="Slide Number Placeholder 3"/>
          <p:cNvSpPr>
            <a:spLocks noGrp="1"/>
          </p:cNvSpPr>
          <p:nvPr>
            <p:ph type="sldNum" sz="quarter" idx="10"/>
          </p:nvPr>
        </p:nvSpPr>
        <p:spPr/>
        <p:txBody>
          <a:bodyPr/>
          <a:lstStyle/>
          <a:p>
            <a:fld id="{104C5D67-D91E-40D0-AFA9-25945CB0C62E}" type="slidenum">
              <a:rPr lang="en-US" smtClean="0"/>
              <a:pPr/>
              <a:t>11</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following two slides</a:t>
            </a:r>
            <a:r>
              <a:rPr lang="en-US" baseline="0" dirty="0" smtClean="0"/>
              <a:t> show the proposed revisions.</a:t>
            </a:r>
            <a:endParaRPr lang="en-US" dirty="0"/>
          </a:p>
        </p:txBody>
      </p:sp>
      <p:sp>
        <p:nvSpPr>
          <p:cNvPr id="4" name="Slide Number Placeholder 3"/>
          <p:cNvSpPr>
            <a:spLocks noGrp="1"/>
          </p:cNvSpPr>
          <p:nvPr>
            <p:ph type="sldNum" sz="quarter" idx="10"/>
          </p:nvPr>
        </p:nvSpPr>
        <p:spPr/>
        <p:txBody>
          <a:bodyPr/>
          <a:lstStyle/>
          <a:p>
            <a:fld id="{104C5D67-D91E-40D0-AFA9-25945CB0C62E}" type="slidenum">
              <a:rPr lang="en-US" smtClean="0"/>
              <a:pPr/>
              <a:t>12</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-Note that EPA is developing new criteria for Se—likely fish tissue criterion and water column translator (expected</a:t>
            </a:r>
            <a:r>
              <a:rPr lang="en-US" baseline="0" dirty="0" smtClean="0"/>
              <a:t> to go </a:t>
            </a:r>
            <a:r>
              <a:rPr lang="en-US" dirty="0" smtClean="0"/>
              <a:t>out for public comment in summer 2014)</a:t>
            </a:r>
            <a:endParaRPr lang="en-US" dirty="0"/>
          </a:p>
        </p:txBody>
      </p:sp>
      <p:sp>
        <p:nvSpPr>
          <p:cNvPr id="4" name="Slide Number Placeholder 3"/>
          <p:cNvSpPr>
            <a:spLocks noGrp="1"/>
          </p:cNvSpPr>
          <p:nvPr>
            <p:ph type="sldNum" sz="quarter" idx="10"/>
          </p:nvPr>
        </p:nvSpPr>
        <p:spPr/>
        <p:txBody>
          <a:bodyPr/>
          <a:lstStyle/>
          <a:p>
            <a:fld id="{104C5D67-D91E-40D0-AFA9-25945CB0C62E}" type="slidenum">
              <a:rPr lang="en-US" smtClean="0"/>
              <a:pPr/>
              <a:t>15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a:prstGeom prst="rect">
            <a:avLst/>
          </a:prstGeom>
        </p:spPr>
        <p:txBody>
          <a:bodyPr lIns="91425" tIns="45713" rIns="91425" bIns="45713"/>
          <a:lstStyle>
            <a:lvl1pPr>
              <a:defRPr>
                <a:latin typeface="Arial" pitchFamily="34" charset="0"/>
                <a:cs typeface="Arial"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Arial" pitchFamily="34" charset="0"/>
                <a:cs typeface="Arial" pitchFamily="34" charset="0"/>
              </a:defRPr>
            </a:lvl1pPr>
            <a:lvl2pPr marL="457126" indent="0" algn="ctr">
              <a:buNone/>
              <a:defRPr>
                <a:solidFill>
                  <a:schemeClr val="tx1">
                    <a:tint val="75000"/>
                  </a:schemeClr>
                </a:solidFill>
              </a:defRPr>
            </a:lvl2pPr>
            <a:lvl3pPr marL="914252" indent="0" algn="ctr">
              <a:buNone/>
              <a:defRPr>
                <a:solidFill>
                  <a:schemeClr val="tx1">
                    <a:tint val="75000"/>
                  </a:schemeClr>
                </a:solidFill>
              </a:defRPr>
            </a:lvl3pPr>
            <a:lvl4pPr marL="1371380" indent="0" algn="ctr">
              <a:buNone/>
              <a:defRPr>
                <a:solidFill>
                  <a:schemeClr val="tx1">
                    <a:tint val="75000"/>
                  </a:schemeClr>
                </a:solidFill>
              </a:defRPr>
            </a:lvl4pPr>
            <a:lvl5pPr marL="1828506" indent="0" algn="ctr">
              <a:buNone/>
              <a:defRPr>
                <a:solidFill>
                  <a:schemeClr val="tx1">
                    <a:tint val="75000"/>
                  </a:schemeClr>
                </a:solidFill>
              </a:defRPr>
            </a:lvl5pPr>
            <a:lvl6pPr marL="2285632" indent="0" algn="ctr">
              <a:buNone/>
              <a:defRPr>
                <a:solidFill>
                  <a:schemeClr val="tx1">
                    <a:tint val="75000"/>
                  </a:schemeClr>
                </a:solidFill>
              </a:defRPr>
            </a:lvl6pPr>
            <a:lvl7pPr marL="2742758" indent="0" algn="ctr">
              <a:buNone/>
              <a:defRPr>
                <a:solidFill>
                  <a:schemeClr val="tx1">
                    <a:tint val="75000"/>
                  </a:schemeClr>
                </a:solidFill>
              </a:defRPr>
            </a:lvl7pPr>
            <a:lvl8pPr marL="3199885" indent="0" algn="ctr">
              <a:buNone/>
              <a:defRPr>
                <a:solidFill>
                  <a:schemeClr val="tx1">
                    <a:tint val="75000"/>
                  </a:schemeClr>
                </a:solidFill>
              </a:defRPr>
            </a:lvl8pPr>
            <a:lvl9pPr marL="3657011" indent="0" algn="ctr">
              <a:buNone/>
              <a:defRPr>
                <a:solidFill>
                  <a:schemeClr val="tx1">
                    <a:tint val="75000"/>
                  </a:schemeClr>
                </a:solidFill>
              </a:defRPr>
            </a:lvl9pPr>
          </a:lstStyle>
          <a:p>
            <a:r>
              <a:rPr lang="en-US" smtClean="0"/>
              <a:t>Click to edit Master subtitle style</a:t>
            </a:r>
            <a:endParaRPr lang="en-US" dirty="0"/>
          </a:p>
        </p:txBody>
      </p:sp>
      <p:sp>
        <p:nvSpPr>
          <p:cNvPr id="5" name="Footer Placeholder 4"/>
          <p:cNvSpPr>
            <a:spLocks noGrp="1"/>
          </p:cNvSpPr>
          <p:nvPr>
            <p:ph type="ftr" sz="quarter" idx="11"/>
          </p:nvPr>
        </p:nvSpPr>
        <p:spPr>
          <a:xfrm>
            <a:off x="457200" y="6324603"/>
            <a:ext cx="2895600" cy="365125"/>
          </a:xfrm>
        </p:spPr>
        <p:txBody>
          <a:bodyPr/>
          <a:lstStyle/>
          <a:p>
            <a:endParaRPr lang="en-US" dirty="0"/>
          </a:p>
        </p:txBody>
      </p:sp>
      <p:sp>
        <p:nvSpPr>
          <p:cNvPr id="6" name="Slide Number Placeholder 5"/>
          <p:cNvSpPr>
            <a:spLocks noGrp="1"/>
          </p:cNvSpPr>
          <p:nvPr>
            <p:ph type="sldNum" sz="quarter" idx="12"/>
          </p:nvPr>
        </p:nvSpPr>
        <p:spPr/>
        <p:txBody>
          <a:bodyPr/>
          <a:lstStyle/>
          <a:p>
            <a:fld id="{2363C456-CFC3-4674-83B9-34DB1ABF1FA1}" type="slidenum">
              <a:rPr lang="en-US" smtClean="0"/>
              <a:pPr/>
              <a:t>‹#›</a:t>
            </a:fld>
            <a:endParaRPr lang="en-U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idebar">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1524000" y="6324600"/>
            <a:ext cx="2895600" cy="365125"/>
          </a:xfrm>
        </p:spPr>
        <p:txBody>
          <a:bodyPr/>
          <a:lstStyle/>
          <a:p>
            <a:endParaRPr lang="en-US" dirty="0"/>
          </a:p>
        </p:txBody>
      </p:sp>
      <p:sp>
        <p:nvSpPr>
          <p:cNvPr id="4" name="Slide Number Placeholder 3"/>
          <p:cNvSpPr>
            <a:spLocks noGrp="1"/>
          </p:cNvSpPr>
          <p:nvPr>
            <p:ph type="sldNum" sz="quarter" idx="11"/>
          </p:nvPr>
        </p:nvSpPr>
        <p:spPr/>
        <p:txBody>
          <a:bodyPr/>
          <a:lstStyle/>
          <a:p>
            <a:fld id="{2363C456-CFC3-4674-83B9-34DB1ABF1FA1}" type="slidenum">
              <a:rPr lang="en-US" smtClean="0"/>
              <a:pPr/>
              <a:t>‹#›</a:t>
            </a:fld>
            <a:endParaRPr lang="en-US"/>
          </a:p>
        </p:txBody>
      </p:sp>
      <p:sp>
        <p:nvSpPr>
          <p:cNvPr id="6" name="Text Placeholder 5"/>
          <p:cNvSpPr>
            <a:spLocks noGrp="1"/>
          </p:cNvSpPr>
          <p:nvPr>
            <p:ph type="body" sz="quarter" idx="12" hasCustomPrompt="1"/>
          </p:nvPr>
        </p:nvSpPr>
        <p:spPr>
          <a:xfrm>
            <a:off x="0" y="1447800"/>
            <a:ext cx="1524000" cy="5410200"/>
          </a:xfrm>
          <a:solidFill>
            <a:srgbClr val="00827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tIns="91440">
            <a:noAutofit/>
          </a:bodyPr>
          <a:lstStyle>
            <a:lvl1pPr marL="0" marR="0" indent="0" algn="l" defTabSz="914252" rtl="0" eaLnBrk="1" fontAlgn="auto" latinLnBrk="0" hangingPunct="1">
              <a:lnSpc>
                <a:spcPct val="100000"/>
              </a:lnSpc>
              <a:spcBef>
                <a:spcPct val="20000"/>
              </a:spcBef>
              <a:spcAft>
                <a:spcPts val="0"/>
              </a:spcAft>
              <a:buClrTx/>
              <a:buSzTx/>
              <a:buFont typeface="Arial" pitchFamily="34" charset="0"/>
              <a:buNone/>
              <a:tabLst/>
              <a:defRPr sz="1800" baseline="0">
                <a:solidFill>
                  <a:schemeClr val="bg1"/>
                </a:solidFill>
              </a:defRPr>
            </a:lvl1pPr>
          </a:lstStyle>
          <a:p>
            <a:pPr marL="0" marR="0" lvl="0" indent="0" algn="l" defTabSz="914252" rtl="0" eaLnBrk="1" fontAlgn="auto" latinLnBrk="0" hangingPunct="1">
              <a:lnSpc>
                <a:spcPct val="100000"/>
              </a:lnSpc>
              <a:spcBef>
                <a:spcPct val="20000"/>
              </a:spcBef>
              <a:spcAft>
                <a:spcPts val="0"/>
              </a:spcAft>
              <a:buClrTx/>
              <a:buSzTx/>
              <a:buFont typeface="Arial" pitchFamily="34" charset="0"/>
              <a:buNone/>
              <a:tabLst/>
              <a:defRPr/>
            </a:pPr>
            <a:r>
              <a:rPr lang="en-US" dirty="0" smtClean="0"/>
              <a:t>Sidebar Text: Insert links, contents, pictures, bulleted or numbered lists. Use custom animations to add dimension and visual interest to your presentation.</a:t>
            </a:r>
          </a:p>
          <a:p>
            <a:pPr lvl="0"/>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gradFill flip="none" rotWithShape="1">
          <a:gsLst>
            <a:gs pos="100000">
              <a:schemeClr val="bg1"/>
            </a:gs>
            <a:gs pos="100000">
              <a:srgbClr val="008272">
                <a:alpha val="52941"/>
              </a:srgbClr>
            </a:gs>
          </a:gsLst>
          <a:lin ang="13500000" scaled="1"/>
          <a:tileRect/>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Arial" pitchFamily="34" charset="0"/>
                <a:cs typeface="Arial" pitchFamily="34" charset="0"/>
              </a:defRPr>
            </a:lvl1pPr>
            <a:lvl2pPr>
              <a:buSzPct val="70000"/>
              <a:buFont typeface="Courier New" pitchFamily="49" charset="0"/>
              <a:buChar char="o"/>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63C456-CFC3-4674-83B9-34DB1ABF1FA1}" type="slidenum">
              <a:rPr lang="en-US" smtClean="0"/>
              <a:pPr/>
              <a:t>‹#›</a:t>
            </a:fld>
            <a:endParaRPr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63C456-CFC3-4674-83B9-34DB1ABF1FA1}" type="slidenum">
              <a:rPr lang="en-US" smtClean="0"/>
              <a:pPr/>
              <a:t>‹#›</a:t>
            </a:fld>
            <a:endParaRPr lang="en-US"/>
          </a:p>
        </p:txBody>
      </p:sp>
      <p:sp>
        <p:nvSpPr>
          <p:cNvPr id="7" name="Title 1"/>
          <p:cNvSpPr>
            <a:spLocks noGrp="1"/>
          </p:cNvSpPr>
          <p:nvPr>
            <p:ph type="ctrTitle"/>
          </p:nvPr>
        </p:nvSpPr>
        <p:spPr>
          <a:xfrm>
            <a:off x="685800" y="2130428"/>
            <a:ext cx="7772400" cy="1470025"/>
          </a:xfrm>
          <a:prstGeom prst="rect">
            <a:avLst/>
          </a:prstGeom>
        </p:spPr>
        <p:txBody>
          <a:bodyPr lIns="91425" tIns="45713" rIns="91425" bIns="45713"/>
          <a:lstStyle>
            <a:lvl1pPr>
              <a:defRPr>
                <a:latin typeface="Arial" pitchFamily="34" charset="0"/>
                <a:cs typeface="Arial" pitchFamily="34" charset="0"/>
              </a:defRPr>
            </a:lvl1pPr>
          </a:lstStyle>
          <a:p>
            <a:r>
              <a:rPr lang="en-US" dirty="0" smtClean="0"/>
              <a:t>Click to edit Master title style</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Column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63C456-CFC3-4674-83B9-34DB1ABF1FA1}" type="slidenum">
              <a:rPr lang="en-US" smtClean="0"/>
              <a:pPr/>
              <a:t>‹#›</a:t>
            </a:fld>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2" y="1600201"/>
            <a:ext cx="4040188" cy="761999"/>
          </a:xfrm>
        </p:spPr>
        <p:txBody>
          <a:bodyPr anchor="b"/>
          <a:lstStyle>
            <a:lvl1pPr marL="0" indent="0">
              <a:buNone/>
              <a:defRPr sz="2400" b="1"/>
            </a:lvl1pPr>
            <a:lvl2pPr marL="457126" indent="0">
              <a:buNone/>
              <a:defRPr sz="2000" b="1"/>
            </a:lvl2pPr>
            <a:lvl3pPr marL="914252" indent="0">
              <a:buNone/>
              <a:defRPr sz="1800" b="1"/>
            </a:lvl3pPr>
            <a:lvl4pPr marL="1371380" indent="0">
              <a:buNone/>
              <a:defRPr sz="1600" b="1"/>
            </a:lvl4pPr>
            <a:lvl5pPr marL="1828506" indent="0">
              <a:buNone/>
              <a:defRPr sz="1600" b="1"/>
            </a:lvl5pPr>
            <a:lvl6pPr marL="2285632" indent="0">
              <a:buNone/>
              <a:defRPr sz="1600" b="1"/>
            </a:lvl6pPr>
            <a:lvl7pPr marL="2742758" indent="0">
              <a:buNone/>
              <a:defRPr sz="1600" b="1"/>
            </a:lvl7pPr>
            <a:lvl8pPr marL="3199885" indent="0">
              <a:buNone/>
              <a:defRPr sz="1600" b="1"/>
            </a:lvl8pPr>
            <a:lvl9pPr marL="365701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2" y="2438402"/>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8" y="1600201"/>
            <a:ext cx="4041775" cy="761999"/>
          </a:xfrm>
        </p:spPr>
        <p:txBody>
          <a:bodyPr anchor="b"/>
          <a:lstStyle>
            <a:lvl1pPr marL="0" indent="0">
              <a:buNone/>
              <a:defRPr sz="2400" b="1"/>
            </a:lvl1pPr>
            <a:lvl2pPr marL="457126" indent="0">
              <a:buNone/>
              <a:defRPr sz="2000" b="1"/>
            </a:lvl2pPr>
            <a:lvl3pPr marL="914252" indent="0">
              <a:buNone/>
              <a:defRPr sz="1800" b="1"/>
            </a:lvl3pPr>
            <a:lvl4pPr marL="1371380" indent="0">
              <a:buNone/>
              <a:defRPr sz="1600" b="1"/>
            </a:lvl4pPr>
            <a:lvl5pPr marL="1828506" indent="0">
              <a:buNone/>
              <a:defRPr sz="1600" b="1"/>
            </a:lvl5pPr>
            <a:lvl6pPr marL="2285632" indent="0">
              <a:buNone/>
              <a:defRPr sz="1600" b="1"/>
            </a:lvl6pPr>
            <a:lvl7pPr marL="2742758" indent="0">
              <a:buNone/>
              <a:defRPr sz="1600" b="1"/>
            </a:lvl7pPr>
            <a:lvl8pPr marL="3199885" indent="0">
              <a:buNone/>
              <a:defRPr sz="1600" b="1"/>
            </a:lvl8pPr>
            <a:lvl9pPr marL="365701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2438402"/>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63C456-CFC3-4674-83B9-34DB1ABF1FA1}" type="slidenum">
              <a:rPr lang="en-US" smtClean="0"/>
              <a:pPr/>
              <a:t>‹#›</a:t>
            </a:fld>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63C456-CFC3-4674-83B9-34DB1ABF1FA1}" type="slidenum">
              <a:rPr lang="en-US" smtClean="0"/>
              <a:pPr/>
              <a:t>‹#›</a:t>
            </a:fld>
            <a:endParaRPr lang="en-US"/>
          </a:p>
        </p:txBody>
      </p:sp>
      <p:sp>
        <p:nvSpPr>
          <p:cNvPr id="8" name="Table Placeholder 7"/>
          <p:cNvSpPr>
            <a:spLocks noGrp="1"/>
          </p:cNvSpPr>
          <p:nvPr>
            <p:ph type="tbl" sz="quarter" idx="13"/>
          </p:nvPr>
        </p:nvSpPr>
        <p:spPr>
          <a:xfrm>
            <a:off x="381000" y="1600200"/>
            <a:ext cx="8382000" cy="4419600"/>
          </a:xfrm>
        </p:spPr>
        <p:txBody>
          <a:bodyPr/>
          <a:lstStyle/>
          <a:p>
            <a:r>
              <a:rPr lang="en-US" dirty="0" smtClean="0"/>
              <a:t>Click icon to add table</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63C456-CFC3-4674-83B9-34DB1ABF1FA1}" type="slidenum">
              <a:rPr lang="en-US" smtClean="0"/>
              <a:pPr/>
              <a:t>‹#›</a:t>
            </a:fld>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1676400"/>
            <a:ext cx="3008313" cy="933450"/>
          </a:xfrm>
          <a:prstGeom prst="rect">
            <a:avLst/>
          </a:prstGeom>
        </p:spPr>
        <p:txBody>
          <a:bodyPr lIns="91425" tIns="45713" rIns="91425" bIns="45713" anchor="b"/>
          <a:lstStyle>
            <a:lvl1pPr algn="l">
              <a:defRPr sz="20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3575052" y="1676403"/>
            <a:ext cx="5111751" cy="44497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743203"/>
            <a:ext cx="3008313" cy="3382963"/>
          </a:xfrm>
        </p:spPr>
        <p:txBody>
          <a:bodyPr/>
          <a:lstStyle>
            <a:lvl1pPr marL="0" indent="0">
              <a:buNone/>
              <a:defRPr sz="1400"/>
            </a:lvl1pPr>
            <a:lvl2pPr marL="457126" indent="0">
              <a:buNone/>
              <a:defRPr sz="1200"/>
            </a:lvl2pPr>
            <a:lvl3pPr marL="914252" indent="0">
              <a:buNone/>
              <a:defRPr sz="1000"/>
            </a:lvl3pPr>
            <a:lvl4pPr marL="1371380" indent="0">
              <a:buNone/>
              <a:defRPr sz="900"/>
            </a:lvl4pPr>
            <a:lvl5pPr marL="1828506" indent="0">
              <a:buNone/>
              <a:defRPr sz="900"/>
            </a:lvl5pPr>
            <a:lvl6pPr marL="2285632" indent="0">
              <a:buNone/>
              <a:defRPr sz="900"/>
            </a:lvl6pPr>
            <a:lvl7pPr marL="2742758" indent="0">
              <a:buNone/>
              <a:defRPr sz="900"/>
            </a:lvl7pPr>
            <a:lvl8pPr marL="3199885" indent="0">
              <a:buNone/>
              <a:defRPr sz="900"/>
            </a:lvl8pPr>
            <a:lvl9pPr marL="3657011"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63C456-CFC3-4674-83B9-34DB1ABF1FA1}" type="slidenum">
              <a:rPr lang="en-US" smtClean="0"/>
              <a:pPr/>
              <a:t>‹#›</a:t>
            </a:fld>
            <a:endParaRPr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a:prstGeom prst="rect">
            <a:avLst/>
          </a:prstGeom>
        </p:spPr>
        <p:txBody>
          <a:bodyPr lIns="91425" tIns="45713" rIns="91425" bIns="45713" anchor="b"/>
          <a:lstStyle>
            <a:lvl1pPr algn="l">
              <a:defRPr sz="2000" b="1">
                <a:latin typeface="Arial" pitchFamily="34" charset="0"/>
                <a:cs typeface="Arial" pitchFamily="34" charset="0"/>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066800" y="1600200"/>
            <a:ext cx="7010400" cy="3127374"/>
          </a:xfrm>
        </p:spPr>
        <p:txBody>
          <a:bodyPr/>
          <a:lstStyle>
            <a:lvl1pPr marL="0" indent="0">
              <a:buNone/>
              <a:defRPr sz="3200"/>
            </a:lvl1pPr>
            <a:lvl2pPr marL="457126" indent="0">
              <a:buNone/>
              <a:defRPr sz="2800"/>
            </a:lvl2pPr>
            <a:lvl3pPr marL="914252" indent="0">
              <a:buNone/>
              <a:defRPr sz="2400"/>
            </a:lvl3pPr>
            <a:lvl4pPr marL="1371380" indent="0">
              <a:buNone/>
              <a:defRPr sz="2000"/>
            </a:lvl4pPr>
            <a:lvl5pPr marL="1828506" indent="0">
              <a:buNone/>
              <a:defRPr sz="2000"/>
            </a:lvl5pPr>
            <a:lvl6pPr marL="2285632" indent="0">
              <a:buNone/>
              <a:defRPr sz="2000"/>
            </a:lvl6pPr>
            <a:lvl7pPr marL="2742758" indent="0">
              <a:buNone/>
              <a:defRPr sz="2000"/>
            </a:lvl7pPr>
            <a:lvl8pPr marL="3199885" indent="0">
              <a:buNone/>
              <a:defRPr sz="2000"/>
            </a:lvl8pPr>
            <a:lvl9pPr marL="3657011"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atin typeface="Arial" pitchFamily="34" charset="0"/>
                <a:cs typeface="Arial" pitchFamily="34" charset="0"/>
              </a:defRPr>
            </a:lvl1pPr>
            <a:lvl2pPr marL="457126" indent="0">
              <a:buNone/>
              <a:defRPr sz="1200"/>
            </a:lvl2pPr>
            <a:lvl3pPr marL="914252" indent="0">
              <a:buNone/>
              <a:defRPr sz="1000"/>
            </a:lvl3pPr>
            <a:lvl4pPr marL="1371380" indent="0">
              <a:buNone/>
              <a:defRPr sz="900"/>
            </a:lvl4pPr>
            <a:lvl5pPr marL="1828506" indent="0">
              <a:buNone/>
              <a:defRPr sz="900"/>
            </a:lvl5pPr>
            <a:lvl6pPr marL="2285632" indent="0">
              <a:buNone/>
              <a:defRPr sz="900"/>
            </a:lvl6pPr>
            <a:lvl7pPr marL="2742758" indent="0">
              <a:buNone/>
              <a:defRPr sz="900"/>
            </a:lvl7pPr>
            <a:lvl8pPr marL="3199885" indent="0">
              <a:buNone/>
              <a:defRPr sz="900"/>
            </a:lvl8pPr>
            <a:lvl9pPr marL="3657011"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63C456-CFC3-4674-83B9-34DB1ABF1FA1}" type="slidenum">
              <a:rPr lang="en-US" smtClean="0"/>
              <a:pPr/>
              <a:t>‹#›</a:t>
            </a:fld>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tif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63000">
              <a:schemeClr val="bg1"/>
            </a:gs>
            <a:gs pos="100000">
              <a:srgbClr val="008272">
                <a:alpha val="52941"/>
              </a:srgbClr>
            </a:gs>
          </a:gsLst>
          <a:lin ang="13500000" scaled="1"/>
          <a:tileRect/>
        </a:gra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3"/>
            <a:ext cx="8229600" cy="4525963"/>
          </a:xfrm>
          <a:prstGeom prst="rect">
            <a:avLst/>
          </a:prstGeom>
        </p:spPr>
        <p:txBody>
          <a:bodyPr vert="horz" lIns="91425" tIns="45713" rIns="91425" bIns="4571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457200" y="6324603"/>
            <a:ext cx="2895600" cy="365125"/>
          </a:xfrm>
          <a:prstGeom prst="rect">
            <a:avLst/>
          </a:prstGeom>
        </p:spPr>
        <p:txBody>
          <a:bodyPr vert="horz" lIns="91425" tIns="45713" rIns="91425" bIns="45713" rtlCol="0" anchor="ctr"/>
          <a:lstStyle>
            <a:lvl1pPr algn="l">
              <a:defRPr sz="900" b="0">
                <a:solidFill>
                  <a:schemeClr val="bg1">
                    <a:lumMod val="50000"/>
                  </a:schemeClr>
                </a:solidFill>
                <a:latin typeface="Arial" pitchFamily="34" charset="0"/>
                <a:cs typeface="Arial" pitchFamily="34" charset="0"/>
              </a:defRPr>
            </a:lvl1pPr>
          </a:lstStyle>
          <a:p>
            <a:endParaRPr lang="en-US" dirty="0"/>
          </a:p>
        </p:txBody>
      </p:sp>
      <p:sp>
        <p:nvSpPr>
          <p:cNvPr id="6" name="Slide Number Placeholder 5"/>
          <p:cNvSpPr>
            <a:spLocks noGrp="1"/>
          </p:cNvSpPr>
          <p:nvPr>
            <p:ph type="sldNum" sz="quarter" idx="4"/>
          </p:nvPr>
        </p:nvSpPr>
        <p:spPr>
          <a:xfrm>
            <a:off x="6553200" y="6324603"/>
            <a:ext cx="2133600" cy="365125"/>
          </a:xfrm>
          <a:prstGeom prst="rect">
            <a:avLst/>
          </a:prstGeom>
        </p:spPr>
        <p:txBody>
          <a:bodyPr vert="horz" lIns="91425" tIns="45713" rIns="91425" bIns="45713" rtlCol="0" anchor="ctr"/>
          <a:lstStyle>
            <a:lvl1pPr algn="r">
              <a:defRPr sz="900">
                <a:solidFill>
                  <a:schemeClr val="tx1">
                    <a:tint val="75000"/>
                  </a:schemeClr>
                </a:solidFill>
                <a:latin typeface="Arial" pitchFamily="34" charset="0"/>
                <a:cs typeface="Arial" pitchFamily="34" charset="0"/>
              </a:defRPr>
            </a:lvl1pPr>
          </a:lstStyle>
          <a:p>
            <a:fld id="{2363C456-CFC3-4674-83B9-34DB1ABF1FA1}" type="slidenum">
              <a:rPr lang="en-US" smtClean="0"/>
              <a:pPr/>
              <a:t>‹#›</a:t>
            </a:fld>
            <a:endParaRPr lang="en-US" dirty="0"/>
          </a:p>
        </p:txBody>
      </p:sp>
      <p:pic>
        <p:nvPicPr>
          <p:cNvPr id="10" name="Picture 9" descr="Logo Color Regular copy.jpg"/>
          <p:cNvPicPr>
            <a:picLocks noChangeAspect="1"/>
          </p:cNvPicPr>
          <p:nvPr/>
        </p:nvPicPr>
        <p:blipFill>
          <a:blip r:embed="rId12" cstate="print"/>
          <a:stretch>
            <a:fillRect/>
          </a:stretch>
        </p:blipFill>
        <p:spPr>
          <a:xfrm>
            <a:off x="229469" y="152400"/>
            <a:ext cx="437749" cy="1005840"/>
          </a:xfrm>
          <a:prstGeom prst="rect">
            <a:avLst/>
          </a:prstGeom>
        </p:spPr>
      </p:pic>
      <p:cxnSp>
        <p:nvCxnSpPr>
          <p:cNvPr id="11" name="Straight Connector 10"/>
          <p:cNvCxnSpPr/>
          <p:nvPr userDrawn="1"/>
        </p:nvCxnSpPr>
        <p:spPr>
          <a:xfrm>
            <a:off x="0" y="1295400"/>
            <a:ext cx="8305800" cy="0"/>
          </a:xfrm>
          <a:prstGeom prst="line">
            <a:avLst/>
          </a:prstGeom>
          <a:ln w="76200">
            <a:solidFill>
              <a:srgbClr val="008272"/>
            </a:solidFill>
          </a:ln>
          <a:effectLst>
            <a:outerShdw blurRad="50800" dist="38100" dir="8100000" algn="tr" rotWithShape="0">
              <a:prstClr val="black">
                <a:alpha val="40000"/>
              </a:prstClr>
            </a:outerShd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ransition>
    <p:fade/>
  </p:transition>
  <p:hf hdr="0" ftr="0" dt="0"/>
  <p:txStyles>
    <p:titleStyle>
      <a:lvl1pPr algn="ctr" defTabSz="914252" rtl="0" eaLnBrk="1" latinLnBrk="0" hangingPunct="1">
        <a:spcBef>
          <a:spcPct val="0"/>
        </a:spcBef>
        <a:buNone/>
        <a:defRPr sz="4400" kern="1200">
          <a:solidFill>
            <a:schemeClr val="tx1"/>
          </a:solidFill>
          <a:latin typeface="+mj-lt"/>
          <a:ea typeface="+mj-ea"/>
          <a:cs typeface="+mj-cs"/>
        </a:defRPr>
      </a:lvl1pPr>
    </p:titleStyle>
    <p:bodyStyle>
      <a:lvl1pPr marL="342845" indent="-342845" algn="l" defTabSz="914252"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1pPr>
      <a:lvl2pPr marL="742830" indent="-285704" algn="l" defTabSz="914252" rtl="0" eaLnBrk="1" latinLnBrk="0" hangingPunct="1">
        <a:spcBef>
          <a:spcPct val="20000"/>
        </a:spcBef>
        <a:buFont typeface="Arial" pitchFamily="34" charset="0"/>
        <a:buChar char="–"/>
        <a:defRPr sz="2200" kern="1200">
          <a:solidFill>
            <a:schemeClr val="tx1"/>
          </a:solidFill>
          <a:latin typeface="Arial" pitchFamily="34" charset="0"/>
          <a:ea typeface="+mn-ea"/>
          <a:cs typeface="Arial" pitchFamily="34" charset="0"/>
        </a:defRPr>
      </a:lvl2pPr>
      <a:lvl3pPr marL="1142816" indent="-228564" algn="l" defTabSz="914252"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3pPr>
      <a:lvl4pPr marL="1599942" indent="-228564" algn="l" defTabSz="914252"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4pPr>
      <a:lvl5pPr marL="2057069" indent="-228564" algn="l" defTabSz="914252"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194" indent="-228564" algn="l" defTabSz="91425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21" indent="-228564" algn="l" defTabSz="91425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448" indent="-228564" algn="l" defTabSz="91425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574" indent="-228564" algn="l" defTabSz="91425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52" rtl="0" eaLnBrk="1" latinLnBrk="0" hangingPunct="1">
        <a:defRPr sz="1800" kern="1200">
          <a:solidFill>
            <a:schemeClr val="tx1"/>
          </a:solidFill>
          <a:latin typeface="+mn-lt"/>
          <a:ea typeface="+mn-ea"/>
          <a:cs typeface="+mn-cs"/>
        </a:defRPr>
      </a:lvl1pPr>
      <a:lvl2pPr marL="457126" algn="l" defTabSz="914252" rtl="0" eaLnBrk="1" latinLnBrk="0" hangingPunct="1">
        <a:defRPr sz="1800" kern="1200">
          <a:solidFill>
            <a:schemeClr val="tx1"/>
          </a:solidFill>
          <a:latin typeface="+mn-lt"/>
          <a:ea typeface="+mn-ea"/>
          <a:cs typeface="+mn-cs"/>
        </a:defRPr>
      </a:lvl2pPr>
      <a:lvl3pPr marL="914252" algn="l" defTabSz="914252" rtl="0" eaLnBrk="1" latinLnBrk="0" hangingPunct="1">
        <a:defRPr sz="1800" kern="1200">
          <a:solidFill>
            <a:schemeClr val="tx1"/>
          </a:solidFill>
          <a:latin typeface="+mn-lt"/>
          <a:ea typeface="+mn-ea"/>
          <a:cs typeface="+mn-cs"/>
        </a:defRPr>
      </a:lvl3pPr>
      <a:lvl4pPr marL="1371380" algn="l" defTabSz="914252" rtl="0" eaLnBrk="1" latinLnBrk="0" hangingPunct="1">
        <a:defRPr sz="1800" kern="1200">
          <a:solidFill>
            <a:schemeClr val="tx1"/>
          </a:solidFill>
          <a:latin typeface="+mn-lt"/>
          <a:ea typeface="+mn-ea"/>
          <a:cs typeface="+mn-cs"/>
        </a:defRPr>
      </a:lvl4pPr>
      <a:lvl5pPr marL="1828506" algn="l" defTabSz="914252" rtl="0" eaLnBrk="1" latinLnBrk="0" hangingPunct="1">
        <a:defRPr sz="1800" kern="1200">
          <a:solidFill>
            <a:schemeClr val="tx1"/>
          </a:solidFill>
          <a:latin typeface="+mn-lt"/>
          <a:ea typeface="+mn-ea"/>
          <a:cs typeface="+mn-cs"/>
        </a:defRPr>
      </a:lvl5pPr>
      <a:lvl6pPr marL="2285632" algn="l" defTabSz="914252" rtl="0" eaLnBrk="1" latinLnBrk="0" hangingPunct="1">
        <a:defRPr sz="1800" kern="1200">
          <a:solidFill>
            <a:schemeClr val="tx1"/>
          </a:solidFill>
          <a:latin typeface="+mn-lt"/>
          <a:ea typeface="+mn-ea"/>
          <a:cs typeface="+mn-cs"/>
        </a:defRPr>
      </a:lvl6pPr>
      <a:lvl7pPr marL="2742758" algn="l" defTabSz="914252" rtl="0" eaLnBrk="1" latinLnBrk="0" hangingPunct="1">
        <a:defRPr sz="1800" kern="1200">
          <a:solidFill>
            <a:schemeClr val="tx1"/>
          </a:solidFill>
          <a:latin typeface="+mn-lt"/>
          <a:ea typeface="+mn-ea"/>
          <a:cs typeface="+mn-cs"/>
        </a:defRPr>
      </a:lvl7pPr>
      <a:lvl8pPr marL="3199885" algn="l" defTabSz="914252" rtl="0" eaLnBrk="1" latinLnBrk="0" hangingPunct="1">
        <a:defRPr sz="1800" kern="1200">
          <a:solidFill>
            <a:schemeClr val="tx1"/>
          </a:solidFill>
          <a:latin typeface="+mn-lt"/>
          <a:ea typeface="+mn-ea"/>
          <a:cs typeface="+mn-cs"/>
        </a:defRPr>
      </a:lvl8pPr>
      <a:lvl9pPr marL="3657011" algn="l" defTabSz="91425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ctrTitle"/>
          </p:nvPr>
        </p:nvSpPr>
        <p:spPr>
          <a:xfrm>
            <a:off x="533400" y="1219200"/>
            <a:ext cx="7772400" cy="3810000"/>
          </a:xfrm>
        </p:spPr>
        <p:txBody>
          <a:bodyPr/>
          <a:lstStyle/>
          <a:p>
            <a:r>
              <a:rPr lang="en-US" sz="3600" b="1" dirty="0" smtClean="0"/>
              <a:t> </a:t>
            </a:r>
            <a:r>
              <a:rPr lang="en-US" sz="3600" b="1" u="sng" dirty="0" smtClean="0"/>
              <a:t>Action Item: </a:t>
            </a:r>
            <a:r>
              <a:rPr lang="en-US" sz="3600" b="1" dirty="0" smtClean="0"/>
              <a:t>Corrections and Clarifications to Toxics Water Quality Standards Rulemaking</a:t>
            </a:r>
            <a:r>
              <a:rPr lang="en-US" dirty="0" smtClean="0"/>
              <a:t/>
            </a:r>
            <a:br>
              <a:rPr lang="en-US" dirty="0" smtClean="0"/>
            </a:br>
            <a:r>
              <a:rPr lang="en-US" dirty="0" smtClean="0"/>
              <a:t/>
            </a:r>
            <a:br>
              <a:rPr lang="en-US" dirty="0" smtClean="0"/>
            </a:br>
            <a:r>
              <a:rPr lang="en-US" sz="3600" dirty="0" smtClean="0"/>
              <a:t>EQC</a:t>
            </a:r>
            <a:br>
              <a:rPr lang="en-US" sz="3600" dirty="0" smtClean="0"/>
            </a:br>
            <a:r>
              <a:rPr lang="en-US" sz="2800" dirty="0" smtClean="0"/>
              <a:t>Portland</a:t>
            </a:r>
            <a:r>
              <a:rPr lang="en-US" dirty="0" smtClean="0"/>
              <a:t/>
            </a:r>
            <a:br>
              <a:rPr lang="en-US" dirty="0" smtClean="0"/>
            </a:br>
            <a:r>
              <a:rPr lang="en-US" sz="2800" dirty="0" smtClean="0"/>
              <a:t>Dec. 11-12, 2013</a:t>
            </a:r>
            <a:r>
              <a:rPr lang="en-US" dirty="0" smtClean="0"/>
              <a:t/>
            </a:r>
            <a:br>
              <a:rPr lang="en-US" dirty="0" smtClean="0"/>
            </a:br>
            <a:endParaRPr lang="en-US" dirty="0"/>
          </a:p>
        </p:txBody>
      </p:sp>
      <p:sp>
        <p:nvSpPr>
          <p:cNvPr id="5" name="Subtitle 4"/>
          <p:cNvSpPr>
            <a:spLocks noGrp="1"/>
          </p:cNvSpPr>
          <p:nvPr>
            <p:ph type="subTitle" idx="1"/>
          </p:nvPr>
        </p:nvSpPr>
        <p:spPr>
          <a:xfrm>
            <a:off x="1219200" y="5867400"/>
            <a:ext cx="6400800" cy="762000"/>
          </a:xfrm>
        </p:spPr>
        <p:txBody>
          <a:bodyPr>
            <a:normAutofit/>
          </a:bodyPr>
          <a:lstStyle/>
          <a:p>
            <a:r>
              <a:rPr lang="en-US" dirty="0" smtClean="0">
                <a:solidFill>
                  <a:schemeClr val="tx1"/>
                </a:solidFill>
              </a:rPr>
              <a:t>Andrea Matzke, DEQ</a:t>
            </a:r>
          </a:p>
          <a:p>
            <a:endParaRPr lang="en-US" dirty="0">
              <a:solidFill>
                <a:srgbClr val="008272"/>
              </a:solidFill>
            </a:endParaRPr>
          </a:p>
        </p:txBody>
      </p:sp>
      <p:sp>
        <p:nvSpPr>
          <p:cNvPr id="3" name="Slide Number Placeholder 2"/>
          <p:cNvSpPr>
            <a:spLocks noGrp="1"/>
          </p:cNvSpPr>
          <p:nvPr>
            <p:ph type="sldNum" sz="quarter" idx="12"/>
          </p:nvPr>
        </p:nvSpPr>
        <p:spPr/>
        <p:txBody>
          <a:bodyPr/>
          <a:lstStyle/>
          <a:p>
            <a:fld id="{2363C456-CFC3-4674-83B9-34DB1ABF1FA1}" type="slidenum">
              <a:rPr lang="en-US" smtClean="0"/>
              <a:pPr/>
              <a:t>1</a:t>
            </a:fld>
            <a:endParaRPr lang="en-US"/>
          </a:p>
        </p:txBody>
      </p:sp>
      <p:pic>
        <p:nvPicPr>
          <p:cNvPr id="6" name="Picture 5" descr="DEQ logo color.tiff"/>
          <p:cNvPicPr>
            <a:picLocks noChangeAspect="1"/>
          </p:cNvPicPr>
          <p:nvPr/>
        </p:nvPicPr>
        <p:blipFill>
          <a:blip r:embed="rId3" cstate="print"/>
          <a:stretch>
            <a:fillRect/>
          </a:stretch>
        </p:blipFill>
        <p:spPr>
          <a:xfrm>
            <a:off x="304800" y="152400"/>
            <a:ext cx="432821" cy="990600"/>
          </a:xfrm>
          <a:prstGeom prst="rect">
            <a:avLst/>
          </a:prstGeom>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rgbClr val="00817E"/>
        </a:solidFill>
        <a:effectLst/>
      </p:bgPr>
    </p:bg>
    <p:spTree>
      <p:nvGrpSpPr>
        <p:cNvPr id="1" name=""/>
        <p:cNvGrpSpPr/>
        <p:nvPr/>
      </p:nvGrpSpPr>
      <p:grpSpPr>
        <a:xfrm>
          <a:off x="0" y="0"/>
          <a:ext cx="0" cy="0"/>
          <a:chOff x="0" y="0"/>
          <a:chExt cx="0" cy="0"/>
        </a:xfrm>
      </p:grpSpPr>
      <p:sp>
        <p:nvSpPr>
          <p:cNvPr id="5" name="Horizontal Scroll 4"/>
          <p:cNvSpPr/>
          <p:nvPr/>
        </p:nvSpPr>
        <p:spPr>
          <a:xfrm>
            <a:off x="685800" y="1905000"/>
            <a:ext cx="7620000" cy="2438400"/>
          </a:xfrm>
          <a:prstGeom prst="horizontalScroll">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p:cNvSpPr>
            <a:spLocks noGrp="1"/>
          </p:cNvSpPr>
          <p:nvPr>
            <p:ph idx="1"/>
          </p:nvPr>
        </p:nvSpPr>
        <p:spPr>
          <a:xfrm>
            <a:off x="533400" y="2743200"/>
            <a:ext cx="8229600" cy="914400"/>
          </a:xfrm>
        </p:spPr>
        <p:txBody>
          <a:bodyPr>
            <a:normAutofit/>
          </a:bodyPr>
          <a:lstStyle/>
          <a:p>
            <a:pPr algn="ctr">
              <a:buNone/>
            </a:pPr>
            <a:r>
              <a:rPr lang="en-US" sz="4000" b="1" dirty="0" smtClean="0">
                <a:solidFill>
                  <a:srgbClr val="00817E"/>
                </a:solidFill>
              </a:rPr>
              <a:t>Details of Proposed Rules</a:t>
            </a:r>
            <a:endParaRPr lang="en-US" sz="4000" b="1" dirty="0">
              <a:solidFill>
                <a:srgbClr val="00817E"/>
              </a:solidFill>
            </a:endParaRPr>
          </a:p>
        </p:txBody>
      </p:sp>
      <p:sp>
        <p:nvSpPr>
          <p:cNvPr id="3" name="Slide Number Placeholder 2"/>
          <p:cNvSpPr>
            <a:spLocks noGrp="1"/>
          </p:cNvSpPr>
          <p:nvPr>
            <p:ph type="sldNum" sz="quarter" idx="12"/>
          </p:nvPr>
        </p:nvSpPr>
        <p:spPr/>
        <p:txBody>
          <a:bodyPr/>
          <a:lstStyle/>
          <a:p>
            <a:fld id="{2363C456-CFC3-4674-83B9-34DB1ABF1FA1}" type="slidenum">
              <a:rPr lang="en-US" smtClean="0"/>
              <a:pPr/>
              <a:t>10</a:t>
            </a:fld>
            <a:endParaRPr lang="en-US"/>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3"/>
            <a:ext cx="8229600" cy="5029197"/>
          </a:xfrm>
        </p:spPr>
        <p:txBody>
          <a:bodyPr>
            <a:normAutofit/>
          </a:bodyPr>
          <a:lstStyle/>
          <a:p>
            <a:pPr marL="742831" lvl="2" indent="-342845">
              <a:buNone/>
            </a:pPr>
            <a:endParaRPr lang="en-US" dirty="0" smtClean="0"/>
          </a:p>
          <a:p>
            <a:pPr marL="342845" lvl="1" indent="-342845">
              <a:buClr>
                <a:srgbClr val="008272"/>
              </a:buClr>
              <a:buSzTx/>
              <a:buNone/>
            </a:pPr>
            <a:r>
              <a:rPr lang="en-US" sz="2400" dirty="0" smtClean="0">
                <a:latin typeface="Arial Black" pitchFamily="34" charset="0"/>
              </a:rPr>
              <a:t>Background:</a:t>
            </a:r>
            <a:r>
              <a:rPr lang="en-US" sz="2400" dirty="0" smtClean="0"/>
              <a:t> </a:t>
            </a:r>
          </a:p>
          <a:p>
            <a:pPr marL="342845" lvl="1" indent="-342845">
              <a:buClr>
                <a:srgbClr val="008272"/>
              </a:buClr>
              <a:buSzTx/>
              <a:buFont typeface="Wingdings" pitchFamily="2" charset="2"/>
              <a:buChar char="§"/>
            </a:pPr>
            <a:endParaRPr lang="en-US" dirty="0" smtClean="0"/>
          </a:p>
          <a:p>
            <a:pPr marL="342845" lvl="1" indent="-342845">
              <a:buClr>
                <a:srgbClr val="008272"/>
              </a:buClr>
              <a:buSzTx/>
              <a:buFont typeface="Wingdings" pitchFamily="2" charset="2"/>
              <a:buChar char="§"/>
            </a:pPr>
            <a:r>
              <a:rPr lang="en-US" dirty="0" smtClean="0"/>
              <a:t>Frequency and duration components of most of the pesticide criteria are different than the other aquatic pollutants</a:t>
            </a:r>
          </a:p>
          <a:p>
            <a:pPr marL="342845" lvl="1" indent="-342845">
              <a:buClr>
                <a:srgbClr val="008272"/>
              </a:buClr>
              <a:buSzTx/>
              <a:buNone/>
            </a:pPr>
            <a:endParaRPr lang="en-US" dirty="0" smtClean="0"/>
          </a:p>
          <a:p>
            <a:pPr marL="342845" lvl="1" indent="-342845">
              <a:buClr>
                <a:srgbClr val="008272"/>
              </a:buClr>
              <a:buSzTx/>
              <a:buFont typeface="Wingdings" pitchFamily="2" charset="2"/>
              <a:buChar char="§"/>
            </a:pPr>
            <a:r>
              <a:rPr lang="en-US" dirty="0" smtClean="0"/>
              <a:t>Most of the pesticide criteria were developed prior to the 1985 EPA Guidelines and were developed with an alternate frequency and duration (</a:t>
            </a:r>
            <a:r>
              <a:rPr lang="en-US" i="1" dirty="0" smtClean="0"/>
              <a:t>i.e. acute can’t be exceeded any time and the chronic can’t be exceeded based on a 24 hr. average</a:t>
            </a:r>
            <a:r>
              <a:rPr lang="en-US" dirty="0" smtClean="0"/>
              <a:t>)</a:t>
            </a:r>
          </a:p>
          <a:p>
            <a:pPr marL="342845" lvl="1" indent="-342845">
              <a:buSzTx/>
              <a:buNone/>
            </a:pPr>
            <a:endParaRPr lang="en-US" dirty="0" smtClean="0"/>
          </a:p>
          <a:p>
            <a:pPr marL="342845" lvl="1" indent="-342845">
              <a:buSzTx/>
              <a:buFont typeface="Arial" pitchFamily="34" charset="0"/>
              <a:buChar char="•"/>
            </a:pPr>
            <a:endParaRPr lang="en-US" dirty="0" smtClean="0"/>
          </a:p>
          <a:p>
            <a:endParaRPr lang="en-US" dirty="0"/>
          </a:p>
        </p:txBody>
      </p:sp>
      <p:sp>
        <p:nvSpPr>
          <p:cNvPr id="3" name="Slide Number Placeholder 2"/>
          <p:cNvSpPr>
            <a:spLocks noGrp="1"/>
          </p:cNvSpPr>
          <p:nvPr>
            <p:ph type="sldNum" sz="quarter" idx="12"/>
          </p:nvPr>
        </p:nvSpPr>
        <p:spPr/>
        <p:txBody>
          <a:bodyPr/>
          <a:lstStyle/>
          <a:p>
            <a:fld id="{2363C456-CFC3-4674-83B9-34DB1ABF1FA1}" type="slidenum">
              <a:rPr lang="en-US" smtClean="0"/>
              <a:pPr/>
              <a:t>11</a:t>
            </a:fld>
            <a:endParaRPr lang="en-US"/>
          </a:p>
        </p:txBody>
      </p:sp>
      <p:sp>
        <p:nvSpPr>
          <p:cNvPr id="4" name="TextBox 3"/>
          <p:cNvSpPr txBox="1"/>
          <p:nvPr/>
        </p:nvSpPr>
        <p:spPr>
          <a:xfrm>
            <a:off x="990600" y="381000"/>
            <a:ext cx="6705600" cy="584775"/>
          </a:xfrm>
          <a:prstGeom prst="rect">
            <a:avLst/>
          </a:prstGeom>
          <a:noFill/>
        </p:spPr>
        <p:txBody>
          <a:bodyPr wrap="square" rtlCol="0">
            <a:spAutoFit/>
          </a:bodyPr>
          <a:lstStyle/>
          <a:p>
            <a:r>
              <a:rPr lang="en-US" sz="3200" dirty="0" smtClean="0">
                <a:latin typeface="Arial" pitchFamily="34" charset="0"/>
                <a:cs typeface="Arial" pitchFamily="34" charset="0"/>
              </a:rPr>
              <a:t>Correct Criteria for 11 Pesticides</a:t>
            </a:r>
            <a:endParaRPr lang="en-US" sz="3200" dirty="0">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3"/>
            <a:ext cx="8229600" cy="5257797"/>
          </a:xfrm>
        </p:spPr>
        <p:txBody>
          <a:bodyPr>
            <a:normAutofit fontScale="62500" lnSpcReduction="20000"/>
          </a:bodyPr>
          <a:lstStyle/>
          <a:p>
            <a:pPr marL="342845" lvl="1" indent="-342845">
              <a:buSzTx/>
              <a:buNone/>
            </a:pPr>
            <a:endParaRPr lang="en-US" sz="2800" dirty="0" smtClean="0">
              <a:solidFill>
                <a:srgbClr val="008272"/>
              </a:solidFill>
              <a:latin typeface="Arial Black" pitchFamily="34" charset="0"/>
            </a:endParaRPr>
          </a:p>
          <a:p>
            <a:pPr marL="342845" lvl="1" indent="-342845">
              <a:buSzTx/>
              <a:buNone/>
            </a:pPr>
            <a:r>
              <a:rPr lang="en-US" sz="3800" dirty="0" smtClean="0">
                <a:latin typeface="Arial Black" pitchFamily="34" charset="0"/>
              </a:rPr>
              <a:t>Problem:</a:t>
            </a:r>
            <a:r>
              <a:rPr lang="en-US" sz="3800" dirty="0" smtClean="0"/>
              <a:t> </a:t>
            </a:r>
          </a:p>
          <a:p>
            <a:pPr marL="342845" lvl="1" indent="0">
              <a:lnSpc>
                <a:spcPct val="120000"/>
              </a:lnSpc>
              <a:buSzTx/>
              <a:buNone/>
            </a:pPr>
            <a:r>
              <a:rPr lang="en-US" sz="3500" dirty="0" smtClean="0"/>
              <a:t>DEQ correctly footnoted these pesticides, but by adding the general frequency and duration to the intro paragraph of the toxic tables, EPA determined that this addition effectively changed the frequency and duration of the pesticides despite the existing footnote.</a:t>
            </a:r>
          </a:p>
          <a:p>
            <a:pPr marL="342845" lvl="1" indent="-342845">
              <a:buSzTx/>
              <a:buNone/>
            </a:pPr>
            <a:endParaRPr lang="en-US" sz="2400" dirty="0" smtClean="0"/>
          </a:p>
          <a:p>
            <a:pPr marL="342845" lvl="1" indent="-342845">
              <a:buSzTx/>
              <a:buNone/>
            </a:pPr>
            <a:endParaRPr lang="en-US" dirty="0" smtClean="0"/>
          </a:p>
          <a:p>
            <a:pPr marL="342845" lvl="1" indent="-342845">
              <a:buSzTx/>
              <a:buNone/>
            </a:pPr>
            <a:r>
              <a:rPr lang="en-US" sz="3800" dirty="0" smtClean="0">
                <a:solidFill>
                  <a:srgbClr val="008272"/>
                </a:solidFill>
                <a:latin typeface="Arial Black" pitchFamily="34" charset="0"/>
              </a:rPr>
              <a:t>DEQ Proposes To:</a:t>
            </a:r>
          </a:p>
          <a:p>
            <a:pPr>
              <a:lnSpc>
                <a:spcPct val="120000"/>
              </a:lnSpc>
              <a:buClr>
                <a:srgbClr val="008272"/>
              </a:buClr>
              <a:buFont typeface="Wingdings" pitchFamily="2" charset="2"/>
              <a:buChar char="§"/>
            </a:pPr>
            <a:r>
              <a:rPr lang="en-US" sz="3500" dirty="0" smtClean="0"/>
              <a:t>C</a:t>
            </a:r>
            <a:r>
              <a:rPr lang="en-US" sz="3500" dirty="0" smtClean="0"/>
              <a:t>larify language in </a:t>
            </a:r>
            <a:r>
              <a:rPr lang="en-US" sz="3500" dirty="0" smtClean="0"/>
              <a:t>the intro paragraph noting the pesticide frequency and duration exception</a:t>
            </a:r>
          </a:p>
          <a:p>
            <a:pPr>
              <a:lnSpc>
                <a:spcPct val="120000"/>
              </a:lnSpc>
              <a:buClr>
                <a:srgbClr val="008272"/>
              </a:buClr>
              <a:buFont typeface="Wingdings" pitchFamily="2" charset="2"/>
              <a:buChar char="§"/>
            </a:pPr>
            <a:r>
              <a:rPr lang="en-US" sz="3500" dirty="0" smtClean="0"/>
              <a:t>Revise the pesticide footnote to read more clearly</a:t>
            </a:r>
          </a:p>
          <a:p>
            <a:pPr marL="342845" lvl="1" indent="-342845">
              <a:buSzTx/>
              <a:buNone/>
            </a:pPr>
            <a:endParaRPr lang="en-US" dirty="0" smtClean="0"/>
          </a:p>
          <a:p>
            <a:pPr marL="342845" lvl="1" indent="-342845">
              <a:buSzTx/>
              <a:buNone/>
            </a:pPr>
            <a:endParaRPr lang="en-US" dirty="0" smtClean="0"/>
          </a:p>
          <a:p>
            <a:pPr marL="342845" lvl="1" indent="-342845">
              <a:buSzTx/>
              <a:buNone/>
            </a:pPr>
            <a:r>
              <a:rPr lang="en-US" dirty="0" smtClean="0"/>
              <a:t>  </a:t>
            </a:r>
            <a:r>
              <a:rPr lang="en-US" dirty="0" smtClean="0">
                <a:solidFill>
                  <a:srgbClr val="008272"/>
                </a:solidFill>
              </a:rPr>
              <a:t> </a:t>
            </a:r>
          </a:p>
          <a:p>
            <a:endParaRPr lang="en-US" dirty="0"/>
          </a:p>
        </p:txBody>
      </p:sp>
      <p:sp>
        <p:nvSpPr>
          <p:cNvPr id="3" name="Slide Number Placeholder 2"/>
          <p:cNvSpPr>
            <a:spLocks noGrp="1"/>
          </p:cNvSpPr>
          <p:nvPr>
            <p:ph type="sldNum" sz="quarter" idx="12"/>
          </p:nvPr>
        </p:nvSpPr>
        <p:spPr/>
        <p:txBody>
          <a:bodyPr/>
          <a:lstStyle/>
          <a:p>
            <a:fld id="{2363C456-CFC3-4674-83B9-34DB1ABF1FA1}" type="slidenum">
              <a:rPr lang="en-US" smtClean="0"/>
              <a:pPr/>
              <a:t>12</a:t>
            </a:fld>
            <a:endParaRPr lang="en-US"/>
          </a:p>
        </p:txBody>
      </p:sp>
      <p:sp>
        <p:nvSpPr>
          <p:cNvPr id="4" name="TextBox 3"/>
          <p:cNvSpPr txBox="1"/>
          <p:nvPr/>
        </p:nvSpPr>
        <p:spPr>
          <a:xfrm>
            <a:off x="990600" y="381000"/>
            <a:ext cx="6781800" cy="584775"/>
          </a:xfrm>
          <a:prstGeom prst="rect">
            <a:avLst/>
          </a:prstGeom>
          <a:noFill/>
        </p:spPr>
        <p:txBody>
          <a:bodyPr wrap="square" rtlCol="0">
            <a:spAutoFit/>
          </a:bodyPr>
          <a:lstStyle/>
          <a:p>
            <a:r>
              <a:rPr lang="en-US" sz="3200" dirty="0" smtClean="0">
                <a:latin typeface="Arial" pitchFamily="34" charset="0"/>
                <a:cs typeface="Arial" pitchFamily="34" charset="0"/>
              </a:rPr>
              <a:t>Correct Criteria for 11 Pesticides</a:t>
            </a:r>
            <a:endParaRPr lang="en-US" sz="3200" dirty="0">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533400"/>
            <a:ext cx="8229600" cy="5943599"/>
          </a:xfrm>
        </p:spPr>
        <p:txBody>
          <a:bodyPr/>
          <a:lstStyle/>
          <a:p>
            <a:pPr>
              <a:buNone/>
            </a:pPr>
            <a:r>
              <a:rPr lang="en-US" b="1" u="sng" dirty="0" smtClean="0"/>
              <a:t>Excerpt From Intro Paragraph:    </a:t>
            </a:r>
            <a:endParaRPr lang="en-US" b="1" u="sng" dirty="0" smtClean="0"/>
          </a:p>
          <a:p>
            <a:pPr>
              <a:buNone/>
            </a:pPr>
            <a:r>
              <a:rPr lang="en-US" dirty="0" smtClean="0"/>
              <a:t>“…</a:t>
            </a:r>
            <a:r>
              <a:rPr lang="en-US" sz="2800" dirty="0" smtClean="0"/>
              <a:t>Unless otherwise noted in the table below, the acute criterion is the Criterion Maximum Concentration (CMC) applied as a one-hour average concentration, and the chronic criterion is the Criterion Continuous Concentration (CCC) applied as a 96-hour (4 days) average concentration. The CMC and CCC criteria should not be exceeded more than once every three years. </a:t>
            </a:r>
            <a:r>
              <a:rPr lang="en-US" sz="2800" u="sng" dirty="0" smtClean="0">
                <a:solidFill>
                  <a:srgbClr val="C00000"/>
                </a:solidFill>
              </a:rPr>
              <a:t>Footnote A, associated with eleven pesticide pollutants in Table 30, describes the exception to the frequency and duration of the toxics criteria stated in this paragraph</a:t>
            </a:r>
            <a:r>
              <a:rPr lang="en-US" sz="2800" u="sng" dirty="0" smtClean="0">
                <a:solidFill>
                  <a:srgbClr val="C00000"/>
                </a:solidFill>
              </a:rPr>
              <a:t>.”  </a:t>
            </a:r>
            <a:endParaRPr lang="en-US" sz="2800" u="sng" dirty="0" smtClean="0">
              <a:solidFill>
                <a:srgbClr val="C00000"/>
              </a:solidFill>
            </a:endParaRPr>
          </a:p>
          <a:p>
            <a:endParaRPr lang="en-US" dirty="0"/>
          </a:p>
        </p:txBody>
      </p:sp>
      <p:sp>
        <p:nvSpPr>
          <p:cNvPr id="3" name="Slide Number Placeholder 2"/>
          <p:cNvSpPr>
            <a:spLocks noGrp="1"/>
          </p:cNvSpPr>
          <p:nvPr>
            <p:ph type="sldNum" sz="quarter" idx="12"/>
          </p:nvPr>
        </p:nvSpPr>
        <p:spPr/>
        <p:txBody>
          <a:bodyPr/>
          <a:lstStyle/>
          <a:p>
            <a:fld id="{2363C456-CFC3-4674-83B9-34DB1ABF1FA1}" type="slidenum">
              <a:rPr lang="en-US" smtClean="0"/>
              <a:pPr/>
              <a:t>13</a:t>
            </a:fld>
            <a:endParaRPr lang="en-US"/>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57200"/>
            <a:ext cx="8229600" cy="6400800"/>
          </a:xfrm>
        </p:spPr>
        <p:txBody>
          <a:bodyPr>
            <a:normAutofit/>
          </a:bodyPr>
          <a:lstStyle/>
          <a:p>
            <a:pPr>
              <a:buNone/>
            </a:pPr>
            <a:r>
              <a:rPr lang="en-US" b="1" u="sng" dirty="0" smtClean="0"/>
              <a:t>Revised  Footnote </a:t>
            </a:r>
            <a:r>
              <a:rPr lang="en-US" b="1" u="sng" dirty="0" smtClean="0"/>
              <a:t>A:</a:t>
            </a:r>
          </a:p>
          <a:p>
            <a:pPr indent="0">
              <a:buNone/>
            </a:pPr>
            <a:r>
              <a:rPr lang="en-US" dirty="0" smtClean="0"/>
              <a:t>This criterion is based on EPA recommendations issued in 1980 that were derived using guidelines that differed from EPA's 1985 Guidelines </a:t>
            </a:r>
            <a:r>
              <a:rPr lang="en-US" u="sng" dirty="0" smtClean="0">
                <a:solidFill>
                  <a:srgbClr val="C00000"/>
                </a:solidFill>
              </a:rPr>
              <a:t>which update </a:t>
            </a:r>
            <a:r>
              <a:rPr lang="en-US" strike="sngStrike" dirty="0" smtClean="0">
                <a:solidFill>
                  <a:srgbClr val="C00000"/>
                </a:solidFill>
              </a:rPr>
              <a:t>for </a:t>
            </a:r>
            <a:r>
              <a:rPr lang="en-US" dirty="0" smtClean="0"/>
              <a:t>minimum data requirements and derivation procedures</a:t>
            </a:r>
            <a:r>
              <a:rPr lang="en-US" strike="sngStrike" dirty="0" smtClean="0"/>
              <a:t>.  </a:t>
            </a:r>
            <a:r>
              <a:rPr lang="en-US" u="sng" dirty="0" smtClean="0"/>
              <a:t>. </a:t>
            </a:r>
            <a:r>
              <a:rPr lang="en-US" strike="sngStrike" dirty="0" smtClean="0"/>
              <a:t>For example, a “CMC” derived using the 1980 Guidelines was derived to be used as an instantaneous maximum</a:t>
            </a:r>
            <a:r>
              <a:rPr lang="en-US" u="sng" dirty="0" smtClean="0"/>
              <a:t>. </a:t>
            </a:r>
            <a:r>
              <a:rPr lang="en-US" u="sng" dirty="0" smtClean="0">
                <a:solidFill>
                  <a:srgbClr val="C00000"/>
                </a:solidFill>
              </a:rPr>
              <a:t>The CMC may not be exceeded at any time and the CCC may not be exceeded based on a 24-hour average. The CMC may be applied</a:t>
            </a:r>
            <a:r>
              <a:rPr lang="en-US" dirty="0" smtClean="0"/>
              <a:t> </a:t>
            </a:r>
            <a:r>
              <a:rPr lang="en-US" strike="sngStrike" dirty="0" smtClean="0"/>
              <a:t> If assessment is to be done </a:t>
            </a:r>
            <a:r>
              <a:rPr lang="en-US" dirty="0" smtClean="0"/>
              <a:t>using </a:t>
            </a:r>
            <a:r>
              <a:rPr lang="en-US" dirty="0" err="1" smtClean="0"/>
              <a:t>a</a:t>
            </a:r>
            <a:r>
              <a:rPr lang="en-US" strike="sngStrike" dirty="0" err="1" smtClean="0"/>
              <a:t>n</a:t>
            </a:r>
            <a:r>
              <a:rPr lang="en-US" u="sng" dirty="0" err="1" smtClean="0">
                <a:solidFill>
                  <a:srgbClr val="C00000"/>
                </a:solidFill>
              </a:rPr>
              <a:t>one</a:t>
            </a:r>
            <a:r>
              <a:rPr lang="en-US" u="sng" dirty="0" smtClean="0">
                <a:solidFill>
                  <a:srgbClr val="C00000"/>
                </a:solidFill>
              </a:rPr>
              <a:t> hour</a:t>
            </a:r>
            <a:r>
              <a:rPr lang="en-US" dirty="0" smtClean="0">
                <a:solidFill>
                  <a:srgbClr val="C00000"/>
                </a:solidFill>
              </a:rPr>
              <a:t> </a:t>
            </a:r>
            <a:r>
              <a:rPr lang="en-US" dirty="0" smtClean="0"/>
              <a:t>averaging period </a:t>
            </a:r>
            <a:r>
              <a:rPr lang="en-US" strike="sngStrike" dirty="0" smtClean="0"/>
              <a:t> </a:t>
            </a:r>
            <a:r>
              <a:rPr lang="en-US" u="sng" strike="sngStrike" dirty="0" smtClean="0"/>
              <a:t>for a CMC</a:t>
            </a:r>
            <a:r>
              <a:rPr lang="en-US" strike="sngStrike" dirty="0" smtClean="0"/>
              <a:t> </a:t>
            </a:r>
            <a:r>
              <a:rPr lang="en-US" u="sng" strike="sngStrike" dirty="0" smtClean="0"/>
              <a:t>(i.e., a one hour average </a:t>
            </a:r>
            <a:r>
              <a:rPr lang="en-US" u="sng" dirty="0" smtClean="0">
                <a:solidFill>
                  <a:srgbClr val="C00000"/>
                </a:solidFill>
              </a:rPr>
              <a:t>not to be exceeded more than once every three years</a:t>
            </a:r>
            <a:r>
              <a:rPr lang="en-US" dirty="0" smtClean="0">
                <a:solidFill>
                  <a:srgbClr val="C00000"/>
                </a:solidFill>
              </a:rPr>
              <a:t>, </a:t>
            </a:r>
            <a:r>
              <a:rPr lang="en-US" u="sng" dirty="0" smtClean="0">
                <a:solidFill>
                  <a:srgbClr val="C00000"/>
                </a:solidFill>
              </a:rPr>
              <a:t>if </a:t>
            </a:r>
            <a:r>
              <a:rPr lang="en-US" dirty="0" smtClean="0"/>
              <a:t>the </a:t>
            </a:r>
            <a:r>
              <a:rPr lang="en-US" u="sng" dirty="0" smtClean="0">
                <a:solidFill>
                  <a:srgbClr val="C00000"/>
                </a:solidFill>
              </a:rPr>
              <a:t>CMC</a:t>
            </a:r>
            <a:r>
              <a:rPr lang="en-US" dirty="0" smtClean="0"/>
              <a:t> values given </a:t>
            </a:r>
            <a:r>
              <a:rPr lang="en-US" u="sng" dirty="0" smtClean="0">
                <a:solidFill>
                  <a:srgbClr val="C00000"/>
                </a:solidFill>
              </a:rPr>
              <a:t>in Table 30 </a:t>
            </a:r>
            <a:r>
              <a:rPr lang="en-US" u="sng" dirty="0" err="1" smtClean="0">
                <a:solidFill>
                  <a:srgbClr val="C00000"/>
                </a:solidFill>
              </a:rPr>
              <a:t>are</a:t>
            </a:r>
            <a:r>
              <a:rPr lang="en-US" strike="sngStrike" dirty="0" err="1" smtClean="0"/>
              <a:t>should</a:t>
            </a:r>
            <a:r>
              <a:rPr lang="en-US" strike="sngStrike" dirty="0" smtClean="0"/>
              <a:t> be</a:t>
            </a:r>
            <a:r>
              <a:rPr lang="en-US" dirty="0" smtClean="0"/>
              <a:t> divided by 2 to obtain a value that is more comparable to a CMC derived using the 1985 Guidelines.</a:t>
            </a:r>
          </a:p>
          <a:p>
            <a:endParaRPr lang="en-US" dirty="0"/>
          </a:p>
        </p:txBody>
      </p:sp>
      <p:sp>
        <p:nvSpPr>
          <p:cNvPr id="3" name="Slide Number Placeholder 2"/>
          <p:cNvSpPr>
            <a:spLocks noGrp="1"/>
          </p:cNvSpPr>
          <p:nvPr>
            <p:ph type="sldNum" sz="quarter" idx="12"/>
          </p:nvPr>
        </p:nvSpPr>
        <p:spPr/>
        <p:txBody>
          <a:bodyPr/>
          <a:lstStyle/>
          <a:p>
            <a:fld id="{2363C456-CFC3-4674-83B9-34DB1ABF1FA1}" type="slidenum">
              <a:rPr lang="en-US" smtClean="0"/>
              <a:pPr/>
              <a:t>14</a:t>
            </a:fld>
            <a:endParaRPr lang="en-US"/>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Clr>
                <a:schemeClr val="tx1"/>
              </a:buClr>
              <a:buNone/>
            </a:pPr>
            <a:endParaRPr lang="en-US" dirty="0" smtClean="0">
              <a:latin typeface="Arial Black" pitchFamily="34" charset="0"/>
            </a:endParaRPr>
          </a:p>
          <a:p>
            <a:pPr>
              <a:buClr>
                <a:schemeClr val="tx1"/>
              </a:buClr>
              <a:buNone/>
            </a:pPr>
            <a:r>
              <a:rPr lang="en-US" dirty="0" smtClean="0">
                <a:latin typeface="Arial Black" pitchFamily="34" charset="0"/>
              </a:rPr>
              <a:t>Problem: </a:t>
            </a:r>
          </a:p>
          <a:p>
            <a:pPr indent="0">
              <a:buClr>
                <a:schemeClr val="tx1"/>
              </a:buClr>
              <a:buNone/>
            </a:pPr>
            <a:r>
              <a:rPr lang="en-US" sz="2200" dirty="0" smtClean="0"/>
              <a:t>DEQ did not apply </a:t>
            </a:r>
            <a:r>
              <a:rPr lang="en-US" sz="2200" dirty="0" smtClean="0"/>
              <a:t>conversion </a:t>
            </a:r>
            <a:r>
              <a:rPr lang="en-US" sz="2200" dirty="0" smtClean="0"/>
              <a:t>factors to the freshwater criteria to convert a total recoverable result to a dissolved expression as intended in 2004</a:t>
            </a:r>
          </a:p>
          <a:p>
            <a:pPr lvl="1" indent="0">
              <a:buClr>
                <a:srgbClr val="008272"/>
              </a:buClr>
              <a:buFont typeface="Wingdings" pitchFamily="2" charset="2"/>
              <a:buChar char="Ø"/>
            </a:pPr>
            <a:r>
              <a:rPr lang="en-US" sz="2000" dirty="0" smtClean="0"/>
              <a:t>	</a:t>
            </a:r>
            <a:r>
              <a:rPr lang="en-US" dirty="0" smtClean="0"/>
              <a:t>The dissolved form of metal is the more </a:t>
            </a:r>
            <a:r>
              <a:rPr lang="en-US" dirty="0" err="1" smtClean="0"/>
              <a:t>bioavailable</a:t>
            </a:r>
            <a:r>
              <a:rPr lang="en-US" dirty="0" smtClean="0"/>
              <a:t> or toxic form of a metal</a:t>
            </a:r>
          </a:p>
          <a:p>
            <a:pPr>
              <a:buClr>
                <a:schemeClr val="tx1"/>
              </a:buClr>
              <a:buNone/>
            </a:pPr>
            <a:endParaRPr lang="en-US" dirty="0" smtClean="0"/>
          </a:p>
          <a:p>
            <a:pPr marL="342845" lvl="1" indent="-342845">
              <a:buClr>
                <a:schemeClr val="tx1"/>
              </a:buClr>
              <a:buSzTx/>
              <a:buNone/>
            </a:pPr>
            <a:r>
              <a:rPr lang="en-US" sz="2400" dirty="0" smtClean="0">
                <a:solidFill>
                  <a:srgbClr val="008272"/>
                </a:solidFill>
                <a:latin typeface="Arial Black" pitchFamily="34" charset="0"/>
              </a:rPr>
              <a:t>DEQ Proposes To:</a:t>
            </a:r>
          </a:p>
          <a:p>
            <a:pPr marL="742831" lvl="2" indent="-342845">
              <a:buClr>
                <a:srgbClr val="00817E"/>
              </a:buClr>
              <a:buFont typeface="Wingdings" pitchFamily="2" charset="2"/>
              <a:buChar char="§"/>
            </a:pPr>
            <a:r>
              <a:rPr lang="en-US" sz="2200" dirty="0" smtClean="0"/>
              <a:t>Apply the correct conversion factors </a:t>
            </a:r>
            <a:endParaRPr lang="en-US" sz="2200" dirty="0"/>
          </a:p>
        </p:txBody>
      </p:sp>
      <p:sp>
        <p:nvSpPr>
          <p:cNvPr id="3" name="Slide Number Placeholder 2"/>
          <p:cNvSpPr>
            <a:spLocks noGrp="1"/>
          </p:cNvSpPr>
          <p:nvPr>
            <p:ph type="sldNum" sz="quarter" idx="12"/>
          </p:nvPr>
        </p:nvSpPr>
        <p:spPr/>
        <p:txBody>
          <a:bodyPr/>
          <a:lstStyle/>
          <a:p>
            <a:fld id="{2363C456-CFC3-4674-83B9-34DB1ABF1FA1}" type="slidenum">
              <a:rPr lang="en-US" smtClean="0"/>
              <a:pPr/>
              <a:t>15</a:t>
            </a:fld>
            <a:endParaRPr lang="en-US"/>
          </a:p>
        </p:txBody>
      </p:sp>
      <p:sp>
        <p:nvSpPr>
          <p:cNvPr id="4" name="TextBox 3"/>
          <p:cNvSpPr txBox="1"/>
          <p:nvPr/>
        </p:nvSpPr>
        <p:spPr>
          <a:xfrm>
            <a:off x="990600" y="381000"/>
            <a:ext cx="5715000" cy="584775"/>
          </a:xfrm>
          <a:prstGeom prst="rect">
            <a:avLst/>
          </a:prstGeom>
          <a:noFill/>
        </p:spPr>
        <p:txBody>
          <a:bodyPr wrap="square" rtlCol="0">
            <a:spAutoFit/>
          </a:bodyPr>
          <a:lstStyle/>
          <a:p>
            <a:r>
              <a:rPr lang="en-US" sz="3200" dirty="0" smtClean="0">
                <a:latin typeface="Arial" pitchFamily="34" charset="0"/>
                <a:cs typeface="Arial" pitchFamily="34" charset="0"/>
              </a:rPr>
              <a:t>Correct Selenium Criteria</a:t>
            </a:r>
            <a:endParaRPr lang="en-US" sz="3200" dirty="0">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845" lvl="1" indent="-342845">
              <a:buSzTx/>
              <a:buNone/>
            </a:pPr>
            <a:r>
              <a:rPr lang="en-US" sz="2400" dirty="0" smtClean="0">
                <a:latin typeface="Arial Black" pitchFamily="34" charset="0"/>
              </a:rPr>
              <a:t>Problem: </a:t>
            </a:r>
          </a:p>
          <a:p>
            <a:pPr marL="342845" lvl="1" indent="0">
              <a:buSzTx/>
              <a:buNone/>
            </a:pPr>
            <a:r>
              <a:rPr lang="en-US" dirty="0" smtClean="0"/>
              <a:t>DEQ inadvertently omitted aquatic life criteria for arsenic and chromium VI from a toxics criteria table during a 2007 rulemaking.</a:t>
            </a:r>
          </a:p>
          <a:p>
            <a:pPr marL="342845" lvl="1" indent="-342845">
              <a:buSzTx/>
              <a:buNone/>
            </a:pPr>
            <a:endParaRPr lang="en-US" dirty="0" smtClean="0"/>
          </a:p>
          <a:p>
            <a:pPr marL="342845" lvl="1" indent="-342845">
              <a:buSzTx/>
              <a:buNone/>
            </a:pPr>
            <a:endParaRPr lang="en-US" dirty="0" smtClean="0"/>
          </a:p>
          <a:p>
            <a:pPr marL="342845" lvl="1" indent="-342845">
              <a:buSzTx/>
              <a:buNone/>
            </a:pPr>
            <a:r>
              <a:rPr lang="en-US" sz="2400" dirty="0" smtClean="0">
                <a:solidFill>
                  <a:srgbClr val="008272"/>
                </a:solidFill>
                <a:latin typeface="Arial Black" pitchFamily="34" charset="0"/>
              </a:rPr>
              <a:t>DEQ proposes to:</a:t>
            </a:r>
          </a:p>
          <a:p>
            <a:pPr marL="342845" lvl="1" indent="0">
              <a:buSzTx/>
              <a:buNone/>
            </a:pPr>
            <a:r>
              <a:rPr lang="en-US" dirty="0" smtClean="0"/>
              <a:t>Re-adopt freshwater and saltwater criteria for arsenic and saltwater criteria for </a:t>
            </a:r>
            <a:r>
              <a:rPr lang="en-US" dirty="0" smtClean="0"/>
              <a:t>c</a:t>
            </a:r>
            <a:r>
              <a:rPr lang="en-US" dirty="0" smtClean="0"/>
              <a:t>hromium </a:t>
            </a:r>
            <a:r>
              <a:rPr lang="en-US" dirty="0" smtClean="0"/>
              <a:t>VI as originally proposed as part of the 2004 rulemaking</a:t>
            </a:r>
            <a:endParaRPr lang="en-US" dirty="0" smtClean="0">
              <a:solidFill>
                <a:srgbClr val="008272"/>
              </a:solidFill>
            </a:endParaRPr>
          </a:p>
          <a:p>
            <a:pPr>
              <a:buNone/>
            </a:pPr>
            <a:endParaRPr lang="en-US" dirty="0"/>
          </a:p>
        </p:txBody>
      </p:sp>
      <p:sp>
        <p:nvSpPr>
          <p:cNvPr id="3" name="Slide Number Placeholder 2"/>
          <p:cNvSpPr>
            <a:spLocks noGrp="1"/>
          </p:cNvSpPr>
          <p:nvPr>
            <p:ph type="sldNum" sz="quarter" idx="12"/>
          </p:nvPr>
        </p:nvSpPr>
        <p:spPr/>
        <p:txBody>
          <a:bodyPr/>
          <a:lstStyle/>
          <a:p>
            <a:fld id="{2363C456-CFC3-4674-83B9-34DB1ABF1FA1}" type="slidenum">
              <a:rPr lang="en-US" smtClean="0"/>
              <a:pPr/>
              <a:t>16</a:t>
            </a:fld>
            <a:endParaRPr lang="en-US"/>
          </a:p>
        </p:txBody>
      </p:sp>
      <p:sp>
        <p:nvSpPr>
          <p:cNvPr id="4" name="TextBox 3"/>
          <p:cNvSpPr txBox="1"/>
          <p:nvPr/>
        </p:nvSpPr>
        <p:spPr>
          <a:xfrm>
            <a:off x="990600" y="228600"/>
            <a:ext cx="7696200" cy="1077218"/>
          </a:xfrm>
          <a:prstGeom prst="rect">
            <a:avLst/>
          </a:prstGeom>
          <a:noFill/>
        </p:spPr>
        <p:txBody>
          <a:bodyPr wrap="square" rtlCol="0">
            <a:spAutoFit/>
          </a:bodyPr>
          <a:lstStyle/>
          <a:p>
            <a:r>
              <a:rPr lang="en-US" sz="3200" dirty="0" smtClean="0">
                <a:latin typeface="Arial" pitchFamily="34" charset="0"/>
                <a:cs typeface="Arial" pitchFamily="34" charset="0"/>
              </a:rPr>
              <a:t>Re-adopt Arsenic and Chromium VI Criteria</a:t>
            </a:r>
            <a:endParaRPr lang="en-US" sz="3200" dirty="0">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None/>
            </a:pPr>
            <a:r>
              <a:rPr lang="en-US" dirty="0" smtClean="0">
                <a:latin typeface="Arial Black" pitchFamily="34" charset="0"/>
              </a:rPr>
              <a:t>Problem: </a:t>
            </a:r>
          </a:p>
          <a:p>
            <a:pPr indent="0">
              <a:buNone/>
            </a:pPr>
            <a:r>
              <a:rPr lang="en-US" sz="2200" dirty="0" smtClean="0"/>
              <a:t>Currently, there are 3 effective toxics </a:t>
            </a:r>
            <a:r>
              <a:rPr lang="en-US" sz="2200" dirty="0" smtClean="0"/>
              <a:t>criteria tables—confusing </a:t>
            </a:r>
            <a:r>
              <a:rPr lang="en-US" sz="2200" dirty="0" smtClean="0"/>
              <a:t>to implement</a:t>
            </a:r>
          </a:p>
          <a:p>
            <a:endParaRPr lang="en-US" dirty="0" smtClean="0"/>
          </a:p>
          <a:p>
            <a:pPr>
              <a:buNone/>
            </a:pPr>
            <a:r>
              <a:rPr lang="en-US" dirty="0" smtClean="0">
                <a:solidFill>
                  <a:srgbClr val="008272"/>
                </a:solidFill>
                <a:latin typeface="Arial Black" pitchFamily="34" charset="0"/>
              </a:rPr>
              <a:t>DEQ Proposes To:</a:t>
            </a:r>
          </a:p>
          <a:p>
            <a:pPr>
              <a:buClr>
                <a:srgbClr val="008272"/>
              </a:buClr>
              <a:buFont typeface="Wingdings" pitchFamily="2" charset="2"/>
              <a:buChar char="§"/>
            </a:pPr>
            <a:r>
              <a:rPr lang="en-US" sz="2200" dirty="0" smtClean="0"/>
              <a:t>Delete Tables 20, </a:t>
            </a:r>
            <a:r>
              <a:rPr lang="en-US" sz="2200" dirty="0" smtClean="0"/>
              <a:t>33A and </a:t>
            </a:r>
            <a:r>
              <a:rPr lang="en-US" sz="2200" dirty="0" smtClean="0"/>
              <a:t>33B which contain the aquatic life criteria and replace with consolidated new Table 30</a:t>
            </a:r>
          </a:p>
          <a:p>
            <a:pPr>
              <a:buClr>
                <a:srgbClr val="008272"/>
              </a:buClr>
              <a:buFont typeface="Wingdings" pitchFamily="2" charset="2"/>
              <a:buChar char="§"/>
            </a:pPr>
            <a:r>
              <a:rPr lang="en-US" sz="2200" dirty="0" smtClean="0"/>
              <a:t>Delete references to Tables 20, </a:t>
            </a:r>
            <a:r>
              <a:rPr lang="en-US" sz="2200" dirty="0" smtClean="0"/>
              <a:t>33A </a:t>
            </a:r>
            <a:r>
              <a:rPr lang="en-US" sz="2200" dirty="0" smtClean="0"/>
              <a:t>and 33B in the Toxics Rule and in the Groundwater and Bacteria Rules, and instead reference aquatic life toxics criteria in </a:t>
            </a:r>
            <a:r>
              <a:rPr lang="en-US" sz="2200" dirty="0" smtClean="0"/>
              <a:t>Oregon’s</a:t>
            </a:r>
            <a:r>
              <a:rPr lang="en-US" sz="2200" dirty="0" smtClean="0"/>
              <a:t> </a:t>
            </a:r>
            <a:r>
              <a:rPr lang="en-US" sz="2200" dirty="0" smtClean="0"/>
              <a:t>Toxics Rule (OAR 340-041-0033) instead of a specific table.</a:t>
            </a:r>
          </a:p>
        </p:txBody>
      </p:sp>
      <p:sp>
        <p:nvSpPr>
          <p:cNvPr id="3" name="Slide Number Placeholder 2"/>
          <p:cNvSpPr>
            <a:spLocks noGrp="1"/>
          </p:cNvSpPr>
          <p:nvPr>
            <p:ph type="sldNum" sz="quarter" idx="12"/>
          </p:nvPr>
        </p:nvSpPr>
        <p:spPr/>
        <p:txBody>
          <a:bodyPr/>
          <a:lstStyle/>
          <a:p>
            <a:fld id="{2363C456-CFC3-4674-83B9-34DB1ABF1FA1}" type="slidenum">
              <a:rPr lang="en-US" smtClean="0"/>
              <a:pPr/>
              <a:t>17</a:t>
            </a:fld>
            <a:endParaRPr lang="en-US"/>
          </a:p>
        </p:txBody>
      </p:sp>
      <p:sp>
        <p:nvSpPr>
          <p:cNvPr id="4" name="TextBox 3"/>
          <p:cNvSpPr txBox="1"/>
          <p:nvPr/>
        </p:nvSpPr>
        <p:spPr>
          <a:xfrm>
            <a:off x="990600" y="381000"/>
            <a:ext cx="7696200" cy="584775"/>
          </a:xfrm>
          <a:prstGeom prst="rect">
            <a:avLst/>
          </a:prstGeom>
          <a:noFill/>
        </p:spPr>
        <p:txBody>
          <a:bodyPr wrap="square" rtlCol="0">
            <a:spAutoFit/>
          </a:bodyPr>
          <a:lstStyle/>
          <a:p>
            <a:r>
              <a:rPr lang="en-US" sz="3200" dirty="0" smtClean="0">
                <a:latin typeface="Arial" pitchFamily="34" charset="0"/>
                <a:cs typeface="Arial" pitchFamily="34" charset="0"/>
              </a:rPr>
              <a:t>Consolidate Aquatic Life Toxics Tables</a:t>
            </a:r>
            <a:endParaRPr lang="en-US" sz="3200" dirty="0">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3"/>
            <a:ext cx="8534400" cy="5029197"/>
          </a:xfrm>
        </p:spPr>
        <p:txBody>
          <a:bodyPr>
            <a:normAutofit fontScale="62500" lnSpcReduction="20000"/>
          </a:bodyPr>
          <a:lstStyle/>
          <a:p>
            <a:pPr>
              <a:buNone/>
            </a:pPr>
            <a:r>
              <a:rPr lang="en-US" sz="3800" dirty="0" smtClean="0">
                <a:solidFill>
                  <a:srgbClr val="008272"/>
                </a:solidFill>
                <a:latin typeface="Arial Black" pitchFamily="34" charset="0"/>
              </a:rPr>
              <a:t>Correct:</a:t>
            </a:r>
          </a:p>
          <a:p>
            <a:pPr>
              <a:buNone/>
            </a:pPr>
            <a:r>
              <a:rPr lang="en-US" sz="2800" dirty="0" smtClean="0">
                <a:latin typeface="Arial Black" pitchFamily="34" charset="0"/>
              </a:rPr>
              <a:t> </a:t>
            </a:r>
          </a:p>
          <a:p>
            <a:pPr>
              <a:buClr>
                <a:srgbClr val="008272"/>
              </a:buClr>
              <a:buFont typeface="Wingdings" pitchFamily="2" charset="2"/>
              <a:buChar char="§"/>
            </a:pPr>
            <a:r>
              <a:rPr lang="en-US" sz="3200" dirty="0" smtClean="0"/>
              <a:t>Footnote typos and clarifications in aquatic life criteria tables</a:t>
            </a:r>
          </a:p>
          <a:p>
            <a:pPr marL="342845" lvl="1" indent="-342845">
              <a:buClr>
                <a:srgbClr val="008272"/>
              </a:buClr>
              <a:buSzTx/>
              <a:buFont typeface="Wingdings" pitchFamily="2" charset="2"/>
              <a:buChar char="§"/>
            </a:pPr>
            <a:r>
              <a:rPr lang="en-US" sz="3200" dirty="0" smtClean="0"/>
              <a:t>Table 33C: Aquatic Life Guidance Values for Toxics </a:t>
            </a:r>
          </a:p>
          <a:p>
            <a:pPr lvl="1">
              <a:buClr>
                <a:srgbClr val="008272"/>
              </a:buClr>
            </a:pPr>
            <a:r>
              <a:rPr lang="en-US" sz="3200" dirty="0" smtClean="0"/>
              <a:t>rename Table 33C to Table 31</a:t>
            </a:r>
          </a:p>
          <a:p>
            <a:pPr lvl="1">
              <a:buClr>
                <a:srgbClr val="008272"/>
              </a:buClr>
            </a:pPr>
            <a:r>
              <a:rPr lang="en-US" sz="3200" dirty="0" smtClean="0"/>
              <a:t>correct a reference in the intro language</a:t>
            </a:r>
          </a:p>
          <a:p>
            <a:pPr lvl="1">
              <a:buClr>
                <a:srgbClr val="008272"/>
              </a:buClr>
            </a:pPr>
            <a:r>
              <a:rPr lang="en-US" sz="3200" dirty="0" smtClean="0"/>
              <a:t>remove arsenic guidance values—regulatory aquatic life criteria already exist</a:t>
            </a:r>
          </a:p>
          <a:p>
            <a:pPr>
              <a:buClr>
                <a:srgbClr val="008272"/>
              </a:buClr>
              <a:buFont typeface="Wingdings" pitchFamily="2" charset="2"/>
              <a:buChar char="§"/>
            </a:pPr>
            <a:r>
              <a:rPr lang="en-US" sz="3200" dirty="0" smtClean="0"/>
              <a:t>Reference typos in Arsenic Reduction Policy</a:t>
            </a:r>
          </a:p>
          <a:p>
            <a:pPr>
              <a:buClr>
                <a:srgbClr val="008272"/>
              </a:buClr>
              <a:buFont typeface="Wingdings" pitchFamily="2" charset="2"/>
              <a:buChar char="§"/>
            </a:pPr>
            <a:r>
              <a:rPr lang="en-US" sz="3200" dirty="0" smtClean="0"/>
              <a:t>Table 40: Human Health Toxics</a:t>
            </a:r>
          </a:p>
          <a:p>
            <a:pPr lvl="1">
              <a:buClr>
                <a:srgbClr val="008272"/>
              </a:buClr>
            </a:pPr>
            <a:r>
              <a:rPr lang="en-US" sz="3200" dirty="0" smtClean="0"/>
              <a:t>typos</a:t>
            </a:r>
          </a:p>
          <a:p>
            <a:pPr lvl="1">
              <a:buClr>
                <a:srgbClr val="008272"/>
              </a:buClr>
            </a:pPr>
            <a:r>
              <a:rPr lang="en-US" sz="3200" dirty="0" smtClean="0"/>
              <a:t>clarified arsenic footnote</a:t>
            </a:r>
          </a:p>
          <a:p>
            <a:pPr lvl="1">
              <a:buClr>
                <a:srgbClr val="008272"/>
              </a:buClr>
            </a:pPr>
            <a:r>
              <a:rPr lang="en-US" sz="3200" dirty="0" smtClean="0"/>
              <a:t>corrected a criterion to two significant digits</a:t>
            </a:r>
          </a:p>
          <a:p>
            <a:pPr>
              <a:buClr>
                <a:srgbClr val="008272"/>
              </a:buClr>
              <a:buNone/>
            </a:pPr>
            <a:endParaRPr lang="en-US" sz="3200" dirty="0" smtClean="0"/>
          </a:p>
          <a:p>
            <a:pPr>
              <a:buClr>
                <a:srgbClr val="008272"/>
              </a:buClr>
              <a:buFont typeface="Wingdings" pitchFamily="2" charset="2"/>
              <a:buChar char="§"/>
            </a:pPr>
            <a:r>
              <a:rPr lang="en-US" sz="3200" dirty="0" smtClean="0"/>
              <a:t>Formatting in Tables 30, </a:t>
            </a:r>
            <a:r>
              <a:rPr lang="en-US" sz="3200" dirty="0" smtClean="0"/>
              <a:t>31 and </a:t>
            </a:r>
            <a:r>
              <a:rPr lang="en-US" sz="3200" dirty="0" smtClean="0"/>
              <a:t>40 to reflect current </a:t>
            </a:r>
            <a:r>
              <a:rPr lang="en-US" sz="3200" dirty="0" smtClean="0"/>
              <a:t>DEQ</a:t>
            </a:r>
            <a:r>
              <a:rPr lang="en-US" sz="3200" dirty="0" smtClean="0"/>
              <a:t> </a:t>
            </a:r>
            <a:r>
              <a:rPr lang="en-US" sz="3200" dirty="0" smtClean="0"/>
              <a:t>guidelines</a:t>
            </a:r>
          </a:p>
          <a:p>
            <a:pPr>
              <a:buNone/>
            </a:pPr>
            <a:endParaRPr lang="en-US" dirty="0" smtClean="0"/>
          </a:p>
          <a:p>
            <a:pPr>
              <a:buNone/>
            </a:pPr>
            <a:r>
              <a:rPr lang="en-US" dirty="0" smtClean="0"/>
              <a:t> </a:t>
            </a:r>
            <a:endParaRPr lang="en-US" dirty="0"/>
          </a:p>
        </p:txBody>
      </p:sp>
      <p:sp>
        <p:nvSpPr>
          <p:cNvPr id="3" name="Slide Number Placeholder 2"/>
          <p:cNvSpPr>
            <a:spLocks noGrp="1"/>
          </p:cNvSpPr>
          <p:nvPr>
            <p:ph type="sldNum" sz="quarter" idx="12"/>
          </p:nvPr>
        </p:nvSpPr>
        <p:spPr/>
        <p:txBody>
          <a:bodyPr/>
          <a:lstStyle/>
          <a:p>
            <a:fld id="{2363C456-CFC3-4674-83B9-34DB1ABF1FA1}" type="slidenum">
              <a:rPr lang="en-US" smtClean="0"/>
              <a:pPr/>
              <a:t>18</a:t>
            </a:fld>
            <a:endParaRPr lang="en-US"/>
          </a:p>
        </p:txBody>
      </p:sp>
      <p:sp>
        <p:nvSpPr>
          <p:cNvPr id="4" name="TextBox 3"/>
          <p:cNvSpPr txBox="1"/>
          <p:nvPr/>
        </p:nvSpPr>
        <p:spPr>
          <a:xfrm>
            <a:off x="914400" y="457200"/>
            <a:ext cx="7696200" cy="584775"/>
          </a:xfrm>
          <a:prstGeom prst="rect">
            <a:avLst/>
          </a:prstGeom>
          <a:noFill/>
        </p:spPr>
        <p:txBody>
          <a:bodyPr wrap="square" rtlCol="0">
            <a:spAutoFit/>
          </a:bodyPr>
          <a:lstStyle/>
          <a:p>
            <a:r>
              <a:rPr lang="en-US" sz="3200" dirty="0" smtClean="0">
                <a:latin typeface="Arial" pitchFamily="34" charset="0"/>
                <a:cs typeface="Arial" pitchFamily="34" charset="0"/>
              </a:rPr>
              <a:t>Other Corrections and Clarifications</a:t>
            </a:r>
            <a:endParaRPr lang="en-US" sz="3200" dirty="0">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3"/>
            <a:ext cx="4191000" cy="4525963"/>
          </a:xfrm>
        </p:spPr>
        <p:txBody>
          <a:bodyPr/>
          <a:lstStyle/>
          <a:p>
            <a:pPr>
              <a:buClr>
                <a:srgbClr val="008272"/>
              </a:buClr>
              <a:buFont typeface="Wingdings" pitchFamily="2" charset="2"/>
              <a:buChar char="§"/>
            </a:pPr>
            <a:r>
              <a:rPr lang="en-US" dirty="0" smtClean="0"/>
              <a:t>Large dischargers required to monitor for toxics</a:t>
            </a:r>
          </a:p>
          <a:p>
            <a:pPr lvl="1">
              <a:buClr>
                <a:srgbClr val="008272"/>
              </a:buClr>
              <a:buFont typeface="Wingdings" pitchFamily="2" charset="2"/>
              <a:buChar char="§"/>
            </a:pPr>
            <a:r>
              <a:rPr lang="en-US" dirty="0" smtClean="0"/>
              <a:t>“Primary” industrial dischargers</a:t>
            </a:r>
          </a:p>
          <a:p>
            <a:pPr lvl="1">
              <a:buClr>
                <a:srgbClr val="008272"/>
              </a:buClr>
              <a:buFont typeface="Wingdings" pitchFamily="2" charset="2"/>
              <a:buChar char="§"/>
            </a:pPr>
            <a:r>
              <a:rPr lang="en-US" dirty="0" smtClean="0"/>
              <a:t>“Major” municipal dischargers</a:t>
            </a:r>
          </a:p>
          <a:p>
            <a:pPr>
              <a:buClr>
                <a:srgbClr val="008272"/>
              </a:buClr>
              <a:buFont typeface="Wingdings" pitchFamily="2" charset="2"/>
              <a:buChar char="§"/>
            </a:pPr>
            <a:r>
              <a:rPr lang="en-US" dirty="0" smtClean="0"/>
              <a:t>Generally, DEQ does not expect any significant effects from revisions proposed in this rulemaking</a:t>
            </a:r>
          </a:p>
          <a:p>
            <a:pPr>
              <a:buClr>
                <a:srgbClr val="008272"/>
              </a:buClr>
              <a:buNone/>
            </a:pPr>
            <a:endParaRPr lang="en-US" dirty="0" smtClean="0"/>
          </a:p>
          <a:p>
            <a:pPr lvl="1">
              <a:buClr>
                <a:srgbClr val="008272"/>
              </a:buClr>
              <a:buNone/>
            </a:pPr>
            <a:endParaRPr lang="en-US" dirty="0" smtClean="0"/>
          </a:p>
          <a:p>
            <a:endParaRPr lang="en-US" dirty="0"/>
          </a:p>
        </p:txBody>
      </p:sp>
      <p:sp>
        <p:nvSpPr>
          <p:cNvPr id="3" name="Slide Number Placeholder 2"/>
          <p:cNvSpPr>
            <a:spLocks noGrp="1"/>
          </p:cNvSpPr>
          <p:nvPr>
            <p:ph type="sldNum" sz="quarter" idx="12"/>
          </p:nvPr>
        </p:nvSpPr>
        <p:spPr/>
        <p:txBody>
          <a:bodyPr/>
          <a:lstStyle/>
          <a:p>
            <a:fld id="{2363C456-CFC3-4674-83B9-34DB1ABF1FA1}" type="slidenum">
              <a:rPr lang="en-US" smtClean="0"/>
              <a:pPr/>
              <a:t>19</a:t>
            </a:fld>
            <a:endParaRPr lang="en-US"/>
          </a:p>
        </p:txBody>
      </p:sp>
      <p:sp>
        <p:nvSpPr>
          <p:cNvPr id="4" name="TextBox 3"/>
          <p:cNvSpPr txBox="1"/>
          <p:nvPr/>
        </p:nvSpPr>
        <p:spPr>
          <a:xfrm>
            <a:off x="914400" y="457200"/>
            <a:ext cx="7696200" cy="584775"/>
          </a:xfrm>
          <a:prstGeom prst="rect">
            <a:avLst/>
          </a:prstGeom>
          <a:noFill/>
        </p:spPr>
        <p:txBody>
          <a:bodyPr wrap="square" rtlCol="0">
            <a:spAutoFit/>
          </a:bodyPr>
          <a:lstStyle/>
          <a:p>
            <a:r>
              <a:rPr lang="en-US" sz="3200" dirty="0" smtClean="0">
                <a:latin typeface="Arial" pitchFamily="34" charset="0"/>
                <a:cs typeface="Arial" pitchFamily="34" charset="0"/>
              </a:rPr>
              <a:t>Who’s Potentially Affected?</a:t>
            </a:r>
            <a:endParaRPr lang="en-US" sz="3200" dirty="0">
              <a:latin typeface="Arial" pitchFamily="34" charset="0"/>
              <a:cs typeface="Arial" pitchFamily="34" charset="0"/>
            </a:endParaRPr>
          </a:p>
        </p:txBody>
      </p:sp>
      <p:pic>
        <p:nvPicPr>
          <p:cNvPr id="5" name="Picture 4" descr="POTW in OR.png"/>
          <p:cNvPicPr>
            <a:picLocks noChangeAspect="1"/>
          </p:cNvPicPr>
          <p:nvPr/>
        </p:nvPicPr>
        <p:blipFill>
          <a:blip r:embed="rId3" cstate="print"/>
          <a:stretch>
            <a:fillRect/>
          </a:stretch>
        </p:blipFill>
        <p:spPr>
          <a:xfrm>
            <a:off x="4724400" y="2667000"/>
            <a:ext cx="3835831" cy="27432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DEQ recommends that the EQC adopt proposed amendments to </a:t>
            </a:r>
            <a:r>
              <a:rPr lang="en-US" dirty="0" smtClean="0"/>
              <a:t>Divisions 40 and 41 </a:t>
            </a:r>
            <a:r>
              <a:rPr lang="en-US" dirty="0" smtClean="0"/>
              <a:t>in Chapter </a:t>
            </a:r>
            <a:r>
              <a:rPr lang="en-US" dirty="0" smtClean="0"/>
              <a:t>340 as </a:t>
            </a:r>
            <a:r>
              <a:rPr lang="en-US" dirty="0" smtClean="0"/>
              <a:t>shown in Attachment A.</a:t>
            </a:r>
          </a:p>
          <a:p>
            <a:endParaRPr lang="en-US" dirty="0" smtClean="0"/>
          </a:p>
          <a:p>
            <a:r>
              <a:rPr lang="en-US" dirty="0" smtClean="0"/>
              <a:t>These revisions are corrections and clarifications </a:t>
            </a:r>
            <a:r>
              <a:rPr lang="en-US" dirty="0" smtClean="0"/>
              <a:t>only</a:t>
            </a:r>
            <a:endParaRPr lang="en-US" dirty="0" smtClean="0"/>
          </a:p>
          <a:p>
            <a:pPr lvl="1"/>
            <a:r>
              <a:rPr lang="en-US" sz="2400" dirty="0" smtClean="0"/>
              <a:t>They are consistent with DEQ’s current interpretation of how the criteria apply </a:t>
            </a:r>
          </a:p>
          <a:p>
            <a:pPr lvl="1"/>
            <a:r>
              <a:rPr lang="en-US" sz="2400" dirty="0" smtClean="0"/>
              <a:t>They do not represent a change in policy.  </a:t>
            </a:r>
          </a:p>
          <a:p>
            <a:endParaRPr lang="en-US" dirty="0"/>
          </a:p>
        </p:txBody>
      </p:sp>
      <p:sp>
        <p:nvSpPr>
          <p:cNvPr id="3" name="Slide Number Placeholder 2"/>
          <p:cNvSpPr>
            <a:spLocks noGrp="1"/>
          </p:cNvSpPr>
          <p:nvPr>
            <p:ph type="sldNum" sz="quarter" idx="12"/>
          </p:nvPr>
        </p:nvSpPr>
        <p:spPr/>
        <p:txBody>
          <a:bodyPr/>
          <a:lstStyle/>
          <a:p>
            <a:fld id="{2363C456-CFC3-4674-83B9-34DB1ABF1FA1}" type="slidenum">
              <a:rPr lang="en-US" smtClean="0"/>
              <a:pPr/>
              <a:t>2</a:t>
            </a:fld>
            <a:endParaRPr lang="en-US"/>
          </a:p>
        </p:txBody>
      </p:sp>
      <p:sp>
        <p:nvSpPr>
          <p:cNvPr id="4" name="Rectangle 3"/>
          <p:cNvSpPr/>
          <p:nvPr/>
        </p:nvSpPr>
        <p:spPr>
          <a:xfrm>
            <a:off x="914400" y="457200"/>
            <a:ext cx="5029200" cy="584775"/>
          </a:xfrm>
          <a:prstGeom prst="rect">
            <a:avLst/>
          </a:prstGeom>
        </p:spPr>
        <p:txBody>
          <a:bodyPr wrap="square">
            <a:spAutoFit/>
          </a:bodyPr>
          <a:lstStyle/>
          <a:p>
            <a:r>
              <a:rPr lang="en-US" sz="3200" dirty="0" smtClean="0">
                <a:solidFill>
                  <a:prstClr val="black"/>
                </a:solidFill>
                <a:latin typeface="Arial" pitchFamily="34" charset="0"/>
                <a:cs typeface="Arial" pitchFamily="34" charset="0"/>
              </a:rPr>
              <a:t>DEQ’s Recommendation</a:t>
            </a:r>
            <a:endParaRPr lang="en-US" sz="3200" dirty="0"/>
          </a:p>
        </p:txBody>
      </p:sp>
    </p:spTree>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457200" y="1600200"/>
          <a:ext cx="8229600" cy="4800597"/>
        </p:xfrm>
        <a:graphic>
          <a:graphicData uri="http://schemas.openxmlformats.org/drawingml/2006/table">
            <a:tbl>
              <a:tblPr firstRow="1" bandRow="1">
                <a:tableStyleId>{5C22544A-7EE6-4342-B048-85BDC9FD1C3A}</a:tableStyleId>
              </a:tblPr>
              <a:tblGrid>
                <a:gridCol w="4114800"/>
                <a:gridCol w="4114800"/>
              </a:tblGrid>
              <a:tr h="492369">
                <a:tc>
                  <a:txBody>
                    <a:bodyPr/>
                    <a:lstStyle/>
                    <a:p>
                      <a:r>
                        <a:rPr lang="en-US" dirty="0" smtClean="0"/>
                        <a:t>Advisory Committee </a:t>
                      </a:r>
                      <a:r>
                        <a:rPr lang="en-US" dirty="0" smtClean="0"/>
                        <a:t>Member</a:t>
                      </a:r>
                      <a:endParaRPr lang="en-US" dirty="0"/>
                    </a:p>
                  </a:txBody>
                  <a:tcPr/>
                </a:tc>
                <a:tc>
                  <a:txBody>
                    <a:bodyPr/>
                    <a:lstStyle/>
                    <a:p>
                      <a:r>
                        <a:rPr lang="en-US" dirty="0" smtClean="0"/>
                        <a:t>Affiliation</a:t>
                      </a:r>
                      <a:endParaRPr lang="en-US" dirty="0"/>
                    </a:p>
                  </a:txBody>
                  <a:tcPr/>
                </a:tc>
              </a:tr>
              <a:tr h="492369">
                <a:tc>
                  <a:txBody>
                    <a:bodyPr/>
                    <a:lstStyle/>
                    <a:p>
                      <a:r>
                        <a:rPr lang="en-US" dirty="0" smtClean="0"/>
                        <a:t>1. </a:t>
                      </a:r>
                      <a:r>
                        <a:rPr lang="en-US" sz="1800" kern="1200" dirty="0" smtClean="0">
                          <a:solidFill>
                            <a:schemeClr val="dk1"/>
                          </a:solidFill>
                          <a:latin typeface="+mn-lt"/>
                          <a:ea typeface="+mn-ea"/>
                          <a:cs typeface="+mn-cs"/>
                        </a:rPr>
                        <a:t>Curtis Barton</a:t>
                      </a:r>
                      <a:endParaRPr lang="en-US" dirty="0"/>
                    </a:p>
                  </a:txBody>
                  <a:tcPr/>
                </a:tc>
                <a:tc>
                  <a:txBody>
                    <a:bodyPr/>
                    <a:lstStyle/>
                    <a:p>
                      <a:r>
                        <a:rPr lang="en-US" sz="1800" kern="1200" dirty="0" smtClean="0">
                          <a:solidFill>
                            <a:schemeClr val="dk1"/>
                          </a:solidFill>
                          <a:latin typeface="+mn-lt"/>
                          <a:ea typeface="+mn-ea"/>
                          <a:cs typeface="+mn-cs"/>
                        </a:rPr>
                        <a:t>Clackamas Water Environment Services</a:t>
                      </a:r>
                      <a:endParaRPr lang="en-US" dirty="0"/>
                    </a:p>
                  </a:txBody>
                  <a:tcPr/>
                </a:tc>
              </a:tr>
              <a:tr h="861645">
                <a:tc>
                  <a:txBody>
                    <a:bodyPr/>
                    <a:lstStyle/>
                    <a:p>
                      <a:r>
                        <a:rPr lang="en-US" dirty="0" smtClean="0"/>
                        <a:t>2. </a:t>
                      </a:r>
                      <a:r>
                        <a:rPr lang="en-US" sz="1800" kern="1200" dirty="0" smtClean="0">
                          <a:solidFill>
                            <a:schemeClr val="dk1"/>
                          </a:solidFill>
                          <a:latin typeface="+mn-lt"/>
                          <a:ea typeface="+mn-ea"/>
                          <a:cs typeface="+mn-cs"/>
                        </a:rPr>
                        <a:t>Dianne Barton</a:t>
                      </a:r>
                      <a:endParaRPr lang="en-US" dirty="0"/>
                    </a:p>
                  </a:txBody>
                  <a:tcPr/>
                </a:tc>
                <a:tc>
                  <a:txBody>
                    <a:bodyPr/>
                    <a:lstStyle/>
                    <a:p>
                      <a:r>
                        <a:rPr lang="en-US" sz="1800" kern="1200" dirty="0" smtClean="0">
                          <a:solidFill>
                            <a:schemeClr val="dk1"/>
                          </a:solidFill>
                          <a:latin typeface="+mn-lt"/>
                          <a:ea typeface="+mn-ea"/>
                          <a:cs typeface="+mn-cs"/>
                        </a:rPr>
                        <a:t>Columbia River Inter-Tribal Fish Commission</a:t>
                      </a:r>
                      <a:endParaRPr lang="en-US" dirty="0"/>
                    </a:p>
                  </a:txBody>
                  <a:tcPr/>
                </a:tc>
              </a:tr>
              <a:tr h="492369">
                <a:tc>
                  <a:txBody>
                    <a:bodyPr/>
                    <a:lstStyle/>
                    <a:p>
                      <a:r>
                        <a:rPr lang="en-US" dirty="0" smtClean="0"/>
                        <a:t>3. </a:t>
                      </a:r>
                      <a:r>
                        <a:rPr lang="en-US" sz="1800" kern="1200" dirty="0" smtClean="0">
                          <a:solidFill>
                            <a:schemeClr val="dk1"/>
                          </a:solidFill>
                          <a:latin typeface="+mn-lt"/>
                          <a:ea typeface="+mn-ea"/>
                          <a:cs typeface="+mn-cs"/>
                        </a:rPr>
                        <a:t>Kathleen Collins</a:t>
                      </a:r>
                      <a:endParaRPr lang="en-US" dirty="0"/>
                    </a:p>
                  </a:txBody>
                  <a:tcPr/>
                </a:tc>
                <a:tc>
                  <a:txBody>
                    <a:bodyPr/>
                    <a:lstStyle/>
                    <a:p>
                      <a:r>
                        <a:rPr lang="en-US" sz="1800" kern="1200" dirty="0" smtClean="0">
                          <a:solidFill>
                            <a:schemeClr val="dk1"/>
                          </a:solidFill>
                          <a:latin typeface="+mn-lt"/>
                          <a:ea typeface="+mn-ea"/>
                          <a:cs typeface="+mn-cs"/>
                        </a:rPr>
                        <a:t>EPA,</a:t>
                      </a:r>
                      <a:r>
                        <a:rPr lang="en-US" sz="1800" kern="1200" baseline="0" dirty="0" smtClean="0">
                          <a:solidFill>
                            <a:schemeClr val="dk1"/>
                          </a:solidFill>
                          <a:latin typeface="+mn-lt"/>
                          <a:ea typeface="+mn-ea"/>
                          <a:cs typeface="+mn-cs"/>
                        </a:rPr>
                        <a:t> Region 10</a:t>
                      </a:r>
                      <a:endParaRPr lang="en-US" dirty="0"/>
                    </a:p>
                  </a:txBody>
                  <a:tcPr/>
                </a:tc>
              </a:tr>
              <a:tr h="492369">
                <a:tc>
                  <a:txBody>
                    <a:bodyPr/>
                    <a:lstStyle/>
                    <a:p>
                      <a:r>
                        <a:rPr lang="en-US" dirty="0" smtClean="0"/>
                        <a:t>4. </a:t>
                      </a:r>
                      <a:r>
                        <a:rPr lang="en-US" sz="1800" kern="1200" dirty="0" smtClean="0">
                          <a:solidFill>
                            <a:schemeClr val="dk1"/>
                          </a:solidFill>
                          <a:latin typeface="+mn-lt"/>
                          <a:ea typeface="+mn-ea"/>
                          <a:cs typeface="+mn-cs"/>
                        </a:rPr>
                        <a:t>Heath Curtiss</a:t>
                      </a:r>
                      <a:endParaRPr lang="en-US" dirty="0"/>
                    </a:p>
                  </a:txBody>
                  <a:tcPr/>
                </a:tc>
                <a:tc>
                  <a:txBody>
                    <a:bodyPr/>
                    <a:lstStyle/>
                    <a:p>
                      <a:r>
                        <a:rPr lang="en-US" sz="1800" kern="1200" dirty="0" smtClean="0">
                          <a:solidFill>
                            <a:schemeClr val="dk1"/>
                          </a:solidFill>
                          <a:latin typeface="+mn-lt"/>
                          <a:ea typeface="+mn-ea"/>
                          <a:cs typeface="+mn-cs"/>
                        </a:rPr>
                        <a:t>Oregon Forest Industries Council</a:t>
                      </a:r>
                      <a:endParaRPr lang="en-US" dirty="0"/>
                    </a:p>
                  </a:txBody>
                  <a:tcPr/>
                </a:tc>
              </a:tr>
              <a:tr h="492369">
                <a:tc>
                  <a:txBody>
                    <a:bodyPr/>
                    <a:lstStyle/>
                    <a:p>
                      <a:r>
                        <a:rPr lang="en-US" dirty="0" smtClean="0"/>
                        <a:t>5. </a:t>
                      </a:r>
                      <a:r>
                        <a:rPr lang="en-US" sz="1800" kern="1200" dirty="0" smtClean="0">
                          <a:solidFill>
                            <a:schemeClr val="dk1"/>
                          </a:solidFill>
                          <a:latin typeface="+mn-lt"/>
                          <a:ea typeface="+mn-ea"/>
                          <a:cs typeface="+mn-cs"/>
                        </a:rPr>
                        <a:t>Mike Freese</a:t>
                      </a:r>
                      <a:endParaRPr lang="en-US" dirty="0"/>
                    </a:p>
                  </a:txBody>
                  <a:tcPr/>
                </a:tc>
                <a:tc>
                  <a:txBody>
                    <a:bodyPr/>
                    <a:lstStyle/>
                    <a:p>
                      <a:r>
                        <a:rPr lang="en-US" sz="1800" kern="1200" dirty="0" smtClean="0">
                          <a:solidFill>
                            <a:schemeClr val="dk1"/>
                          </a:solidFill>
                          <a:latin typeface="+mn-lt"/>
                          <a:ea typeface="+mn-ea"/>
                          <a:cs typeface="+mn-cs"/>
                        </a:rPr>
                        <a:t>Oregon Farm Bureau</a:t>
                      </a:r>
                      <a:endParaRPr lang="en-US" dirty="0"/>
                    </a:p>
                  </a:txBody>
                  <a:tcPr/>
                </a:tc>
              </a:tr>
              <a:tr h="492369">
                <a:tc>
                  <a:txBody>
                    <a:bodyPr/>
                    <a:lstStyle/>
                    <a:p>
                      <a:r>
                        <a:rPr lang="en-US" dirty="0" smtClean="0"/>
                        <a:t>6. </a:t>
                      </a:r>
                      <a:r>
                        <a:rPr lang="en-US" sz="1800" kern="1200" dirty="0" smtClean="0">
                          <a:solidFill>
                            <a:schemeClr val="dk1"/>
                          </a:solidFill>
                          <a:latin typeface="+mn-lt"/>
                          <a:ea typeface="+mn-ea"/>
                          <a:cs typeface="+mn-cs"/>
                        </a:rPr>
                        <a:t>John Ledger (did not attend)</a:t>
                      </a:r>
                      <a:endParaRPr lang="en-US" dirty="0"/>
                    </a:p>
                  </a:txBody>
                  <a:tcPr/>
                </a:tc>
                <a:tc>
                  <a:txBody>
                    <a:bodyPr/>
                    <a:lstStyle/>
                    <a:p>
                      <a:r>
                        <a:rPr lang="en-US" sz="1800" kern="1200" dirty="0" smtClean="0">
                          <a:solidFill>
                            <a:schemeClr val="dk1"/>
                          </a:solidFill>
                          <a:latin typeface="+mn-lt"/>
                          <a:ea typeface="+mn-ea"/>
                          <a:cs typeface="+mn-cs"/>
                        </a:rPr>
                        <a:t>Associated Oregon Industries</a:t>
                      </a:r>
                      <a:endParaRPr lang="en-US" dirty="0"/>
                    </a:p>
                  </a:txBody>
                  <a:tcPr/>
                </a:tc>
              </a:tr>
              <a:tr h="492369">
                <a:tc>
                  <a:txBody>
                    <a:bodyPr/>
                    <a:lstStyle/>
                    <a:p>
                      <a:r>
                        <a:rPr lang="en-US" dirty="0" smtClean="0"/>
                        <a:t>7. </a:t>
                      </a:r>
                      <a:r>
                        <a:rPr lang="en-US" sz="1800" kern="1200" dirty="0" smtClean="0">
                          <a:solidFill>
                            <a:schemeClr val="dk1"/>
                          </a:solidFill>
                          <a:latin typeface="+mn-lt"/>
                          <a:ea typeface="+mn-ea"/>
                          <a:cs typeface="+mn-cs"/>
                        </a:rPr>
                        <a:t>Kathryn VanNatta</a:t>
                      </a:r>
                      <a:endParaRPr lang="en-US" dirty="0"/>
                    </a:p>
                  </a:txBody>
                  <a:tcPr/>
                </a:tc>
                <a:tc>
                  <a:txBody>
                    <a:bodyPr/>
                    <a:lstStyle/>
                    <a:p>
                      <a:r>
                        <a:rPr lang="en-US" sz="1800" kern="1200" dirty="0" smtClean="0">
                          <a:solidFill>
                            <a:schemeClr val="dk1"/>
                          </a:solidFill>
                          <a:latin typeface="+mn-lt"/>
                          <a:ea typeface="+mn-ea"/>
                          <a:cs typeface="+mn-cs"/>
                        </a:rPr>
                        <a:t>NW Pulp and Paper Association</a:t>
                      </a:r>
                      <a:endParaRPr lang="en-US" dirty="0"/>
                    </a:p>
                  </a:txBody>
                  <a:tcPr/>
                </a:tc>
              </a:tr>
              <a:tr h="492369">
                <a:tc>
                  <a:txBody>
                    <a:bodyPr/>
                    <a:lstStyle/>
                    <a:p>
                      <a:r>
                        <a:rPr lang="en-US" dirty="0" smtClean="0"/>
                        <a:t>8. </a:t>
                      </a:r>
                      <a:r>
                        <a:rPr lang="en-US" sz="1800" kern="1200" dirty="0" smtClean="0">
                          <a:solidFill>
                            <a:schemeClr val="dk1"/>
                          </a:solidFill>
                          <a:latin typeface="+mn-lt"/>
                          <a:ea typeface="+mn-ea"/>
                          <a:cs typeface="+mn-cs"/>
                        </a:rPr>
                        <a:t>Travis Williams</a:t>
                      </a:r>
                      <a:endParaRPr lang="en-US" dirty="0"/>
                    </a:p>
                  </a:txBody>
                  <a:tcPr/>
                </a:tc>
                <a:tc>
                  <a:txBody>
                    <a:bodyPr/>
                    <a:lstStyle/>
                    <a:p>
                      <a:r>
                        <a:rPr lang="en-US" sz="1800" kern="1200" dirty="0" smtClean="0">
                          <a:solidFill>
                            <a:schemeClr val="dk1"/>
                          </a:solidFill>
                          <a:latin typeface="+mn-lt"/>
                          <a:ea typeface="+mn-ea"/>
                          <a:cs typeface="+mn-cs"/>
                        </a:rPr>
                        <a:t>Willamette </a:t>
                      </a:r>
                      <a:r>
                        <a:rPr lang="en-US" sz="1800" kern="1200" dirty="0" err="1" smtClean="0">
                          <a:solidFill>
                            <a:schemeClr val="dk1"/>
                          </a:solidFill>
                          <a:latin typeface="+mn-lt"/>
                          <a:ea typeface="+mn-ea"/>
                          <a:cs typeface="+mn-cs"/>
                        </a:rPr>
                        <a:t>Riverkeeper</a:t>
                      </a:r>
                      <a:endParaRPr lang="en-US" dirty="0"/>
                    </a:p>
                  </a:txBody>
                  <a:tcPr/>
                </a:tc>
              </a:tr>
            </a:tbl>
          </a:graphicData>
        </a:graphic>
      </p:graphicFrame>
      <p:sp>
        <p:nvSpPr>
          <p:cNvPr id="3" name="Slide Number Placeholder 2"/>
          <p:cNvSpPr>
            <a:spLocks noGrp="1"/>
          </p:cNvSpPr>
          <p:nvPr>
            <p:ph type="sldNum" sz="quarter" idx="12"/>
          </p:nvPr>
        </p:nvSpPr>
        <p:spPr/>
        <p:txBody>
          <a:bodyPr/>
          <a:lstStyle/>
          <a:p>
            <a:fld id="{2363C456-CFC3-4674-83B9-34DB1ABF1FA1}" type="slidenum">
              <a:rPr lang="en-US" smtClean="0"/>
              <a:pPr/>
              <a:t>20</a:t>
            </a:fld>
            <a:endParaRPr lang="en-US"/>
          </a:p>
        </p:txBody>
      </p:sp>
      <p:sp>
        <p:nvSpPr>
          <p:cNvPr id="4" name="TextBox 3"/>
          <p:cNvSpPr txBox="1"/>
          <p:nvPr/>
        </p:nvSpPr>
        <p:spPr>
          <a:xfrm>
            <a:off x="914400" y="228600"/>
            <a:ext cx="8229600" cy="1077218"/>
          </a:xfrm>
          <a:prstGeom prst="rect">
            <a:avLst/>
          </a:prstGeom>
          <a:noFill/>
        </p:spPr>
        <p:txBody>
          <a:bodyPr wrap="square" rtlCol="0">
            <a:spAutoFit/>
          </a:bodyPr>
          <a:lstStyle/>
          <a:p>
            <a:r>
              <a:rPr lang="en-US" sz="3200" dirty="0" smtClean="0">
                <a:latin typeface="Arial" pitchFamily="34" charset="0"/>
                <a:cs typeface="Arial" pitchFamily="34" charset="0"/>
              </a:rPr>
              <a:t>Who </a:t>
            </a:r>
            <a:r>
              <a:rPr lang="en-US" sz="3200" dirty="0" smtClean="0">
                <a:latin typeface="Arial" pitchFamily="34" charset="0"/>
                <a:cs typeface="Arial" pitchFamily="34" charset="0"/>
              </a:rPr>
              <a:t>Helped DEQ Develop</a:t>
            </a:r>
            <a:r>
              <a:rPr lang="en-US" sz="3200" dirty="0" smtClean="0">
                <a:latin typeface="Arial" pitchFamily="34" charset="0"/>
                <a:cs typeface="Arial" pitchFamily="34" charset="0"/>
              </a:rPr>
              <a:t> </a:t>
            </a:r>
            <a:r>
              <a:rPr lang="en-US" sz="3200" dirty="0" smtClean="0">
                <a:latin typeface="Arial" pitchFamily="34" charset="0"/>
                <a:cs typeface="Arial" pitchFamily="34" charset="0"/>
              </a:rPr>
              <a:t>this </a:t>
            </a:r>
            <a:r>
              <a:rPr lang="en-US" sz="3200" dirty="0" smtClean="0">
                <a:latin typeface="Arial" pitchFamily="34" charset="0"/>
                <a:cs typeface="Arial" pitchFamily="34" charset="0"/>
              </a:rPr>
              <a:t>Rulemaking?</a:t>
            </a:r>
            <a:endParaRPr lang="en-US" sz="3200" dirty="0">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Clr>
                <a:srgbClr val="008272"/>
              </a:buClr>
              <a:buFont typeface="Wingdings" pitchFamily="2" charset="2"/>
              <a:buChar char="§"/>
            </a:pPr>
            <a:r>
              <a:rPr lang="en-US" dirty="0" smtClean="0"/>
              <a:t>30-day </a:t>
            </a:r>
            <a:r>
              <a:rPr lang="en-US" dirty="0" smtClean="0"/>
              <a:t>public comment </a:t>
            </a:r>
            <a:r>
              <a:rPr lang="en-US" dirty="0" smtClean="0"/>
              <a:t>period (Sept. 1 – Sept. 30)</a:t>
            </a:r>
            <a:endParaRPr lang="en-US" dirty="0" smtClean="0"/>
          </a:p>
          <a:p>
            <a:pPr>
              <a:buClr>
                <a:srgbClr val="008272"/>
              </a:buClr>
              <a:buFont typeface="Wingdings" pitchFamily="2" charset="2"/>
              <a:buChar char="§"/>
            </a:pPr>
            <a:r>
              <a:rPr lang="en-US" dirty="0" smtClean="0"/>
              <a:t>DEQ convened one hearing in </a:t>
            </a:r>
            <a:r>
              <a:rPr lang="en-US" dirty="0" smtClean="0"/>
              <a:t>Portland on Sept. 18</a:t>
            </a:r>
            <a:endParaRPr lang="en-US" dirty="0" smtClean="0"/>
          </a:p>
          <a:p>
            <a:pPr lvl="1">
              <a:buClr>
                <a:srgbClr val="008272"/>
              </a:buClr>
            </a:pPr>
            <a:r>
              <a:rPr lang="en-US" dirty="0" smtClean="0"/>
              <a:t>No attendees</a:t>
            </a:r>
          </a:p>
          <a:p>
            <a:pPr>
              <a:buClr>
                <a:srgbClr val="008272"/>
              </a:buClr>
              <a:buFont typeface="Wingdings" pitchFamily="2" charset="2"/>
              <a:buChar char="§"/>
            </a:pPr>
            <a:r>
              <a:rPr lang="en-US" dirty="0" smtClean="0"/>
              <a:t>Received two public comments—both supportive</a:t>
            </a:r>
          </a:p>
          <a:p>
            <a:pPr lvl="1">
              <a:buClr>
                <a:srgbClr val="008272"/>
              </a:buClr>
              <a:buFont typeface="Wingdings" pitchFamily="2" charset="2"/>
              <a:buChar char="§"/>
            </a:pPr>
            <a:r>
              <a:rPr lang="en-US" dirty="0" smtClean="0"/>
              <a:t>EPA</a:t>
            </a:r>
          </a:p>
          <a:p>
            <a:pPr lvl="1">
              <a:buClr>
                <a:srgbClr val="008272"/>
              </a:buClr>
              <a:buFont typeface="Wingdings" pitchFamily="2" charset="2"/>
              <a:buChar char="§"/>
            </a:pPr>
            <a:r>
              <a:rPr lang="en-US" dirty="0" smtClean="0"/>
              <a:t>NW Pulp and Paper Association</a:t>
            </a:r>
            <a:endParaRPr lang="en-US" dirty="0"/>
          </a:p>
          <a:p>
            <a:pPr>
              <a:buClr>
                <a:srgbClr val="008272"/>
              </a:buClr>
              <a:buFont typeface="Wingdings" pitchFamily="2" charset="2"/>
              <a:buChar char="§"/>
            </a:pPr>
            <a:r>
              <a:rPr lang="en-US" dirty="0" smtClean="0"/>
              <a:t>One concern was whether EPA would take action on ALL the aquatic life criteria again</a:t>
            </a:r>
          </a:p>
          <a:p>
            <a:pPr lvl="1">
              <a:buClr>
                <a:srgbClr val="008272"/>
              </a:buClr>
              <a:buNone/>
            </a:pPr>
            <a:r>
              <a:rPr lang="en-US" dirty="0" smtClean="0"/>
              <a:t>               NO, only the criteria that changed, as well as the other revisions. </a:t>
            </a:r>
          </a:p>
        </p:txBody>
      </p:sp>
      <p:sp>
        <p:nvSpPr>
          <p:cNvPr id="3" name="Slide Number Placeholder 2"/>
          <p:cNvSpPr>
            <a:spLocks noGrp="1"/>
          </p:cNvSpPr>
          <p:nvPr>
            <p:ph type="sldNum" sz="quarter" idx="12"/>
          </p:nvPr>
        </p:nvSpPr>
        <p:spPr/>
        <p:txBody>
          <a:bodyPr/>
          <a:lstStyle/>
          <a:p>
            <a:fld id="{2363C456-CFC3-4674-83B9-34DB1ABF1FA1}" type="slidenum">
              <a:rPr lang="en-US" smtClean="0"/>
              <a:pPr/>
              <a:t>21</a:t>
            </a:fld>
            <a:endParaRPr lang="en-US"/>
          </a:p>
        </p:txBody>
      </p:sp>
      <p:sp>
        <p:nvSpPr>
          <p:cNvPr id="4" name="TextBox 3"/>
          <p:cNvSpPr txBox="1"/>
          <p:nvPr/>
        </p:nvSpPr>
        <p:spPr>
          <a:xfrm>
            <a:off x="914400" y="457200"/>
            <a:ext cx="7696200" cy="584775"/>
          </a:xfrm>
          <a:prstGeom prst="rect">
            <a:avLst/>
          </a:prstGeom>
          <a:noFill/>
        </p:spPr>
        <p:txBody>
          <a:bodyPr wrap="square" rtlCol="0">
            <a:spAutoFit/>
          </a:bodyPr>
          <a:lstStyle/>
          <a:p>
            <a:r>
              <a:rPr lang="en-US" sz="3200" dirty="0" smtClean="0">
                <a:latin typeface="Arial" pitchFamily="34" charset="0"/>
                <a:cs typeface="Arial" pitchFamily="34" charset="0"/>
              </a:rPr>
              <a:t>Public Comments</a:t>
            </a:r>
            <a:endParaRPr lang="en-US" sz="3200" dirty="0">
              <a:latin typeface="Arial" pitchFamily="34" charset="0"/>
              <a:cs typeface="Arial" pitchFamily="34" charset="0"/>
            </a:endParaRPr>
          </a:p>
        </p:txBody>
      </p:sp>
      <p:sp>
        <p:nvSpPr>
          <p:cNvPr id="5" name="Right Arrow 4"/>
          <p:cNvSpPr/>
          <p:nvPr/>
        </p:nvSpPr>
        <p:spPr>
          <a:xfrm>
            <a:off x="1371600" y="5029200"/>
            <a:ext cx="685800" cy="152400"/>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1"/>
            <a:ext cx="8229600" cy="4953000"/>
          </a:xfrm>
        </p:spPr>
        <p:txBody>
          <a:bodyPr>
            <a:normAutofit/>
          </a:bodyPr>
          <a:lstStyle/>
          <a:p>
            <a:pPr>
              <a:buClr>
                <a:srgbClr val="008272"/>
              </a:buClr>
              <a:buFont typeface="Wingdings" pitchFamily="2" charset="2"/>
              <a:buChar char="§"/>
            </a:pPr>
            <a:endParaRPr lang="en-US" dirty="0" smtClean="0"/>
          </a:p>
          <a:p>
            <a:pPr>
              <a:buClr>
                <a:srgbClr val="008272"/>
              </a:buClr>
              <a:buFont typeface="Wingdings" pitchFamily="2" charset="2"/>
              <a:buChar char="§"/>
            </a:pPr>
            <a:endParaRPr lang="en-US" dirty="0" smtClean="0"/>
          </a:p>
          <a:p>
            <a:pPr>
              <a:buClr>
                <a:srgbClr val="008272"/>
              </a:buClr>
              <a:buFont typeface="Wingdings" pitchFamily="2" charset="2"/>
              <a:buChar char="§"/>
            </a:pPr>
            <a:r>
              <a:rPr lang="en-US" dirty="0" smtClean="0"/>
              <a:t>All proposed revisions to the Toxics Rule will become effective on </a:t>
            </a:r>
            <a:r>
              <a:rPr lang="en-US" b="1" u="sng" dirty="0" smtClean="0"/>
              <a:t>April 18, 2014 </a:t>
            </a:r>
            <a:r>
              <a:rPr lang="en-US" dirty="0" smtClean="0"/>
              <a:t>(and after EPA approval)</a:t>
            </a:r>
          </a:p>
          <a:p>
            <a:pPr>
              <a:buClr>
                <a:srgbClr val="008272"/>
              </a:buClr>
              <a:buNone/>
            </a:pPr>
            <a:endParaRPr lang="en-US" dirty="0" smtClean="0"/>
          </a:p>
          <a:p>
            <a:pPr>
              <a:buClr>
                <a:srgbClr val="008272"/>
              </a:buClr>
              <a:buFont typeface="Wingdings" pitchFamily="2" charset="2"/>
              <a:buChar char="§"/>
            </a:pPr>
            <a:r>
              <a:rPr lang="en-US" dirty="0" smtClean="0"/>
              <a:t>EPA </a:t>
            </a:r>
            <a:r>
              <a:rPr lang="en-US" dirty="0" smtClean="0"/>
              <a:t>anticipates </a:t>
            </a:r>
            <a:r>
              <a:rPr lang="en-US" dirty="0" smtClean="0"/>
              <a:t>reviewing the adopted revisions before April 18.</a:t>
            </a:r>
          </a:p>
          <a:p>
            <a:pPr>
              <a:buClr>
                <a:srgbClr val="008272"/>
              </a:buClr>
              <a:buNone/>
            </a:pPr>
            <a:endParaRPr lang="en-US" dirty="0" smtClean="0"/>
          </a:p>
          <a:p>
            <a:pPr>
              <a:buClr>
                <a:srgbClr val="008272"/>
              </a:buClr>
              <a:buFont typeface="Wingdings" pitchFamily="2" charset="2"/>
              <a:buChar char="§"/>
            </a:pPr>
            <a:r>
              <a:rPr lang="en-US" dirty="0" smtClean="0"/>
              <a:t>Proposed revisions to </a:t>
            </a:r>
            <a:r>
              <a:rPr lang="en-US" dirty="0" smtClean="0"/>
              <a:t>Oregon’s</a:t>
            </a:r>
            <a:r>
              <a:rPr lang="en-US" dirty="0" smtClean="0"/>
              <a:t> </a:t>
            </a:r>
            <a:r>
              <a:rPr lang="en-US" dirty="0" smtClean="0"/>
              <a:t>Bacteria and Groundwater Rules would become effective upon EQC adoption and filing with the Secretary of State. </a:t>
            </a:r>
          </a:p>
          <a:p>
            <a:endParaRPr lang="en-US" dirty="0"/>
          </a:p>
        </p:txBody>
      </p:sp>
      <p:sp>
        <p:nvSpPr>
          <p:cNvPr id="3" name="Slide Number Placeholder 2"/>
          <p:cNvSpPr>
            <a:spLocks noGrp="1"/>
          </p:cNvSpPr>
          <p:nvPr>
            <p:ph type="sldNum" sz="quarter" idx="12"/>
          </p:nvPr>
        </p:nvSpPr>
        <p:spPr/>
        <p:txBody>
          <a:bodyPr/>
          <a:lstStyle/>
          <a:p>
            <a:fld id="{2363C456-CFC3-4674-83B9-34DB1ABF1FA1}" type="slidenum">
              <a:rPr lang="en-US" smtClean="0"/>
              <a:pPr/>
              <a:t>22</a:t>
            </a:fld>
            <a:endParaRPr lang="en-US"/>
          </a:p>
        </p:txBody>
      </p:sp>
      <p:sp>
        <p:nvSpPr>
          <p:cNvPr id="4" name="TextBox 3"/>
          <p:cNvSpPr txBox="1"/>
          <p:nvPr/>
        </p:nvSpPr>
        <p:spPr>
          <a:xfrm>
            <a:off x="990600" y="228600"/>
            <a:ext cx="7696200" cy="1077218"/>
          </a:xfrm>
          <a:prstGeom prst="rect">
            <a:avLst/>
          </a:prstGeom>
          <a:noFill/>
        </p:spPr>
        <p:txBody>
          <a:bodyPr wrap="square" rtlCol="0">
            <a:spAutoFit/>
          </a:bodyPr>
          <a:lstStyle/>
          <a:p>
            <a:r>
              <a:rPr lang="en-US" sz="3200" dirty="0" smtClean="0">
                <a:latin typeface="Arial" pitchFamily="34" charset="0"/>
                <a:cs typeface="Arial" pitchFamily="34" charset="0"/>
              </a:rPr>
              <a:t>When Will These Proposed Revisions Become Effective?</a:t>
            </a:r>
            <a:endParaRPr lang="en-US" sz="3200" dirty="0">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3"/>
            <a:ext cx="8229600" cy="4876797"/>
          </a:xfrm>
        </p:spPr>
        <p:txBody>
          <a:bodyPr>
            <a:normAutofit lnSpcReduction="10000"/>
          </a:bodyPr>
          <a:lstStyle/>
          <a:p>
            <a:pPr>
              <a:buNone/>
            </a:pPr>
            <a:endParaRPr lang="en-US" b="1" dirty="0" smtClean="0">
              <a:solidFill>
                <a:srgbClr val="008272"/>
              </a:solidFill>
            </a:endParaRPr>
          </a:p>
          <a:p>
            <a:pPr>
              <a:buClr>
                <a:srgbClr val="008272"/>
              </a:buClr>
              <a:buFont typeface="Wingdings" pitchFamily="2" charset="2"/>
              <a:buChar char="§"/>
            </a:pPr>
            <a:r>
              <a:rPr lang="en-US" b="1" dirty="0" smtClean="0">
                <a:solidFill>
                  <a:srgbClr val="008272"/>
                </a:solidFill>
              </a:rPr>
              <a:t>EPA Disapproval: </a:t>
            </a:r>
            <a:r>
              <a:rPr lang="en-US" dirty="0" smtClean="0"/>
              <a:t>To correct several aquatic life toxics criteria that </a:t>
            </a:r>
            <a:r>
              <a:rPr lang="en-US" dirty="0" smtClean="0"/>
              <a:t>EQC adopted in </a:t>
            </a:r>
            <a:r>
              <a:rPr lang="en-US" dirty="0" smtClean="0"/>
              <a:t>2004 but </a:t>
            </a:r>
            <a:r>
              <a:rPr lang="en-US" dirty="0" smtClean="0"/>
              <a:t>disapproved on </a:t>
            </a:r>
            <a:r>
              <a:rPr lang="en-US" dirty="0" smtClean="0"/>
              <a:t>Jan. 31, 2013 </a:t>
            </a:r>
          </a:p>
          <a:p>
            <a:pPr lvl="1">
              <a:buClr>
                <a:srgbClr val="008272"/>
              </a:buClr>
              <a:buFont typeface="Wingdings" pitchFamily="2" charset="2"/>
              <a:buChar char="§"/>
            </a:pPr>
            <a:r>
              <a:rPr lang="en-US" dirty="0" smtClean="0"/>
              <a:t>Focusing on the straight-forward corrections</a:t>
            </a:r>
          </a:p>
          <a:p>
            <a:pPr>
              <a:buClr>
                <a:srgbClr val="008272"/>
              </a:buClr>
              <a:buNone/>
            </a:pPr>
            <a:endParaRPr lang="en-US" dirty="0" smtClean="0"/>
          </a:p>
          <a:p>
            <a:pPr>
              <a:buClr>
                <a:srgbClr val="008272"/>
              </a:buClr>
              <a:buFont typeface="Wingdings" pitchFamily="2" charset="2"/>
              <a:buChar char="§"/>
            </a:pPr>
            <a:r>
              <a:rPr lang="en-US" b="1" dirty="0" smtClean="0">
                <a:solidFill>
                  <a:srgbClr val="008272"/>
                </a:solidFill>
              </a:rPr>
              <a:t>Typos and Errors: </a:t>
            </a:r>
            <a:r>
              <a:rPr lang="en-US" dirty="0" smtClean="0"/>
              <a:t>To correct typos and errors from past toxics rulemakings and to propose additional clarifications</a:t>
            </a:r>
          </a:p>
          <a:p>
            <a:pPr>
              <a:buClr>
                <a:srgbClr val="008272"/>
              </a:buClr>
              <a:buNone/>
            </a:pPr>
            <a:endParaRPr lang="en-US" dirty="0" smtClean="0"/>
          </a:p>
          <a:p>
            <a:pPr>
              <a:buClr>
                <a:srgbClr val="008272"/>
              </a:buClr>
              <a:buFont typeface="Wingdings" pitchFamily="2" charset="2"/>
              <a:buChar char="§"/>
            </a:pPr>
            <a:r>
              <a:rPr lang="en-US" b="1" dirty="0" smtClean="0">
                <a:solidFill>
                  <a:srgbClr val="00817E"/>
                </a:solidFill>
              </a:rPr>
              <a:t>Consolidate Tables: </a:t>
            </a:r>
            <a:r>
              <a:rPr lang="en-US" dirty="0" smtClean="0"/>
              <a:t>To consolidate </a:t>
            </a:r>
            <a:r>
              <a:rPr lang="en-US" b="1" u="dbl" dirty="0" smtClean="0">
                <a:solidFill>
                  <a:srgbClr val="008272"/>
                </a:solidFill>
                <a:uFill>
                  <a:solidFill>
                    <a:srgbClr val="00817E"/>
                  </a:solidFill>
                </a:uFill>
              </a:rPr>
              <a:t>3</a:t>
            </a:r>
            <a:r>
              <a:rPr lang="en-US" dirty="0" smtClean="0"/>
              <a:t> aquatic life toxics tables into </a:t>
            </a:r>
            <a:r>
              <a:rPr lang="en-US" b="1" u="dbl" dirty="0" smtClean="0">
                <a:solidFill>
                  <a:srgbClr val="00817E"/>
                </a:solidFill>
                <a:uFill>
                  <a:solidFill>
                    <a:srgbClr val="008272"/>
                  </a:solidFill>
                </a:uFill>
              </a:rPr>
              <a:t>1</a:t>
            </a:r>
            <a:r>
              <a:rPr lang="en-US" b="1" dirty="0" smtClean="0">
                <a:solidFill>
                  <a:srgbClr val="00817E"/>
                </a:solidFill>
                <a:uFill>
                  <a:solidFill>
                    <a:srgbClr val="008272"/>
                  </a:solidFill>
                </a:uFill>
              </a:rPr>
              <a:t> </a:t>
            </a:r>
            <a:r>
              <a:rPr lang="en-US" dirty="0" smtClean="0"/>
              <a:t>table.</a:t>
            </a:r>
          </a:p>
          <a:p>
            <a:pPr>
              <a:buNone/>
            </a:pPr>
            <a:endParaRPr lang="en-US" dirty="0"/>
          </a:p>
        </p:txBody>
      </p:sp>
      <p:sp>
        <p:nvSpPr>
          <p:cNvPr id="3" name="Slide Number Placeholder 2"/>
          <p:cNvSpPr>
            <a:spLocks noGrp="1"/>
          </p:cNvSpPr>
          <p:nvPr>
            <p:ph type="sldNum" sz="quarter" idx="12"/>
          </p:nvPr>
        </p:nvSpPr>
        <p:spPr/>
        <p:txBody>
          <a:bodyPr/>
          <a:lstStyle/>
          <a:p>
            <a:fld id="{2363C456-CFC3-4674-83B9-34DB1ABF1FA1}" type="slidenum">
              <a:rPr lang="en-US" smtClean="0"/>
              <a:pPr/>
              <a:t>3</a:t>
            </a:fld>
            <a:endParaRPr lang="en-US"/>
          </a:p>
        </p:txBody>
      </p:sp>
      <p:sp>
        <p:nvSpPr>
          <p:cNvPr id="5" name="TextBox 4"/>
          <p:cNvSpPr txBox="1"/>
          <p:nvPr/>
        </p:nvSpPr>
        <p:spPr>
          <a:xfrm>
            <a:off x="990600" y="152400"/>
            <a:ext cx="7086600" cy="1077218"/>
          </a:xfrm>
          <a:prstGeom prst="rect">
            <a:avLst/>
          </a:prstGeom>
          <a:noFill/>
        </p:spPr>
        <p:txBody>
          <a:bodyPr wrap="square" rtlCol="0">
            <a:spAutoFit/>
          </a:bodyPr>
          <a:lstStyle/>
          <a:p>
            <a:r>
              <a:rPr lang="en-US" sz="3200" dirty="0" smtClean="0">
                <a:latin typeface="Arial" pitchFamily="34" charset="0"/>
                <a:cs typeface="Arial" pitchFamily="34" charset="0"/>
              </a:rPr>
              <a:t>Why is DEQ Proposing This Rulemaking?</a:t>
            </a:r>
            <a:endParaRPr lang="en-US" sz="3200" dirty="0">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3"/>
            <a:ext cx="5638800" cy="4525963"/>
          </a:xfrm>
        </p:spPr>
        <p:txBody>
          <a:bodyPr>
            <a:normAutofit fontScale="92500"/>
          </a:bodyPr>
          <a:lstStyle/>
          <a:p>
            <a:pPr>
              <a:buClr>
                <a:srgbClr val="008272"/>
              </a:buClr>
              <a:buFont typeface="Wingdings" pitchFamily="2" charset="2"/>
              <a:buChar char="§"/>
            </a:pPr>
            <a:r>
              <a:rPr lang="en-US" dirty="0" smtClean="0"/>
              <a:t>Concentrations of pollutant at which aquatic </a:t>
            </a:r>
            <a:r>
              <a:rPr lang="en-US" dirty="0" smtClean="0"/>
              <a:t>life (such </a:t>
            </a:r>
            <a:r>
              <a:rPr lang="en-US" dirty="0" smtClean="0"/>
              <a:t>as fish, shellfish and aquatic </a:t>
            </a:r>
            <a:r>
              <a:rPr lang="en-US" dirty="0" smtClean="0"/>
              <a:t>insects) </a:t>
            </a:r>
            <a:r>
              <a:rPr lang="en-US" dirty="0" smtClean="0"/>
              <a:t>are protected</a:t>
            </a:r>
          </a:p>
          <a:p>
            <a:pPr>
              <a:buClr>
                <a:srgbClr val="008272"/>
              </a:buClr>
              <a:buFont typeface="Wingdings" pitchFamily="2" charset="2"/>
              <a:buChar char="§"/>
            </a:pPr>
            <a:r>
              <a:rPr lang="en-US" dirty="0" smtClean="0"/>
              <a:t>Each pollutant can have up to 4 criteria values:</a:t>
            </a:r>
          </a:p>
          <a:p>
            <a:pPr lvl="1">
              <a:buClr>
                <a:srgbClr val="008272"/>
              </a:buClr>
            </a:pPr>
            <a:r>
              <a:rPr lang="en-US" dirty="0" smtClean="0"/>
              <a:t>2 values to protect against acute and chronic effects in freshwater</a:t>
            </a:r>
          </a:p>
          <a:p>
            <a:pPr lvl="1">
              <a:buClr>
                <a:srgbClr val="008272"/>
              </a:buClr>
            </a:pPr>
            <a:r>
              <a:rPr lang="en-US" dirty="0" smtClean="0"/>
              <a:t>2 values to protect against acute and chronic effects in saltwater</a:t>
            </a:r>
          </a:p>
          <a:p>
            <a:pPr>
              <a:buClr>
                <a:srgbClr val="008272"/>
              </a:buClr>
              <a:buFont typeface="Wingdings" pitchFamily="2" charset="2"/>
              <a:buChar char="§"/>
            </a:pPr>
            <a:r>
              <a:rPr lang="en-US" u="sng" dirty="0" smtClean="0"/>
              <a:t>A water quality standard </a:t>
            </a:r>
            <a:r>
              <a:rPr lang="en-US" dirty="0" smtClean="0"/>
              <a:t>is comprised of a </a:t>
            </a:r>
            <a:r>
              <a:rPr lang="en-US" i="1" dirty="0" smtClean="0">
                <a:solidFill>
                  <a:srgbClr val="00817E"/>
                </a:solidFill>
              </a:rPr>
              <a:t>beneficial use</a:t>
            </a:r>
            <a:r>
              <a:rPr lang="en-US" dirty="0" smtClean="0"/>
              <a:t>, </a:t>
            </a:r>
            <a:r>
              <a:rPr lang="en-US" i="1" dirty="0" smtClean="0">
                <a:solidFill>
                  <a:srgbClr val="00817E"/>
                </a:solidFill>
              </a:rPr>
              <a:t>criteria</a:t>
            </a:r>
            <a:r>
              <a:rPr lang="en-US" dirty="0" smtClean="0"/>
              <a:t> to protect the use, and </a:t>
            </a:r>
            <a:r>
              <a:rPr lang="en-US" i="1" dirty="0" err="1" smtClean="0">
                <a:solidFill>
                  <a:srgbClr val="00817E"/>
                </a:solidFill>
              </a:rPr>
              <a:t>antidegradation</a:t>
            </a:r>
            <a:r>
              <a:rPr lang="en-US" dirty="0" smtClean="0"/>
              <a:t> protections </a:t>
            </a:r>
            <a:endParaRPr lang="en-US" dirty="0"/>
          </a:p>
        </p:txBody>
      </p:sp>
      <p:sp>
        <p:nvSpPr>
          <p:cNvPr id="3" name="Slide Number Placeholder 2"/>
          <p:cNvSpPr>
            <a:spLocks noGrp="1"/>
          </p:cNvSpPr>
          <p:nvPr>
            <p:ph type="sldNum" sz="quarter" idx="12"/>
          </p:nvPr>
        </p:nvSpPr>
        <p:spPr/>
        <p:txBody>
          <a:bodyPr/>
          <a:lstStyle/>
          <a:p>
            <a:fld id="{2363C456-CFC3-4674-83B9-34DB1ABF1FA1}" type="slidenum">
              <a:rPr lang="en-US" smtClean="0"/>
              <a:pPr/>
              <a:t>4</a:t>
            </a:fld>
            <a:endParaRPr lang="en-US"/>
          </a:p>
        </p:txBody>
      </p:sp>
      <p:sp>
        <p:nvSpPr>
          <p:cNvPr id="4" name="TextBox 3"/>
          <p:cNvSpPr txBox="1"/>
          <p:nvPr/>
        </p:nvSpPr>
        <p:spPr>
          <a:xfrm>
            <a:off x="990600" y="381000"/>
            <a:ext cx="7086600" cy="584775"/>
          </a:xfrm>
          <a:prstGeom prst="rect">
            <a:avLst/>
          </a:prstGeom>
          <a:noFill/>
        </p:spPr>
        <p:txBody>
          <a:bodyPr wrap="square" rtlCol="0">
            <a:spAutoFit/>
          </a:bodyPr>
          <a:lstStyle/>
          <a:p>
            <a:r>
              <a:rPr lang="en-US" sz="3200" dirty="0" smtClean="0">
                <a:latin typeface="Arial" pitchFamily="34" charset="0"/>
                <a:cs typeface="Arial" pitchFamily="34" charset="0"/>
              </a:rPr>
              <a:t>What Are Aquatic Life Toxics Criteria?</a:t>
            </a:r>
            <a:endParaRPr lang="en-US" sz="3200" dirty="0">
              <a:latin typeface="Arial" pitchFamily="34" charset="0"/>
              <a:cs typeface="Arial" pitchFamily="34" charset="0"/>
            </a:endParaRPr>
          </a:p>
        </p:txBody>
      </p:sp>
      <p:pic>
        <p:nvPicPr>
          <p:cNvPr id="5" name="Picture 4" descr="coho smolt.jpg"/>
          <p:cNvPicPr>
            <a:picLocks noChangeAspect="1"/>
          </p:cNvPicPr>
          <p:nvPr/>
        </p:nvPicPr>
        <p:blipFill>
          <a:blip r:embed="rId2" cstate="print"/>
          <a:stretch>
            <a:fillRect/>
          </a:stretch>
        </p:blipFill>
        <p:spPr>
          <a:xfrm>
            <a:off x="6273800" y="2895600"/>
            <a:ext cx="2641600" cy="1981200"/>
          </a:xfrm>
          <a:prstGeom prst="ellipse">
            <a:avLst/>
          </a:prstGeom>
          <a:ln w="3175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TextBox 5"/>
          <p:cNvSpPr txBox="1"/>
          <p:nvPr/>
        </p:nvSpPr>
        <p:spPr>
          <a:xfrm>
            <a:off x="6172200" y="2209800"/>
            <a:ext cx="2590800" cy="646331"/>
          </a:xfrm>
          <a:prstGeom prst="rect">
            <a:avLst/>
          </a:prstGeom>
          <a:noFill/>
        </p:spPr>
        <p:txBody>
          <a:bodyPr wrap="square" rtlCol="0">
            <a:spAutoFit/>
          </a:bodyPr>
          <a:lstStyle/>
          <a:p>
            <a:r>
              <a:rPr lang="en-US" dirty="0" smtClean="0"/>
              <a:t>Beneficial Use Protected: </a:t>
            </a:r>
            <a:r>
              <a:rPr lang="en-US" i="1" dirty="0" smtClean="0"/>
              <a:t>Fish and Aquatic Life</a:t>
            </a:r>
            <a:endParaRPr lang="en-US" i="1" dirty="0"/>
          </a:p>
        </p:txBody>
      </p:sp>
      <p:pic>
        <p:nvPicPr>
          <p:cNvPr id="7" name="Picture 6" descr="stonefly.jpg"/>
          <p:cNvPicPr>
            <a:picLocks noChangeAspect="1"/>
          </p:cNvPicPr>
          <p:nvPr/>
        </p:nvPicPr>
        <p:blipFill>
          <a:blip r:embed="rId3" cstate="print"/>
          <a:stretch>
            <a:fillRect/>
          </a:stretch>
        </p:blipFill>
        <p:spPr>
          <a:xfrm>
            <a:off x="5943600" y="4572000"/>
            <a:ext cx="2390775" cy="1914525"/>
          </a:xfrm>
          <a:prstGeom prst="ellipse">
            <a:avLst/>
          </a:prstGeom>
          <a:ln w="3175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3"/>
            <a:ext cx="8229600" cy="4876797"/>
          </a:xfrm>
        </p:spPr>
        <p:txBody>
          <a:bodyPr/>
          <a:lstStyle/>
          <a:p>
            <a:pPr marL="342845" lvl="1" indent="-342845" algn="ctr">
              <a:buClr>
                <a:srgbClr val="008272"/>
              </a:buClr>
              <a:buSzTx/>
              <a:buNone/>
            </a:pPr>
            <a:r>
              <a:rPr lang="en-US" sz="2800" dirty="0" smtClean="0"/>
              <a:t>Aquatic life criteria consist of the following             </a:t>
            </a:r>
            <a:r>
              <a:rPr lang="en-US" sz="3600" b="1" u="sng" dirty="0" smtClean="0">
                <a:solidFill>
                  <a:srgbClr val="008272"/>
                </a:solidFill>
              </a:rPr>
              <a:t>3</a:t>
            </a:r>
            <a:r>
              <a:rPr lang="en-US" sz="2800" dirty="0" smtClean="0"/>
              <a:t> components:</a:t>
            </a:r>
          </a:p>
          <a:p>
            <a:pPr marL="342845" lvl="1" indent="-342845">
              <a:buSzTx/>
              <a:buNone/>
            </a:pPr>
            <a:endParaRPr lang="en-US" sz="2000" i="1" dirty="0" smtClean="0">
              <a:solidFill>
                <a:srgbClr val="008272"/>
              </a:solidFill>
            </a:endParaRPr>
          </a:p>
          <a:p>
            <a:pPr marL="342845" lvl="1" indent="-342845">
              <a:buSzTx/>
              <a:buNone/>
            </a:pPr>
            <a:r>
              <a:rPr lang="en-US" b="1" dirty="0" smtClean="0">
                <a:solidFill>
                  <a:srgbClr val="008272"/>
                </a:solidFill>
              </a:rPr>
              <a:t>1. Magnitude:</a:t>
            </a:r>
            <a:r>
              <a:rPr lang="en-US" sz="2000" b="1" dirty="0" smtClean="0">
                <a:solidFill>
                  <a:srgbClr val="008272"/>
                </a:solidFill>
              </a:rPr>
              <a:t> </a:t>
            </a:r>
            <a:r>
              <a:rPr lang="en-US" sz="2000" dirty="0" smtClean="0"/>
              <a:t>numeric value (µg/L)</a:t>
            </a:r>
            <a:r>
              <a:rPr lang="en-US" dirty="0" smtClean="0"/>
              <a:t>	</a:t>
            </a:r>
          </a:p>
          <a:p>
            <a:pPr marL="342845" lvl="1" indent="-342845">
              <a:buSzTx/>
              <a:buNone/>
            </a:pPr>
            <a:endParaRPr lang="en-US" sz="2000" i="1" dirty="0" smtClean="0">
              <a:solidFill>
                <a:srgbClr val="008272"/>
              </a:solidFill>
            </a:endParaRPr>
          </a:p>
          <a:p>
            <a:pPr marL="342845" lvl="1" indent="-342845">
              <a:buSzTx/>
              <a:buNone/>
            </a:pPr>
            <a:r>
              <a:rPr lang="en-US" b="1" dirty="0" smtClean="0">
                <a:solidFill>
                  <a:srgbClr val="008272"/>
                </a:solidFill>
              </a:rPr>
              <a:t>2. Duration:</a:t>
            </a:r>
          </a:p>
          <a:p>
            <a:pPr marL="742831" lvl="2" indent="-342845"/>
            <a:r>
              <a:rPr lang="en-US" dirty="0" smtClean="0"/>
              <a:t>Acute (CMC)—1 hour average </a:t>
            </a:r>
          </a:p>
          <a:p>
            <a:pPr marL="742831" lvl="2" indent="-342845"/>
            <a:r>
              <a:rPr lang="en-US" dirty="0" smtClean="0"/>
              <a:t>Chronic (CCC)—4 day average</a:t>
            </a:r>
          </a:p>
          <a:p>
            <a:pPr marL="742831" lvl="2" indent="-342845">
              <a:buNone/>
            </a:pPr>
            <a:endParaRPr lang="en-US" i="1" dirty="0" smtClean="0">
              <a:solidFill>
                <a:srgbClr val="008272"/>
              </a:solidFill>
            </a:endParaRPr>
          </a:p>
          <a:p>
            <a:pPr marL="342845" lvl="1" indent="-342845">
              <a:buNone/>
            </a:pPr>
            <a:r>
              <a:rPr lang="en-US" b="1" dirty="0" smtClean="0">
                <a:solidFill>
                  <a:srgbClr val="008272"/>
                </a:solidFill>
              </a:rPr>
              <a:t>3. Frequency:</a:t>
            </a:r>
            <a:r>
              <a:rPr lang="en-US" dirty="0" smtClean="0"/>
              <a:t> Both acute and chronic numeric values can’t be exceeded more than once every 3 years.</a:t>
            </a:r>
          </a:p>
          <a:p>
            <a:endParaRPr lang="en-US" dirty="0"/>
          </a:p>
        </p:txBody>
      </p:sp>
      <p:sp>
        <p:nvSpPr>
          <p:cNvPr id="3" name="Slide Number Placeholder 2"/>
          <p:cNvSpPr>
            <a:spLocks noGrp="1"/>
          </p:cNvSpPr>
          <p:nvPr>
            <p:ph type="sldNum" sz="quarter" idx="12"/>
          </p:nvPr>
        </p:nvSpPr>
        <p:spPr/>
        <p:txBody>
          <a:bodyPr/>
          <a:lstStyle/>
          <a:p>
            <a:fld id="{2363C456-CFC3-4674-83B9-34DB1ABF1FA1}" type="slidenum">
              <a:rPr lang="en-US" smtClean="0"/>
              <a:pPr/>
              <a:t>5</a:t>
            </a:fld>
            <a:endParaRPr lang="en-US"/>
          </a:p>
        </p:txBody>
      </p:sp>
      <p:sp>
        <p:nvSpPr>
          <p:cNvPr id="4" name="TextBox 3"/>
          <p:cNvSpPr txBox="1"/>
          <p:nvPr/>
        </p:nvSpPr>
        <p:spPr>
          <a:xfrm>
            <a:off x="990600" y="381000"/>
            <a:ext cx="7086600" cy="584775"/>
          </a:xfrm>
          <a:prstGeom prst="rect">
            <a:avLst/>
          </a:prstGeom>
          <a:noFill/>
        </p:spPr>
        <p:txBody>
          <a:bodyPr wrap="square" rtlCol="0">
            <a:spAutoFit/>
          </a:bodyPr>
          <a:lstStyle/>
          <a:p>
            <a:r>
              <a:rPr lang="en-US" sz="3200" dirty="0" smtClean="0">
                <a:latin typeface="Arial" pitchFamily="34" charset="0"/>
                <a:cs typeface="Arial" pitchFamily="34" charset="0"/>
              </a:rPr>
              <a:t>What Are Aquatic Life Toxics Criteria?</a:t>
            </a:r>
            <a:endParaRPr lang="en-US" sz="3200" dirty="0">
              <a:latin typeface="Arial" pitchFamily="34" charset="0"/>
              <a:cs typeface="Arial" pitchFamily="34" charset="0"/>
            </a:endParaRPr>
          </a:p>
        </p:txBody>
      </p:sp>
      <p:sp>
        <p:nvSpPr>
          <p:cNvPr id="5" name="Striped Right Arrow 4"/>
          <p:cNvSpPr/>
          <p:nvPr/>
        </p:nvSpPr>
        <p:spPr>
          <a:xfrm rot="10800000">
            <a:off x="5029200" y="4572000"/>
            <a:ext cx="990600" cy="381000"/>
          </a:xfrm>
          <a:prstGeom prst="stripedRightArrow">
            <a:avLst/>
          </a:prstGeom>
          <a:solidFill>
            <a:srgbClr val="C00000"/>
          </a:solidFill>
          <a:ln>
            <a:solidFill>
              <a:srgbClr val="C00000"/>
            </a:solidFill>
          </a:ln>
          <a:effectLst>
            <a:outerShdw blurRad="50800" dist="50800" dir="5400000" algn="ctr" rotWithShape="0">
              <a:schemeClr val="bg1"/>
            </a:outerShdw>
          </a:effectLst>
          <a:scene3d>
            <a:camera prst="orthographicFront"/>
            <a:lightRig rig="threePt" dir="t"/>
          </a:scene3d>
          <a:sp3d contourW="12700">
            <a:contourClr>
              <a:srgbClr val="C0000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6096000" y="4495800"/>
            <a:ext cx="2667000" cy="400110"/>
          </a:xfrm>
          <a:prstGeom prst="rect">
            <a:avLst/>
          </a:prstGeom>
          <a:noFill/>
        </p:spPr>
        <p:txBody>
          <a:bodyPr wrap="square" rtlCol="0">
            <a:spAutoFit/>
          </a:bodyPr>
          <a:lstStyle/>
          <a:p>
            <a:r>
              <a:rPr lang="en-US" sz="2000" b="1" dirty="0" smtClean="0">
                <a:solidFill>
                  <a:srgbClr val="C00000"/>
                </a:solidFill>
                <a:latin typeface="Comic Sans MS" pitchFamily="66" charset="0"/>
              </a:rPr>
              <a:t>more stringent</a:t>
            </a:r>
            <a:endParaRPr lang="en-US" sz="2000" b="1" dirty="0">
              <a:solidFill>
                <a:srgbClr val="C00000"/>
              </a:solidFill>
              <a:latin typeface="Comic Sans MS" pitchFamily="66"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build="allAtOnce"/>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rgbClr val="008272"/>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363C456-CFC3-4674-83B9-34DB1ABF1FA1}" type="slidenum">
              <a:rPr lang="en-US" smtClean="0"/>
              <a:pPr/>
              <a:t>6</a:t>
            </a:fld>
            <a:endParaRPr lang="en-US"/>
          </a:p>
        </p:txBody>
      </p:sp>
      <p:graphicFrame>
        <p:nvGraphicFramePr>
          <p:cNvPr id="4" name="Table 3"/>
          <p:cNvGraphicFramePr>
            <a:graphicFrameLocks noGrp="1"/>
          </p:cNvGraphicFramePr>
          <p:nvPr/>
        </p:nvGraphicFramePr>
        <p:xfrm>
          <a:off x="304800" y="609600"/>
          <a:ext cx="8458200" cy="5520309"/>
        </p:xfrm>
        <a:graphic>
          <a:graphicData uri="http://schemas.openxmlformats.org/drawingml/2006/table">
            <a:tbl>
              <a:tblPr firstRow="1" bandRow="1">
                <a:tableStyleId>{5C22544A-7EE6-4342-B048-85BDC9FD1C3A}</a:tableStyleId>
              </a:tblPr>
              <a:tblGrid>
                <a:gridCol w="1691640"/>
                <a:gridCol w="1691640"/>
                <a:gridCol w="1691640"/>
                <a:gridCol w="1691640"/>
                <a:gridCol w="1691640"/>
              </a:tblGrid>
              <a:tr h="904875">
                <a:tc>
                  <a:txBody>
                    <a:bodyPr/>
                    <a:lstStyle/>
                    <a:p>
                      <a:pPr marL="0" marR="0">
                        <a:lnSpc>
                          <a:spcPct val="115000"/>
                        </a:lnSpc>
                        <a:spcBef>
                          <a:spcPts val="0"/>
                        </a:spcBef>
                        <a:spcAft>
                          <a:spcPts val="0"/>
                        </a:spcAft>
                      </a:pPr>
                      <a:r>
                        <a:rPr lang="en-US" sz="1600" b="1" dirty="0">
                          <a:solidFill>
                            <a:schemeClr val="tx1"/>
                          </a:solidFill>
                          <a:latin typeface="Calibri"/>
                          <a:ea typeface="Calibri"/>
                          <a:cs typeface="Times New Roman"/>
                        </a:rPr>
                        <a:t>Pollutant</a:t>
                      </a:r>
                      <a:endParaRPr lang="en-US" sz="1600" dirty="0">
                        <a:solidFill>
                          <a:schemeClr val="tx1"/>
                        </a:solidFill>
                        <a:latin typeface="Calibri"/>
                        <a:ea typeface="Calibri"/>
                        <a:cs typeface="Times New Roman"/>
                      </a:endParaRPr>
                    </a:p>
                  </a:txBody>
                  <a:tcPr marL="68580" marR="68580" marT="0" marB="0">
                    <a:solidFill>
                      <a:srgbClr val="B1DDCD"/>
                    </a:solidFill>
                  </a:tcPr>
                </a:tc>
                <a:tc>
                  <a:txBody>
                    <a:bodyPr/>
                    <a:lstStyle/>
                    <a:p>
                      <a:pPr marL="0" marR="0" algn="ctr">
                        <a:lnSpc>
                          <a:spcPct val="115000"/>
                        </a:lnSpc>
                        <a:spcBef>
                          <a:spcPts val="0"/>
                        </a:spcBef>
                        <a:spcAft>
                          <a:spcPts val="0"/>
                        </a:spcAft>
                      </a:pPr>
                      <a:r>
                        <a:rPr lang="en-US" sz="1600" b="1" dirty="0">
                          <a:solidFill>
                            <a:schemeClr val="tx1"/>
                          </a:solidFill>
                          <a:latin typeface="Calibri"/>
                          <a:ea typeface="Calibri"/>
                          <a:cs typeface="Times New Roman"/>
                        </a:rPr>
                        <a:t>Freshwater Acute </a:t>
                      </a:r>
                      <a:r>
                        <a:rPr lang="en-US" sz="1600" b="1" dirty="0" smtClean="0">
                          <a:solidFill>
                            <a:schemeClr val="tx1"/>
                          </a:solidFill>
                          <a:latin typeface="Calibri"/>
                          <a:ea typeface="Calibri"/>
                          <a:cs typeface="Times New Roman"/>
                        </a:rPr>
                        <a:t>Criterion       </a:t>
                      </a:r>
                      <a:r>
                        <a:rPr lang="en-US" sz="1600" b="1" dirty="0">
                          <a:solidFill>
                            <a:schemeClr val="tx1"/>
                          </a:solidFill>
                          <a:latin typeface="Calibri"/>
                          <a:ea typeface="Calibri"/>
                          <a:cs typeface="Times New Roman"/>
                        </a:rPr>
                        <a:t>(</a:t>
                      </a:r>
                      <a:r>
                        <a:rPr lang="en-US" sz="1600" b="1" dirty="0">
                          <a:solidFill>
                            <a:schemeClr val="tx1"/>
                          </a:solidFill>
                          <a:latin typeface="Calibri"/>
                          <a:ea typeface="Calibri"/>
                          <a:cs typeface="Calibri"/>
                        </a:rPr>
                        <a:t>µ</a:t>
                      </a:r>
                      <a:r>
                        <a:rPr lang="en-US" sz="1600" b="1" dirty="0">
                          <a:solidFill>
                            <a:schemeClr val="tx1"/>
                          </a:solidFill>
                          <a:latin typeface="Calibri"/>
                          <a:ea typeface="Calibri"/>
                          <a:cs typeface="Times New Roman"/>
                        </a:rPr>
                        <a:t>g/L)</a:t>
                      </a:r>
                      <a:endParaRPr lang="en-US" sz="1600" dirty="0">
                        <a:solidFill>
                          <a:schemeClr val="tx1"/>
                        </a:solidFill>
                        <a:latin typeface="Calibri"/>
                        <a:ea typeface="Calibri"/>
                        <a:cs typeface="Times New Roman"/>
                      </a:endParaRPr>
                    </a:p>
                    <a:p>
                      <a:pPr marL="0" marR="0" algn="ctr">
                        <a:lnSpc>
                          <a:spcPct val="115000"/>
                        </a:lnSpc>
                        <a:spcBef>
                          <a:spcPts val="0"/>
                        </a:spcBef>
                        <a:spcAft>
                          <a:spcPts val="0"/>
                        </a:spcAft>
                      </a:pPr>
                      <a:r>
                        <a:rPr lang="en-US" sz="1600" b="1" dirty="0">
                          <a:solidFill>
                            <a:schemeClr val="tx1"/>
                          </a:solidFill>
                          <a:latin typeface="Calibri"/>
                          <a:ea typeface="Calibri"/>
                          <a:cs typeface="Times New Roman"/>
                        </a:rPr>
                        <a:t>CMC</a:t>
                      </a:r>
                      <a:endParaRPr lang="en-US" sz="1600" dirty="0">
                        <a:solidFill>
                          <a:schemeClr val="tx1"/>
                        </a:solidFill>
                        <a:latin typeface="Calibri"/>
                        <a:ea typeface="Calibri"/>
                        <a:cs typeface="Times New Roman"/>
                      </a:endParaRPr>
                    </a:p>
                  </a:txBody>
                  <a:tcPr marL="68580" marR="68580" marT="0" marB="0">
                    <a:solidFill>
                      <a:srgbClr val="B1DDCD"/>
                    </a:solidFill>
                  </a:tcPr>
                </a:tc>
                <a:tc>
                  <a:txBody>
                    <a:bodyPr/>
                    <a:lstStyle/>
                    <a:p>
                      <a:pPr marL="0" marR="0" algn="ctr">
                        <a:lnSpc>
                          <a:spcPct val="115000"/>
                        </a:lnSpc>
                        <a:spcBef>
                          <a:spcPts val="0"/>
                        </a:spcBef>
                        <a:spcAft>
                          <a:spcPts val="0"/>
                        </a:spcAft>
                      </a:pPr>
                      <a:r>
                        <a:rPr lang="en-US" sz="1600" b="1" dirty="0">
                          <a:solidFill>
                            <a:schemeClr val="tx1"/>
                          </a:solidFill>
                          <a:latin typeface="Calibri"/>
                          <a:ea typeface="Calibri"/>
                          <a:cs typeface="Times New Roman"/>
                        </a:rPr>
                        <a:t>Freshwater Chronic Criterion (</a:t>
                      </a:r>
                      <a:r>
                        <a:rPr lang="en-US" sz="1600" b="1" dirty="0">
                          <a:solidFill>
                            <a:schemeClr val="tx1"/>
                          </a:solidFill>
                          <a:latin typeface="Calibri"/>
                          <a:ea typeface="Calibri"/>
                          <a:cs typeface="Calibri"/>
                        </a:rPr>
                        <a:t>µ</a:t>
                      </a:r>
                      <a:r>
                        <a:rPr lang="en-US" sz="1600" b="1" dirty="0">
                          <a:solidFill>
                            <a:schemeClr val="tx1"/>
                          </a:solidFill>
                          <a:latin typeface="Calibri"/>
                          <a:ea typeface="Calibri"/>
                          <a:cs typeface="Times New Roman"/>
                        </a:rPr>
                        <a:t>g/L)</a:t>
                      </a:r>
                      <a:endParaRPr lang="en-US" sz="1600" dirty="0">
                        <a:solidFill>
                          <a:schemeClr val="tx1"/>
                        </a:solidFill>
                        <a:latin typeface="Calibri"/>
                        <a:ea typeface="Calibri"/>
                        <a:cs typeface="Times New Roman"/>
                      </a:endParaRPr>
                    </a:p>
                    <a:p>
                      <a:pPr marL="0" marR="0" algn="ctr">
                        <a:lnSpc>
                          <a:spcPct val="115000"/>
                        </a:lnSpc>
                        <a:spcBef>
                          <a:spcPts val="0"/>
                        </a:spcBef>
                        <a:spcAft>
                          <a:spcPts val="0"/>
                        </a:spcAft>
                      </a:pPr>
                      <a:r>
                        <a:rPr lang="en-US" sz="1600" b="1" dirty="0">
                          <a:solidFill>
                            <a:schemeClr val="tx1"/>
                          </a:solidFill>
                          <a:latin typeface="Calibri"/>
                          <a:ea typeface="Calibri"/>
                          <a:cs typeface="Times New Roman"/>
                        </a:rPr>
                        <a:t>CCC</a:t>
                      </a:r>
                      <a:endParaRPr lang="en-US" sz="1600" dirty="0">
                        <a:solidFill>
                          <a:schemeClr val="tx1"/>
                        </a:solidFill>
                        <a:latin typeface="Calibri"/>
                        <a:ea typeface="Calibri"/>
                        <a:cs typeface="Times New Roman"/>
                      </a:endParaRPr>
                    </a:p>
                  </a:txBody>
                  <a:tcPr marL="68580" marR="68580" marT="0" marB="0">
                    <a:solidFill>
                      <a:srgbClr val="B1DDCD"/>
                    </a:solidFill>
                  </a:tcPr>
                </a:tc>
                <a:tc>
                  <a:txBody>
                    <a:bodyPr/>
                    <a:lstStyle/>
                    <a:p>
                      <a:pPr marL="0" marR="0" algn="ctr">
                        <a:lnSpc>
                          <a:spcPct val="115000"/>
                        </a:lnSpc>
                        <a:spcBef>
                          <a:spcPts val="0"/>
                        </a:spcBef>
                        <a:spcAft>
                          <a:spcPts val="0"/>
                        </a:spcAft>
                      </a:pPr>
                      <a:r>
                        <a:rPr lang="en-US" sz="1600" b="1" dirty="0">
                          <a:solidFill>
                            <a:schemeClr val="tx1"/>
                          </a:solidFill>
                          <a:latin typeface="Calibri"/>
                          <a:ea typeface="Calibri"/>
                          <a:cs typeface="Times New Roman"/>
                        </a:rPr>
                        <a:t>Saltwater Acute Criterion </a:t>
                      </a:r>
                      <a:r>
                        <a:rPr lang="en-US" sz="1600" b="1" dirty="0" smtClean="0">
                          <a:solidFill>
                            <a:schemeClr val="tx1"/>
                          </a:solidFill>
                          <a:latin typeface="Calibri"/>
                          <a:ea typeface="Calibri"/>
                          <a:cs typeface="Times New Roman"/>
                        </a:rPr>
                        <a:t>      (</a:t>
                      </a:r>
                      <a:r>
                        <a:rPr lang="en-US" sz="1600" b="1" dirty="0">
                          <a:solidFill>
                            <a:schemeClr val="tx1"/>
                          </a:solidFill>
                          <a:latin typeface="Calibri"/>
                          <a:ea typeface="Calibri"/>
                          <a:cs typeface="Calibri"/>
                        </a:rPr>
                        <a:t>µ</a:t>
                      </a:r>
                      <a:r>
                        <a:rPr lang="en-US" sz="1600" b="1" dirty="0">
                          <a:solidFill>
                            <a:schemeClr val="tx1"/>
                          </a:solidFill>
                          <a:latin typeface="Calibri"/>
                          <a:ea typeface="Calibri"/>
                          <a:cs typeface="Times New Roman"/>
                        </a:rPr>
                        <a:t>g/L)</a:t>
                      </a:r>
                      <a:endParaRPr lang="en-US" sz="1600" dirty="0">
                        <a:solidFill>
                          <a:schemeClr val="tx1"/>
                        </a:solidFill>
                        <a:latin typeface="Calibri"/>
                        <a:ea typeface="Calibri"/>
                        <a:cs typeface="Times New Roman"/>
                      </a:endParaRPr>
                    </a:p>
                    <a:p>
                      <a:pPr marL="0" marR="0" algn="ctr">
                        <a:lnSpc>
                          <a:spcPct val="115000"/>
                        </a:lnSpc>
                        <a:spcBef>
                          <a:spcPts val="0"/>
                        </a:spcBef>
                        <a:spcAft>
                          <a:spcPts val="0"/>
                        </a:spcAft>
                      </a:pPr>
                      <a:r>
                        <a:rPr lang="en-US" sz="1600" b="1" dirty="0">
                          <a:solidFill>
                            <a:schemeClr val="tx1"/>
                          </a:solidFill>
                          <a:latin typeface="Calibri"/>
                          <a:ea typeface="Calibri"/>
                          <a:cs typeface="Times New Roman"/>
                        </a:rPr>
                        <a:t>CMC</a:t>
                      </a:r>
                      <a:endParaRPr lang="en-US" sz="1600" dirty="0">
                        <a:solidFill>
                          <a:schemeClr val="tx1"/>
                        </a:solidFill>
                        <a:latin typeface="Calibri"/>
                        <a:ea typeface="Calibri"/>
                        <a:cs typeface="Times New Roman"/>
                      </a:endParaRPr>
                    </a:p>
                  </a:txBody>
                  <a:tcPr marL="68580" marR="68580" marT="0" marB="0">
                    <a:solidFill>
                      <a:srgbClr val="B1DDCD"/>
                    </a:solidFill>
                  </a:tcPr>
                </a:tc>
                <a:tc>
                  <a:txBody>
                    <a:bodyPr/>
                    <a:lstStyle/>
                    <a:p>
                      <a:pPr marL="0" marR="0" algn="ctr">
                        <a:lnSpc>
                          <a:spcPct val="115000"/>
                        </a:lnSpc>
                        <a:spcBef>
                          <a:spcPts val="0"/>
                        </a:spcBef>
                        <a:spcAft>
                          <a:spcPts val="0"/>
                        </a:spcAft>
                      </a:pPr>
                      <a:r>
                        <a:rPr lang="en-US" sz="1600" b="1" dirty="0">
                          <a:solidFill>
                            <a:schemeClr val="tx1"/>
                          </a:solidFill>
                          <a:latin typeface="Calibri"/>
                          <a:ea typeface="Calibri"/>
                          <a:cs typeface="Times New Roman"/>
                        </a:rPr>
                        <a:t>Saltwater Chronic Criterion </a:t>
                      </a:r>
                      <a:r>
                        <a:rPr lang="en-US" sz="1600" b="1" dirty="0" smtClean="0">
                          <a:solidFill>
                            <a:schemeClr val="tx1"/>
                          </a:solidFill>
                          <a:latin typeface="Calibri"/>
                          <a:ea typeface="Calibri"/>
                          <a:cs typeface="Times New Roman"/>
                        </a:rPr>
                        <a:t>      (</a:t>
                      </a:r>
                      <a:r>
                        <a:rPr lang="en-US" sz="1600" b="1" dirty="0">
                          <a:solidFill>
                            <a:schemeClr val="tx1"/>
                          </a:solidFill>
                          <a:latin typeface="Calibri"/>
                          <a:ea typeface="Calibri"/>
                          <a:cs typeface="Calibri"/>
                        </a:rPr>
                        <a:t>µ</a:t>
                      </a:r>
                      <a:r>
                        <a:rPr lang="en-US" sz="1600" b="1" dirty="0">
                          <a:solidFill>
                            <a:schemeClr val="tx1"/>
                          </a:solidFill>
                          <a:latin typeface="Calibri"/>
                          <a:ea typeface="Calibri"/>
                          <a:cs typeface="Times New Roman"/>
                        </a:rPr>
                        <a:t>g/L)</a:t>
                      </a:r>
                      <a:endParaRPr lang="en-US" sz="1600" dirty="0">
                        <a:solidFill>
                          <a:schemeClr val="tx1"/>
                        </a:solidFill>
                        <a:latin typeface="Calibri"/>
                        <a:ea typeface="Calibri"/>
                        <a:cs typeface="Times New Roman"/>
                      </a:endParaRPr>
                    </a:p>
                    <a:p>
                      <a:pPr marL="0" marR="0" algn="ctr">
                        <a:lnSpc>
                          <a:spcPct val="115000"/>
                        </a:lnSpc>
                        <a:spcBef>
                          <a:spcPts val="0"/>
                        </a:spcBef>
                        <a:spcAft>
                          <a:spcPts val="0"/>
                        </a:spcAft>
                      </a:pPr>
                      <a:r>
                        <a:rPr lang="en-US" sz="1600" b="1" dirty="0">
                          <a:solidFill>
                            <a:schemeClr val="tx1"/>
                          </a:solidFill>
                          <a:latin typeface="Calibri"/>
                          <a:ea typeface="Calibri"/>
                          <a:cs typeface="Times New Roman"/>
                        </a:rPr>
                        <a:t>CCC</a:t>
                      </a:r>
                      <a:endParaRPr lang="en-US" sz="1600" dirty="0">
                        <a:solidFill>
                          <a:schemeClr val="tx1"/>
                        </a:solidFill>
                        <a:latin typeface="Calibri"/>
                        <a:ea typeface="Calibri"/>
                        <a:cs typeface="Times New Roman"/>
                      </a:endParaRPr>
                    </a:p>
                  </a:txBody>
                  <a:tcPr marL="68580" marR="68580" marT="0" marB="0">
                    <a:solidFill>
                      <a:srgbClr val="B1DDCD"/>
                    </a:solidFill>
                  </a:tcPr>
                </a:tc>
              </a:tr>
              <a:tr h="466725">
                <a:tc>
                  <a:txBody>
                    <a:bodyPr/>
                    <a:lstStyle/>
                    <a:p>
                      <a:pPr marL="0" marR="0">
                        <a:lnSpc>
                          <a:spcPct val="115000"/>
                        </a:lnSpc>
                        <a:spcBef>
                          <a:spcPts val="0"/>
                        </a:spcBef>
                        <a:spcAft>
                          <a:spcPts val="0"/>
                        </a:spcAft>
                      </a:pPr>
                      <a:r>
                        <a:rPr lang="en-US" sz="2000" dirty="0">
                          <a:latin typeface="Calibri"/>
                          <a:ea typeface="Calibri"/>
                          <a:cs typeface="Times New Roman"/>
                        </a:rPr>
                        <a:t>PCBs</a:t>
                      </a:r>
                    </a:p>
                  </a:txBody>
                  <a:tcPr marL="68580" marR="68580" marT="0" marB="0">
                    <a:solidFill>
                      <a:schemeClr val="bg1">
                        <a:lumMod val="85000"/>
                      </a:schemeClr>
                    </a:solidFill>
                  </a:tcPr>
                </a:tc>
                <a:tc>
                  <a:txBody>
                    <a:bodyPr/>
                    <a:lstStyle/>
                    <a:p>
                      <a:pPr marL="0" marR="0">
                        <a:lnSpc>
                          <a:spcPct val="115000"/>
                        </a:lnSpc>
                        <a:spcBef>
                          <a:spcPts val="0"/>
                        </a:spcBef>
                        <a:spcAft>
                          <a:spcPts val="0"/>
                        </a:spcAft>
                      </a:pPr>
                      <a:r>
                        <a:rPr lang="en-US" sz="2000">
                          <a:latin typeface="Calibri"/>
                          <a:ea typeface="Calibri"/>
                          <a:cs typeface="Times New Roman"/>
                        </a:rPr>
                        <a:t>2</a:t>
                      </a:r>
                      <a:r>
                        <a:rPr lang="en-US" sz="2000" b="1" baseline="30000">
                          <a:latin typeface="Calibri"/>
                          <a:ea typeface="Calibri"/>
                          <a:cs typeface="Times New Roman"/>
                        </a:rPr>
                        <a:t> K</a:t>
                      </a:r>
                      <a:endParaRPr lang="en-US" sz="2000">
                        <a:latin typeface="Calibri"/>
                        <a:ea typeface="Calibri"/>
                        <a:cs typeface="Times New Roman"/>
                      </a:endParaRPr>
                    </a:p>
                  </a:txBody>
                  <a:tcPr marL="68580" marR="68580" marT="0" marB="0">
                    <a:solidFill>
                      <a:schemeClr val="bg1">
                        <a:lumMod val="85000"/>
                      </a:schemeClr>
                    </a:solidFill>
                  </a:tcPr>
                </a:tc>
                <a:tc>
                  <a:txBody>
                    <a:bodyPr/>
                    <a:lstStyle/>
                    <a:p>
                      <a:pPr marL="0" marR="0">
                        <a:lnSpc>
                          <a:spcPct val="115000"/>
                        </a:lnSpc>
                        <a:spcBef>
                          <a:spcPts val="0"/>
                        </a:spcBef>
                        <a:spcAft>
                          <a:spcPts val="0"/>
                        </a:spcAft>
                      </a:pPr>
                      <a:r>
                        <a:rPr lang="en-US" sz="2000">
                          <a:latin typeface="Calibri"/>
                          <a:ea typeface="Calibri"/>
                          <a:cs typeface="Times New Roman"/>
                        </a:rPr>
                        <a:t>0.014</a:t>
                      </a:r>
                      <a:r>
                        <a:rPr lang="en-US" sz="2000" b="1" baseline="30000">
                          <a:latin typeface="Calibri"/>
                          <a:ea typeface="Calibri"/>
                          <a:cs typeface="Times New Roman"/>
                        </a:rPr>
                        <a:t>K</a:t>
                      </a:r>
                      <a:endParaRPr lang="en-US" sz="2000">
                        <a:latin typeface="Calibri"/>
                        <a:ea typeface="Calibri"/>
                        <a:cs typeface="Times New Roman"/>
                      </a:endParaRPr>
                    </a:p>
                  </a:txBody>
                  <a:tcPr marL="68580" marR="68580" marT="0" marB="0">
                    <a:solidFill>
                      <a:schemeClr val="bg1">
                        <a:lumMod val="85000"/>
                      </a:schemeClr>
                    </a:solidFill>
                  </a:tcPr>
                </a:tc>
                <a:tc>
                  <a:txBody>
                    <a:bodyPr/>
                    <a:lstStyle/>
                    <a:p>
                      <a:pPr marL="0" marR="0">
                        <a:lnSpc>
                          <a:spcPct val="115000"/>
                        </a:lnSpc>
                        <a:spcBef>
                          <a:spcPts val="0"/>
                        </a:spcBef>
                        <a:spcAft>
                          <a:spcPts val="0"/>
                        </a:spcAft>
                      </a:pPr>
                      <a:r>
                        <a:rPr lang="en-US" sz="2000">
                          <a:latin typeface="Calibri"/>
                          <a:ea typeface="Calibri"/>
                          <a:cs typeface="Times New Roman"/>
                        </a:rPr>
                        <a:t>10</a:t>
                      </a:r>
                      <a:r>
                        <a:rPr lang="en-US" sz="2000" b="1" baseline="30000">
                          <a:latin typeface="Calibri"/>
                          <a:ea typeface="Calibri"/>
                          <a:cs typeface="Times New Roman"/>
                        </a:rPr>
                        <a:t> K</a:t>
                      </a:r>
                      <a:endParaRPr lang="en-US" sz="2000">
                        <a:latin typeface="Calibri"/>
                        <a:ea typeface="Calibri"/>
                        <a:cs typeface="Times New Roman"/>
                      </a:endParaRPr>
                    </a:p>
                  </a:txBody>
                  <a:tcPr marL="68580" marR="68580" marT="0" marB="0">
                    <a:solidFill>
                      <a:schemeClr val="bg1">
                        <a:lumMod val="85000"/>
                      </a:schemeClr>
                    </a:solidFill>
                  </a:tcPr>
                </a:tc>
                <a:tc>
                  <a:txBody>
                    <a:bodyPr/>
                    <a:lstStyle/>
                    <a:p>
                      <a:pPr marL="0" marR="0">
                        <a:lnSpc>
                          <a:spcPct val="115000"/>
                        </a:lnSpc>
                        <a:spcBef>
                          <a:spcPts val="0"/>
                        </a:spcBef>
                        <a:spcAft>
                          <a:spcPts val="0"/>
                        </a:spcAft>
                      </a:pPr>
                      <a:r>
                        <a:rPr lang="en-US" sz="2000" dirty="0">
                          <a:latin typeface="Calibri"/>
                          <a:ea typeface="Calibri"/>
                          <a:cs typeface="Times New Roman"/>
                        </a:rPr>
                        <a:t>0.03</a:t>
                      </a:r>
                      <a:r>
                        <a:rPr lang="en-US" sz="2000" b="1" baseline="30000" dirty="0">
                          <a:latin typeface="Calibri"/>
                          <a:ea typeface="Calibri"/>
                          <a:cs typeface="Times New Roman"/>
                        </a:rPr>
                        <a:t> K</a:t>
                      </a:r>
                      <a:endParaRPr lang="en-US" sz="2000" dirty="0">
                        <a:latin typeface="Calibri"/>
                        <a:ea typeface="Calibri"/>
                        <a:cs typeface="Times New Roman"/>
                      </a:endParaRPr>
                    </a:p>
                  </a:txBody>
                  <a:tcPr marL="68580" marR="68580" marT="0" marB="0">
                    <a:solidFill>
                      <a:schemeClr val="bg1">
                        <a:lumMod val="85000"/>
                      </a:schemeClr>
                    </a:solidFill>
                  </a:tcPr>
                </a:tc>
              </a:tr>
              <a:tr h="904875">
                <a:tc>
                  <a:txBody>
                    <a:bodyPr/>
                    <a:lstStyle/>
                    <a:p>
                      <a:endParaRPr lang="en-US" dirty="0"/>
                    </a:p>
                  </a:txBody>
                  <a:tcPr>
                    <a:solidFill>
                      <a:schemeClr val="bg1">
                        <a:lumMod val="95000"/>
                      </a:schemeClr>
                    </a:solidFill>
                  </a:tcPr>
                </a:tc>
                <a:tc gridSpan="4">
                  <a:txBody>
                    <a:bodyPr/>
                    <a:lstStyle/>
                    <a:p>
                      <a:r>
                        <a:rPr lang="en-US" sz="1800" b="1" kern="1200" baseline="30000" dirty="0" smtClean="0">
                          <a:solidFill>
                            <a:schemeClr val="dk1"/>
                          </a:solidFill>
                          <a:latin typeface="+mn-lt"/>
                          <a:ea typeface="+mn-ea"/>
                          <a:cs typeface="+mn-cs"/>
                        </a:rPr>
                        <a:t>K</a:t>
                      </a:r>
                      <a:r>
                        <a:rPr lang="en-US" sz="1800" kern="1200" dirty="0" smtClean="0">
                          <a:solidFill>
                            <a:schemeClr val="dk1"/>
                          </a:solidFill>
                          <a:latin typeface="+mn-lt"/>
                          <a:ea typeface="+mn-ea"/>
                          <a:cs typeface="+mn-cs"/>
                        </a:rPr>
                        <a:t> </a:t>
                      </a:r>
                      <a:r>
                        <a:rPr lang="en-US" sz="1800" i="1" kern="1200" dirty="0" smtClean="0">
                          <a:solidFill>
                            <a:schemeClr val="dk1"/>
                          </a:solidFill>
                          <a:latin typeface="+mn-lt"/>
                          <a:ea typeface="+mn-ea"/>
                          <a:cs typeface="+mn-cs"/>
                        </a:rPr>
                        <a:t>This criterion applies to total PCBs (e.g.</a:t>
                      </a:r>
                      <a:r>
                        <a:rPr lang="en-US" sz="1800" kern="1200" dirty="0" smtClean="0">
                          <a:solidFill>
                            <a:schemeClr val="dk1"/>
                          </a:solidFill>
                          <a:latin typeface="+mn-lt"/>
                          <a:ea typeface="+mn-ea"/>
                          <a:cs typeface="+mn-cs"/>
                        </a:rPr>
                        <a:t> determined as </a:t>
                      </a:r>
                      <a:r>
                        <a:rPr lang="en-US" sz="1800" kern="1200" dirty="0" err="1" smtClean="0">
                          <a:solidFill>
                            <a:schemeClr val="dk1"/>
                          </a:solidFill>
                          <a:latin typeface="+mn-lt"/>
                          <a:ea typeface="+mn-ea"/>
                          <a:cs typeface="+mn-cs"/>
                        </a:rPr>
                        <a:t>Aroclors</a:t>
                      </a:r>
                      <a:r>
                        <a:rPr lang="en-US" sz="1800" kern="1200" dirty="0" smtClean="0">
                          <a:solidFill>
                            <a:schemeClr val="dk1"/>
                          </a:solidFill>
                          <a:latin typeface="+mn-lt"/>
                          <a:ea typeface="+mn-ea"/>
                          <a:cs typeface="+mn-cs"/>
                        </a:rPr>
                        <a:t> or congeners)</a:t>
                      </a:r>
                      <a:r>
                        <a:rPr lang="en-US" sz="1800" b="1" kern="1200" dirty="0" smtClean="0">
                          <a:solidFill>
                            <a:schemeClr val="dk1"/>
                          </a:solidFill>
                          <a:latin typeface="+mn-lt"/>
                          <a:ea typeface="+mn-ea"/>
                          <a:cs typeface="+mn-cs"/>
                        </a:rPr>
                        <a:t> </a:t>
                      </a:r>
                      <a:endParaRPr lang="en-US" sz="1800" dirty="0"/>
                    </a:p>
                  </a:txBody>
                  <a:tcPr>
                    <a:solidFill>
                      <a:schemeClr val="bg1">
                        <a:lumMod val="95000"/>
                      </a:schemeClr>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466725">
                <a:tc>
                  <a:txBody>
                    <a:bodyPr/>
                    <a:lstStyle/>
                    <a:p>
                      <a:pPr marL="0" marR="0">
                        <a:lnSpc>
                          <a:spcPct val="115000"/>
                        </a:lnSpc>
                        <a:spcBef>
                          <a:spcPts val="0"/>
                        </a:spcBef>
                        <a:spcAft>
                          <a:spcPts val="0"/>
                        </a:spcAft>
                      </a:pPr>
                      <a:r>
                        <a:rPr lang="en-US" sz="2000" dirty="0">
                          <a:latin typeface="Calibri"/>
                          <a:ea typeface="Calibri"/>
                          <a:cs typeface="Times New Roman"/>
                        </a:rPr>
                        <a:t>selenium</a:t>
                      </a:r>
                    </a:p>
                  </a:txBody>
                  <a:tcPr marL="68580" marR="68580" marT="0" marB="0">
                    <a:solidFill>
                      <a:schemeClr val="bg1">
                        <a:lumMod val="85000"/>
                      </a:schemeClr>
                    </a:solidFill>
                  </a:tcPr>
                </a:tc>
                <a:tc>
                  <a:txBody>
                    <a:bodyPr/>
                    <a:lstStyle/>
                    <a:p>
                      <a:pPr marL="0" marR="0">
                        <a:lnSpc>
                          <a:spcPct val="115000"/>
                        </a:lnSpc>
                        <a:spcBef>
                          <a:spcPts val="0"/>
                        </a:spcBef>
                        <a:spcAft>
                          <a:spcPts val="0"/>
                        </a:spcAft>
                      </a:pPr>
                      <a:r>
                        <a:rPr lang="en-US" sz="2000" dirty="0">
                          <a:latin typeface="Calibri"/>
                          <a:ea typeface="Calibri"/>
                          <a:cs typeface="Times New Roman"/>
                        </a:rPr>
                        <a:t>See C, L</a:t>
                      </a:r>
                    </a:p>
                  </a:txBody>
                  <a:tcPr marL="68580" marR="68580" marT="0" marB="0" anchor="ctr">
                    <a:solidFill>
                      <a:schemeClr val="bg1">
                        <a:lumMod val="85000"/>
                      </a:schemeClr>
                    </a:solidFill>
                  </a:tcPr>
                </a:tc>
                <a:tc>
                  <a:txBody>
                    <a:bodyPr/>
                    <a:lstStyle/>
                    <a:p>
                      <a:pPr marL="0" marR="0">
                        <a:lnSpc>
                          <a:spcPct val="115000"/>
                        </a:lnSpc>
                        <a:spcBef>
                          <a:spcPts val="0"/>
                        </a:spcBef>
                        <a:spcAft>
                          <a:spcPts val="0"/>
                        </a:spcAft>
                      </a:pPr>
                      <a:r>
                        <a:rPr lang="en-US" sz="2000" dirty="0">
                          <a:latin typeface="Calibri"/>
                          <a:ea typeface="Calibri"/>
                          <a:cs typeface="Times New Roman"/>
                        </a:rPr>
                        <a:t>4.6</a:t>
                      </a:r>
                      <a:r>
                        <a:rPr lang="en-US" sz="2000" b="1" baseline="30000" dirty="0">
                          <a:latin typeface="Calibri"/>
                          <a:ea typeface="Calibri"/>
                          <a:cs typeface="Times New Roman"/>
                        </a:rPr>
                        <a:t>C</a:t>
                      </a:r>
                      <a:endParaRPr lang="en-US" sz="2000" dirty="0">
                        <a:latin typeface="Calibri"/>
                        <a:ea typeface="Calibri"/>
                        <a:cs typeface="Times New Roman"/>
                      </a:endParaRPr>
                    </a:p>
                  </a:txBody>
                  <a:tcPr marL="68580" marR="68580" marT="0" marB="0">
                    <a:solidFill>
                      <a:schemeClr val="bg1">
                        <a:lumMod val="85000"/>
                      </a:schemeClr>
                    </a:solidFill>
                  </a:tcPr>
                </a:tc>
                <a:tc>
                  <a:txBody>
                    <a:bodyPr/>
                    <a:lstStyle/>
                    <a:p>
                      <a:pPr marL="0" marR="0">
                        <a:lnSpc>
                          <a:spcPct val="115000"/>
                        </a:lnSpc>
                        <a:spcBef>
                          <a:spcPts val="0"/>
                        </a:spcBef>
                        <a:spcAft>
                          <a:spcPts val="0"/>
                        </a:spcAft>
                      </a:pPr>
                      <a:r>
                        <a:rPr lang="en-US" sz="2000" dirty="0">
                          <a:latin typeface="Calibri"/>
                          <a:ea typeface="Calibri"/>
                          <a:cs typeface="Times New Roman"/>
                        </a:rPr>
                        <a:t>290</a:t>
                      </a:r>
                      <a:r>
                        <a:rPr lang="en-US" sz="2000" b="1" baseline="30000" dirty="0">
                          <a:latin typeface="Calibri"/>
                          <a:ea typeface="Calibri"/>
                          <a:cs typeface="Times New Roman"/>
                        </a:rPr>
                        <a:t> C</a:t>
                      </a:r>
                      <a:r>
                        <a:rPr lang="en-US" sz="2000" dirty="0">
                          <a:latin typeface="Calibri"/>
                          <a:ea typeface="Calibri"/>
                          <a:cs typeface="Times New Roman"/>
                        </a:rPr>
                        <a:t> </a:t>
                      </a:r>
                    </a:p>
                  </a:txBody>
                  <a:tcPr marL="68580" marR="68580" marT="0" marB="0">
                    <a:solidFill>
                      <a:schemeClr val="bg1">
                        <a:lumMod val="85000"/>
                      </a:schemeClr>
                    </a:solidFill>
                  </a:tcPr>
                </a:tc>
                <a:tc>
                  <a:txBody>
                    <a:bodyPr/>
                    <a:lstStyle/>
                    <a:p>
                      <a:pPr marL="0" marR="0">
                        <a:lnSpc>
                          <a:spcPct val="115000"/>
                        </a:lnSpc>
                        <a:spcBef>
                          <a:spcPts val="0"/>
                        </a:spcBef>
                        <a:spcAft>
                          <a:spcPts val="0"/>
                        </a:spcAft>
                      </a:pPr>
                      <a:r>
                        <a:rPr lang="en-US" sz="2000" dirty="0">
                          <a:latin typeface="Calibri"/>
                          <a:ea typeface="Calibri"/>
                          <a:cs typeface="Times New Roman"/>
                        </a:rPr>
                        <a:t>71</a:t>
                      </a:r>
                      <a:r>
                        <a:rPr lang="en-US" sz="2000" b="1" baseline="30000" dirty="0">
                          <a:latin typeface="Calibri"/>
                          <a:ea typeface="Calibri"/>
                          <a:cs typeface="Times New Roman"/>
                        </a:rPr>
                        <a:t> C</a:t>
                      </a:r>
                      <a:r>
                        <a:rPr lang="en-US" sz="2000" dirty="0">
                          <a:latin typeface="Calibri"/>
                          <a:ea typeface="Calibri"/>
                          <a:cs typeface="Times New Roman"/>
                        </a:rPr>
                        <a:t> </a:t>
                      </a:r>
                    </a:p>
                  </a:txBody>
                  <a:tcPr marL="68580" marR="68580" marT="0" marB="0">
                    <a:solidFill>
                      <a:schemeClr val="bg1">
                        <a:lumMod val="85000"/>
                      </a:schemeClr>
                    </a:solidFill>
                  </a:tcPr>
                </a:tc>
              </a:tr>
              <a:tr h="2171700">
                <a:tc>
                  <a:txBody>
                    <a:bodyPr/>
                    <a:lstStyle/>
                    <a:p>
                      <a:endParaRPr lang="en-US" dirty="0"/>
                    </a:p>
                  </a:txBody>
                  <a:tcPr>
                    <a:solidFill>
                      <a:schemeClr val="bg1">
                        <a:lumMod val="95000"/>
                      </a:schemeClr>
                    </a:solidFill>
                  </a:tcPr>
                </a:tc>
                <a:tc gridSpan="4">
                  <a:txBody>
                    <a:bodyPr/>
                    <a:lstStyle/>
                    <a:p>
                      <a:r>
                        <a:rPr lang="en-US" sz="1800" b="1" kern="1200" baseline="30000" dirty="0" smtClean="0">
                          <a:solidFill>
                            <a:schemeClr val="dk1"/>
                          </a:solidFill>
                          <a:latin typeface="+mn-lt"/>
                          <a:ea typeface="+mn-ea"/>
                          <a:cs typeface="+mn-cs"/>
                        </a:rPr>
                        <a:t>C</a:t>
                      </a:r>
                      <a:r>
                        <a:rPr lang="en-US" sz="1800" i="1" kern="1200" dirty="0" smtClean="0">
                          <a:solidFill>
                            <a:schemeClr val="dk1"/>
                          </a:solidFill>
                          <a:latin typeface="+mn-lt"/>
                          <a:ea typeface="+mn-ea"/>
                          <a:cs typeface="+mn-cs"/>
                        </a:rPr>
                        <a:t> Criterion is expressed in terms of “dissolved” concentrations in the water column.</a:t>
                      </a:r>
                      <a:endParaRPr lang="en-US" sz="1800" kern="1200" dirty="0" smtClean="0">
                        <a:solidFill>
                          <a:schemeClr val="dk1"/>
                        </a:solidFill>
                        <a:latin typeface="+mn-lt"/>
                        <a:ea typeface="+mn-ea"/>
                        <a:cs typeface="+mn-cs"/>
                      </a:endParaRPr>
                    </a:p>
                    <a:p>
                      <a:r>
                        <a:rPr lang="en-US" sz="1800" b="1" kern="1200" dirty="0" smtClean="0">
                          <a:solidFill>
                            <a:schemeClr val="dk1"/>
                          </a:solidFill>
                          <a:latin typeface="+mn-lt"/>
                          <a:ea typeface="+mn-ea"/>
                          <a:cs typeface="+mn-cs"/>
                        </a:rPr>
                        <a:t> </a:t>
                      </a:r>
                      <a:endParaRPr lang="en-US" sz="1800" kern="1200" dirty="0" smtClean="0">
                        <a:solidFill>
                          <a:schemeClr val="dk1"/>
                        </a:solidFill>
                        <a:latin typeface="+mn-lt"/>
                        <a:ea typeface="+mn-ea"/>
                        <a:cs typeface="+mn-cs"/>
                      </a:endParaRPr>
                    </a:p>
                    <a:p>
                      <a:r>
                        <a:rPr lang="en-US" sz="1800" b="1" u="none" kern="1200" baseline="30000" dirty="0" smtClean="0">
                          <a:solidFill>
                            <a:schemeClr val="dk1"/>
                          </a:solidFill>
                          <a:latin typeface="+mn-lt"/>
                          <a:ea typeface="+mn-ea"/>
                          <a:cs typeface="+mn-cs"/>
                        </a:rPr>
                        <a:t>L</a:t>
                      </a:r>
                      <a:r>
                        <a:rPr lang="en-US" sz="1800" i="1" u="none" kern="1200" dirty="0" smtClean="0">
                          <a:solidFill>
                            <a:schemeClr val="dk1"/>
                          </a:solidFill>
                          <a:latin typeface="+mn-lt"/>
                          <a:ea typeface="+mn-ea"/>
                          <a:cs typeface="+mn-cs"/>
                        </a:rPr>
                        <a:t> The CMC=(1/[(f1/CMC1)+(f2/CMC2)]µg/L) * CF where f1 and f2 are the fractions of total selenium that are treated as </a:t>
                      </a:r>
                      <a:r>
                        <a:rPr lang="en-US" sz="1800" i="1" u="none" kern="1200" dirty="0" err="1" smtClean="0">
                          <a:solidFill>
                            <a:schemeClr val="dk1"/>
                          </a:solidFill>
                          <a:latin typeface="+mn-lt"/>
                          <a:ea typeface="+mn-ea"/>
                          <a:cs typeface="+mn-cs"/>
                        </a:rPr>
                        <a:t>selenite</a:t>
                      </a:r>
                      <a:r>
                        <a:rPr lang="en-US" sz="1800" i="1" u="none" kern="1200" dirty="0" smtClean="0">
                          <a:solidFill>
                            <a:schemeClr val="dk1"/>
                          </a:solidFill>
                          <a:latin typeface="+mn-lt"/>
                          <a:ea typeface="+mn-ea"/>
                          <a:cs typeface="+mn-cs"/>
                        </a:rPr>
                        <a:t> and </a:t>
                      </a:r>
                      <a:r>
                        <a:rPr lang="en-US" sz="1800" i="1" u="none" kern="1200" dirty="0" err="1" smtClean="0">
                          <a:solidFill>
                            <a:schemeClr val="dk1"/>
                          </a:solidFill>
                          <a:latin typeface="+mn-lt"/>
                          <a:ea typeface="+mn-ea"/>
                          <a:cs typeface="+mn-cs"/>
                        </a:rPr>
                        <a:t>selenate</a:t>
                      </a:r>
                      <a:r>
                        <a:rPr lang="en-US" sz="1800" i="1" u="none" kern="1200" dirty="0" smtClean="0">
                          <a:solidFill>
                            <a:schemeClr val="dk1"/>
                          </a:solidFill>
                          <a:latin typeface="+mn-lt"/>
                          <a:ea typeface="+mn-ea"/>
                          <a:cs typeface="+mn-cs"/>
                        </a:rPr>
                        <a:t>, </a:t>
                      </a:r>
                      <a:r>
                        <a:rPr lang="en-US" sz="1800" i="1" u="none" kern="1200" dirty="0" err="1" smtClean="0">
                          <a:solidFill>
                            <a:schemeClr val="dk1"/>
                          </a:solidFill>
                          <a:latin typeface="+mn-lt"/>
                          <a:ea typeface="+mn-ea"/>
                          <a:cs typeface="+mn-cs"/>
                        </a:rPr>
                        <a:t>respectively,and</a:t>
                      </a:r>
                      <a:r>
                        <a:rPr lang="en-US" sz="1800" i="1" u="none" kern="1200" dirty="0" smtClean="0">
                          <a:solidFill>
                            <a:schemeClr val="dk1"/>
                          </a:solidFill>
                          <a:latin typeface="+mn-lt"/>
                          <a:ea typeface="+mn-ea"/>
                          <a:cs typeface="+mn-cs"/>
                        </a:rPr>
                        <a:t> CMC1 and CMC2 are 185.9 </a:t>
                      </a:r>
                      <a:r>
                        <a:rPr lang="en-US" sz="1800" i="1" u="none" kern="1200" dirty="0" err="1" smtClean="0">
                          <a:solidFill>
                            <a:schemeClr val="dk1"/>
                          </a:solidFill>
                          <a:latin typeface="+mn-lt"/>
                          <a:ea typeface="+mn-ea"/>
                          <a:cs typeface="+mn-cs"/>
                        </a:rPr>
                        <a:t>μg</a:t>
                      </a:r>
                      <a:r>
                        <a:rPr lang="en-US" sz="1800" i="1" u="none" kern="1200" dirty="0" smtClean="0">
                          <a:solidFill>
                            <a:schemeClr val="dk1"/>
                          </a:solidFill>
                          <a:latin typeface="+mn-lt"/>
                          <a:ea typeface="+mn-ea"/>
                          <a:cs typeface="+mn-cs"/>
                        </a:rPr>
                        <a:t>/L and 12.82 </a:t>
                      </a:r>
                      <a:r>
                        <a:rPr lang="en-US" sz="1800" i="1" u="none" kern="1200" dirty="0" err="1" smtClean="0">
                          <a:solidFill>
                            <a:schemeClr val="dk1"/>
                          </a:solidFill>
                          <a:latin typeface="+mn-lt"/>
                          <a:ea typeface="+mn-ea"/>
                          <a:cs typeface="+mn-cs"/>
                        </a:rPr>
                        <a:t>μg</a:t>
                      </a:r>
                      <a:r>
                        <a:rPr lang="en-US" sz="1800" i="1" u="none" kern="1200" dirty="0" smtClean="0">
                          <a:solidFill>
                            <a:schemeClr val="dk1"/>
                          </a:solidFill>
                          <a:latin typeface="+mn-lt"/>
                          <a:ea typeface="+mn-ea"/>
                          <a:cs typeface="+mn-cs"/>
                        </a:rPr>
                        <a:t>/L, respectively. See expanded endnote F for the Conversion Factor (CF) for selenium.</a:t>
                      </a:r>
                      <a:r>
                        <a:rPr lang="en-US" sz="1800" b="1" u="none" kern="1200" dirty="0" smtClean="0">
                          <a:solidFill>
                            <a:schemeClr val="dk1"/>
                          </a:solidFill>
                          <a:latin typeface="+mn-lt"/>
                          <a:ea typeface="+mn-ea"/>
                          <a:cs typeface="+mn-cs"/>
                        </a:rPr>
                        <a:t> </a:t>
                      </a:r>
                      <a:endParaRPr lang="en-US" sz="1800" u="none" kern="1200" dirty="0" smtClean="0">
                        <a:solidFill>
                          <a:schemeClr val="dk1"/>
                        </a:solidFill>
                        <a:latin typeface="+mn-lt"/>
                        <a:ea typeface="+mn-ea"/>
                        <a:cs typeface="+mn-cs"/>
                      </a:endParaRPr>
                    </a:p>
                    <a:p>
                      <a:endParaRPr lang="en-US" dirty="0"/>
                    </a:p>
                  </a:txBody>
                  <a:tcPr>
                    <a:solidFill>
                      <a:schemeClr val="bg1">
                        <a:lumMod val="95000"/>
                      </a:schemeClr>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bl>
          </a:graphicData>
        </a:graphic>
      </p:graphicFrame>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ular Callout 8"/>
          <p:cNvSpPr/>
          <p:nvPr/>
        </p:nvSpPr>
        <p:spPr>
          <a:xfrm>
            <a:off x="5638800" y="2057400"/>
            <a:ext cx="3048000" cy="2819400"/>
          </a:xfrm>
          <a:prstGeom prst="wedgeRectCallout">
            <a:avLst>
              <a:gd name="adj1" fmla="val -62720"/>
              <a:gd name="adj2" fmla="val 21454"/>
            </a:avLst>
          </a:prstGeom>
          <a:noFill/>
          <a:ln w="41275">
            <a:solidFill>
              <a:srgbClr val="0081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p:cNvSpPr>
            <a:spLocks noGrp="1"/>
          </p:cNvSpPr>
          <p:nvPr>
            <p:ph idx="1"/>
          </p:nvPr>
        </p:nvSpPr>
        <p:spPr>
          <a:xfrm>
            <a:off x="381000" y="1524000"/>
            <a:ext cx="8229600" cy="5029200"/>
          </a:xfrm>
        </p:spPr>
        <p:txBody>
          <a:bodyPr>
            <a:normAutofit fontScale="92500" lnSpcReduction="10000"/>
          </a:bodyPr>
          <a:lstStyle/>
          <a:p>
            <a:pPr>
              <a:buClr>
                <a:srgbClr val="008272"/>
              </a:buClr>
              <a:buSzPct val="100000"/>
              <a:buFont typeface="Wingdings" pitchFamily="2" charset="2"/>
              <a:buChar char="§"/>
            </a:pPr>
            <a:r>
              <a:rPr lang="en-US" b="1" dirty="0" smtClean="0"/>
              <a:t>11 pesticides</a:t>
            </a:r>
          </a:p>
          <a:p>
            <a:pPr>
              <a:buClr>
                <a:srgbClr val="008272"/>
              </a:buClr>
              <a:buSzPct val="100000"/>
              <a:buFont typeface="Wingdings" pitchFamily="2" charset="2"/>
              <a:buChar char="§"/>
            </a:pPr>
            <a:endParaRPr lang="en-US" dirty="0" smtClean="0"/>
          </a:p>
          <a:p>
            <a:pPr>
              <a:buClr>
                <a:srgbClr val="008272"/>
              </a:buClr>
              <a:buSzPct val="100000"/>
              <a:buFont typeface="Wingdings" pitchFamily="2" charset="2"/>
              <a:buChar char="§"/>
            </a:pPr>
            <a:r>
              <a:rPr lang="en-US" b="1" dirty="0" smtClean="0"/>
              <a:t>Selenium </a:t>
            </a:r>
            <a:r>
              <a:rPr lang="en-US" sz="1700" dirty="0" smtClean="0"/>
              <a:t>(freshwater criteria)</a:t>
            </a:r>
          </a:p>
          <a:p>
            <a:pPr>
              <a:buClr>
                <a:srgbClr val="008272"/>
              </a:buClr>
              <a:buSzPct val="100000"/>
              <a:buFont typeface="Wingdings" pitchFamily="2" charset="2"/>
              <a:buChar char="§"/>
            </a:pPr>
            <a:endParaRPr lang="en-US" dirty="0" smtClean="0"/>
          </a:p>
          <a:p>
            <a:pPr>
              <a:buClr>
                <a:srgbClr val="008272"/>
              </a:buClr>
              <a:buSzPct val="100000"/>
              <a:buFont typeface="Wingdings" pitchFamily="2" charset="2"/>
              <a:buChar char="§"/>
            </a:pPr>
            <a:r>
              <a:rPr lang="en-US" b="1" dirty="0" smtClean="0"/>
              <a:t>Copper</a:t>
            </a:r>
            <a:r>
              <a:rPr lang="en-US" dirty="0" smtClean="0"/>
              <a:t> </a:t>
            </a:r>
            <a:r>
              <a:rPr lang="en-US" sz="1700" dirty="0" smtClean="0"/>
              <a:t>(freshwater criteria)</a:t>
            </a:r>
          </a:p>
          <a:p>
            <a:pPr>
              <a:buClr>
                <a:srgbClr val="008272"/>
              </a:buClr>
              <a:buSzPct val="100000"/>
              <a:buFont typeface="Wingdings" pitchFamily="2" charset="2"/>
              <a:buChar char="§"/>
            </a:pPr>
            <a:endParaRPr lang="en-US" dirty="0" smtClean="0"/>
          </a:p>
          <a:p>
            <a:pPr>
              <a:buClr>
                <a:srgbClr val="008272"/>
              </a:buClr>
              <a:buSzPct val="100000"/>
              <a:buFont typeface="Wingdings" pitchFamily="2" charset="2"/>
              <a:buChar char="§"/>
            </a:pPr>
            <a:r>
              <a:rPr lang="en-US" b="1" dirty="0" smtClean="0"/>
              <a:t>Cadmium</a:t>
            </a:r>
            <a:r>
              <a:rPr lang="en-US" dirty="0" smtClean="0"/>
              <a:t> </a:t>
            </a:r>
            <a:r>
              <a:rPr lang="en-US" sz="1700" dirty="0" smtClean="0"/>
              <a:t>(freshwater </a:t>
            </a:r>
            <a:r>
              <a:rPr lang="en-US" sz="1700" u="sng" dirty="0" smtClean="0"/>
              <a:t>acute</a:t>
            </a:r>
            <a:r>
              <a:rPr lang="en-US" sz="1700" dirty="0" smtClean="0"/>
              <a:t> criterion)</a:t>
            </a:r>
          </a:p>
          <a:p>
            <a:pPr>
              <a:buClr>
                <a:srgbClr val="008272"/>
              </a:buClr>
              <a:buSzPct val="100000"/>
              <a:buFont typeface="Wingdings" pitchFamily="2" charset="2"/>
              <a:buChar char="§"/>
            </a:pPr>
            <a:endParaRPr lang="en-US" dirty="0" smtClean="0"/>
          </a:p>
          <a:p>
            <a:pPr>
              <a:buClr>
                <a:srgbClr val="008272"/>
              </a:buClr>
              <a:buSzPct val="100000"/>
              <a:buFont typeface="Wingdings" pitchFamily="2" charset="2"/>
              <a:buChar char="§"/>
            </a:pPr>
            <a:r>
              <a:rPr lang="en-US" b="1" dirty="0" smtClean="0"/>
              <a:t>Aluminum</a:t>
            </a:r>
            <a:r>
              <a:rPr lang="en-US" dirty="0" smtClean="0"/>
              <a:t> </a:t>
            </a:r>
            <a:r>
              <a:rPr lang="en-US" sz="1700" dirty="0" smtClean="0"/>
              <a:t>(freshwater criteria)</a:t>
            </a:r>
          </a:p>
          <a:p>
            <a:pPr>
              <a:buClr>
                <a:srgbClr val="008272"/>
              </a:buClr>
              <a:buSzPct val="100000"/>
              <a:buNone/>
            </a:pPr>
            <a:endParaRPr lang="en-US" dirty="0" smtClean="0"/>
          </a:p>
          <a:p>
            <a:pPr>
              <a:buClr>
                <a:srgbClr val="008272"/>
              </a:buClr>
              <a:buSzPct val="100000"/>
              <a:buFont typeface="Wingdings" pitchFamily="2" charset="2"/>
              <a:buChar char="§"/>
            </a:pPr>
            <a:r>
              <a:rPr lang="en-US" b="1" dirty="0" smtClean="0"/>
              <a:t>Ammonia </a:t>
            </a:r>
            <a:r>
              <a:rPr lang="en-US" sz="1700" dirty="0" smtClean="0"/>
              <a:t>(freshwater criteria)</a:t>
            </a:r>
            <a:endParaRPr lang="en-US" sz="1700" b="1" dirty="0" smtClean="0"/>
          </a:p>
          <a:p>
            <a:pPr>
              <a:buClr>
                <a:srgbClr val="008272"/>
              </a:buClr>
              <a:buSzPct val="100000"/>
              <a:buNone/>
            </a:pPr>
            <a:endParaRPr lang="en-US" dirty="0" smtClean="0"/>
          </a:p>
          <a:p>
            <a:pPr>
              <a:buClr>
                <a:srgbClr val="008272"/>
              </a:buClr>
              <a:buSzPct val="100000"/>
              <a:buFont typeface="Wingdings" pitchFamily="2" charset="2"/>
              <a:buChar char="§"/>
            </a:pPr>
            <a:r>
              <a:rPr lang="en-US" b="1" dirty="0" smtClean="0"/>
              <a:t>Incorrect footnotes and other errors</a:t>
            </a:r>
          </a:p>
          <a:p>
            <a:endParaRPr lang="en-US" dirty="0"/>
          </a:p>
        </p:txBody>
      </p:sp>
      <p:sp>
        <p:nvSpPr>
          <p:cNvPr id="3" name="Slide Number Placeholder 2"/>
          <p:cNvSpPr>
            <a:spLocks noGrp="1"/>
          </p:cNvSpPr>
          <p:nvPr>
            <p:ph type="sldNum" sz="quarter" idx="12"/>
          </p:nvPr>
        </p:nvSpPr>
        <p:spPr/>
        <p:txBody>
          <a:bodyPr/>
          <a:lstStyle/>
          <a:p>
            <a:fld id="{2363C456-CFC3-4674-83B9-34DB1ABF1FA1}" type="slidenum">
              <a:rPr lang="en-US" smtClean="0"/>
              <a:pPr/>
              <a:t>7</a:t>
            </a:fld>
            <a:endParaRPr lang="en-US"/>
          </a:p>
        </p:txBody>
      </p:sp>
      <p:sp>
        <p:nvSpPr>
          <p:cNvPr id="4" name="TextBox 3"/>
          <p:cNvSpPr txBox="1"/>
          <p:nvPr/>
        </p:nvSpPr>
        <p:spPr>
          <a:xfrm>
            <a:off x="990600" y="457200"/>
            <a:ext cx="7086600" cy="584775"/>
          </a:xfrm>
          <a:prstGeom prst="rect">
            <a:avLst/>
          </a:prstGeom>
          <a:noFill/>
        </p:spPr>
        <p:txBody>
          <a:bodyPr wrap="square" rtlCol="0">
            <a:spAutoFit/>
          </a:bodyPr>
          <a:lstStyle/>
          <a:p>
            <a:r>
              <a:rPr lang="en-US" sz="3200" dirty="0" smtClean="0">
                <a:latin typeface="Arial" pitchFamily="34" charset="0"/>
                <a:cs typeface="Arial" pitchFamily="34" charset="0"/>
              </a:rPr>
              <a:t>What Criteria Did EPA Disapprove?</a:t>
            </a:r>
            <a:endParaRPr lang="en-US" sz="3200" dirty="0">
              <a:latin typeface="Arial" pitchFamily="34" charset="0"/>
              <a:cs typeface="Arial" pitchFamily="34" charset="0"/>
            </a:endParaRPr>
          </a:p>
        </p:txBody>
      </p:sp>
      <p:sp>
        <p:nvSpPr>
          <p:cNvPr id="5" name="Oval 4"/>
          <p:cNvSpPr/>
          <p:nvPr/>
        </p:nvSpPr>
        <p:spPr>
          <a:xfrm>
            <a:off x="304800" y="1295400"/>
            <a:ext cx="2895600" cy="7620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228600" y="2057400"/>
            <a:ext cx="4572000" cy="7620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152400" y="5715000"/>
            <a:ext cx="5791200" cy="7620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5791200" y="2133600"/>
            <a:ext cx="2895600" cy="2677656"/>
          </a:xfrm>
          <a:prstGeom prst="rect">
            <a:avLst/>
          </a:prstGeom>
          <a:noFill/>
        </p:spPr>
        <p:txBody>
          <a:bodyPr wrap="square" rtlCol="0">
            <a:spAutoFit/>
          </a:bodyPr>
          <a:lstStyle/>
          <a:p>
            <a:pPr algn="ctr"/>
            <a:r>
              <a:rPr lang="en-US" sz="2800" b="1" dirty="0" smtClean="0">
                <a:solidFill>
                  <a:srgbClr val="00817E"/>
                </a:solidFill>
                <a:latin typeface="Candara" pitchFamily="34" charset="0"/>
                <a:cs typeface="Arial" pitchFamily="34" charset="0"/>
              </a:rPr>
              <a:t>If disapproved, criteria revert back to criteria last approved by EPA (i.e. Table 20)</a:t>
            </a:r>
            <a:endParaRPr lang="en-US" sz="2800" b="1" dirty="0">
              <a:solidFill>
                <a:srgbClr val="00817E"/>
              </a:solidFill>
              <a:latin typeface="Candara" pitchFamily="34" charset="0"/>
              <a:cs typeface="Arial"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Clr>
                <a:srgbClr val="008272"/>
              </a:buClr>
              <a:buFont typeface="Wingdings" pitchFamily="2" charset="2"/>
              <a:buChar char="§"/>
            </a:pPr>
            <a:r>
              <a:rPr lang="en-US" dirty="0" smtClean="0"/>
              <a:t>Consolidate 3 aquatic life toxics criteria tables into 1 table (and delete references to the 3 tables in DEQ toxics, bacteria and groundwater rules) </a:t>
            </a:r>
          </a:p>
          <a:p>
            <a:pPr marL="342845" lvl="1" indent="-342845">
              <a:buClr>
                <a:srgbClr val="008272"/>
              </a:buClr>
              <a:buSzTx/>
              <a:buFont typeface="Wingdings" pitchFamily="2" charset="2"/>
              <a:buChar char="§"/>
            </a:pPr>
            <a:r>
              <a:rPr lang="en-US" sz="2400" dirty="0" smtClean="0"/>
              <a:t>Correct miscellaneous errors, clarifications, and formatting changes to toxics tables</a:t>
            </a:r>
          </a:p>
          <a:p>
            <a:pPr marL="342845" lvl="1" indent="-342845">
              <a:buClr>
                <a:srgbClr val="008272"/>
              </a:buClr>
              <a:buSzTx/>
              <a:buFont typeface="Wingdings" pitchFamily="2" charset="2"/>
              <a:buChar char="§"/>
            </a:pPr>
            <a:r>
              <a:rPr lang="en-US" sz="2400" dirty="0" smtClean="0"/>
              <a:t>Re-adopt arsenic and chromium VI criteria</a:t>
            </a:r>
          </a:p>
          <a:p>
            <a:pPr marL="342845" lvl="1" indent="-342845">
              <a:buClr>
                <a:srgbClr val="008272"/>
              </a:buClr>
              <a:buSzTx/>
              <a:buFont typeface="Wingdings" pitchFamily="2" charset="2"/>
              <a:buChar char="§"/>
            </a:pPr>
            <a:r>
              <a:rPr lang="en-US" sz="2400" dirty="0" smtClean="0"/>
              <a:t>Correct typos associated with the 2011 human health toxics criteria rulemaking</a:t>
            </a:r>
          </a:p>
          <a:p>
            <a:pPr marL="342845" lvl="1" indent="-342845">
              <a:buClr>
                <a:srgbClr val="008272"/>
              </a:buClr>
              <a:buSzTx/>
              <a:buFont typeface="Wingdings" pitchFamily="2" charset="2"/>
              <a:buChar char="§"/>
            </a:pPr>
            <a:r>
              <a:rPr lang="en-US" sz="2400" dirty="0" smtClean="0"/>
              <a:t>Delete aluminum from criteria table</a:t>
            </a:r>
          </a:p>
          <a:p>
            <a:pPr marL="342845" lvl="1" indent="-342845">
              <a:buClr>
                <a:srgbClr val="008272"/>
              </a:buClr>
              <a:buSzTx/>
              <a:buFont typeface="Wingdings" pitchFamily="2" charset="2"/>
              <a:buChar char="§"/>
            </a:pPr>
            <a:endParaRPr lang="en-US" dirty="0" smtClean="0"/>
          </a:p>
          <a:p>
            <a:pPr>
              <a:buClr>
                <a:srgbClr val="008272"/>
              </a:buClr>
              <a:buFont typeface="Wingdings" pitchFamily="2" charset="2"/>
              <a:buChar char="§"/>
            </a:pPr>
            <a:endParaRPr lang="en-US" dirty="0" smtClean="0"/>
          </a:p>
          <a:p>
            <a:endParaRPr lang="en-US" dirty="0"/>
          </a:p>
        </p:txBody>
      </p:sp>
      <p:sp>
        <p:nvSpPr>
          <p:cNvPr id="3" name="Slide Number Placeholder 2"/>
          <p:cNvSpPr>
            <a:spLocks noGrp="1"/>
          </p:cNvSpPr>
          <p:nvPr>
            <p:ph type="sldNum" sz="quarter" idx="12"/>
          </p:nvPr>
        </p:nvSpPr>
        <p:spPr/>
        <p:txBody>
          <a:bodyPr/>
          <a:lstStyle/>
          <a:p>
            <a:fld id="{2363C456-CFC3-4674-83B9-34DB1ABF1FA1}" type="slidenum">
              <a:rPr lang="en-US" smtClean="0"/>
              <a:pPr/>
              <a:t>8</a:t>
            </a:fld>
            <a:endParaRPr lang="en-US"/>
          </a:p>
        </p:txBody>
      </p:sp>
      <p:sp>
        <p:nvSpPr>
          <p:cNvPr id="4" name="TextBox 3"/>
          <p:cNvSpPr txBox="1"/>
          <p:nvPr/>
        </p:nvSpPr>
        <p:spPr>
          <a:xfrm>
            <a:off x="990600" y="457200"/>
            <a:ext cx="7696200" cy="584775"/>
          </a:xfrm>
          <a:prstGeom prst="rect">
            <a:avLst/>
          </a:prstGeom>
          <a:noFill/>
        </p:spPr>
        <p:txBody>
          <a:bodyPr wrap="square" rtlCol="0">
            <a:spAutoFit/>
          </a:bodyPr>
          <a:lstStyle/>
          <a:p>
            <a:r>
              <a:rPr lang="en-US" sz="3200" dirty="0" smtClean="0">
                <a:latin typeface="Arial" pitchFamily="34" charset="0"/>
                <a:cs typeface="Arial" pitchFamily="34" charset="0"/>
              </a:rPr>
              <a:t>What Other Actions is DEQ Proposing?</a:t>
            </a:r>
            <a:endParaRPr lang="en-US" sz="3200" dirty="0">
              <a:latin typeface="Arial" pitchFamily="34" charset="0"/>
              <a:cs typeface="Arial" pitchFamily="34" charset="0"/>
            </a:endParaRPr>
          </a:p>
        </p:txBody>
      </p:sp>
      <p:pic>
        <p:nvPicPr>
          <p:cNvPr id="5" name="Picture 4" descr="broom.jpg"/>
          <p:cNvPicPr>
            <a:picLocks noChangeAspect="1"/>
          </p:cNvPicPr>
          <p:nvPr/>
        </p:nvPicPr>
        <p:blipFill>
          <a:blip r:embed="rId3" cstate="print"/>
          <a:stretch>
            <a:fillRect/>
          </a:stretch>
        </p:blipFill>
        <p:spPr>
          <a:xfrm>
            <a:off x="5943600" y="4572000"/>
            <a:ext cx="2143125" cy="2143125"/>
          </a:xfrm>
          <a:prstGeom prst="rect">
            <a:avLst/>
          </a:prstGeom>
        </p:spPr>
      </p:pic>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3"/>
            <a:ext cx="8534400" cy="4876797"/>
          </a:xfrm>
        </p:spPr>
        <p:txBody>
          <a:bodyPr>
            <a:normAutofit/>
          </a:bodyPr>
          <a:lstStyle/>
          <a:p>
            <a:pPr>
              <a:buClr>
                <a:srgbClr val="008272"/>
              </a:buClr>
              <a:buFont typeface="Wingdings" pitchFamily="2" charset="2"/>
              <a:buChar char="§"/>
            </a:pPr>
            <a:r>
              <a:rPr lang="en-US" dirty="0" smtClean="0"/>
              <a:t>EPA Disapproval Actions:</a:t>
            </a:r>
          </a:p>
          <a:p>
            <a:pPr lvl="1">
              <a:buClr>
                <a:srgbClr val="008272"/>
              </a:buClr>
            </a:pPr>
            <a:r>
              <a:rPr lang="en-US" dirty="0" smtClean="0">
                <a:latin typeface="Arial" pitchFamily="34" charset="0"/>
              </a:rPr>
              <a:t>Clean Water Act requires OR to fix the disapprovals or EPA is required to </a:t>
            </a:r>
            <a:r>
              <a:rPr lang="en-US" dirty="0" smtClean="0"/>
              <a:t>set</a:t>
            </a:r>
            <a:r>
              <a:rPr lang="en-US" dirty="0" smtClean="0">
                <a:latin typeface="Arial" pitchFamily="34" charset="0"/>
              </a:rPr>
              <a:t> </a:t>
            </a:r>
            <a:r>
              <a:rPr lang="en-US" dirty="0" smtClean="0">
                <a:latin typeface="Arial" pitchFamily="34" charset="0"/>
              </a:rPr>
              <a:t>criteria for OR</a:t>
            </a:r>
            <a:endParaRPr lang="en-US" dirty="0" smtClean="0"/>
          </a:p>
          <a:p>
            <a:pPr>
              <a:buClr>
                <a:srgbClr val="008272"/>
              </a:buClr>
              <a:buFont typeface="Wingdings" pitchFamily="2" charset="2"/>
              <a:buChar char="§"/>
            </a:pPr>
            <a:r>
              <a:rPr lang="en-US" dirty="0" smtClean="0"/>
              <a:t>Currently, DEQ has 3 effective toxics </a:t>
            </a:r>
            <a:r>
              <a:rPr lang="en-US" dirty="0" smtClean="0"/>
              <a:t>criteria tables—confusing </a:t>
            </a:r>
            <a:r>
              <a:rPr lang="en-US" dirty="0" smtClean="0"/>
              <a:t>to public and DEQ staff</a:t>
            </a:r>
          </a:p>
          <a:p>
            <a:pPr>
              <a:buClr>
                <a:srgbClr val="008272"/>
              </a:buClr>
              <a:buFont typeface="Wingdings" pitchFamily="2" charset="2"/>
              <a:buChar char="§"/>
            </a:pPr>
            <a:r>
              <a:rPr lang="en-US" dirty="0" smtClean="0"/>
              <a:t>Need to</a:t>
            </a:r>
            <a:r>
              <a:rPr lang="en-US" dirty="0" smtClean="0"/>
              <a:t> </a:t>
            </a:r>
            <a:r>
              <a:rPr lang="en-US" dirty="0" smtClean="0"/>
              <a:t>re-adopt the updated arsenic and chromium VI criteria DEQ inadvertently omitted (old criteria in effect now)</a:t>
            </a:r>
          </a:p>
          <a:p>
            <a:pPr>
              <a:buClr>
                <a:srgbClr val="008272"/>
              </a:buClr>
              <a:buFont typeface="Wingdings" pitchFamily="2" charset="2"/>
              <a:buChar char="§"/>
            </a:pPr>
            <a:r>
              <a:rPr lang="en-US" dirty="0" smtClean="0"/>
              <a:t>Correct typos from past rulemakings</a:t>
            </a:r>
          </a:p>
          <a:p>
            <a:pPr>
              <a:buClr>
                <a:srgbClr val="008272"/>
              </a:buClr>
              <a:buFont typeface="Wingdings" pitchFamily="2" charset="2"/>
              <a:buChar char="§"/>
            </a:pPr>
            <a:r>
              <a:rPr lang="en-US" dirty="0" smtClean="0"/>
              <a:t>New DEQ table formatting recommendations </a:t>
            </a:r>
          </a:p>
          <a:p>
            <a:endParaRPr lang="en-US" dirty="0"/>
          </a:p>
        </p:txBody>
      </p:sp>
      <p:sp>
        <p:nvSpPr>
          <p:cNvPr id="3" name="Slide Number Placeholder 2"/>
          <p:cNvSpPr>
            <a:spLocks noGrp="1"/>
          </p:cNvSpPr>
          <p:nvPr>
            <p:ph type="sldNum" sz="quarter" idx="12"/>
          </p:nvPr>
        </p:nvSpPr>
        <p:spPr/>
        <p:txBody>
          <a:bodyPr/>
          <a:lstStyle/>
          <a:p>
            <a:fld id="{2363C456-CFC3-4674-83B9-34DB1ABF1FA1}" type="slidenum">
              <a:rPr lang="en-US" smtClean="0"/>
              <a:pPr/>
              <a:t>9</a:t>
            </a:fld>
            <a:endParaRPr lang="en-US"/>
          </a:p>
        </p:txBody>
      </p:sp>
      <p:sp>
        <p:nvSpPr>
          <p:cNvPr id="5" name="TextBox 4"/>
          <p:cNvSpPr txBox="1"/>
          <p:nvPr/>
        </p:nvSpPr>
        <p:spPr>
          <a:xfrm>
            <a:off x="990600" y="152400"/>
            <a:ext cx="7086600" cy="1077218"/>
          </a:xfrm>
          <a:prstGeom prst="rect">
            <a:avLst/>
          </a:prstGeom>
          <a:noFill/>
        </p:spPr>
        <p:txBody>
          <a:bodyPr wrap="square" rtlCol="0">
            <a:spAutoFit/>
          </a:bodyPr>
          <a:lstStyle/>
          <a:p>
            <a:r>
              <a:rPr lang="en-US" sz="3200" dirty="0" smtClean="0">
                <a:latin typeface="Arial" pitchFamily="34" charset="0"/>
                <a:cs typeface="Arial" pitchFamily="34" charset="0"/>
              </a:rPr>
              <a:t>Why is DEQ Proposing to Make These Changes Now?</a:t>
            </a:r>
            <a:endParaRPr lang="en-US" sz="3200" dirty="0">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Presentation1Nb">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030CE39A159454D9D9417F47C3E573F" ma:contentTypeVersion="" ma:contentTypeDescription="Create a new document." ma:contentTypeScope="" ma:versionID="932c72e578cf51cf0ad9711861407725">
  <xsd:schema xmlns:xsd="http://www.w3.org/2001/XMLSchema" xmlns:xs="http://www.w3.org/2001/XMLSchema" xmlns:p="http://schemas.microsoft.com/office/2006/metadata/properties" xmlns:ns2="$ListId:docs;" targetNamespace="http://schemas.microsoft.com/office/2006/metadata/properties" ma:root="true" ma:fieldsID="e0dd946a71213c81a1de28164ba7cf36" ns2:_="">
    <xsd:import namespace="$ListId:docs;"/>
    <xsd:element name="properties">
      <xsd:complexType>
        <xsd:sequence>
          <xsd:element name="documentManagement">
            <xsd:complexType>
              <xsd:all>
                <xsd:element ref="ns2:Categor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ListId:docs;" elementFormDefault="qualified">
    <xsd:import namespace="http://schemas.microsoft.com/office/2006/documentManagement/types"/>
    <xsd:import namespace="http://schemas.microsoft.com/office/infopath/2007/PartnerControls"/>
    <xsd:element name="Category" ma:index="8" nillable="true" ma:displayName="Category" ma:format="Dropdown" ma:internalName="Category">
      <xsd:simpleType>
        <xsd:restriction base="dms:Choice">
          <xsd:enumeration value="Rough Draft"/>
          <xsd:enumeration value="Draft"/>
          <xsd:enumeration value="Team Review"/>
          <xsd:enumeration value="Review"/>
          <xsd:enumeration value="Preview"/>
          <xsd:enumeration value="Final"/>
          <xsd:enumeration value="Publish"/>
          <xsd:enumeration value="Research"/>
          <xsd:enumeration value="Supporting Document"/>
          <xsd:enumeration value="Blank"/>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Category xmlns="$ListId:docs;">Final</Category>
  </documentManagement>
</p:properties>
</file>

<file path=customXml/itemProps1.xml><?xml version="1.0" encoding="utf-8"?>
<ds:datastoreItem xmlns:ds="http://schemas.openxmlformats.org/officeDocument/2006/customXml" ds:itemID="{C80C2829-8A4B-440F-A091-20DB5DE94D3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ListId:doc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B61359C-3ACA-4B57-8AFE-5C0A8744965A}">
  <ds:schemaRefs>
    <ds:schemaRef ds:uri="http://schemas.microsoft.com/sharepoint/v3/contenttype/forms"/>
  </ds:schemaRefs>
</ds:datastoreItem>
</file>

<file path=customXml/itemProps3.xml><?xml version="1.0" encoding="utf-8"?>
<ds:datastoreItem xmlns:ds="http://schemas.openxmlformats.org/officeDocument/2006/customXml" ds:itemID="{EA6E8CB9-6666-4B5C-83D0-DDF58C5B9DA1}">
  <ds:schemaRefs>
    <ds:schemaRef ds:uri="http://schemas.microsoft.com/office/2006/documentManagement/types"/>
    <ds:schemaRef ds:uri="http://purl.org/dc/elements/1.1/"/>
    <ds:schemaRef ds:uri="http://purl.org/dc/terms/"/>
    <ds:schemaRef ds:uri="http://purl.org/dc/dcmitype/"/>
    <ds:schemaRef ds:uri="http://www.w3.org/XML/1998/namespace"/>
    <ds:schemaRef ds:uri="http://schemas.microsoft.com/office/2006/metadata/properties"/>
    <ds:schemaRef ds:uri="$ListId:docs;"/>
    <ds:schemaRef ds:uri="http://schemas.openxmlformats.org/package/2006/metadata/core-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0</TotalTime>
  <Words>2706</Words>
  <Application>Microsoft Office PowerPoint</Application>
  <PresentationFormat>On-screen Show (4:3)</PresentationFormat>
  <Paragraphs>308</Paragraphs>
  <Slides>22</Slides>
  <Notes>15</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Presentation1Nb</vt:lpstr>
      <vt:lpstr> Action Item: Corrections and Clarifications to Toxics Water Quality Standards Rulemaking  EQC Portland Dec. 11-12, 2013 </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Corrections and Clarifications to Toxics Water Quality Standards Rulemaking</dc:title>
  <dc:subject>toxics rulemaking</dc:subject>
  <dc:creator/>
  <cp:keywords>toxics, rulemaking, advisory committee, DEQ, Oregon</cp:keywords>
  <cp:lastModifiedBy/>
  <cp:revision>1</cp:revision>
  <dcterms:created xsi:type="dcterms:W3CDTF">2011-02-16T18:46:51Z</dcterms:created>
  <dcterms:modified xsi:type="dcterms:W3CDTF">2013-12-03T17:14:22Z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0x0101002030CE39A159454D9D9417F47C3E573F</vt:lpwstr>
  </property>
</Properties>
</file>