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5"/>
  </p:notesMasterIdLst>
  <p:handoutMasterIdLst>
    <p:handoutMasterId r:id="rId26"/>
  </p:handoutMasterIdLst>
  <p:sldIdLst>
    <p:sldId id="279" r:id="rId5"/>
    <p:sldId id="308" r:id="rId6"/>
    <p:sldId id="281" r:id="rId7"/>
    <p:sldId id="282" r:id="rId8"/>
    <p:sldId id="298" r:id="rId9"/>
    <p:sldId id="297" r:id="rId10"/>
    <p:sldId id="311" r:id="rId11"/>
    <p:sldId id="301" r:id="rId12"/>
    <p:sldId id="302" r:id="rId13"/>
    <p:sldId id="303" r:id="rId14"/>
    <p:sldId id="304" r:id="rId15"/>
    <p:sldId id="291" r:id="rId16"/>
    <p:sldId id="309" r:id="rId17"/>
    <p:sldId id="310" r:id="rId18"/>
    <p:sldId id="285" r:id="rId19"/>
    <p:sldId id="286" r:id="rId20"/>
    <p:sldId id="287" r:id="rId21"/>
    <p:sldId id="288" r:id="rId22"/>
    <p:sldId id="289" r:id="rId23"/>
    <p:sldId id="290" r:id="rId24"/>
  </p:sldIdLst>
  <p:sldSz cx="9144000" cy="6858000" type="screen4x3"/>
  <p:notesSz cx="7010400" cy="9296400"/>
  <p:custDataLst>
    <p:tags r:id="rId27"/>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9933"/>
    <a:srgbClr val="00817E"/>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5829" autoAdjust="0"/>
  </p:normalViewPr>
  <p:slideViewPr>
    <p:cSldViewPr>
      <p:cViewPr varScale="1">
        <p:scale>
          <a:sx n="44" d="100"/>
          <a:sy n="44" d="100"/>
        </p:scale>
        <p:origin x="-1258" y="-77"/>
      </p:cViewPr>
      <p:guideLst>
        <p:guide orient="horz" pos="2160"/>
        <p:guide pos="2880"/>
      </p:guideLst>
    </p:cSldViewPr>
  </p:slideViewPr>
  <p:outlineViewPr>
    <p:cViewPr>
      <p:scale>
        <a:sx n="33" d="100"/>
        <a:sy n="33" d="100"/>
      </p:scale>
      <p:origin x="53" y="59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4F470-F9AB-4052-BCC9-D95472D7A630}" type="doc">
      <dgm:prSet loTypeId="urn:microsoft.com/office/officeart/2005/8/layout/venn1" loCatId="relationship" qsTypeId="urn:microsoft.com/office/officeart/2005/8/quickstyle/simple1" qsCatId="simple" csTypeId="urn:microsoft.com/office/officeart/2005/8/colors/accent1_2" csCatId="accent1" phldr="1"/>
      <dgm:spPr/>
    </dgm:pt>
    <dgm:pt modelId="{E25DF904-5D3C-488E-9E83-3D17D816E970}">
      <dgm:prSet phldrT="[Text]" custT="1"/>
      <dgm:spPr>
        <a:solidFill>
          <a:srgbClr val="FF9933">
            <a:alpha val="50000"/>
          </a:srgbClr>
        </a:solidFill>
      </dgm:spPr>
      <dgm:t>
        <a:bodyPr/>
        <a:lstStyle/>
        <a:p>
          <a:r>
            <a:rPr lang="en-US" sz="3300" b="1" dirty="0" smtClean="0">
              <a:solidFill>
                <a:schemeClr val="bg1"/>
              </a:solidFill>
            </a:rPr>
            <a:t>Magnitude</a:t>
          </a:r>
        </a:p>
        <a:p>
          <a:r>
            <a:rPr lang="en-US" sz="2000" i="1" dirty="0" smtClean="0">
              <a:solidFill>
                <a:schemeClr val="bg1"/>
              </a:solidFill>
              <a:latin typeface="+mn-lt"/>
              <a:cs typeface="Arial"/>
            </a:rPr>
            <a:t>(µg/L)</a:t>
          </a:r>
          <a:endParaRPr lang="en-US" sz="2000" i="1" dirty="0">
            <a:solidFill>
              <a:schemeClr val="bg1"/>
            </a:solidFill>
            <a:latin typeface="+mn-lt"/>
          </a:endParaRPr>
        </a:p>
      </dgm:t>
    </dgm:pt>
    <dgm:pt modelId="{81A24268-3A72-4E0D-9C36-A69F9DD823D3}" type="parTrans" cxnId="{14036F66-E1A1-463A-AFFC-AD01E5F00FE2}">
      <dgm:prSet/>
      <dgm:spPr/>
      <dgm:t>
        <a:bodyPr/>
        <a:lstStyle/>
        <a:p>
          <a:endParaRPr lang="en-US"/>
        </a:p>
      </dgm:t>
    </dgm:pt>
    <dgm:pt modelId="{52BECDAA-6016-4EFE-8F7F-4C8FA9254D5A}" type="sibTrans" cxnId="{14036F66-E1A1-463A-AFFC-AD01E5F00FE2}">
      <dgm:prSet/>
      <dgm:spPr/>
      <dgm:t>
        <a:bodyPr/>
        <a:lstStyle/>
        <a:p>
          <a:endParaRPr lang="en-US"/>
        </a:p>
      </dgm:t>
    </dgm:pt>
    <dgm:pt modelId="{439908E7-F70F-4121-8CB5-33FF7FD5CC2B}">
      <dgm:prSet phldrT="[Text]" custT="1"/>
      <dgm:spPr>
        <a:solidFill>
          <a:srgbClr val="00CC99">
            <a:alpha val="49804"/>
          </a:srgbClr>
        </a:solidFill>
      </dgm:spPr>
      <dgm:t>
        <a:bodyPr/>
        <a:lstStyle/>
        <a:p>
          <a:r>
            <a:rPr lang="en-US" sz="3300" b="1" dirty="0" smtClean="0">
              <a:solidFill>
                <a:schemeClr val="bg1"/>
              </a:solidFill>
            </a:rPr>
            <a:t>Frequency</a:t>
          </a:r>
        </a:p>
        <a:p>
          <a:r>
            <a:rPr lang="en-US" sz="2000" b="0" i="1" dirty="0" smtClean="0">
              <a:solidFill>
                <a:schemeClr val="bg1"/>
              </a:solidFill>
            </a:rPr>
            <a:t>(not to exceed more than once every 3 years)</a:t>
          </a:r>
          <a:endParaRPr lang="en-US" sz="2000" b="0" i="1" dirty="0">
            <a:solidFill>
              <a:schemeClr val="bg1"/>
            </a:solidFill>
          </a:endParaRPr>
        </a:p>
      </dgm:t>
    </dgm:pt>
    <dgm:pt modelId="{23B6C01C-D540-4B89-B8D8-232C67F2A75C}" type="parTrans" cxnId="{5E4B1413-4249-4324-A340-6290F3610905}">
      <dgm:prSet/>
      <dgm:spPr/>
      <dgm:t>
        <a:bodyPr/>
        <a:lstStyle/>
        <a:p>
          <a:endParaRPr lang="en-US"/>
        </a:p>
      </dgm:t>
    </dgm:pt>
    <dgm:pt modelId="{8CAC9641-A67A-4D5E-87B4-BB6DB4CF0D33}" type="sibTrans" cxnId="{5E4B1413-4249-4324-A340-6290F3610905}">
      <dgm:prSet/>
      <dgm:spPr/>
      <dgm:t>
        <a:bodyPr/>
        <a:lstStyle/>
        <a:p>
          <a:endParaRPr lang="en-US"/>
        </a:p>
      </dgm:t>
    </dgm:pt>
    <dgm:pt modelId="{44DC0212-DE29-452D-BC06-CD8894C5BEE0}">
      <dgm:prSet phldrT="[Text]" custT="1"/>
      <dgm:spPr/>
      <dgm:t>
        <a:bodyPr/>
        <a:lstStyle/>
        <a:p>
          <a:r>
            <a:rPr lang="en-US" sz="3300" b="1" dirty="0" smtClean="0">
              <a:solidFill>
                <a:schemeClr val="bg1"/>
              </a:solidFill>
            </a:rPr>
            <a:t>Duration</a:t>
          </a:r>
        </a:p>
        <a:p>
          <a:r>
            <a:rPr lang="en-US" sz="2000" i="1" dirty="0" smtClean="0">
              <a:solidFill>
                <a:schemeClr val="bg1"/>
              </a:solidFill>
            </a:rPr>
            <a:t>(short and long term)</a:t>
          </a:r>
          <a:endParaRPr lang="en-US" sz="2000" i="1" dirty="0">
            <a:solidFill>
              <a:schemeClr val="bg1"/>
            </a:solidFill>
          </a:endParaRPr>
        </a:p>
      </dgm:t>
    </dgm:pt>
    <dgm:pt modelId="{AEC57BEC-0A2E-4060-A338-4FB05E1A65F8}" type="parTrans" cxnId="{6CA7EBD0-3F09-494A-9AD0-37FFF3DF6E85}">
      <dgm:prSet/>
      <dgm:spPr/>
      <dgm:t>
        <a:bodyPr/>
        <a:lstStyle/>
        <a:p>
          <a:endParaRPr lang="en-US"/>
        </a:p>
      </dgm:t>
    </dgm:pt>
    <dgm:pt modelId="{D1731B0B-4EE3-44E8-808F-222E3DC07364}" type="sibTrans" cxnId="{6CA7EBD0-3F09-494A-9AD0-37FFF3DF6E85}">
      <dgm:prSet/>
      <dgm:spPr/>
      <dgm:t>
        <a:bodyPr/>
        <a:lstStyle/>
        <a:p>
          <a:endParaRPr lang="en-US"/>
        </a:p>
      </dgm:t>
    </dgm:pt>
    <dgm:pt modelId="{1D3FB4E1-7BAF-4234-B50F-45701320C89D}" type="pres">
      <dgm:prSet presAssocID="{F4D4F470-F9AB-4052-BCC9-D95472D7A630}" presName="compositeShape" presStyleCnt="0">
        <dgm:presLayoutVars>
          <dgm:chMax val="7"/>
          <dgm:dir/>
          <dgm:resizeHandles val="exact"/>
        </dgm:presLayoutVars>
      </dgm:prSet>
      <dgm:spPr/>
    </dgm:pt>
    <dgm:pt modelId="{14054E63-D212-459B-99C8-197733DB58CC}" type="pres">
      <dgm:prSet presAssocID="{E25DF904-5D3C-488E-9E83-3D17D816E970}" presName="circ1" presStyleLbl="vennNode1" presStyleIdx="0" presStyleCnt="3"/>
      <dgm:spPr/>
      <dgm:t>
        <a:bodyPr/>
        <a:lstStyle/>
        <a:p>
          <a:endParaRPr lang="en-US"/>
        </a:p>
      </dgm:t>
    </dgm:pt>
    <dgm:pt modelId="{0B12C657-9B10-4F55-9D32-A22D2950D687}" type="pres">
      <dgm:prSet presAssocID="{E25DF904-5D3C-488E-9E83-3D17D816E970}" presName="circ1Tx" presStyleLbl="revTx" presStyleIdx="0" presStyleCnt="0">
        <dgm:presLayoutVars>
          <dgm:chMax val="0"/>
          <dgm:chPref val="0"/>
          <dgm:bulletEnabled val="1"/>
        </dgm:presLayoutVars>
      </dgm:prSet>
      <dgm:spPr/>
      <dgm:t>
        <a:bodyPr/>
        <a:lstStyle/>
        <a:p>
          <a:endParaRPr lang="en-US"/>
        </a:p>
      </dgm:t>
    </dgm:pt>
    <dgm:pt modelId="{BB85E364-083C-4E5B-BC1D-3A4CF820FB92}" type="pres">
      <dgm:prSet presAssocID="{439908E7-F70F-4121-8CB5-33FF7FD5CC2B}" presName="circ2" presStyleLbl="vennNode1" presStyleIdx="1" presStyleCnt="3" custLinFactNeighborX="-128" custLinFactNeighborY="23"/>
      <dgm:spPr/>
      <dgm:t>
        <a:bodyPr/>
        <a:lstStyle/>
        <a:p>
          <a:endParaRPr lang="en-US"/>
        </a:p>
      </dgm:t>
    </dgm:pt>
    <dgm:pt modelId="{56FCDD66-C090-494C-B695-7BFE19571501}" type="pres">
      <dgm:prSet presAssocID="{439908E7-F70F-4121-8CB5-33FF7FD5CC2B}" presName="circ2Tx" presStyleLbl="revTx" presStyleIdx="0" presStyleCnt="0">
        <dgm:presLayoutVars>
          <dgm:chMax val="0"/>
          <dgm:chPref val="0"/>
          <dgm:bulletEnabled val="1"/>
        </dgm:presLayoutVars>
      </dgm:prSet>
      <dgm:spPr/>
      <dgm:t>
        <a:bodyPr/>
        <a:lstStyle/>
        <a:p>
          <a:endParaRPr lang="en-US"/>
        </a:p>
      </dgm:t>
    </dgm:pt>
    <dgm:pt modelId="{1C16033E-29B2-4CDC-AAD9-3DFE1DF1C5F7}" type="pres">
      <dgm:prSet presAssocID="{44DC0212-DE29-452D-BC06-CD8894C5BEE0}" presName="circ3" presStyleLbl="vennNode1" presStyleIdx="2" presStyleCnt="3"/>
      <dgm:spPr/>
      <dgm:t>
        <a:bodyPr/>
        <a:lstStyle/>
        <a:p>
          <a:endParaRPr lang="en-US"/>
        </a:p>
      </dgm:t>
    </dgm:pt>
    <dgm:pt modelId="{A40AF4A3-2176-4510-ADEA-4D03A06B7A01}" type="pres">
      <dgm:prSet presAssocID="{44DC0212-DE29-452D-BC06-CD8894C5BEE0}" presName="circ3Tx" presStyleLbl="revTx" presStyleIdx="0" presStyleCnt="0">
        <dgm:presLayoutVars>
          <dgm:chMax val="0"/>
          <dgm:chPref val="0"/>
          <dgm:bulletEnabled val="1"/>
        </dgm:presLayoutVars>
      </dgm:prSet>
      <dgm:spPr/>
      <dgm:t>
        <a:bodyPr/>
        <a:lstStyle/>
        <a:p>
          <a:endParaRPr lang="en-US"/>
        </a:p>
      </dgm:t>
    </dgm:pt>
  </dgm:ptLst>
  <dgm:cxnLst>
    <dgm:cxn modelId="{9E81C36A-ACF3-4EB2-9F18-FD9606CA0310}" type="presOf" srcId="{E25DF904-5D3C-488E-9E83-3D17D816E970}" destId="{0B12C657-9B10-4F55-9D32-A22D2950D687}" srcOrd="1" destOrd="0" presId="urn:microsoft.com/office/officeart/2005/8/layout/venn1"/>
    <dgm:cxn modelId="{FF7C4B1F-F671-44C5-A018-00E32DCA80DD}" type="presOf" srcId="{439908E7-F70F-4121-8CB5-33FF7FD5CC2B}" destId="{56FCDD66-C090-494C-B695-7BFE19571501}" srcOrd="1" destOrd="0" presId="urn:microsoft.com/office/officeart/2005/8/layout/venn1"/>
    <dgm:cxn modelId="{5E4B1413-4249-4324-A340-6290F3610905}" srcId="{F4D4F470-F9AB-4052-BCC9-D95472D7A630}" destId="{439908E7-F70F-4121-8CB5-33FF7FD5CC2B}" srcOrd="1" destOrd="0" parTransId="{23B6C01C-D540-4B89-B8D8-232C67F2A75C}" sibTransId="{8CAC9641-A67A-4D5E-87B4-BB6DB4CF0D33}"/>
    <dgm:cxn modelId="{0C89C5F8-9B8C-4819-98E1-326B4E906FCA}" type="presOf" srcId="{44DC0212-DE29-452D-BC06-CD8894C5BEE0}" destId="{A40AF4A3-2176-4510-ADEA-4D03A06B7A01}" srcOrd="1" destOrd="0" presId="urn:microsoft.com/office/officeart/2005/8/layout/venn1"/>
    <dgm:cxn modelId="{01D5DB07-F453-45D0-8EFC-CE99B727B76E}" type="presOf" srcId="{E25DF904-5D3C-488E-9E83-3D17D816E970}" destId="{14054E63-D212-459B-99C8-197733DB58CC}" srcOrd="0" destOrd="0" presId="urn:microsoft.com/office/officeart/2005/8/layout/venn1"/>
    <dgm:cxn modelId="{E9631F04-7ADC-46C8-AEAE-A3CF019EDEED}" type="presOf" srcId="{44DC0212-DE29-452D-BC06-CD8894C5BEE0}" destId="{1C16033E-29B2-4CDC-AAD9-3DFE1DF1C5F7}" srcOrd="0" destOrd="0" presId="urn:microsoft.com/office/officeart/2005/8/layout/venn1"/>
    <dgm:cxn modelId="{14036F66-E1A1-463A-AFFC-AD01E5F00FE2}" srcId="{F4D4F470-F9AB-4052-BCC9-D95472D7A630}" destId="{E25DF904-5D3C-488E-9E83-3D17D816E970}" srcOrd="0" destOrd="0" parTransId="{81A24268-3A72-4E0D-9C36-A69F9DD823D3}" sibTransId="{52BECDAA-6016-4EFE-8F7F-4C8FA9254D5A}"/>
    <dgm:cxn modelId="{6CA7EBD0-3F09-494A-9AD0-37FFF3DF6E85}" srcId="{F4D4F470-F9AB-4052-BCC9-D95472D7A630}" destId="{44DC0212-DE29-452D-BC06-CD8894C5BEE0}" srcOrd="2" destOrd="0" parTransId="{AEC57BEC-0A2E-4060-A338-4FB05E1A65F8}" sibTransId="{D1731B0B-4EE3-44E8-808F-222E3DC07364}"/>
    <dgm:cxn modelId="{13A3AA0E-4E91-4A61-B682-5FDADCE42EAB}" type="presOf" srcId="{439908E7-F70F-4121-8CB5-33FF7FD5CC2B}" destId="{BB85E364-083C-4E5B-BC1D-3A4CF820FB92}" srcOrd="0" destOrd="0" presId="urn:microsoft.com/office/officeart/2005/8/layout/venn1"/>
    <dgm:cxn modelId="{24E62541-8008-4095-A7D9-01FB0EE32A19}" type="presOf" srcId="{F4D4F470-F9AB-4052-BCC9-D95472D7A630}" destId="{1D3FB4E1-7BAF-4234-B50F-45701320C89D}" srcOrd="0" destOrd="0" presId="urn:microsoft.com/office/officeart/2005/8/layout/venn1"/>
    <dgm:cxn modelId="{BB18636E-068F-423D-AC59-58B9E81E061B}" type="presParOf" srcId="{1D3FB4E1-7BAF-4234-B50F-45701320C89D}" destId="{14054E63-D212-459B-99C8-197733DB58CC}" srcOrd="0" destOrd="0" presId="urn:microsoft.com/office/officeart/2005/8/layout/venn1"/>
    <dgm:cxn modelId="{D0355086-F8BF-4BE8-9607-0EAD0CAB488E}" type="presParOf" srcId="{1D3FB4E1-7BAF-4234-B50F-45701320C89D}" destId="{0B12C657-9B10-4F55-9D32-A22D2950D687}" srcOrd="1" destOrd="0" presId="urn:microsoft.com/office/officeart/2005/8/layout/venn1"/>
    <dgm:cxn modelId="{44BFC59F-DD57-40DA-BB62-E2C92CB78C0C}" type="presParOf" srcId="{1D3FB4E1-7BAF-4234-B50F-45701320C89D}" destId="{BB85E364-083C-4E5B-BC1D-3A4CF820FB92}" srcOrd="2" destOrd="0" presId="urn:microsoft.com/office/officeart/2005/8/layout/venn1"/>
    <dgm:cxn modelId="{D3820EE3-5E94-461D-97BE-3009B545CFA9}" type="presParOf" srcId="{1D3FB4E1-7BAF-4234-B50F-45701320C89D}" destId="{56FCDD66-C090-494C-B695-7BFE19571501}" srcOrd="3" destOrd="0" presId="urn:microsoft.com/office/officeart/2005/8/layout/venn1"/>
    <dgm:cxn modelId="{62DED298-E28E-46EC-9A0B-3F0BAB078A7F}" type="presParOf" srcId="{1D3FB4E1-7BAF-4234-B50F-45701320C89D}" destId="{1C16033E-29B2-4CDC-AAD9-3DFE1DF1C5F7}" srcOrd="4" destOrd="0" presId="urn:microsoft.com/office/officeart/2005/8/layout/venn1"/>
    <dgm:cxn modelId="{8BE82EC1-9122-4F9F-98BC-C1B022C96F89}" type="presParOf" srcId="{1D3FB4E1-7BAF-4234-B50F-45701320C89D}" destId="{A40AF4A3-2176-4510-ADEA-4D03A06B7A01}"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054E63-D212-459B-99C8-197733DB58CC}">
      <dsp:nvSpPr>
        <dsp:cNvPr id="0" name=""/>
        <dsp:cNvSpPr/>
      </dsp:nvSpPr>
      <dsp:spPr>
        <a:xfrm>
          <a:off x="2598419" y="63182"/>
          <a:ext cx="3032760" cy="3032760"/>
        </a:xfrm>
        <a:prstGeom prst="ellipse">
          <a:avLst/>
        </a:prstGeom>
        <a:solidFill>
          <a:srgbClr val="FF99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Magnitude</a:t>
          </a:r>
        </a:p>
        <a:p>
          <a:pPr lvl="0" algn="ctr" defTabSz="1466850">
            <a:lnSpc>
              <a:spcPct val="90000"/>
            </a:lnSpc>
            <a:spcBef>
              <a:spcPct val="0"/>
            </a:spcBef>
            <a:spcAft>
              <a:spcPct val="35000"/>
            </a:spcAft>
          </a:pPr>
          <a:r>
            <a:rPr lang="en-US" sz="2000" i="1" kern="1200" dirty="0" smtClean="0">
              <a:solidFill>
                <a:schemeClr val="bg1"/>
              </a:solidFill>
              <a:latin typeface="+mn-lt"/>
              <a:cs typeface="Arial"/>
            </a:rPr>
            <a:t>(µg/L)</a:t>
          </a:r>
          <a:endParaRPr lang="en-US" sz="2000" i="1" kern="1200" dirty="0">
            <a:solidFill>
              <a:schemeClr val="bg1"/>
            </a:solidFill>
            <a:latin typeface="+mn-lt"/>
          </a:endParaRPr>
        </a:p>
      </dsp:txBody>
      <dsp:txXfrm>
        <a:off x="3002788" y="593915"/>
        <a:ext cx="2224024" cy="1364742"/>
      </dsp:txXfrm>
    </dsp:sp>
    <dsp:sp modelId="{BB85E364-083C-4E5B-BC1D-3A4CF820FB92}">
      <dsp:nvSpPr>
        <dsp:cNvPr id="0" name=""/>
        <dsp:cNvSpPr/>
      </dsp:nvSpPr>
      <dsp:spPr>
        <a:xfrm>
          <a:off x="3688858" y="1959355"/>
          <a:ext cx="3032760" cy="3032760"/>
        </a:xfrm>
        <a:prstGeom prst="ellipse">
          <a:avLst/>
        </a:prstGeom>
        <a:solidFill>
          <a:srgbClr val="00CC99">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Frequency</a:t>
          </a:r>
        </a:p>
        <a:p>
          <a:pPr lvl="0" algn="ctr" defTabSz="1466850">
            <a:lnSpc>
              <a:spcPct val="90000"/>
            </a:lnSpc>
            <a:spcBef>
              <a:spcPct val="0"/>
            </a:spcBef>
            <a:spcAft>
              <a:spcPct val="35000"/>
            </a:spcAft>
          </a:pPr>
          <a:r>
            <a:rPr lang="en-US" sz="2000" b="0" i="1" kern="1200" dirty="0" smtClean="0">
              <a:solidFill>
                <a:schemeClr val="bg1"/>
              </a:solidFill>
            </a:rPr>
            <a:t>(not to exceed more than once every 3 years)</a:t>
          </a:r>
          <a:endParaRPr lang="en-US" sz="2000" b="0" i="1" kern="1200" dirty="0">
            <a:solidFill>
              <a:schemeClr val="bg1"/>
            </a:solidFill>
          </a:endParaRPr>
        </a:p>
      </dsp:txBody>
      <dsp:txXfrm>
        <a:off x="4616378" y="2742818"/>
        <a:ext cx="1819656" cy="1668018"/>
      </dsp:txXfrm>
    </dsp:sp>
    <dsp:sp modelId="{1C16033E-29B2-4CDC-AAD9-3DFE1DF1C5F7}">
      <dsp:nvSpPr>
        <dsp:cNvPr id="0" name=""/>
        <dsp:cNvSpPr/>
      </dsp:nvSpPr>
      <dsp:spPr>
        <a:xfrm>
          <a:off x="1504099" y="1958657"/>
          <a:ext cx="3032760" cy="3032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Duration</a:t>
          </a:r>
        </a:p>
        <a:p>
          <a:pPr lvl="0" algn="ctr" defTabSz="1466850">
            <a:lnSpc>
              <a:spcPct val="90000"/>
            </a:lnSpc>
            <a:spcBef>
              <a:spcPct val="0"/>
            </a:spcBef>
            <a:spcAft>
              <a:spcPct val="35000"/>
            </a:spcAft>
          </a:pPr>
          <a:r>
            <a:rPr lang="en-US" sz="2000" i="1" kern="1200" dirty="0" smtClean="0">
              <a:solidFill>
                <a:schemeClr val="bg1"/>
              </a:solidFill>
            </a:rPr>
            <a:t>(short and long term)</a:t>
          </a:r>
          <a:endParaRPr lang="en-US" sz="2000" i="1" kern="1200" dirty="0">
            <a:solidFill>
              <a:schemeClr val="bg1"/>
            </a:solidFill>
          </a:endParaRPr>
        </a:p>
      </dsp:txBody>
      <dsp:txXfrm>
        <a:off x="1789683" y="2742120"/>
        <a:ext cx="1819656" cy="16680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12/5/2013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 will introduce herself and then Andrea</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this rulemaking’s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potential fiscal impacts and benefits. The rulemaking was delayed and then re-initiated in May 2013. DEQ met with the advisory committee on June 25 and July 11, 2013. The committee included eight members representing industrial, municipal, tribal and environmental organizations with an interest in actions related to developing or revising water quality standards for toxic pollutants.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DEB</a:t>
            </a:r>
            <a:r>
              <a:rPr lang="en-US" b="1" dirty="0" smtClean="0"/>
              <a:t>—</a:t>
            </a:r>
            <a:r>
              <a:rPr lang="en-US" dirty="0" smtClean="0"/>
              <a:t>how</a:t>
            </a:r>
            <a:r>
              <a:rPr lang="en-US" baseline="0" dirty="0" smtClean="0"/>
              <a:t> do we proceed at this point? Does Chair O’Keefe or other commissioner then propose a motion to approve? Just wondering how I transition from this slide to the action. I assume I can ask if anyone has any questions before proceeding?/</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11 pesticides:</a:t>
            </a:r>
          </a:p>
          <a:p>
            <a:pPr>
              <a:buFont typeface="Arial" pitchFamily="34" charset="0"/>
              <a:buChar char="•"/>
            </a:pPr>
            <a:r>
              <a:rPr lang="en-US" dirty="0" smtClean="0"/>
              <a:t> </a:t>
            </a:r>
            <a:r>
              <a:rPr lang="en-US" dirty="0" err="1" smtClean="0"/>
              <a:t>aldrin</a:t>
            </a:r>
            <a:r>
              <a:rPr lang="en-US" dirty="0" smtClean="0"/>
              <a:t>		 - </a:t>
            </a:r>
            <a:r>
              <a:rPr lang="en-US" dirty="0" err="1" smtClean="0"/>
              <a:t>endrin</a:t>
            </a:r>
            <a:endParaRPr lang="en-US" dirty="0" smtClean="0"/>
          </a:p>
          <a:p>
            <a:pPr>
              <a:buFont typeface="Arial" pitchFamily="34" charset="0"/>
              <a:buChar char="•"/>
            </a:pPr>
            <a:r>
              <a:rPr lang="en-US" dirty="0" smtClean="0"/>
              <a:t> BHC gamma (</a:t>
            </a:r>
            <a:r>
              <a:rPr lang="en-US" dirty="0" err="1" smtClean="0"/>
              <a:t>lindane</a:t>
            </a:r>
            <a:r>
              <a:rPr lang="en-US" dirty="0" smtClean="0"/>
              <a:t>)       - heptachlor</a:t>
            </a:r>
          </a:p>
          <a:p>
            <a:pPr>
              <a:buFont typeface="Arial" pitchFamily="34" charset="0"/>
              <a:buChar char="•"/>
            </a:pPr>
            <a:r>
              <a:rPr lang="en-US" dirty="0" smtClean="0"/>
              <a:t> chlordane                       -</a:t>
            </a:r>
            <a:r>
              <a:rPr lang="en-US" baseline="0" dirty="0" smtClean="0"/>
              <a:t> </a:t>
            </a:r>
            <a:r>
              <a:rPr lang="en-US" b="1" baseline="0" dirty="0" err="1" smtClean="0"/>
              <a:t>endosulfan</a:t>
            </a:r>
            <a:r>
              <a:rPr lang="en-US" b="1" baseline="0" dirty="0" smtClean="0"/>
              <a:t> alpha (new—no effective criteria now)</a:t>
            </a:r>
            <a:endParaRPr lang="en-US" b="1" dirty="0" smtClean="0"/>
          </a:p>
          <a:p>
            <a:pPr>
              <a:buFont typeface="Arial" pitchFamily="34" charset="0"/>
              <a:buChar char="•"/>
            </a:pPr>
            <a:r>
              <a:rPr lang="en-US" dirty="0" smtClean="0"/>
              <a:t> DDT 4,4                         - </a:t>
            </a:r>
            <a:r>
              <a:rPr lang="en-US" b="1" dirty="0" err="1" smtClean="0"/>
              <a:t>endosulfan</a:t>
            </a:r>
            <a:r>
              <a:rPr lang="en-US" b="1" dirty="0" smtClean="0"/>
              <a:t> beta (new)</a:t>
            </a:r>
          </a:p>
          <a:p>
            <a:pPr>
              <a:buFont typeface="Arial" pitchFamily="34" charset="0"/>
              <a:buChar char="•"/>
            </a:pPr>
            <a:r>
              <a:rPr lang="en-US" dirty="0" smtClean="0"/>
              <a:t> </a:t>
            </a:r>
            <a:r>
              <a:rPr lang="en-US" dirty="0" err="1" smtClean="0"/>
              <a:t>dieldrin</a:t>
            </a:r>
            <a:r>
              <a:rPr lang="en-US" dirty="0" smtClean="0"/>
              <a:t>	                   </a:t>
            </a:r>
            <a:r>
              <a:rPr lang="en-US" baseline="0" dirty="0" smtClean="0"/>
              <a:t> - </a:t>
            </a:r>
            <a:r>
              <a:rPr lang="en-US" b="1" baseline="0" dirty="0" smtClean="0"/>
              <a:t>heptachlor </a:t>
            </a:r>
            <a:r>
              <a:rPr lang="en-US" b="1" baseline="0" dirty="0" err="1" smtClean="0"/>
              <a:t>epoxide</a:t>
            </a:r>
            <a:r>
              <a:rPr lang="en-US" b="1" baseline="0" dirty="0" smtClean="0"/>
              <a:t> (new)</a:t>
            </a:r>
            <a:endParaRPr lang="en-US" b="1" dirty="0" smtClean="0"/>
          </a:p>
          <a:p>
            <a:pPr>
              <a:buFont typeface="Arial" pitchFamily="34" charset="0"/>
              <a:buChar char="•"/>
            </a:pPr>
            <a:r>
              <a:rPr lang="en-US" dirty="0" smtClean="0"/>
              <a:t> </a:t>
            </a:r>
            <a:r>
              <a:rPr lang="en-US" dirty="0" err="1" smtClean="0"/>
              <a:t>endosufan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two slides</a:t>
            </a:r>
            <a:r>
              <a:rPr lang="en-US" baseline="0" dirty="0" smtClean="0"/>
              <a:t> show the proposed revisions.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EPA is developing new criteria for Se—likely fish tissue criterion and water column translator (expected</a:t>
            </a:r>
            <a:r>
              <a:rPr lang="en-US" baseline="0" dirty="0" smtClean="0"/>
              <a:t> to go </a:t>
            </a:r>
            <a:r>
              <a:rPr lang="en-US" dirty="0" smtClean="0"/>
              <a:t>out for public comment in summer 2014)</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inadvertently omitted the criteria from Table 33B during a 2007 water quality standards rulemaking. The arsenic and chromium VI criteria re-proposed here as part of this rulemaking are the same criteria that the commission adopted in 2004. </a:t>
            </a:r>
          </a:p>
          <a:p>
            <a:r>
              <a:rPr lang="en-US" sz="1200" kern="1200" dirty="0" smtClean="0">
                <a:solidFill>
                  <a:schemeClr val="tx1"/>
                </a:solidFill>
                <a:latin typeface="+mn-lt"/>
                <a:ea typeface="+mn-ea"/>
                <a:cs typeface="+mn-cs"/>
              </a:rPr>
              <a:t>	-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Dissolved vs. TR—FW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magnitudes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changed a bit.</a:t>
            </a:r>
          </a:p>
          <a:p>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Cr VI: Dissolved vs. TR—magnitudes did not change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Footnotes</a:t>
            </a:r>
            <a:r>
              <a:rPr lang="en-US" sz="1200" b="1" kern="1200" baseline="0" dirty="0" smtClean="0">
                <a:solidFill>
                  <a:schemeClr val="tx1"/>
                </a:solidFill>
                <a:latin typeface="+mn-lt"/>
                <a:ea typeface="+mn-ea"/>
                <a:cs typeface="+mn-cs"/>
              </a:rPr>
              <a:t> and Clarifications: </a:t>
            </a:r>
            <a:r>
              <a:rPr lang="en-US" sz="1200" kern="1200" baseline="0" dirty="0" smtClean="0">
                <a:solidFill>
                  <a:schemeClr val="tx1"/>
                </a:solidFill>
                <a:latin typeface="+mn-lt"/>
                <a:ea typeface="+mn-ea"/>
                <a:cs typeface="+mn-cs"/>
              </a:rPr>
              <a:t>included footnotes within table instead of just at end of table; include FW equations for NH3; and developed clearer footnotes for the hardness based FW metals and TR vs. dissolved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Table 33C: </a:t>
            </a:r>
            <a:r>
              <a:rPr lang="en-US" sz="1200" kern="1200" baseline="0" dirty="0" smtClean="0">
                <a:solidFill>
                  <a:schemeClr val="tx1"/>
                </a:solidFill>
                <a:latin typeface="+mn-lt"/>
                <a:ea typeface="+mn-ea"/>
                <a:cs typeface="+mn-cs"/>
              </a:rPr>
              <a:t>AL guidance values—guidance values that can be used in application of OR’s Narrative Toxics Criteria (corrected reference in intro language to toxics narrative). Values originated from EPA 1986 Red Book. [Because there was insufficient data to calculate criteria, the LOEL was used.]</a:t>
            </a:r>
            <a:endParaRPr lang="en-US" dirty="0" smtClean="0"/>
          </a:p>
          <a:p>
            <a:endParaRPr lang="en-US" b="1" dirty="0" smtClean="0"/>
          </a:p>
          <a:p>
            <a:r>
              <a:rPr lang="en-US" b="1" dirty="0" smtClean="0"/>
              <a:t>As</a:t>
            </a:r>
            <a:r>
              <a:rPr lang="en-US" b="1" baseline="0" dirty="0" smtClean="0"/>
              <a:t> Reduction Policy: </a:t>
            </a:r>
            <a:r>
              <a:rPr lang="en-US" b="0" baseline="0" dirty="0" smtClean="0"/>
              <a:t>Adopted as part of the HHC rule revisions in 2011. </a:t>
            </a:r>
            <a:r>
              <a:rPr lang="en-US" sz="1200" kern="1200" dirty="0" smtClean="0">
                <a:solidFill>
                  <a:schemeClr val="tx1"/>
                </a:solidFill>
                <a:latin typeface="+mn-lt"/>
                <a:ea typeface="+mn-ea"/>
                <a:cs typeface="+mn-cs"/>
              </a:rPr>
              <a:t>The rule incorrectly references the Arsenic Reduction Policy as section 4, rather than section 7. This error occurred during preparation of the final rule when the Arsenic Reduction Policy was moved from section 4 in the proposed rule to section 7 in the final toxics rule.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Table 40: </a:t>
            </a:r>
            <a:r>
              <a:rPr lang="en-US" sz="1200" kern="1200" dirty="0" smtClean="0">
                <a:solidFill>
                  <a:schemeClr val="tx1"/>
                </a:solidFill>
                <a:latin typeface="+mn-lt"/>
                <a:ea typeface="+mn-ea"/>
                <a:cs typeface="+mn-cs"/>
              </a:rPr>
              <a:t>Corrected several typos for arsenic criteria and revised the estimated cancer risk from 2 significant digits to 1 significant digit per EPA guidance; Corrected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 to reflect two significant digits to be consistent with the other human health criteria; corrected errors for several other pollutants</a:t>
            </a:r>
            <a:r>
              <a:rPr lang="en-US" sz="1200" kern="1200" baseline="0" dirty="0" smtClean="0">
                <a:solidFill>
                  <a:schemeClr val="tx1"/>
                </a:solidFill>
                <a:latin typeface="+mn-lt"/>
                <a:ea typeface="+mn-ea"/>
                <a:cs typeface="+mn-cs"/>
              </a:rPr>
              <a:t> which didn’t accurately reflect whether there was an ALC for that pollutant.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trike="sngStrike" dirty="0" smtClean="0"/>
              <a:t>Potentially impacted:  large dischargers</a:t>
            </a:r>
          </a:p>
          <a:p>
            <a:r>
              <a:rPr lang="en-US" strike="sngStrike" dirty="0" smtClean="0"/>
              <a:t>required to monitor for toxics</a:t>
            </a:r>
          </a:p>
          <a:p>
            <a:endParaRPr lang="en-US" strike="sngStrike"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EPA Disapproval:</a:t>
            </a:r>
            <a:r>
              <a:rPr lang="en-US" b="1" baseline="0" dirty="0" smtClean="0"/>
              <a:t> </a:t>
            </a:r>
            <a:r>
              <a:rPr lang="en-US" baseline="0" dirty="0" smtClean="0"/>
              <a:t>C</a:t>
            </a:r>
            <a:r>
              <a:rPr lang="en-US" dirty="0" smtClean="0"/>
              <a:t>orrect several aquatic life toxics criteria that EQC adopted in 2004 but </a:t>
            </a:r>
            <a:r>
              <a:rPr lang="en-US" u="sng" dirty="0" smtClean="0">
                <a:solidFill>
                  <a:srgbClr val="FF0000"/>
                </a:solidFill>
              </a:rPr>
              <a:t>EPA</a:t>
            </a:r>
            <a:r>
              <a:rPr lang="en-US" dirty="0" smtClean="0">
                <a:solidFill>
                  <a:srgbClr val="FF0000"/>
                </a:solidFill>
              </a:rPr>
              <a:t> </a:t>
            </a:r>
            <a:r>
              <a:rPr lang="en-US" dirty="0" smtClean="0"/>
              <a:t>disapproved </a:t>
            </a:r>
            <a:r>
              <a:rPr lang="en-US" dirty="0" smtClean="0"/>
              <a:t>on Jan. 31, 2013 </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The Endangered Species Act requires</a:t>
            </a:r>
            <a:r>
              <a:rPr lang="en-US" sz="1200" kern="1200" baseline="0" dirty="0" smtClean="0">
                <a:solidFill>
                  <a:schemeClr val="tx1"/>
                </a:solidFill>
                <a:latin typeface="+mn-lt"/>
                <a:ea typeface="+mn-ea"/>
                <a:cs typeface="+mn-cs"/>
              </a:rPr>
              <a:t> EPA to consult with</a:t>
            </a:r>
            <a:r>
              <a:rPr lang="en-US" sz="1200" kern="1200" dirty="0" smtClean="0">
                <a:solidFill>
                  <a:schemeClr val="tx1"/>
                </a:solidFill>
                <a:latin typeface="+mn-lt"/>
                <a:ea typeface="+mn-ea"/>
                <a:cs typeface="+mn-cs"/>
              </a:rPr>
              <a:t> the U.S. Fish and Wildlife Service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 National Marine Fisheries Service </a:t>
            </a:r>
            <a:r>
              <a:rPr lang="en-US" sz="1200" kern="1200" baseline="0" dirty="0" smtClean="0">
                <a:solidFill>
                  <a:schemeClr val="tx1"/>
                </a:solidFill>
                <a:latin typeface="+mn-lt"/>
                <a:ea typeface="+mn-ea"/>
                <a:cs typeface="+mn-cs"/>
              </a:rPr>
              <a:t>before taking action on state WQS to ensure that the criteria OR proposed do not harm threatened &amp; endangered species or </a:t>
            </a:r>
            <a:r>
              <a:rPr lang="en-US" sz="1200" kern="1200" dirty="0" smtClean="0">
                <a:solidFill>
                  <a:schemeClr val="tx1"/>
                </a:solidFill>
                <a:latin typeface="+mn-lt"/>
                <a:ea typeface="+mn-ea"/>
                <a:cs typeface="+mn-cs"/>
              </a:rPr>
              <a:t>their critical habitats. </a:t>
            </a:r>
            <a:endParaRPr lang="en-US" baseline="0" dirty="0" smtClean="0"/>
          </a:p>
          <a:p>
            <a:endParaRPr lang="en-US" baseline="0" dirty="0" smtClean="0"/>
          </a:p>
          <a:p>
            <a:r>
              <a:rPr lang="en-US" baseline="0" dirty="0" smtClean="0"/>
              <a:t>-Consultation was very long—9 yrs!: Lengthy discussions between NMFS, USFWS, and EPA about the technical aspects of the consultation and reasonable and prudent alternative</a:t>
            </a:r>
          </a:p>
          <a:p>
            <a:endParaRPr lang="en-US" baseline="0" dirty="0" smtClean="0"/>
          </a:p>
          <a:p>
            <a:r>
              <a:rPr lang="en-US" b="1" baseline="0" dirty="0" smtClean="0"/>
              <a:t>Typos, Errors, Clarifications:  </a:t>
            </a:r>
            <a:r>
              <a:rPr lang="en-US" dirty="0" smtClean="0"/>
              <a:t>correct typos and errors from past toxics rulemakings and to propose additional </a:t>
            </a:r>
            <a:r>
              <a:rPr lang="en-US" dirty="0" smtClean="0"/>
              <a:t>clarifications  </a:t>
            </a:r>
            <a:r>
              <a:rPr lang="en-US" u="sng" dirty="0" smtClean="0"/>
              <a:t>(for aquatic life and human health criteria)</a:t>
            </a:r>
            <a:endParaRPr lang="en-US" dirty="0" smtClean="0"/>
          </a:p>
          <a:p>
            <a:endParaRPr lang="en-US" baseline="0" dirty="0" smtClean="0"/>
          </a:p>
          <a:p>
            <a:r>
              <a:rPr lang="en-US" b="1" baseline="0" dirty="0" smtClean="0"/>
              <a:t>Consolidate Tables: </a:t>
            </a:r>
            <a:r>
              <a:rPr lang="en-US" dirty="0" smtClean="0"/>
              <a:t>To consolidate </a:t>
            </a:r>
            <a:r>
              <a:rPr lang="en-US" b="1" u="dbl" dirty="0" smtClean="0">
                <a:solidFill>
                  <a:srgbClr val="008272"/>
                </a:solidFill>
                <a:uFill>
                  <a:solidFill>
                    <a:srgbClr val="00817E"/>
                  </a:solidFill>
                </a:uFill>
              </a:rPr>
              <a:t>three</a:t>
            </a:r>
            <a:r>
              <a:rPr lang="en-US" dirty="0" smtClean="0"/>
              <a:t> aquatic life toxics tables into </a:t>
            </a:r>
            <a:r>
              <a:rPr lang="en-US" b="1" u="dbl" dirty="0" smtClean="0">
                <a:solidFill>
                  <a:srgbClr val="00817E"/>
                </a:solidFill>
                <a:uFill>
                  <a:solidFill>
                    <a:srgbClr val="008272"/>
                  </a:solidFill>
                </a:uFill>
              </a:rPr>
              <a:t>one</a:t>
            </a:r>
            <a:r>
              <a:rPr lang="en-US" b="1" dirty="0" smtClean="0">
                <a:solidFill>
                  <a:srgbClr val="00817E"/>
                </a:solidFill>
                <a:uFill>
                  <a:solidFill>
                    <a:srgbClr val="008272"/>
                  </a:solidFill>
                </a:uFill>
              </a:rPr>
              <a:t> </a:t>
            </a:r>
            <a:r>
              <a:rPr lang="en-US" dirty="0" smtClean="0"/>
              <a:t>table. There is no longer any need to have separate tables.</a:t>
            </a:r>
            <a:endParaRPr lang="en-US" baseline="0" dirty="0" smtClean="0"/>
          </a:p>
          <a:p>
            <a:endParaRPr lang="en-US" baseline="0" dirty="0" smtClean="0"/>
          </a:p>
          <a:p>
            <a:r>
              <a:rPr lang="en-US" u="sng" baseline="0" dirty="0" smtClean="0"/>
              <a:t>I will provide </a:t>
            </a:r>
            <a:r>
              <a:rPr lang="en-US" baseline="0" dirty="0" smtClean="0"/>
              <a:t>**</a:t>
            </a:r>
            <a:r>
              <a:rPr lang="en-US" baseline="0" dirty="0" smtClean="0"/>
              <a:t>more details on these actions in the following </a:t>
            </a:r>
            <a:r>
              <a:rPr lang="en-US" baseline="0" dirty="0" smtClean="0"/>
              <a:t>slides, </a:t>
            </a:r>
            <a:r>
              <a:rPr lang="en-US" u="sng" baseline="0" dirty="0" smtClean="0"/>
              <a:t>but first would like to provide a bit of background on aquatic life criteria.</a:t>
            </a:r>
            <a:endParaRPr lang="en-US" u="sng"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review of ALC</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Magnitude = concentration of the pollutant</a:t>
            </a:r>
          </a:p>
          <a:p>
            <a:endParaRPr lang="en-US" u="sng" dirty="0" smtClean="0"/>
          </a:p>
          <a:p>
            <a:r>
              <a:rPr lang="en-US" u="sng" dirty="0" smtClean="0"/>
              <a:t>Duration = the time period over which the concentration value is calculated (averaged) to protect against </a:t>
            </a:r>
            <a:r>
              <a:rPr lang="en-US" u="sng" baseline="0" dirty="0" smtClean="0"/>
              <a:t>short term (acute) </a:t>
            </a:r>
            <a:r>
              <a:rPr lang="en-US" u="sng" dirty="0" smtClean="0"/>
              <a:t>and long term (chronic) impacts to aquatic life</a:t>
            </a:r>
          </a:p>
          <a:p>
            <a:endParaRPr lang="en-US" u="sng" dirty="0" smtClean="0"/>
          </a:p>
          <a:p>
            <a:r>
              <a:rPr lang="en-US" u="sng" dirty="0" smtClean="0"/>
              <a:t>Frequency =</a:t>
            </a:r>
            <a:r>
              <a:rPr lang="en-US" u="sng" baseline="0" dirty="0" smtClean="0"/>
              <a:t> how often the concentration value can be exceeded</a:t>
            </a:r>
            <a:endParaRPr lang="en-US" u="sng"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u="sng" baseline="0" dirty="0" smtClean="0"/>
              <a:t>What EPA disapproved</a:t>
            </a:r>
          </a:p>
          <a:p>
            <a:pPr marL="0" marR="0" lvl="1"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252"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smtClean="0"/>
              <a:t>For this rulemaking, DEQ decided to address the straight-forward corrections first and </a:t>
            </a:r>
            <a:r>
              <a:rPr lang="en-US" strike="sngStrike" baseline="0" dirty="0" smtClean="0"/>
              <a:t>combine the rulemaking with </a:t>
            </a:r>
            <a:r>
              <a:rPr lang="en-US" u="sng" strike="noStrike" baseline="0" dirty="0" smtClean="0"/>
              <a:t>included </a:t>
            </a:r>
            <a:r>
              <a:rPr lang="en-US" baseline="0" dirty="0" smtClean="0"/>
              <a:t>other </a:t>
            </a:r>
            <a:r>
              <a:rPr lang="en-US" baseline="0" dirty="0" smtClean="0"/>
              <a:t>corrections </a:t>
            </a:r>
            <a:r>
              <a:rPr lang="en-US" u="sng" baseline="0" dirty="0" smtClean="0"/>
              <a:t>and clarifications </a:t>
            </a:r>
            <a:r>
              <a:rPr lang="en-US" baseline="0" dirty="0" smtClean="0"/>
              <a:t>that </a:t>
            </a:r>
            <a:r>
              <a:rPr lang="en-US" baseline="0" dirty="0" smtClean="0"/>
              <a:t>were needed. </a:t>
            </a:r>
            <a:endParaRPr lang="en-US" baseline="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252"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other </a:t>
            </a:r>
            <a:r>
              <a:rPr lang="en-US" u="sng" baseline="0" dirty="0" smtClean="0"/>
              <a:t>disapproved </a:t>
            </a:r>
            <a:r>
              <a:rPr lang="en-US" baseline="0" dirty="0" smtClean="0"/>
              <a:t>pollutants </a:t>
            </a:r>
            <a:r>
              <a:rPr lang="en-US" u="sng" baseline="0" dirty="0" smtClean="0"/>
              <a:t>(those not circled),</a:t>
            </a:r>
            <a:r>
              <a:rPr lang="en-US" u="none" baseline="0" dirty="0" smtClean="0"/>
              <a:t> </a:t>
            </a:r>
            <a:r>
              <a:rPr lang="en-US" baseline="0" dirty="0" smtClean="0"/>
              <a:t>will </a:t>
            </a:r>
            <a:r>
              <a:rPr lang="en-US" baseline="0" dirty="0" smtClean="0"/>
              <a:t>be addressed in subsequent rulemakings given the complexities associated with developing revised criteria (e.g. NMFS jeopardy decisions). It is likely </a:t>
            </a:r>
            <a:r>
              <a:rPr lang="en-US" baseline="0" dirty="0" smtClean="0"/>
              <a:t>that </a:t>
            </a:r>
            <a:r>
              <a:rPr lang="en-US" u="sng" baseline="0" dirty="0" smtClean="0"/>
              <a:t>DEQ will begin a review of the</a:t>
            </a:r>
            <a:r>
              <a:rPr lang="en-US" baseline="0" dirty="0" smtClean="0"/>
              <a:t> </a:t>
            </a:r>
            <a:r>
              <a:rPr lang="en-US" baseline="0" dirty="0" smtClean="0"/>
              <a:t>Cu and </a:t>
            </a:r>
            <a:r>
              <a:rPr lang="en-US" baseline="0" dirty="0" smtClean="0"/>
              <a:t>NH3 </a:t>
            </a:r>
            <a:r>
              <a:rPr lang="en-US" u="sng" baseline="0" dirty="0" smtClean="0"/>
              <a:t>criteria</a:t>
            </a:r>
            <a:r>
              <a:rPr lang="en-US" baseline="0" dirty="0" smtClean="0"/>
              <a:t> </a:t>
            </a:r>
            <a:r>
              <a:rPr lang="en-US" strike="sngStrike" baseline="0" dirty="0" smtClean="0"/>
              <a:t>will be addressed </a:t>
            </a:r>
            <a:r>
              <a:rPr lang="en-US" baseline="0" dirty="0" smtClean="0"/>
              <a:t>next year</a:t>
            </a:r>
            <a:r>
              <a:rPr lang="en-US" b="0" baseline="0" dirty="0" smtClean="0"/>
              <a:t>. </a:t>
            </a:r>
            <a:r>
              <a:rPr lang="en-US" b="0" baseline="0" dirty="0" smtClean="0"/>
              <a:t> </a:t>
            </a:r>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b="0" strike="sngStrike" baseline="0" dirty="0" smtClean="0">
              <a:solidFill>
                <a:srgbClr val="00817E"/>
              </a:solidFill>
              <a:latin typeface="Candara" pitchFamily="34" charset="0"/>
              <a:cs typeface="Arial" pitchFamily="34" charset="0"/>
            </a:endParaRPr>
          </a:p>
          <a:p>
            <a:pPr marL="0" marR="0" lvl="1" indent="0" algn="l" defTabSz="914252" rtl="0" eaLnBrk="1" fontAlgn="auto" latinLnBrk="0" hangingPunct="1">
              <a:lnSpc>
                <a:spcPct val="100000"/>
              </a:lnSpc>
              <a:spcBef>
                <a:spcPts val="0"/>
              </a:spcBef>
              <a:spcAft>
                <a:spcPts val="0"/>
              </a:spcAft>
              <a:buClrTx/>
              <a:buSzTx/>
              <a:buFontTx/>
              <a:buNone/>
              <a:tabLst/>
              <a:defRPr/>
            </a:pPr>
            <a:r>
              <a:rPr lang="en-US" sz="1200" b="0" strike="sngStrike" dirty="0" smtClean="0">
                <a:solidFill>
                  <a:srgbClr val="00817E"/>
                </a:solidFill>
                <a:latin typeface="Candara" pitchFamily="34" charset="0"/>
                <a:cs typeface="Arial" pitchFamily="34" charset="0"/>
              </a:rPr>
              <a:t>If </a:t>
            </a:r>
            <a:r>
              <a:rPr lang="en-US" sz="1200" b="0" strike="sngStrike" dirty="0" smtClean="0">
                <a:solidFill>
                  <a:srgbClr val="00817E"/>
                </a:solidFill>
                <a:latin typeface="Candara" pitchFamily="34" charset="0"/>
                <a:cs typeface="Arial" pitchFamily="34" charset="0"/>
              </a:rPr>
              <a:t>any criterion</a:t>
            </a:r>
            <a:r>
              <a:rPr lang="en-US" sz="1200" b="0" strike="sngStrike" baseline="0" dirty="0" smtClean="0">
                <a:solidFill>
                  <a:srgbClr val="00817E"/>
                </a:solidFill>
                <a:latin typeface="Candara" pitchFamily="34" charset="0"/>
                <a:cs typeface="Arial" pitchFamily="34" charset="0"/>
              </a:rPr>
              <a:t> is </a:t>
            </a:r>
            <a:r>
              <a:rPr lang="en-US" sz="1200" b="0" u="sng" strike="noStrike" baseline="0" dirty="0" smtClean="0">
                <a:solidFill>
                  <a:srgbClr val="00817E"/>
                </a:solidFill>
                <a:latin typeface="Candara" pitchFamily="34" charset="0"/>
                <a:cs typeface="Arial" pitchFamily="34" charset="0"/>
              </a:rPr>
              <a:t>Because these criteria were </a:t>
            </a:r>
            <a:r>
              <a:rPr lang="en-US" sz="1200" b="0" dirty="0" smtClean="0">
                <a:solidFill>
                  <a:srgbClr val="00817E"/>
                </a:solidFill>
                <a:latin typeface="Candara" pitchFamily="34" charset="0"/>
                <a:cs typeface="Arial" pitchFamily="34" charset="0"/>
              </a:rPr>
              <a:t>disapproved</a:t>
            </a:r>
            <a:r>
              <a:rPr lang="en-US" sz="1200" b="0" dirty="0" smtClean="0">
                <a:solidFill>
                  <a:srgbClr val="00817E"/>
                </a:solidFill>
                <a:latin typeface="Candara" pitchFamily="34" charset="0"/>
                <a:cs typeface="Arial" pitchFamily="34" charset="0"/>
              </a:rPr>
              <a:t>, </a:t>
            </a:r>
            <a:r>
              <a:rPr lang="en-US" sz="1200" b="0" strike="sngStrike" dirty="0" smtClean="0">
                <a:solidFill>
                  <a:srgbClr val="00817E"/>
                </a:solidFill>
                <a:latin typeface="Candara" pitchFamily="34" charset="0"/>
                <a:cs typeface="Arial" pitchFamily="34" charset="0"/>
              </a:rPr>
              <a:t>the</a:t>
            </a:r>
            <a:r>
              <a:rPr lang="en-US" sz="1200" b="0" strike="sngStrike" baseline="0" dirty="0" smtClean="0">
                <a:solidFill>
                  <a:srgbClr val="00817E"/>
                </a:solidFill>
                <a:latin typeface="Candara" pitchFamily="34" charset="0"/>
                <a:cs typeface="Arial" pitchFamily="34" charset="0"/>
              </a:rPr>
              <a:t> </a:t>
            </a:r>
            <a:r>
              <a:rPr lang="en-US" sz="1200" b="0" strike="sngStrike" baseline="0" dirty="0" smtClean="0">
                <a:solidFill>
                  <a:srgbClr val="00817E"/>
                </a:solidFill>
                <a:latin typeface="Candara" pitchFamily="34" charset="0"/>
                <a:cs typeface="Arial" pitchFamily="34" charset="0"/>
              </a:rPr>
              <a:t>criterion</a:t>
            </a:r>
            <a:r>
              <a:rPr lang="en-US" sz="1200" b="0" strike="sngStrike" dirty="0" smtClean="0">
                <a:solidFill>
                  <a:srgbClr val="00817E"/>
                </a:solidFill>
                <a:latin typeface="Candara" pitchFamily="34" charset="0"/>
                <a:cs typeface="Arial" pitchFamily="34" charset="0"/>
              </a:rPr>
              <a:t> reverts back to </a:t>
            </a:r>
            <a:r>
              <a:rPr lang="en-US" sz="1200" b="0" dirty="0" smtClean="0">
                <a:solidFill>
                  <a:srgbClr val="00817E"/>
                </a:solidFill>
                <a:latin typeface="Candara" pitchFamily="34" charset="0"/>
                <a:cs typeface="Arial" pitchFamily="34" charset="0"/>
              </a:rPr>
              <a:t>the</a:t>
            </a:r>
            <a:r>
              <a:rPr lang="en-US" sz="1200" b="0" baseline="0" dirty="0" smtClean="0">
                <a:solidFill>
                  <a:srgbClr val="00817E"/>
                </a:solidFill>
                <a:latin typeface="Candara" pitchFamily="34" charset="0"/>
                <a:cs typeface="Arial" pitchFamily="34" charset="0"/>
              </a:rPr>
              <a:t> </a:t>
            </a:r>
            <a:r>
              <a:rPr lang="en-US" sz="1200" b="0" u="sng" baseline="0" dirty="0" smtClean="0">
                <a:solidFill>
                  <a:srgbClr val="00817E"/>
                </a:solidFill>
                <a:latin typeface="Candara" pitchFamily="34" charset="0"/>
                <a:cs typeface="Arial" pitchFamily="34" charset="0"/>
              </a:rPr>
              <a:t>previous </a:t>
            </a:r>
            <a:r>
              <a:rPr lang="en-US" sz="1200" b="0" u="sng" dirty="0" smtClean="0">
                <a:solidFill>
                  <a:srgbClr val="00817E"/>
                </a:solidFill>
                <a:latin typeface="Candara" pitchFamily="34" charset="0"/>
                <a:cs typeface="Arial" pitchFamily="34" charset="0"/>
              </a:rPr>
              <a:t>criteria for these pollutants </a:t>
            </a:r>
            <a:r>
              <a:rPr lang="en-US" sz="1200" b="0" u="sng" strike="sngStrike" dirty="0" smtClean="0">
                <a:solidFill>
                  <a:srgbClr val="00817E"/>
                </a:solidFill>
                <a:latin typeface="Candara" pitchFamily="34" charset="0"/>
                <a:cs typeface="Arial" pitchFamily="34" charset="0"/>
              </a:rPr>
              <a:t>on</a:t>
            </a:r>
            <a:r>
              <a:rPr lang="en-US" sz="1200" b="0" dirty="0" smtClean="0">
                <a:solidFill>
                  <a:srgbClr val="00817E"/>
                </a:solidFill>
                <a:latin typeface="Candara" pitchFamily="34" charset="0"/>
                <a:cs typeface="Arial" pitchFamily="34" charset="0"/>
              </a:rPr>
              <a:t> </a:t>
            </a:r>
            <a:r>
              <a:rPr lang="en-US" sz="1200" b="0" strike="sngStrike" dirty="0" smtClean="0">
                <a:solidFill>
                  <a:srgbClr val="00817E"/>
                </a:solidFill>
                <a:latin typeface="Candara" pitchFamily="34" charset="0"/>
                <a:cs typeface="Arial" pitchFamily="34" charset="0"/>
              </a:rPr>
              <a:t>last approved by </a:t>
            </a:r>
            <a:r>
              <a:rPr lang="en-US" sz="1200" b="0" strike="sngStrike" dirty="0" smtClean="0">
                <a:solidFill>
                  <a:srgbClr val="00817E"/>
                </a:solidFill>
                <a:latin typeface="Candara" pitchFamily="34" charset="0"/>
                <a:cs typeface="Arial" pitchFamily="34" charset="0"/>
              </a:rPr>
              <a:t>EPA </a:t>
            </a:r>
            <a:r>
              <a:rPr lang="en-US" sz="1200" b="0" dirty="0" smtClean="0">
                <a:solidFill>
                  <a:srgbClr val="00817E"/>
                </a:solidFill>
                <a:latin typeface="Candara" pitchFamily="34" charset="0"/>
                <a:cs typeface="Arial" pitchFamily="34" charset="0"/>
              </a:rPr>
              <a:t>continue</a:t>
            </a:r>
            <a:r>
              <a:rPr lang="en-US" sz="1200" b="0" baseline="0" dirty="0" smtClean="0">
                <a:solidFill>
                  <a:srgbClr val="00817E"/>
                </a:solidFill>
                <a:latin typeface="Candara" pitchFamily="34" charset="0"/>
                <a:cs typeface="Arial" pitchFamily="34" charset="0"/>
              </a:rPr>
              <a:t> to be effective</a:t>
            </a:r>
            <a:r>
              <a:rPr lang="en-US" sz="1200" b="0" dirty="0" smtClean="0">
                <a:solidFill>
                  <a:srgbClr val="00817E"/>
                </a:solidFill>
                <a:latin typeface="Candara" pitchFamily="34" charset="0"/>
                <a:cs typeface="Arial" pitchFamily="34" charset="0"/>
              </a:rPr>
              <a:t> </a:t>
            </a:r>
            <a:r>
              <a:rPr lang="en-US" sz="1200" b="0" dirty="0" smtClean="0">
                <a:solidFill>
                  <a:srgbClr val="00817E"/>
                </a:solidFill>
                <a:latin typeface="Candara" pitchFamily="34" charset="0"/>
                <a:cs typeface="Arial" pitchFamily="34" charset="0"/>
              </a:rPr>
              <a:t>(i.e. Table 20</a:t>
            </a:r>
            <a:r>
              <a:rPr lang="en-US" sz="1200" b="0" dirty="0" smtClean="0">
                <a:solidFill>
                  <a:srgbClr val="00817E"/>
                </a:solidFill>
                <a:latin typeface="Candara" pitchFamily="34" charset="0"/>
                <a:cs typeface="Arial" pitchFamily="34" charset="0"/>
              </a:rPr>
              <a:t>) </a:t>
            </a:r>
            <a:r>
              <a:rPr lang="en-US" sz="1200" b="0" u="sng" dirty="0" smtClean="0">
                <a:solidFill>
                  <a:srgbClr val="00817E"/>
                </a:solidFill>
                <a:latin typeface="Candara" pitchFamily="34" charset="0"/>
                <a:cs typeface="Arial" pitchFamily="34" charset="0"/>
              </a:rPr>
              <a:t>until revised criteria are approved by EPA</a:t>
            </a:r>
            <a:r>
              <a:rPr lang="en-US" sz="1200" b="0" dirty="0" smtClean="0">
                <a:solidFill>
                  <a:srgbClr val="00817E"/>
                </a:solidFill>
                <a:latin typeface="Candara" pitchFamily="34" charset="0"/>
                <a:cs typeface="Arial" pitchFamily="34" charset="0"/>
              </a:rPr>
              <a:t>. </a:t>
            </a:r>
            <a:r>
              <a:rPr lang="en-US" b="1" dirty="0" smtClean="0">
                <a:latin typeface="Arial" pitchFamily="34" charset="0"/>
              </a:rPr>
              <a:t>Clean Water Act requires OR to fix the disapprovals or EPA is required to </a:t>
            </a:r>
            <a:r>
              <a:rPr lang="en-US" b="1" dirty="0" smtClean="0"/>
              <a:t>set</a:t>
            </a:r>
            <a:r>
              <a:rPr lang="en-US" b="1" dirty="0" smtClean="0">
                <a:latin typeface="Arial" pitchFamily="34" charset="0"/>
              </a:rPr>
              <a:t> criteria for Oregon</a:t>
            </a:r>
            <a:endParaRPr lang="en-US" b="1" dirty="0" smtClean="0"/>
          </a:p>
          <a:p>
            <a:endParaRPr lang="en-US" baseline="0" dirty="0" smtClean="0"/>
          </a:p>
          <a:p>
            <a:endParaRPr lang="en-US" baseline="0" dirty="0" smtClean="0"/>
          </a:p>
          <a:p>
            <a:r>
              <a:rPr lang="en-US" u="sng" baseline="0" dirty="0" smtClean="0"/>
              <a:t>Put the following on the next slide – “Proposed revisions of disapproved criteria”:</a:t>
            </a:r>
            <a:endParaRPr lang="en-US" u="sng" baseline="0" dirty="0" smtClean="0"/>
          </a:p>
          <a:p>
            <a:pPr>
              <a:lnSpc>
                <a:spcPct val="120000"/>
              </a:lnSpc>
              <a:buClr>
                <a:srgbClr val="008272"/>
              </a:buClr>
              <a:buFont typeface="Wingdings" pitchFamily="2" charset="2"/>
              <a:buChar char="§"/>
            </a:pPr>
            <a:r>
              <a:rPr lang="en-US" b="1" baseline="0" dirty="0" smtClean="0"/>
              <a:t>Pesticides:</a:t>
            </a:r>
            <a:r>
              <a:rPr lang="en-US" baseline="0" dirty="0" smtClean="0"/>
              <a:t> </a:t>
            </a:r>
            <a:r>
              <a:rPr lang="en-US" baseline="0" dirty="0" smtClean="0"/>
              <a:t> EPA concluded that the frequency and duration associated with these criteria were not correctly, or at least not clearly, defined.  </a:t>
            </a:r>
            <a:r>
              <a:rPr lang="en-US" sz="900" strike="sngStrike" dirty="0" err="1" smtClean="0"/>
              <a:t>Frequency</a:t>
            </a:r>
            <a:r>
              <a:rPr lang="en-US" sz="900" strike="sngStrike" dirty="0" smtClean="0"/>
              <a:t> </a:t>
            </a:r>
            <a:r>
              <a:rPr lang="en-US" sz="900" strike="sngStrike" dirty="0" smtClean="0"/>
              <a:t>and duration components of most of the pesticide criteria are different than the other aquatic pollutants (</a:t>
            </a:r>
            <a:r>
              <a:rPr lang="en-US" sz="900" i="1" strike="sngStrike" dirty="0" smtClean="0"/>
              <a:t>i.e. acute can’t be exceeded any time and the chronic can’t be exceeded based on a 24 hr. average</a:t>
            </a:r>
            <a:r>
              <a:rPr lang="en-US" sz="900" strike="sngStrike" dirty="0" smtClean="0"/>
              <a:t>). DEQ correctly footnoted these pesticides, but by adding the general frequency and duration to the intro paragraph of the toxic tables, EPA determined that this addition effectively changed the frequency and duration of the pesticides despite the existing footnote. </a:t>
            </a:r>
            <a:r>
              <a:rPr lang="en-US" sz="900" strike="sngStrike" dirty="0" smtClean="0"/>
              <a:t>  </a:t>
            </a:r>
            <a:r>
              <a:rPr lang="en-US" sz="3500" dirty="0" smtClean="0"/>
              <a:t>DEQ </a:t>
            </a:r>
            <a:r>
              <a:rPr lang="en-US" sz="3500" dirty="0" smtClean="0"/>
              <a:t>proposes to clarify </a:t>
            </a:r>
            <a:r>
              <a:rPr lang="en-US" sz="3500" dirty="0" smtClean="0"/>
              <a:t>the language </a:t>
            </a:r>
            <a:r>
              <a:rPr lang="en-US" sz="3500" u="sng" dirty="0" smtClean="0"/>
              <a:t>in the table </a:t>
            </a:r>
            <a:r>
              <a:rPr lang="en-US" sz="3500" strike="sngStrike" dirty="0" smtClean="0"/>
              <a:t>in </a:t>
            </a:r>
            <a:r>
              <a:rPr lang="en-US" sz="3500" strike="sngStrike" dirty="0" smtClean="0"/>
              <a:t>the intro paragraph noting the pesticide frequency and duration exception.</a:t>
            </a:r>
            <a:r>
              <a:rPr lang="en-US" sz="3500" strike="sngStrike" baseline="0" dirty="0" smtClean="0"/>
              <a:t> Will also r</a:t>
            </a:r>
            <a:r>
              <a:rPr lang="en-US" sz="3500" strike="sngStrike" dirty="0" smtClean="0"/>
              <a:t>evise the pesticide footnote </a:t>
            </a:r>
            <a:r>
              <a:rPr lang="en-US" sz="3500" strike="noStrike" dirty="0" smtClean="0"/>
              <a:t>to read more clearly</a:t>
            </a:r>
            <a:r>
              <a:rPr lang="en-US" sz="3500" strike="noStrike" dirty="0" smtClean="0"/>
              <a:t>.  </a:t>
            </a:r>
            <a:r>
              <a:rPr lang="en-US" sz="3500" u="sng" strike="noStrike" dirty="0" smtClean="0"/>
              <a:t>This is</a:t>
            </a:r>
            <a:r>
              <a:rPr lang="en-US" sz="3500" u="sng" strike="noStrike" baseline="0" dirty="0" smtClean="0"/>
              <a:t> not change from how we have interpreted the criteria, but it will now be more clear to the reader.</a:t>
            </a:r>
            <a:endParaRPr lang="en-US" sz="3500" u="sng" strike="noStrike" dirty="0" smtClean="0"/>
          </a:p>
          <a:p>
            <a:pPr>
              <a:lnSpc>
                <a:spcPct val="120000"/>
              </a:lnSpc>
              <a:buClr>
                <a:srgbClr val="008272"/>
              </a:buClr>
              <a:buFont typeface="Wingdings" pitchFamily="2" charset="2"/>
              <a:buChar char="§"/>
            </a:pPr>
            <a:endParaRPr lang="en-US" sz="3500" dirty="0" smtClean="0"/>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Char char="§"/>
              <a:tabLst/>
              <a:defRPr/>
            </a:pPr>
            <a:r>
              <a:rPr lang="en-US" sz="3500" b="1" dirty="0" smtClean="0"/>
              <a:t>Selenium: </a:t>
            </a:r>
            <a:r>
              <a:rPr lang="en-US" sz="3500" b="0" dirty="0" smtClean="0"/>
              <a:t>In</a:t>
            </a:r>
            <a:r>
              <a:rPr lang="en-US" sz="3500" b="0" baseline="0" dirty="0" smtClean="0"/>
              <a:t> 2004, </a:t>
            </a:r>
            <a:r>
              <a:rPr lang="en-US" sz="3600" dirty="0" smtClean="0"/>
              <a:t>DEQ </a:t>
            </a:r>
            <a:r>
              <a:rPr lang="en-US" sz="3600" dirty="0" smtClean="0"/>
              <a:t>revised most of the metals criteria to be expressed as </a:t>
            </a:r>
            <a:r>
              <a:rPr lang="en-US" sz="3600" baseline="0" dirty="0" smtClean="0"/>
              <a:t>dissolved rather than total recoverable concentrations. </a:t>
            </a:r>
            <a:r>
              <a:rPr lang="en-US" sz="3600" strike="sngStrike" dirty="0" smtClean="0"/>
              <a:t>forgot to</a:t>
            </a:r>
            <a:r>
              <a:rPr lang="en-US" sz="3600" dirty="0" smtClean="0"/>
              <a:t> DEQ </a:t>
            </a:r>
            <a:r>
              <a:rPr lang="en-US" sz="3600" u="sng" dirty="0" smtClean="0"/>
              <a:t>erred in calculating </a:t>
            </a:r>
            <a:r>
              <a:rPr lang="en-US" sz="3600" strike="sngStrike" dirty="0" smtClean="0"/>
              <a:t>factors </a:t>
            </a:r>
            <a:r>
              <a:rPr lang="en-US" sz="3600" strike="sngStrike" dirty="0" smtClean="0"/>
              <a:t>to </a:t>
            </a:r>
            <a:r>
              <a:rPr lang="en-US" sz="3600" u="sng" dirty="0" smtClean="0"/>
              <a:t>the </a:t>
            </a:r>
            <a:r>
              <a:rPr lang="en-US" sz="3600" u="sng" dirty="0" smtClean="0"/>
              <a:t>conversion of the freshwater selenium criteria.</a:t>
            </a:r>
            <a:r>
              <a:rPr lang="en-US" sz="3600" dirty="0" smtClean="0"/>
              <a:t> </a:t>
            </a:r>
            <a:r>
              <a:rPr lang="en-US" sz="3600" strike="sngStrike" dirty="0" smtClean="0"/>
              <a:t>The conversion factors convert a total recoverable result to a dissolved expression as intended in </a:t>
            </a:r>
            <a:r>
              <a:rPr lang="en-US" sz="3600" strike="sngStrike" dirty="0" smtClean="0"/>
              <a:t>2004</a:t>
            </a:r>
            <a:r>
              <a:rPr lang="en-US" sz="3600" strike="noStrike" baseline="0" dirty="0" smtClean="0"/>
              <a:t> The proposed revisions correct this error.</a:t>
            </a:r>
            <a:endParaRPr lang="en-US" sz="3600" strike="sngStrike" dirty="0" smtClean="0"/>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Char char="§"/>
              <a:tabLst/>
              <a:defRPr/>
            </a:pPr>
            <a:endParaRPr lang="en-US" sz="3600" dirty="0" smtClean="0"/>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Char char="§"/>
              <a:tabLst/>
              <a:defRPr/>
            </a:pPr>
            <a:r>
              <a:rPr lang="en-US" sz="3600" b="1" dirty="0" smtClean="0"/>
              <a:t>Incorrect footnotes and other errors: </a:t>
            </a:r>
            <a:r>
              <a:rPr lang="en-US" sz="3600" b="0" u="sng" dirty="0" smtClean="0"/>
              <a:t>EPA disapproved a</a:t>
            </a:r>
            <a:r>
              <a:rPr lang="en-US" sz="3600" dirty="0" smtClean="0"/>
              <a:t> </a:t>
            </a:r>
            <a:r>
              <a:rPr lang="en-US" sz="3600" dirty="0" smtClean="0"/>
              <a:t>few of the pollutants</a:t>
            </a:r>
            <a:r>
              <a:rPr lang="en-US" sz="3600" baseline="0" dirty="0" smtClean="0"/>
              <a:t> </a:t>
            </a:r>
            <a:r>
              <a:rPr lang="en-US" sz="3600" u="sng" baseline="0" dirty="0" smtClean="0"/>
              <a:t>because they referred to footnotes that were incorrect</a:t>
            </a:r>
            <a:r>
              <a:rPr lang="en-US" sz="3600" baseline="0" dirty="0" smtClean="0"/>
              <a:t>.  </a:t>
            </a:r>
            <a:r>
              <a:rPr lang="en-US" sz="3600" u="sng" baseline="0" dirty="0" smtClean="0"/>
              <a:t>The proposed revisions correct the footnotes. </a:t>
            </a:r>
            <a:endParaRPr lang="en-US" sz="3600" dirty="0" smtClean="0"/>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3600" baseline="0" dirty="0" smtClean="0"/>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3600" baseline="0" dirty="0" smtClean="0"/>
              <a:t>[On Aug. 15, 2012, NMFS found jeopardy to T&amp;E species from  </a:t>
            </a:r>
            <a:r>
              <a:rPr lang="en-US" sz="3600" baseline="0" dirty="0" err="1" smtClean="0"/>
              <a:t>Cd</a:t>
            </a:r>
            <a:r>
              <a:rPr lang="en-US" sz="3600" baseline="0" dirty="0" smtClean="0"/>
              <a:t>, Cu, and NH3. </a:t>
            </a:r>
            <a:r>
              <a:rPr lang="en-US" sz="3600" kern="1200" baseline="0" dirty="0" smtClean="0">
                <a:solidFill>
                  <a:schemeClr val="tx1"/>
                </a:solidFill>
                <a:latin typeface="+mn-lt"/>
                <a:ea typeface="+mn-ea"/>
                <a:cs typeface="+mn-cs"/>
              </a:rPr>
              <a:t>T</a:t>
            </a:r>
            <a:r>
              <a:rPr lang="en-US" sz="36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3600" u="sng" kern="1200" dirty="0" smtClean="0">
                <a:solidFill>
                  <a:schemeClr val="tx1"/>
                </a:solidFill>
                <a:latin typeface="+mn-lt"/>
                <a:ea typeface="+mn-ea"/>
                <a:cs typeface="+mn-cs"/>
              </a:rPr>
              <a:t>not</a:t>
            </a:r>
            <a:r>
              <a:rPr lang="en-US" sz="3600" kern="1200" dirty="0" smtClean="0">
                <a:solidFill>
                  <a:schemeClr val="tx1"/>
                </a:solidFill>
                <a:latin typeface="+mn-lt"/>
                <a:ea typeface="+mn-ea"/>
                <a:cs typeface="+mn-cs"/>
              </a:rPr>
              <a:t> find jeopardy with OR’s toxics criteria.]  </a:t>
            </a:r>
          </a:p>
          <a:p>
            <a:pPr>
              <a:lnSpc>
                <a:spcPct val="120000"/>
              </a:lnSpc>
              <a:buClr>
                <a:srgbClr val="008272"/>
              </a:buClr>
              <a:buFont typeface="Wingdings" pitchFamily="2" charset="2"/>
              <a:buChar char="§"/>
            </a:pPr>
            <a:endParaRPr lang="en-US" sz="35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1" baseline="0" dirty="0" smtClean="0"/>
          </a:p>
          <a:p>
            <a:endParaRPr lang="en-US" b="1" baseline="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 Proposed revisions</a:t>
            </a:r>
            <a:r>
              <a:rPr lang="en-US" baseline="0" dirty="0" smtClean="0"/>
              <a:t> of disapproved criteria</a:t>
            </a:r>
          </a:p>
          <a:p>
            <a:endParaRPr lang="en-US" baseline="0" dirty="0" smtClean="0"/>
          </a:p>
          <a:p>
            <a:r>
              <a:rPr lang="en-US" dirty="0" smtClean="0"/>
              <a:t>What do</a:t>
            </a:r>
            <a:r>
              <a:rPr lang="en-US" baseline="0" dirty="0" smtClean="0"/>
              <a:t> you think?</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Consolidate Toxics Criteria Tables</a:t>
            </a:r>
            <a:r>
              <a:rPr lang="en-US" dirty="0" smtClean="0"/>
              <a:t>: </a:t>
            </a:r>
            <a:r>
              <a:rPr lang="en-US" u="sng" dirty="0" smtClean="0"/>
              <a:t>The proposed Table 30 </a:t>
            </a:r>
            <a:r>
              <a:rPr lang="en-US" dirty="0" smtClean="0"/>
              <a:t>consolidates </a:t>
            </a:r>
            <a:r>
              <a:rPr lang="en-US" strike="sngStrike" dirty="0" smtClean="0"/>
              <a:t>3</a:t>
            </a:r>
            <a:r>
              <a:rPr lang="en-US" dirty="0" smtClean="0"/>
              <a:t> </a:t>
            </a:r>
            <a:r>
              <a:rPr lang="en-US" dirty="0" smtClean="0"/>
              <a:t>all the effective aquatic </a:t>
            </a:r>
            <a:r>
              <a:rPr lang="en-US" dirty="0" smtClean="0"/>
              <a:t>life toxics </a:t>
            </a:r>
            <a:r>
              <a:rPr lang="en-US" dirty="0" smtClean="0"/>
              <a:t>criteria, which are currently contained in 3 different tables, </a:t>
            </a:r>
            <a:r>
              <a:rPr lang="en-US" dirty="0" smtClean="0"/>
              <a:t>into 1 </a:t>
            </a:r>
            <a:r>
              <a:rPr lang="en-US" dirty="0" smtClean="0"/>
              <a:t>table </a:t>
            </a:r>
            <a:r>
              <a:rPr lang="en-US" dirty="0" smtClean="0"/>
              <a:t>(and </a:t>
            </a:r>
            <a:r>
              <a:rPr lang="en-US" strike="sngStrike" dirty="0" smtClean="0"/>
              <a:t>delete</a:t>
            </a:r>
            <a:r>
              <a:rPr lang="en-US" dirty="0" smtClean="0"/>
              <a:t> </a:t>
            </a:r>
            <a:r>
              <a:rPr lang="en-US" u="sng" dirty="0" smtClean="0"/>
              <a:t>revises the </a:t>
            </a:r>
            <a:r>
              <a:rPr lang="en-US" dirty="0" smtClean="0"/>
              <a:t>references </a:t>
            </a:r>
            <a:r>
              <a:rPr lang="en-US" dirty="0" smtClean="0"/>
              <a:t>to the </a:t>
            </a:r>
            <a:r>
              <a:rPr lang="en-US" dirty="0" smtClean="0"/>
              <a:t>tables in DEQ </a:t>
            </a:r>
            <a:r>
              <a:rPr lang="en-US" dirty="0" smtClean="0"/>
              <a:t>toxics, bacteria and groundwater rules).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lvl="1"/>
            <a:r>
              <a:rPr lang="en-US" sz="1200" u="sng" kern="1200" dirty="0" smtClean="0">
                <a:solidFill>
                  <a:schemeClr val="tx1"/>
                </a:solidFill>
                <a:latin typeface="+mn-lt"/>
                <a:ea typeface="+mn-ea"/>
                <a:cs typeface="+mn-cs"/>
              </a:rPr>
              <a:t>Hopefully won’t need this – back pocket for questions</a:t>
            </a:r>
            <a:r>
              <a:rPr lang="en-US" sz="1200" u="none"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Table </a:t>
            </a:r>
            <a:r>
              <a:rPr lang="en-US" sz="1200" kern="1200" dirty="0" smtClean="0">
                <a:solidFill>
                  <a:schemeClr val="tx1"/>
                </a:solidFill>
                <a:latin typeface="+mn-lt"/>
                <a:ea typeface="+mn-ea"/>
                <a:cs typeface="+mn-cs"/>
              </a:rPr>
              <a:t>33A contains criteria more stringent or remained the same as previous criteria and became effective for NPDES permitting Feb. 15, 2005.</a:t>
            </a:r>
          </a:p>
          <a:p>
            <a:pPr lvl="1"/>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pPr lvl="1"/>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kern="1200" dirty="0" smtClean="0">
              <a:solidFill>
                <a:schemeClr val="tx1"/>
              </a:solidFill>
              <a:latin typeface="+mn-lt"/>
              <a:ea typeface="+mn-ea"/>
              <a:cs typeface="+mn-cs"/>
            </a:endParaRPr>
          </a:p>
          <a:p>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Arsenic </a:t>
            </a:r>
            <a:r>
              <a:rPr lang="en-US" b="1" dirty="0" smtClean="0"/>
              <a:t>and Chromium VI </a:t>
            </a:r>
            <a:r>
              <a:rPr lang="en-US" dirty="0" smtClean="0"/>
              <a:t>-FW and SW </a:t>
            </a:r>
            <a:r>
              <a:rPr lang="en-US" b="1" u="sng" dirty="0" smtClean="0"/>
              <a:t>As</a:t>
            </a:r>
            <a:r>
              <a:rPr lang="en-US" baseline="0" dirty="0" smtClean="0"/>
              <a:t> </a:t>
            </a:r>
            <a:r>
              <a:rPr lang="en-US" dirty="0" smtClean="0"/>
              <a:t>criteria and SW </a:t>
            </a:r>
            <a:r>
              <a:rPr lang="en-US" b="1" u="sng" dirty="0" smtClean="0"/>
              <a:t>Cr VI </a:t>
            </a:r>
            <a:r>
              <a:rPr lang="en-US" dirty="0" smtClean="0"/>
              <a:t>left off 2007 </a:t>
            </a:r>
            <a:r>
              <a:rPr lang="en-US" dirty="0" smtClean="0"/>
              <a:t>table </a:t>
            </a:r>
            <a:r>
              <a:rPr lang="en-US" u="sng" dirty="0" smtClean="0"/>
              <a:t>in error</a:t>
            </a:r>
            <a:r>
              <a:rPr lang="en-US" dirty="0" smtClean="0"/>
              <a:t>. </a:t>
            </a: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proposed As </a:t>
            </a:r>
            <a:r>
              <a:rPr lang="en-US" sz="1200" kern="1200" dirty="0" smtClean="0">
                <a:solidFill>
                  <a:schemeClr val="tx1"/>
                </a:solidFill>
                <a:latin typeface="+mn-lt"/>
                <a:ea typeface="+mn-ea"/>
                <a:cs typeface="+mn-cs"/>
              </a:rPr>
              <a:t>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a:t>
            </a:r>
            <a:r>
              <a:rPr lang="en-US" sz="1200" kern="1200" dirty="0" smtClean="0">
                <a:solidFill>
                  <a:schemeClr val="tx1"/>
                </a:solidFill>
                <a:latin typeface="+mn-lt"/>
                <a:ea typeface="+mn-ea"/>
                <a:cs typeface="+mn-cs"/>
              </a:rPr>
              <a:t>criteria reinstate </a:t>
            </a:r>
            <a:r>
              <a:rPr lang="en-US" sz="1200" strike="sngStrike" kern="1200" dirty="0" smtClean="0">
                <a:solidFill>
                  <a:schemeClr val="tx1"/>
                </a:solidFill>
                <a:latin typeface="+mn-lt"/>
                <a:ea typeface="+mn-ea"/>
                <a:cs typeface="+mn-cs"/>
              </a:rPr>
              <a:t>re-proposed here are </a:t>
            </a:r>
            <a:r>
              <a:rPr lang="en-US" sz="1200" kern="1200" dirty="0" smtClean="0">
                <a:solidFill>
                  <a:schemeClr val="tx1"/>
                </a:solidFill>
                <a:latin typeface="+mn-lt"/>
                <a:ea typeface="+mn-ea"/>
                <a:cs typeface="+mn-cs"/>
              </a:rPr>
              <a:t>the same criteria that the EQC adopted in 2004. 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kern="1200" dirty="0" smtClean="0">
                <a:solidFill>
                  <a:schemeClr val="tx1"/>
                </a:solidFill>
                <a:latin typeface="+mn-lt"/>
                <a:ea typeface="+mn-ea"/>
                <a:cs typeface="+mn-cs"/>
              </a:rPr>
              <a:t>HHC Rulemaking</a:t>
            </a:r>
            <a:r>
              <a:rPr lang="en-US" sz="1200" kern="1200" dirty="0" smtClean="0">
                <a:solidFill>
                  <a:schemeClr val="tx1"/>
                </a:solidFill>
                <a:latin typeface="+mn-lt"/>
                <a:ea typeface="+mn-ea"/>
                <a:cs typeface="+mn-cs"/>
              </a:rPr>
              <a:t>: </a:t>
            </a:r>
            <a:r>
              <a:rPr lang="en-US" sz="3200" dirty="0" smtClean="0"/>
              <a:t>Table 40: typos,</a:t>
            </a:r>
            <a:r>
              <a:rPr lang="en-US" sz="3200" baseline="0" dirty="0" smtClean="0"/>
              <a:t> </a:t>
            </a:r>
            <a:r>
              <a:rPr lang="en-US" sz="3200" dirty="0" smtClean="0"/>
              <a:t>clarified arsenic footnote,</a:t>
            </a:r>
            <a:r>
              <a:rPr lang="en-US" sz="3200" baseline="0" dirty="0" smtClean="0"/>
              <a:t> </a:t>
            </a:r>
            <a:r>
              <a:rPr lang="en-US" sz="3200" dirty="0" smtClean="0"/>
              <a:t>corrected a criterion to two significant digits (</a:t>
            </a:r>
            <a:r>
              <a:rPr lang="en-US" sz="3200" kern="1200" dirty="0" err="1" smtClean="0">
                <a:solidFill>
                  <a:schemeClr val="tx1"/>
                </a:solidFill>
                <a:latin typeface="+mn-lt"/>
                <a:ea typeface="+mn-ea"/>
                <a:cs typeface="+mn-cs"/>
              </a:rPr>
              <a:t>bis</a:t>
            </a:r>
            <a:r>
              <a:rPr lang="en-US" sz="3200" kern="1200" dirty="0" smtClean="0">
                <a:solidFill>
                  <a:schemeClr val="tx1"/>
                </a:solidFill>
                <a:latin typeface="+mn-lt"/>
                <a:ea typeface="+mn-ea"/>
                <a:cs typeface="+mn-cs"/>
              </a:rPr>
              <a:t> 2 </a:t>
            </a:r>
            <a:r>
              <a:rPr lang="en-US" sz="3200" kern="1200" dirty="0" err="1" smtClean="0">
                <a:solidFill>
                  <a:schemeClr val="tx1"/>
                </a:solidFill>
                <a:latin typeface="+mn-lt"/>
                <a:ea typeface="+mn-ea"/>
                <a:cs typeface="+mn-cs"/>
              </a:rPr>
              <a:t>Chloroethyl</a:t>
            </a:r>
            <a:r>
              <a:rPr lang="en-US" sz="3200" kern="1200" dirty="0" smtClean="0">
                <a:solidFill>
                  <a:schemeClr val="tx1"/>
                </a:solidFill>
                <a:latin typeface="+mn-lt"/>
                <a:ea typeface="+mn-ea"/>
                <a:cs typeface="+mn-cs"/>
              </a:rPr>
              <a:t> Ether)</a:t>
            </a:r>
            <a:r>
              <a:rPr lang="en-US" sz="3200" dirty="0" smtClean="0"/>
              <a:t>. Also, corrected reference typos in Arsenic Reduction Policy</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3200" dirty="0" smtClean="0"/>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3200" b="1" dirty="0" smtClean="0"/>
              <a:t>Table 33C: </a:t>
            </a:r>
            <a:r>
              <a:rPr lang="en-US" sz="3200" dirty="0" smtClean="0"/>
              <a:t>renamed Table 33C to Table 31;</a:t>
            </a:r>
            <a:r>
              <a:rPr lang="en-US" sz="3200" baseline="0" dirty="0" smtClean="0"/>
              <a:t> </a:t>
            </a:r>
            <a:r>
              <a:rPr lang="en-US" sz="3200" dirty="0" smtClean="0"/>
              <a:t>corrected a reference in the intro language;</a:t>
            </a:r>
            <a:r>
              <a:rPr lang="en-US" sz="3200" baseline="0" dirty="0" smtClean="0"/>
              <a:t> and </a:t>
            </a:r>
            <a:r>
              <a:rPr lang="en-US" sz="3200" dirty="0" smtClean="0"/>
              <a:t>removed arsenic guidance values—regulatory aquatic life criteria already exist</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3200" dirty="0" smtClean="0"/>
          </a:p>
          <a:p>
            <a:endParaRPr lang="en-US" dirty="0" smtClean="0"/>
          </a:p>
          <a:p>
            <a:endParaRPr lang="en-US" dirty="0" smtClean="0"/>
          </a:p>
          <a:p>
            <a:r>
              <a:rPr lang="en-US" dirty="0" smtClean="0"/>
              <a:t>-Al: Propose to delete Al </a:t>
            </a:r>
            <a:r>
              <a:rPr lang="en-US" sz="1200" kern="1200" dirty="0" smtClean="0">
                <a:solidFill>
                  <a:schemeClr val="tx1"/>
                </a:solidFill>
                <a:latin typeface="+mn-lt"/>
                <a:ea typeface="+mn-ea"/>
                <a:cs typeface="+mn-cs"/>
              </a:rPr>
              <a:t>because the disapproval renders the criteria </a:t>
            </a:r>
            <a:r>
              <a:rPr lang="en-US" sz="1200" kern="1200" dirty="0" smtClean="0">
                <a:solidFill>
                  <a:schemeClr val="tx1"/>
                </a:solidFill>
                <a:latin typeface="+mn-lt"/>
                <a:ea typeface="+mn-ea"/>
                <a:cs typeface="+mn-cs"/>
              </a:rPr>
              <a:t>ineffective </a:t>
            </a:r>
            <a:r>
              <a:rPr lang="en-US" sz="1200" u="sng" kern="1200" dirty="0" smtClean="0">
                <a:solidFill>
                  <a:schemeClr val="tx1"/>
                </a:solidFill>
                <a:latin typeface="+mn-lt"/>
                <a:ea typeface="+mn-ea"/>
                <a:cs typeface="+mn-cs"/>
              </a:rPr>
              <a:t>for CWA purposes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there </a:t>
            </a:r>
            <a:r>
              <a:rPr lang="en-US" sz="1200" kern="1200" dirty="0" smtClean="0">
                <a:solidFill>
                  <a:schemeClr val="tx1"/>
                </a:solidFill>
                <a:latin typeface="+mn-lt"/>
                <a:ea typeface="+mn-ea"/>
                <a:cs typeface="+mn-cs"/>
              </a:rPr>
              <a:t>were </a:t>
            </a:r>
            <a:r>
              <a:rPr lang="en-US" sz="1200" kern="1200" dirty="0" smtClean="0">
                <a:solidFill>
                  <a:schemeClr val="tx1"/>
                </a:solidFill>
                <a:latin typeface="+mn-lt"/>
                <a:ea typeface="+mn-ea"/>
                <a:cs typeface="+mn-cs"/>
              </a:rPr>
              <a:t>no </a:t>
            </a:r>
            <a:r>
              <a:rPr lang="en-US" sz="1200" kern="1200" dirty="0" smtClean="0">
                <a:solidFill>
                  <a:schemeClr val="tx1"/>
                </a:solidFill>
                <a:latin typeface="+mn-lt"/>
                <a:ea typeface="+mn-ea"/>
                <a:cs typeface="+mn-cs"/>
              </a:rPr>
              <a:t>previous </a:t>
            </a:r>
            <a:r>
              <a:rPr lang="en-US" sz="1200" strike="sngStrike" kern="1200" dirty="0" smtClean="0">
                <a:solidFill>
                  <a:schemeClr val="tx1"/>
                </a:solidFill>
                <a:latin typeface="+mn-lt"/>
                <a:ea typeface="+mn-ea"/>
                <a:cs typeface="+mn-cs"/>
              </a:rPr>
              <a:t>other</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criteria for aluminum.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Corrections and Clarifications to Toxics Water Quality Standards </a:t>
            </a:r>
            <a:r>
              <a:rPr lang="en-US" sz="3600" b="1" strike="sngStrike" dirty="0" smtClean="0"/>
              <a:t>Rulemaking</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Portland</a:t>
            </a:r>
            <a:r>
              <a:rPr lang="en-US" dirty="0" smtClean="0"/>
              <a:t/>
            </a:r>
            <a:br>
              <a:rPr lang="en-US" dirty="0" smtClean="0"/>
            </a:br>
            <a:r>
              <a:rPr lang="en-US" sz="2800" dirty="0" smtClean="0"/>
              <a:t>Dec. </a:t>
            </a:r>
            <a:r>
              <a:rPr lang="en-US" sz="2800" strike="sngStrike" dirty="0" smtClean="0"/>
              <a:t>11-</a:t>
            </a:r>
            <a:r>
              <a:rPr lang="en-US" sz="2800" dirty="0" smtClean="0"/>
              <a:t>12, 2013</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Andrea Matzke,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308228"/>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Advisory Committee 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EPA,</a:t>
                      </a:r>
                      <a:r>
                        <a:rPr lang="en-US" sz="1800" kern="1200" baseline="0" dirty="0" smtClean="0">
                          <a:solidFill>
                            <a:schemeClr val="dk1"/>
                          </a:solidFill>
                          <a:latin typeface="+mn-lt"/>
                          <a:ea typeface="+mn-ea"/>
                          <a:cs typeface="+mn-cs"/>
                        </a:rPr>
                        <a:t> Region 10</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TextBox 3"/>
          <p:cNvSpPr txBox="1"/>
          <p:nvPr/>
        </p:nvSpPr>
        <p:spPr>
          <a:xfrm>
            <a:off x="914400" y="228600"/>
            <a:ext cx="8229600" cy="584775"/>
          </a:xfrm>
          <a:prstGeom prst="rect">
            <a:avLst/>
          </a:prstGeom>
          <a:noFill/>
        </p:spPr>
        <p:txBody>
          <a:bodyPr wrap="square" rtlCol="0">
            <a:spAutoFit/>
          </a:bodyPr>
          <a:lstStyle/>
          <a:p>
            <a:r>
              <a:rPr lang="en-US" sz="3200" dirty="0" smtClean="0">
                <a:latin typeface="Arial" pitchFamily="34" charset="0"/>
                <a:cs typeface="Arial" pitchFamily="34" charset="0"/>
              </a:rPr>
              <a:t>Who helped DEQ develop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public comment period (Sept. 1 – Sept. 30)</a:t>
            </a:r>
          </a:p>
          <a:p>
            <a:pPr>
              <a:buClr>
                <a:srgbClr val="008272"/>
              </a:buClr>
              <a:buFont typeface="Wingdings" pitchFamily="2" charset="2"/>
              <a:buChar char="§"/>
            </a:pPr>
            <a:r>
              <a:rPr lang="en-US" dirty="0" smtClean="0"/>
              <a:t>DEQ convened one hearing in Portland on Sept. 18</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buFont typeface="Wingdings" pitchFamily="2" charset="2"/>
              <a:buChar char="§"/>
            </a:pPr>
            <a:r>
              <a:rPr lang="en-US" dirty="0" smtClean="0"/>
              <a:t>EPA</a:t>
            </a:r>
          </a:p>
          <a:p>
            <a:pPr lvl="1">
              <a:buClr>
                <a:srgbClr val="008272"/>
              </a:buClr>
              <a:buFont typeface="Wingdings" pitchFamily="2" charset="2"/>
              <a:buChar cha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changed, as well as the other revisions</a:t>
            </a:r>
            <a:r>
              <a:rPr lang="en-US" dirty="0" smtClean="0"/>
              <a:t>.  </a:t>
            </a:r>
            <a:r>
              <a:rPr lang="en-US" i="1" dirty="0" smtClean="0">
                <a:solidFill>
                  <a:srgbClr val="FF0000"/>
                </a:solidFill>
              </a:rPr>
              <a:t>What other revisions will EPA act on that are not criteria?</a:t>
            </a:r>
            <a:r>
              <a:rPr lang="en-US" dirty="0" smtClean="0"/>
              <a:t> </a:t>
            </a:r>
            <a:endParaRPr lang="en-US"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fontScale="92500" lnSpcReduction="20000"/>
          </a:bodyPr>
          <a:lstStyle/>
          <a:p>
            <a:pPr>
              <a:buClr>
                <a:srgbClr val="008272"/>
              </a:buClr>
              <a:buFont typeface="Wingdings" pitchFamily="2" charset="2"/>
              <a:buChar char="§"/>
            </a:pPr>
            <a:endParaRPr lang="en-US" dirty="0" smtClean="0"/>
          </a:p>
          <a:p>
            <a:pPr>
              <a:buClr>
                <a:srgbClr val="008272"/>
              </a:buClr>
              <a:buFont typeface="Wingdings" pitchFamily="2" charset="2"/>
              <a:buChar char="§"/>
            </a:pPr>
            <a:r>
              <a:rPr lang="en-US" sz="2800" dirty="0" smtClean="0"/>
              <a:t>All </a:t>
            </a:r>
            <a:r>
              <a:rPr lang="en-US" sz="2800" dirty="0" smtClean="0"/>
              <a:t>proposed revisions to the Toxics Rule will become effective </a:t>
            </a:r>
            <a:r>
              <a:rPr lang="en-US" sz="2800" dirty="0" smtClean="0"/>
              <a:t>on </a:t>
            </a:r>
            <a:r>
              <a:rPr lang="en-US" sz="2800" b="1" u="sng" dirty="0" smtClean="0"/>
              <a:t>April 18, 2014 </a:t>
            </a:r>
            <a:endParaRPr lang="en-US" sz="2800" b="1" u="sng" dirty="0" smtClean="0"/>
          </a:p>
          <a:p>
            <a:pPr lvl="1">
              <a:buClr>
                <a:srgbClr val="008272"/>
              </a:buClr>
              <a:buFont typeface="Wingdings" pitchFamily="2" charset="2"/>
              <a:buChar char="§"/>
            </a:pPr>
            <a:r>
              <a:rPr lang="en-US" sz="2600" dirty="0" smtClean="0"/>
              <a:t>But cannot be used for CWA purposes if they have not yet been approved by EPA</a:t>
            </a:r>
            <a:endParaRPr lang="en-US" sz="2600" dirty="0" smtClean="0"/>
          </a:p>
          <a:p>
            <a:pPr>
              <a:buClr>
                <a:srgbClr val="008272"/>
              </a:buClr>
              <a:buNone/>
            </a:pPr>
            <a:endParaRPr lang="en-US" sz="2800" dirty="0" smtClean="0"/>
          </a:p>
          <a:p>
            <a:pPr>
              <a:buClr>
                <a:srgbClr val="008272"/>
              </a:buClr>
              <a:buFont typeface="Wingdings" pitchFamily="2" charset="2"/>
              <a:buChar char="§"/>
            </a:pPr>
            <a:r>
              <a:rPr lang="en-US" sz="2800" dirty="0" smtClean="0"/>
              <a:t>EPA anticipates reviewing </a:t>
            </a:r>
            <a:r>
              <a:rPr lang="en-US" sz="2800" u="sng" dirty="0" smtClean="0"/>
              <a:t>and approving </a:t>
            </a:r>
            <a:r>
              <a:rPr lang="en-US" sz="2800" dirty="0" smtClean="0"/>
              <a:t>the </a:t>
            </a:r>
            <a:r>
              <a:rPr lang="en-US" sz="2800" dirty="0" smtClean="0"/>
              <a:t>adopted revisions before April 18.</a:t>
            </a:r>
          </a:p>
          <a:p>
            <a:pPr>
              <a:buClr>
                <a:srgbClr val="008272"/>
              </a:buClr>
              <a:buNone/>
            </a:pPr>
            <a:endParaRPr lang="en-US" sz="2800" dirty="0" smtClean="0"/>
          </a:p>
          <a:p>
            <a:pPr>
              <a:buClr>
                <a:srgbClr val="008272"/>
              </a:buClr>
              <a:buFont typeface="Wingdings" pitchFamily="2" charset="2"/>
              <a:buChar char="§"/>
            </a:pPr>
            <a:r>
              <a:rPr lang="en-US" sz="2800" dirty="0" smtClean="0"/>
              <a:t>Proposed revisions </a:t>
            </a:r>
            <a:r>
              <a:rPr lang="en-US" sz="2800" u="sng" dirty="0" smtClean="0"/>
              <a:t>to </a:t>
            </a:r>
            <a:r>
              <a:rPr lang="en-US" sz="2800" u="sng" dirty="0" smtClean="0"/>
              <a:t>the cross references in </a:t>
            </a:r>
            <a:r>
              <a:rPr lang="en-US" sz="2800" dirty="0" smtClean="0"/>
              <a:t>Oregon’s </a:t>
            </a:r>
            <a:r>
              <a:rPr lang="en-US" sz="2800" dirty="0" smtClean="0"/>
              <a:t>Bacteria and Groundwater Rules </a:t>
            </a:r>
            <a:r>
              <a:rPr lang="en-US" sz="2800" strike="sngStrike" dirty="0" smtClean="0"/>
              <a:t>would</a:t>
            </a:r>
            <a:r>
              <a:rPr lang="en-US" sz="2800" dirty="0" smtClean="0"/>
              <a:t> become effective upon </a:t>
            </a:r>
            <a:r>
              <a:rPr lang="en-US" sz="2800" strike="sngStrike" dirty="0" smtClean="0"/>
              <a:t>EQC adoption and </a:t>
            </a:r>
            <a:r>
              <a:rPr lang="en-US" sz="2800" dirty="0" smtClean="0"/>
              <a:t>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DEQ recommends that the EQC adopt proposed amendments to Divisions 40 and 41 in Chapter 340 as shown in Attachment A</a:t>
            </a:r>
            <a:r>
              <a:rPr lang="en-US" dirty="0" smtClean="0"/>
              <a:t>. (</a:t>
            </a:r>
            <a:r>
              <a:rPr lang="en-US" dirty="0" smtClean="0">
                <a:solidFill>
                  <a:srgbClr val="FF0000"/>
                </a:solidFill>
              </a:rPr>
              <a:t>state this the same as in the first slide; Then, please send this to Larry K. to see if he has any suggestions or thinks it’s ok)</a:t>
            </a:r>
            <a:endParaRPr lang="en-US" dirty="0" smtClean="0"/>
          </a:p>
          <a:p>
            <a:endParaRPr lang="en-US" dirty="0" smtClean="0"/>
          </a:p>
          <a:p>
            <a:r>
              <a:rPr lang="en-US" dirty="0" smtClean="0"/>
              <a:t>These revisions are corrections and clarifications only</a:t>
            </a:r>
          </a:p>
          <a:p>
            <a:pPr lvl="1"/>
            <a:r>
              <a:rPr lang="en-US" sz="2400" dirty="0" smtClean="0"/>
              <a:t>They are consistent with DEQ’s current interpretation of how the criteria apply </a:t>
            </a:r>
          </a:p>
          <a:p>
            <a:pPr lvl="1"/>
            <a:r>
              <a:rPr lang="en-US" sz="2400" dirty="0" smtClean="0"/>
              <a:t>They do not represent a change in policy.</a:t>
            </a:r>
          </a:p>
          <a:p>
            <a:pPr lvl="1">
              <a:buNone/>
            </a:pPr>
            <a:r>
              <a:rPr lang="en-US" sz="2400" dirty="0" smtClean="0"/>
              <a:t>  </a:t>
            </a:r>
          </a:p>
          <a:p>
            <a:r>
              <a:rPr lang="en-US" strike="sngStrike" dirty="0" smtClean="0"/>
              <a:t>DEQ does not anticipate any significant impacts</a:t>
            </a:r>
            <a:endParaRPr lang="en-US" strike="sngStrike"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Extra slides if needed</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029197"/>
          </a:xfrm>
        </p:spPr>
        <p:txBody>
          <a:bodyPr>
            <a:normAutofit/>
          </a:bodyPr>
          <a:lstStyle/>
          <a:p>
            <a:pPr marL="742831" lvl="2" indent="-342845">
              <a:buNone/>
            </a:pPr>
            <a:endParaRPr lang="en-US" dirty="0" smtClean="0"/>
          </a:p>
          <a:p>
            <a:pPr marL="342845" lvl="1" indent="-342845">
              <a:buClr>
                <a:srgbClr val="008272"/>
              </a:buClr>
              <a:buSzTx/>
              <a:buNone/>
            </a:pPr>
            <a:r>
              <a:rPr lang="en-US" sz="2400" dirty="0" smtClean="0">
                <a:latin typeface="Arial Black" pitchFamily="34" charset="0"/>
              </a:rPr>
              <a:t>Background:</a:t>
            </a:r>
            <a:r>
              <a:rPr lang="en-US" sz="2400" dirty="0" smtClean="0"/>
              <a:t> </a:t>
            </a:r>
          </a:p>
          <a:p>
            <a:pPr marL="342845" lvl="1" indent="-342845">
              <a:buClr>
                <a:srgbClr val="008272"/>
              </a:buClr>
              <a:buSzTx/>
              <a:buFont typeface="Wingdings" pitchFamily="2" charset="2"/>
              <a:buChar char="§"/>
            </a:pPr>
            <a:endParaRPr lang="en-US" dirty="0" smtClean="0"/>
          </a:p>
          <a:p>
            <a:pPr marL="342845" lvl="1" indent="-342845">
              <a:buClr>
                <a:srgbClr val="008272"/>
              </a:buClr>
              <a:buSzTx/>
              <a:buFont typeface="Wingdings" pitchFamily="2" charset="2"/>
              <a:buChar char="§"/>
            </a:pPr>
            <a:r>
              <a:rPr lang="en-US" dirty="0" smtClean="0"/>
              <a:t>Frequency and duration components of most of the pesticide criteria are different than the other aquatic pollutants</a:t>
            </a:r>
          </a:p>
          <a:p>
            <a:pPr marL="342845" lvl="1" indent="-342845">
              <a:buClr>
                <a:srgbClr val="008272"/>
              </a:buClr>
              <a:buSzTx/>
              <a:buNone/>
            </a:pPr>
            <a:endParaRPr lang="en-US" dirty="0" smtClean="0"/>
          </a:p>
          <a:p>
            <a:pPr marL="342845" lvl="1" indent="-342845">
              <a:buClr>
                <a:srgbClr val="008272"/>
              </a:buClr>
              <a:buSzTx/>
              <a:buFont typeface="Wingdings" pitchFamily="2" charset="2"/>
              <a:buChar char="§"/>
            </a:pPr>
            <a:r>
              <a:rPr lang="en-US" dirty="0" smtClean="0"/>
              <a:t>Most of the pesticide criteria were developed prior to the 1985 EPA Guidelines and were developed with an alternate frequency and duration (</a:t>
            </a:r>
            <a:r>
              <a:rPr lang="en-US" i="1" dirty="0" smtClean="0"/>
              <a:t>i.e. acute can’t be exceeded any time and the chronic can’t be exceeded based on a 24 hr. average</a:t>
            </a:r>
            <a:r>
              <a:rPr lang="en-US" dirty="0" smtClean="0"/>
              <a:t>)</a:t>
            </a:r>
          </a:p>
          <a:p>
            <a:pPr marL="342845" lvl="1" indent="-342845">
              <a:buSzTx/>
              <a:buNone/>
            </a:pPr>
            <a:endParaRPr lang="en-US" dirty="0" smtClean="0"/>
          </a:p>
          <a:p>
            <a:pPr marL="342845" lvl="1" indent="-342845">
              <a:buSzTx/>
              <a:buFont typeface="Arial" pitchFamily="34" charset="0"/>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a:p>
        </p:txBody>
      </p:sp>
      <p:sp>
        <p:nvSpPr>
          <p:cNvPr id="4" name="TextBox 3"/>
          <p:cNvSpPr txBox="1"/>
          <p:nvPr/>
        </p:nvSpPr>
        <p:spPr>
          <a:xfrm>
            <a:off x="990600" y="381000"/>
            <a:ext cx="67056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257797"/>
          </a:xfrm>
        </p:spPr>
        <p:txBody>
          <a:bodyPr>
            <a:normAutofit fontScale="62500" lnSpcReduction="20000"/>
          </a:bodyPr>
          <a:lstStyle/>
          <a:p>
            <a:pPr marL="342845" lvl="1" indent="-342845">
              <a:buSzTx/>
              <a:buNone/>
            </a:pPr>
            <a:endParaRPr lang="en-US" sz="2800" dirty="0" smtClean="0">
              <a:solidFill>
                <a:srgbClr val="008272"/>
              </a:solidFill>
              <a:latin typeface="Arial Black" pitchFamily="34" charset="0"/>
            </a:endParaRPr>
          </a:p>
          <a:p>
            <a:pPr marL="342845" lvl="1" indent="-342845">
              <a:buSzTx/>
              <a:buNone/>
            </a:pPr>
            <a:r>
              <a:rPr lang="en-US" sz="3800" dirty="0" smtClean="0">
                <a:latin typeface="Arial Black" pitchFamily="34" charset="0"/>
              </a:rPr>
              <a:t>Problem:</a:t>
            </a:r>
            <a:r>
              <a:rPr lang="en-US" sz="3800" dirty="0" smtClean="0"/>
              <a:t> </a:t>
            </a:r>
          </a:p>
          <a:p>
            <a:pPr marL="342845" lvl="1" indent="0">
              <a:lnSpc>
                <a:spcPct val="120000"/>
              </a:lnSpc>
              <a:buSzTx/>
              <a:buNone/>
            </a:pPr>
            <a:r>
              <a:rPr lang="en-US" sz="3500" dirty="0" smtClean="0"/>
              <a:t>DEQ correctly footnoted these pesticides, but by adding the general frequency and duration to the intro paragraph of the toxic tables, EPA determined that this addition effectively changed the frequency and duration of the pesticides despite the existing footnote.</a:t>
            </a:r>
          </a:p>
          <a:p>
            <a:pPr marL="342845" lvl="1" indent="-342845">
              <a:buSzTx/>
              <a:buNone/>
            </a:pPr>
            <a:endParaRPr lang="en-US" sz="2400" dirty="0" smtClean="0"/>
          </a:p>
          <a:p>
            <a:pPr marL="342845" lvl="1" indent="-342845">
              <a:buSzTx/>
              <a:buNone/>
            </a:pPr>
            <a:endParaRPr lang="en-US" dirty="0" smtClean="0"/>
          </a:p>
          <a:p>
            <a:pPr marL="342845" lvl="1" indent="-342845">
              <a:buSzTx/>
              <a:buNone/>
            </a:pPr>
            <a:r>
              <a:rPr lang="en-US" sz="3800" dirty="0" smtClean="0">
                <a:solidFill>
                  <a:srgbClr val="008272"/>
                </a:solidFill>
                <a:latin typeface="Arial Black" pitchFamily="34" charset="0"/>
              </a:rPr>
              <a:t>DEQ Proposes To:</a:t>
            </a:r>
          </a:p>
          <a:p>
            <a:pPr>
              <a:lnSpc>
                <a:spcPct val="120000"/>
              </a:lnSpc>
              <a:buClr>
                <a:srgbClr val="008272"/>
              </a:buClr>
              <a:buFont typeface="Wingdings" pitchFamily="2" charset="2"/>
              <a:buChar char="§"/>
            </a:pPr>
            <a:r>
              <a:rPr lang="en-US" sz="3500" dirty="0" smtClean="0"/>
              <a:t>Clarify language in the intro paragraph noting the pesticide frequency and duration exception</a:t>
            </a:r>
          </a:p>
          <a:p>
            <a:pPr>
              <a:lnSpc>
                <a:spcPct val="120000"/>
              </a:lnSpc>
              <a:buClr>
                <a:srgbClr val="008272"/>
              </a:buClr>
              <a:buFont typeface="Wingdings" pitchFamily="2" charset="2"/>
              <a:buChar char="§"/>
            </a:pPr>
            <a:r>
              <a:rPr lang="en-US" sz="3500" dirty="0" smtClean="0"/>
              <a:t>Revise the pesticide footnote to read more clearly</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dirty="0" smtClean="0"/>
              <a:t>  </a:t>
            </a:r>
            <a:r>
              <a:rPr lang="en-US" dirty="0" smtClean="0">
                <a:solidFill>
                  <a:srgbClr val="008272"/>
                </a:solidFill>
              </a:rPr>
              <a:t>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a:p>
        </p:txBody>
      </p:sp>
      <p:sp>
        <p:nvSpPr>
          <p:cNvPr id="4" name="TextBox 3"/>
          <p:cNvSpPr txBox="1"/>
          <p:nvPr/>
        </p:nvSpPr>
        <p:spPr>
          <a:xfrm>
            <a:off x="990600" y="381000"/>
            <a:ext cx="67818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buNone/>
            </a:pPr>
            <a:endParaRPr lang="en-US" dirty="0" smtClean="0">
              <a:latin typeface="Arial Black" pitchFamily="34" charset="0"/>
            </a:endParaRPr>
          </a:p>
          <a:p>
            <a:pPr>
              <a:buClr>
                <a:schemeClr val="tx1"/>
              </a:buClr>
              <a:buNone/>
            </a:pPr>
            <a:r>
              <a:rPr lang="en-US" dirty="0" smtClean="0">
                <a:latin typeface="Arial Black" pitchFamily="34" charset="0"/>
              </a:rPr>
              <a:t>Problem: </a:t>
            </a:r>
          </a:p>
          <a:p>
            <a:pPr indent="0">
              <a:buClr>
                <a:schemeClr val="tx1"/>
              </a:buClr>
              <a:buNone/>
            </a:pPr>
            <a:r>
              <a:rPr lang="en-US" sz="2200" dirty="0" smtClean="0"/>
              <a:t>DEQ did not apply conversion factors to the freshwater criteria to convert a total recoverable result to a dissolved expression as intended in 2004</a:t>
            </a:r>
          </a:p>
          <a:p>
            <a:pPr lvl="1" indent="0">
              <a:buClr>
                <a:srgbClr val="008272"/>
              </a:buClr>
              <a:buFont typeface="Wingdings" pitchFamily="2" charset="2"/>
              <a:buChar char="Ø"/>
            </a:pPr>
            <a:r>
              <a:rPr lang="en-US" sz="2000" dirty="0" smtClean="0"/>
              <a:t>	</a:t>
            </a:r>
            <a:r>
              <a:rPr lang="en-US" dirty="0" smtClean="0"/>
              <a:t>The dissolved form of metal is the more </a:t>
            </a:r>
            <a:r>
              <a:rPr lang="en-US" dirty="0" err="1" smtClean="0"/>
              <a:t>bioavailable</a:t>
            </a:r>
            <a:r>
              <a:rPr lang="en-US" dirty="0" smtClean="0"/>
              <a:t> or toxic form of a metal</a:t>
            </a:r>
          </a:p>
          <a:p>
            <a:pPr>
              <a:buClr>
                <a:schemeClr val="tx1"/>
              </a:buClr>
              <a:buNone/>
            </a:pPr>
            <a:endParaRPr lang="en-US" dirty="0" smtClean="0"/>
          </a:p>
          <a:p>
            <a:pPr marL="342845" lvl="1" indent="-342845">
              <a:buClr>
                <a:schemeClr val="tx1"/>
              </a:buClr>
              <a:buSzTx/>
              <a:buNone/>
            </a:pPr>
            <a:r>
              <a:rPr lang="en-US" sz="2400" dirty="0" smtClean="0">
                <a:solidFill>
                  <a:srgbClr val="008272"/>
                </a:solidFill>
                <a:latin typeface="Arial Black" pitchFamily="34" charset="0"/>
              </a:rPr>
              <a:t>DEQ Proposes To:</a:t>
            </a:r>
          </a:p>
          <a:p>
            <a:pPr marL="742831" lvl="2" indent="-342845">
              <a:buClr>
                <a:srgbClr val="00817E"/>
              </a:buClr>
              <a:buFont typeface="Wingdings" pitchFamily="2" charset="2"/>
              <a:buChar char="§"/>
            </a:pPr>
            <a:r>
              <a:rPr lang="en-US" sz="2200" dirty="0" smtClean="0"/>
              <a:t>Apply the correct conversion factors </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17</a:t>
            </a:fld>
            <a:endParaRPr lang="en-US"/>
          </a:p>
        </p:txBody>
      </p:sp>
      <p:sp>
        <p:nvSpPr>
          <p:cNvPr id="4" name="TextBox 3"/>
          <p:cNvSpPr txBox="1"/>
          <p:nvPr/>
        </p:nvSpPr>
        <p:spPr>
          <a:xfrm>
            <a:off x="990600" y="381000"/>
            <a:ext cx="5715000" cy="584775"/>
          </a:xfrm>
          <a:prstGeom prst="rect">
            <a:avLst/>
          </a:prstGeom>
          <a:noFill/>
        </p:spPr>
        <p:txBody>
          <a:bodyPr wrap="square" rtlCol="0">
            <a:spAutoFit/>
          </a:bodyPr>
          <a:lstStyle/>
          <a:p>
            <a:r>
              <a:rPr lang="en-US" sz="3200" dirty="0" smtClean="0">
                <a:latin typeface="Arial" pitchFamily="34" charset="0"/>
                <a:cs typeface="Arial" pitchFamily="34" charset="0"/>
              </a:rPr>
              <a:t>Correct Selenium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845" lvl="1" indent="-342845">
              <a:buSzTx/>
              <a:buNone/>
            </a:pPr>
            <a:r>
              <a:rPr lang="en-US" sz="2400" dirty="0" smtClean="0">
                <a:latin typeface="Arial Black" pitchFamily="34" charset="0"/>
              </a:rPr>
              <a:t>Problem: </a:t>
            </a:r>
          </a:p>
          <a:p>
            <a:pPr marL="342845" lvl="1" indent="0">
              <a:buSzTx/>
              <a:buNone/>
            </a:pPr>
            <a:r>
              <a:rPr lang="en-US" dirty="0" smtClean="0"/>
              <a:t>DEQ inadvertently omitted aquatic life criteria for arsenic and chromium VI from a toxics criteria table during a 2007 rulemaking.</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sz="2400" dirty="0" smtClean="0">
                <a:solidFill>
                  <a:srgbClr val="008272"/>
                </a:solidFill>
                <a:latin typeface="Arial Black" pitchFamily="34" charset="0"/>
              </a:rPr>
              <a:t>DEQ proposes to:</a:t>
            </a:r>
          </a:p>
          <a:p>
            <a:pPr marL="342845" lvl="1" indent="0">
              <a:buSzTx/>
              <a:buNone/>
            </a:pPr>
            <a:r>
              <a:rPr lang="en-US" dirty="0" smtClean="0"/>
              <a:t>Re-adopt freshwater and saltwater criteria for arsenic and saltwater criteria for chromium VI as originally proposed as part of the 2004 rulemaking</a:t>
            </a:r>
            <a:endParaRPr lang="en-US" dirty="0" smtClean="0">
              <a:solidFill>
                <a:srgbClr val="008272"/>
              </a:solidFill>
            </a:endParaRP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18</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Re-adopt Arsenic and Chromium VI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latin typeface="Arial Black" pitchFamily="34" charset="0"/>
              </a:rPr>
              <a:t>Problem: </a:t>
            </a:r>
          </a:p>
          <a:p>
            <a:pPr indent="0">
              <a:buNone/>
            </a:pPr>
            <a:r>
              <a:rPr lang="en-US" sz="2200" dirty="0" smtClean="0"/>
              <a:t>Currently, there are 3 effective toxics criteria tables—confusing to implement</a:t>
            </a:r>
          </a:p>
          <a:p>
            <a:endParaRPr lang="en-US" dirty="0" smtClean="0"/>
          </a:p>
          <a:p>
            <a:pPr>
              <a:buNone/>
            </a:pPr>
            <a:r>
              <a:rPr lang="en-US" dirty="0" smtClean="0">
                <a:solidFill>
                  <a:srgbClr val="008272"/>
                </a:solidFill>
                <a:latin typeface="Arial Black" pitchFamily="34" charset="0"/>
              </a:rPr>
              <a:t>DEQ Proposes To:</a:t>
            </a:r>
          </a:p>
          <a:p>
            <a:pPr>
              <a:buClr>
                <a:srgbClr val="008272"/>
              </a:buClr>
              <a:buFont typeface="Wingdings" pitchFamily="2" charset="2"/>
              <a:buChar char="§"/>
            </a:pPr>
            <a:r>
              <a:rPr lang="en-US" sz="2200" dirty="0" smtClean="0"/>
              <a:t>Delete Tables 20, 33A and 33B which contain the aquatic life criteria and replace with consolidated new Table 30</a:t>
            </a:r>
          </a:p>
          <a:p>
            <a:pPr>
              <a:buClr>
                <a:srgbClr val="008272"/>
              </a:buClr>
              <a:buFont typeface="Wingdings" pitchFamily="2" charset="2"/>
              <a:buChar char="§"/>
            </a:pPr>
            <a:r>
              <a:rPr lang="en-US" sz="2200" dirty="0" smtClean="0"/>
              <a:t>Delete references to Tables 20, 33A and 33B in the Toxics Rule and in the Groundwater and Bacteria Rules, and instead reference aquatic life toxics criteria in Oregon’s Toxics Rule (OAR 340-041-0033) instead of a specific table.</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19</a:t>
            </a:fld>
            <a:endParaRPr lang="en-US"/>
          </a:p>
        </p:txBody>
      </p:sp>
      <p:sp>
        <p:nvSpPr>
          <p:cNvPr id="4" name="TextBox 3"/>
          <p:cNvSpPr txBox="1"/>
          <p:nvPr/>
        </p:nvSpPr>
        <p:spPr>
          <a:xfrm>
            <a:off x="990600" y="3810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Consolidate Aquatic Life Toxics Tables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r>
              <a:rPr lang="en-US" dirty="0" smtClean="0"/>
              <a:t>DEQ recommends that the EQC adopt proposed amendments to </a:t>
            </a:r>
            <a:r>
              <a:rPr lang="en-US" dirty="0" smtClean="0">
                <a:solidFill>
                  <a:srgbClr val="FF0000"/>
                </a:solidFill>
              </a:rPr>
              <a:t>OAR 340, </a:t>
            </a:r>
            <a:r>
              <a:rPr lang="en-US" dirty="0" smtClean="0"/>
              <a:t>Divisions </a:t>
            </a:r>
            <a:r>
              <a:rPr lang="en-US" dirty="0" smtClean="0"/>
              <a:t>40 and 41 </a:t>
            </a:r>
            <a:r>
              <a:rPr lang="en-US" strike="sngStrike" dirty="0" smtClean="0"/>
              <a:t>in Chapter 340</a:t>
            </a:r>
            <a:r>
              <a:rPr lang="en-US" dirty="0" smtClean="0"/>
              <a:t> as shown in Attachment A.</a:t>
            </a:r>
          </a:p>
          <a:p>
            <a:endParaRPr lang="en-US" dirty="0" smtClean="0"/>
          </a:p>
          <a:p>
            <a:r>
              <a:rPr lang="en-US" dirty="0" smtClean="0"/>
              <a:t>These revisions are corrections and clarifications only</a:t>
            </a:r>
          </a:p>
          <a:p>
            <a:pPr lvl="1"/>
            <a:r>
              <a:rPr lang="en-US" dirty="0" smtClean="0"/>
              <a:t>They are consistent with DEQ’s current interpretation of how the criteria apply </a:t>
            </a:r>
          </a:p>
          <a:p>
            <a:pPr lvl="1"/>
            <a:r>
              <a:rPr lang="en-US" dirty="0" smtClean="0"/>
              <a:t>They do not represent a change in policy.</a:t>
            </a:r>
          </a:p>
          <a:p>
            <a:pPr lvl="1">
              <a:buNone/>
            </a:pPr>
            <a:r>
              <a:rPr lang="en-US" sz="2400" dirty="0" smtClean="0"/>
              <a:t>  </a:t>
            </a:r>
          </a:p>
          <a:p>
            <a:r>
              <a:rPr lang="en-US" dirty="0" smtClean="0"/>
              <a:t>DEQ does not anticipate any significant </a:t>
            </a:r>
            <a:r>
              <a:rPr lang="en-US" dirty="0" smtClean="0"/>
              <a:t>impacts </a:t>
            </a:r>
            <a:r>
              <a:rPr lang="en-US" dirty="0" smtClean="0">
                <a:solidFill>
                  <a:srgbClr val="FF0000"/>
                </a:solidFill>
              </a:rPr>
              <a:t>to regulated parties or other stakeholders</a:t>
            </a:r>
            <a:endParaRPr lang="en-US" dirty="0" smtClean="0">
              <a:solidFill>
                <a:srgbClr val="FF0000"/>
              </a:solidFill>
            </a:endParaRP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534400" cy="5029197"/>
          </a:xfrm>
        </p:spPr>
        <p:txBody>
          <a:bodyPr>
            <a:normAutofit fontScale="62500" lnSpcReduction="20000"/>
          </a:bodyPr>
          <a:lstStyle/>
          <a:p>
            <a:pPr>
              <a:buNone/>
            </a:pPr>
            <a:r>
              <a:rPr lang="en-US" sz="3800" dirty="0" smtClean="0">
                <a:solidFill>
                  <a:srgbClr val="008272"/>
                </a:solidFill>
                <a:latin typeface="Arial Black" pitchFamily="34" charset="0"/>
              </a:rPr>
              <a:t>Correct:</a:t>
            </a:r>
          </a:p>
          <a:p>
            <a:pPr>
              <a:buNone/>
            </a:pPr>
            <a:r>
              <a:rPr lang="en-US" sz="2800" dirty="0" smtClean="0">
                <a:latin typeface="Arial Black" pitchFamily="34" charset="0"/>
              </a:rPr>
              <a:t> </a:t>
            </a:r>
          </a:p>
          <a:p>
            <a:pPr>
              <a:buClr>
                <a:srgbClr val="008272"/>
              </a:buClr>
              <a:buFont typeface="Wingdings" pitchFamily="2" charset="2"/>
              <a:buChar char="§"/>
            </a:pPr>
            <a:r>
              <a:rPr lang="en-US" sz="3200" dirty="0" smtClean="0"/>
              <a:t>Footnote typos and clarifications in aquatic life criteria tables</a:t>
            </a:r>
          </a:p>
          <a:p>
            <a:pPr marL="342845" lvl="1" indent="-342845">
              <a:buClr>
                <a:srgbClr val="008272"/>
              </a:buClr>
              <a:buSzTx/>
              <a:buFont typeface="Wingdings" pitchFamily="2" charset="2"/>
              <a:buChar char="§"/>
            </a:pPr>
            <a:r>
              <a:rPr lang="en-US" sz="3200" dirty="0" smtClean="0"/>
              <a:t>Table 33C: Aquatic Life Guidance Values for Toxics </a:t>
            </a:r>
          </a:p>
          <a:p>
            <a:pPr lvl="1">
              <a:buClr>
                <a:srgbClr val="008272"/>
              </a:buClr>
            </a:pPr>
            <a:r>
              <a:rPr lang="en-US" sz="3200" dirty="0" smtClean="0"/>
              <a:t>rename Table 33C to Table 31</a:t>
            </a:r>
          </a:p>
          <a:p>
            <a:pPr lvl="1">
              <a:buClr>
                <a:srgbClr val="008272"/>
              </a:buClr>
            </a:pPr>
            <a:r>
              <a:rPr lang="en-US" sz="3200" dirty="0" smtClean="0"/>
              <a:t>correct a reference in the intro language</a:t>
            </a:r>
          </a:p>
          <a:p>
            <a:pPr lvl="1">
              <a:buClr>
                <a:srgbClr val="008272"/>
              </a:buClr>
            </a:pPr>
            <a:r>
              <a:rPr lang="en-US" sz="3200" dirty="0" smtClean="0"/>
              <a:t>remove arsenic guidance values—regulatory aquatic life criteria already exist</a:t>
            </a:r>
          </a:p>
          <a:p>
            <a:pPr>
              <a:buClr>
                <a:srgbClr val="008272"/>
              </a:buClr>
              <a:buFont typeface="Wingdings" pitchFamily="2" charset="2"/>
              <a:buChar char="§"/>
            </a:pPr>
            <a:r>
              <a:rPr lang="en-US" sz="3200" dirty="0" smtClean="0"/>
              <a:t>Reference typos in Arsenic Reduction Policy</a:t>
            </a:r>
          </a:p>
          <a:p>
            <a:pPr>
              <a:buClr>
                <a:srgbClr val="008272"/>
              </a:buClr>
              <a:buFont typeface="Wingdings" pitchFamily="2" charset="2"/>
              <a:buChar char="§"/>
            </a:pPr>
            <a:r>
              <a:rPr lang="en-US" sz="3200" dirty="0" smtClean="0"/>
              <a:t>Table 40: Human Health Toxics</a:t>
            </a:r>
          </a:p>
          <a:p>
            <a:pPr lvl="1">
              <a:buClr>
                <a:srgbClr val="008272"/>
              </a:buClr>
            </a:pPr>
            <a:r>
              <a:rPr lang="en-US" sz="3200" dirty="0" smtClean="0"/>
              <a:t>typos</a:t>
            </a:r>
          </a:p>
          <a:p>
            <a:pPr lvl="1">
              <a:buClr>
                <a:srgbClr val="008272"/>
              </a:buClr>
            </a:pPr>
            <a:r>
              <a:rPr lang="en-US" sz="3200" dirty="0" smtClean="0"/>
              <a:t>clarified arsenic footnote</a:t>
            </a:r>
          </a:p>
          <a:p>
            <a:pPr lvl="1">
              <a:buClr>
                <a:srgbClr val="008272"/>
              </a:buClr>
            </a:pPr>
            <a:r>
              <a:rPr lang="en-US" sz="3200" dirty="0" smtClean="0"/>
              <a:t>corrected a criterion to two significant digits</a:t>
            </a:r>
          </a:p>
          <a:p>
            <a:pPr>
              <a:buClr>
                <a:srgbClr val="008272"/>
              </a:buClr>
              <a:buNone/>
            </a:pPr>
            <a:endParaRPr lang="en-US" sz="3200" dirty="0" smtClean="0"/>
          </a:p>
          <a:p>
            <a:pPr>
              <a:buClr>
                <a:srgbClr val="008272"/>
              </a:buClr>
              <a:buFont typeface="Wingdings" pitchFamily="2" charset="2"/>
              <a:buChar char="§"/>
            </a:pPr>
            <a:r>
              <a:rPr lang="en-US" sz="3200" dirty="0" smtClean="0"/>
              <a:t>Formatting in Tables 30, 31 and 40 to reflect current DEQ guidelines</a:t>
            </a:r>
          </a:p>
          <a:p>
            <a:pPr>
              <a:buNone/>
            </a:pPr>
            <a:endParaRPr lang="en-US" dirty="0" smtClean="0"/>
          </a:p>
          <a:p>
            <a:pPr>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20</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Other Corrections and Clarifications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pPr>
              <a:buClr>
                <a:srgbClr val="008272"/>
              </a:buClr>
              <a:buFont typeface="Wingdings" pitchFamily="2" charset="2"/>
              <a:buChar char="§"/>
            </a:pPr>
            <a:r>
              <a:rPr lang="en-US" sz="2800" b="1" dirty="0" smtClean="0">
                <a:solidFill>
                  <a:srgbClr val="008272"/>
                </a:solidFill>
              </a:rPr>
              <a:t>EPA disapproval of several 2004 aquatic life criteria</a:t>
            </a:r>
            <a:endParaRPr lang="en-US" sz="2800" dirty="0" smtClean="0"/>
          </a:p>
          <a:p>
            <a:pPr lvl="1">
              <a:buClr>
                <a:srgbClr val="008272"/>
              </a:buClr>
              <a:buFont typeface="Wingdings" pitchFamily="2" charset="2"/>
              <a:buChar char="§"/>
            </a:pPr>
            <a:r>
              <a:rPr lang="en-US" sz="2800" dirty="0" smtClean="0"/>
              <a:t>Focusing on the straight-forward corrections</a:t>
            </a:r>
          </a:p>
          <a:p>
            <a:pPr>
              <a:buClr>
                <a:srgbClr val="008272"/>
              </a:buClr>
              <a:buNone/>
            </a:pPr>
            <a:endParaRPr lang="en-US" dirty="0" smtClean="0"/>
          </a:p>
          <a:p>
            <a:pPr>
              <a:buClr>
                <a:srgbClr val="008272"/>
              </a:buClr>
              <a:buFont typeface="Wingdings" pitchFamily="2" charset="2"/>
              <a:buChar char="§"/>
            </a:pPr>
            <a:r>
              <a:rPr lang="en-US" sz="2800" b="1" dirty="0" smtClean="0">
                <a:solidFill>
                  <a:srgbClr val="008272"/>
                </a:solidFill>
              </a:rPr>
              <a:t>Typos, errors, and clarifications</a:t>
            </a:r>
            <a:endParaRPr lang="en-US" sz="2800" dirty="0" smtClean="0"/>
          </a:p>
          <a:p>
            <a:pPr>
              <a:buClr>
                <a:srgbClr val="008272"/>
              </a:buClr>
              <a:buNone/>
            </a:pPr>
            <a:endParaRPr lang="en-US" sz="2800" dirty="0" smtClean="0"/>
          </a:p>
          <a:p>
            <a:pPr>
              <a:buClr>
                <a:srgbClr val="008272"/>
              </a:buClr>
              <a:buFont typeface="Wingdings" pitchFamily="2" charset="2"/>
              <a:buChar char="§"/>
            </a:pPr>
            <a:r>
              <a:rPr lang="en-US" sz="2800" b="1" dirty="0" smtClean="0">
                <a:solidFill>
                  <a:srgbClr val="00817E"/>
                </a:solidFill>
              </a:rPr>
              <a:t>Consolidate toxics criteria tables</a:t>
            </a:r>
            <a:endParaRPr lang="en-US" sz="2800"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5638800" cy="4525963"/>
          </a:xfrm>
        </p:spPr>
        <p:txBody>
          <a:bodyPr>
            <a:normAutofit/>
          </a:bodyPr>
          <a:lstStyle/>
          <a:p>
            <a:pPr>
              <a:buClr>
                <a:srgbClr val="008272"/>
              </a:buClr>
              <a:buFont typeface="Wingdings" pitchFamily="2" charset="2"/>
              <a:buChar char="§"/>
            </a:pPr>
            <a:r>
              <a:rPr lang="en-US" dirty="0" smtClean="0"/>
              <a:t>Concentrations of </a:t>
            </a:r>
            <a:r>
              <a:rPr lang="en-US" dirty="0" smtClean="0">
                <a:solidFill>
                  <a:srgbClr val="FF0000"/>
                </a:solidFill>
              </a:rPr>
              <a:t>a </a:t>
            </a:r>
            <a:r>
              <a:rPr lang="en-US" dirty="0" smtClean="0"/>
              <a:t>pollutant </a:t>
            </a:r>
            <a:r>
              <a:rPr lang="en-US" dirty="0" smtClean="0"/>
              <a:t>at which aquatic life (such as fish, shellfish and aquatic insects) are protected</a:t>
            </a:r>
          </a:p>
          <a:p>
            <a:pPr>
              <a:buClr>
                <a:srgbClr val="008272"/>
              </a:buClr>
              <a:buNone/>
            </a:pPr>
            <a:endParaRPr lang="en-US" dirty="0" smtClean="0"/>
          </a:p>
          <a:p>
            <a:pPr>
              <a:buClr>
                <a:srgbClr val="008272"/>
              </a:buClr>
              <a:buFont typeface="Wingdings" pitchFamily="2" charset="2"/>
              <a:buChar char="§"/>
            </a:pPr>
            <a:r>
              <a:rPr lang="en-US" dirty="0" smtClean="0"/>
              <a:t>Toxics criteria are used in </a:t>
            </a:r>
            <a:r>
              <a:rPr lang="en-US" dirty="0" smtClean="0">
                <a:solidFill>
                  <a:srgbClr val="FF0000"/>
                </a:solidFill>
              </a:rPr>
              <a:t>wastewater </a:t>
            </a:r>
            <a:r>
              <a:rPr lang="en-US" dirty="0" smtClean="0"/>
              <a:t>discharge </a:t>
            </a:r>
            <a:r>
              <a:rPr lang="en-US" dirty="0" smtClean="0"/>
              <a:t>permits, </a:t>
            </a:r>
            <a:r>
              <a:rPr lang="en-US" dirty="0" smtClean="0">
                <a:solidFill>
                  <a:srgbClr val="FF0000"/>
                </a:solidFill>
              </a:rPr>
              <a:t>water quality assessments (</a:t>
            </a:r>
            <a:r>
              <a:rPr lang="en-US" dirty="0" smtClean="0"/>
              <a:t>303(d</a:t>
            </a:r>
            <a:r>
              <a:rPr lang="en-US" dirty="0" smtClean="0"/>
              <a:t>) </a:t>
            </a:r>
            <a:r>
              <a:rPr lang="en-US" dirty="0" smtClean="0"/>
              <a:t>list), </a:t>
            </a:r>
            <a:r>
              <a:rPr lang="en-US" dirty="0" smtClean="0"/>
              <a:t>and </a:t>
            </a:r>
            <a:r>
              <a:rPr lang="en-US" dirty="0" smtClean="0"/>
              <a:t>the </a:t>
            </a:r>
            <a:r>
              <a:rPr lang="en-US" dirty="0" smtClean="0"/>
              <a:t>Clean-Up Program</a:t>
            </a:r>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pic>
        <p:nvPicPr>
          <p:cNvPr id="5" name="Picture 4" descr="coho smolt.jpg"/>
          <p:cNvPicPr>
            <a:picLocks noChangeAspect="1"/>
          </p:cNvPicPr>
          <p:nvPr/>
        </p:nvPicPr>
        <p:blipFill>
          <a:blip r:embed="rId3" cstate="print"/>
          <a:stretch>
            <a:fillRect/>
          </a:stretch>
        </p:blipFill>
        <p:spPr>
          <a:xfrm>
            <a:off x="6273800" y="2895600"/>
            <a:ext cx="2641600"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2209800"/>
            <a:ext cx="2590800" cy="646331"/>
          </a:xfrm>
          <a:prstGeom prst="rect">
            <a:avLst/>
          </a:prstGeom>
          <a:noFill/>
        </p:spPr>
        <p:txBody>
          <a:bodyPr wrap="square" rtlCol="0">
            <a:spAutoFit/>
          </a:bodyPr>
          <a:lstStyle/>
          <a:p>
            <a:r>
              <a:rPr lang="en-US" dirty="0" smtClean="0"/>
              <a:t>Beneficial use protected: </a:t>
            </a:r>
            <a:r>
              <a:rPr lang="en-US" i="1" dirty="0" smtClean="0"/>
              <a:t>fish and aquatic life</a:t>
            </a:r>
            <a:endParaRPr lang="en-US" i="1" dirty="0"/>
          </a:p>
        </p:txBody>
      </p:sp>
      <p:pic>
        <p:nvPicPr>
          <p:cNvPr id="7" name="Picture 6" descr="stonefly.jpg"/>
          <p:cNvPicPr>
            <a:picLocks noChangeAspect="1"/>
          </p:cNvPicPr>
          <p:nvPr/>
        </p:nvPicPr>
        <p:blipFill>
          <a:blip r:embed="rId4" cstate="print"/>
          <a:stretch>
            <a:fillRect/>
          </a:stretch>
        </p:blipFill>
        <p:spPr>
          <a:xfrm>
            <a:off x="5943600" y="4572000"/>
            <a:ext cx="2390775"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5800" y="228600"/>
            <a:ext cx="7391400" cy="838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TextBox 3"/>
          <p:cNvSpPr txBox="1"/>
          <p:nvPr/>
        </p:nvSpPr>
        <p:spPr>
          <a:xfrm>
            <a:off x="685800" y="381000"/>
            <a:ext cx="7848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are aquatic life toxics criteria?</a:t>
            </a:r>
            <a:endParaRPr lang="en-US" sz="3200" b="1" dirty="0">
              <a:solidFill>
                <a:schemeClr val="bg1"/>
              </a:solidFill>
              <a:latin typeface="Arial" pitchFamily="34" charset="0"/>
              <a:cs typeface="Arial" pitchFamily="34" charset="0"/>
            </a:endParaRPr>
          </a:p>
        </p:txBody>
      </p:sp>
      <p:graphicFrame>
        <p:nvGraphicFramePr>
          <p:cNvPr id="5" name="Diagram 4"/>
          <p:cNvGraphicFramePr/>
          <p:nvPr/>
        </p:nvGraphicFramePr>
        <p:xfrm>
          <a:off x="381000" y="1295400"/>
          <a:ext cx="82296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200400" y="1600200"/>
            <a:ext cx="25908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1447800"/>
            <a:ext cx="19812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19" name="TextBox 18"/>
          <p:cNvSpPr txBox="1"/>
          <p:nvPr/>
        </p:nvSpPr>
        <p:spPr>
          <a:xfrm>
            <a:off x="6553200" y="2209800"/>
            <a:ext cx="20574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20" name="TextBox 19"/>
          <p:cNvSpPr txBox="1"/>
          <p:nvPr/>
        </p:nvSpPr>
        <p:spPr>
          <a:xfrm>
            <a:off x="7315200" y="5867400"/>
            <a:ext cx="18288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cxnSp>
        <p:nvCxnSpPr>
          <p:cNvPr id="21" name="Straight Connector 20"/>
          <p:cNvCxnSpPr/>
          <p:nvPr/>
        </p:nvCxnSpPr>
        <p:spPr>
          <a:xfrm>
            <a:off x="4800600" y="2438400"/>
            <a:ext cx="1600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3600" y="6096000"/>
            <a:ext cx="1219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Pesticides:</a:t>
            </a:r>
          </a:p>
          <a:p>
            <a:pPr lvl="1"/>
            <a:r>
              <a:rPr lang="en-US" dirty="0" smtClean="0"/>
              <a:t>Revise language in Table 30 to clarify the duration and frequency for 11 pesticide criteria. </a:t>
            </a:r>
          </a:p>
          <a:p>
            <a:r>
              <a:rPr lang="en-US" dirty="0" smtClean="0"/>
              <a:t>Selenium</a:t>
            </a:r>
          </a:p>
          <a:p>
            <a:pPr lvl="1"/>
            <a:r>
              <a:rPr lang="en-US" dirty="0" smtClean="0">
                <a:solidFill>
                  <a:srgbClr val="FF0000"/>
                </a:solidFill>
              </a:rPr>
              <a:t>Speaker note from previous slide</a:t>
            </a:r>
          </a:p>
          <a:p>
            <a:r>
              <a:rPr lang="en-US" dirty="0" smtClean="0">
                <a:solidFill>
                  <a:srgbClr val="FF0000"/>
                </a:solidFill>
              </a:rPr>
              <a:t>Incorrect footnotes and other errors</a:t>
            </a:r>
          </a:p>
          <a:p>
            <a:pPr lvl="1"/>
            <a:r>
              <a:rPr lang="en-US" dirty="0" smtClean="0">
                <a:solidFill>
                  <a:srgbClr val="FF0000"/>
                </a:solidFill>
              </a:rPr>
              <a:t>Speaker not from previous slide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lstStyle/>
          <a:p>
            <a:pPr>
              <a:buClr>
                <a:srgbClr val="008272"/>
              </a:buClr>
              <a:buFont typeface="Wingdings" pitchFamily="2" charset="2"/>
              <a:buChar char="§"/>
            </a:pPr>
            <a:r>
              <a:rPr lang="en-US" sz="3000" dirty="0" smtClean="0">
                <a:solidFill>
                  <a:srgbClr val="00817E"/>
                </a:solidFill>
              </a:rPr>
              <a:t>Consolidate toxics criteria tables</a:t>
            </a:r>
          </a:p>
          <a:p>
            <a:pPr marL="342845" lvl="1" indent="-342845">
              <a:buClr>
                <a:srgbClr val="008272"/>
              </a:buClr>
              <a:buSzTx/>
              <a:buFont typeface="Wingdings" pitchFamily="2" charset="2"/>
              <a:buChar char="§"/>
            </a:pPr>
            <a:r>
              <a:rPr lang="en-US" sz="3000" dirty="0" smtClean="0">
                <a:solidFill>
                  <a:srgbClr val="00817E"/>
                </a:solidFill>
              </a:rPr>
              <a:t>Typos, errors, and clarifications</a:t>
            </a:r>
          </a:p>
          <a:p>
            <a:pPr marL="742831" lvl="2" indent="-342845">
              <a:buClr>
                <a:srgbClr val="008272"/>
              </a:buClr>
              <a:buFont typeface="Wingdings" pitchFamily="2" charset="2"/>
              <a:buChar char="§"/>
            </a:pPr>
            <a:r>
              <a:rPr lang="en-US" sz="2800" dirty="0" smtClean="0"/>
              <a:t>Correct miscellaneous errors, clarifications, and formatting changes </a:t>
            </a:r>
            <a:r>
              <a:rPr lang="en-US" sz="2800" dirty="0" smtClean="0"/>
              <a:t>to </a:t>
            </a:r>
            <a:r>
              <a:rPr lang="en-US" sz="2800" dirty="0" smtClean="0"/>
              <a:t>toxics tables</a:t>
            </a:r>
          </a:p>
          <a:p>
            <a:pPr marL="742831" lvl="2" indent="-342845">
              <a:buClr>
                <a:srgbClr val="008272"/>
              </a:buClr>
              <a:buFont typeface="Wingdings" pitchFamily="2" charset="2"/>
              <a:buChar char="§"/>
            </a:pPr>
            <a:r>
              <a:rPr lang="en-US" sz="2800" dirty="0" smtClean="0"/>
              <a:t>Re-adopt arsenic and chromium VI criteria</a:t>
            </a:r>
          </a:p>
          <a:p>
            <a:pPr marL="742831" lvl="2" indent="-342845">
              <a:buClr>
                <a:srgbClr val="008272"/>
              </a:buClr>
              <a:buFont typeface="Wingdings" pitchFamily="2" charset="2"/>
              <a:buChar char="§"/>
            </a:pPr>
            <a:r>
              <a:rPr lang="en-US" sz="2800" dirty="0" smtClean="0"/>
              <a:t>2011 human health toxics criteria rulemaking</a:t>
            </a:r>
          </a:p>
          <a:p>
            <a:pPr marL="742831" lvl="2" indent="-342845">
              <a:buClr>
                <a:srgbClr val="008272"/>
              </a:buClr>
              <a:buFont typeface="Wingdings" pitchFamily="2" charset="2"/>
              <a:buChar char="§"/>
            </a:pPr>
            <a:r>
              <a:rPr lang="en-US" sz="2800" dirty="0" smtClean="0"/>
              <a:t>Table 33C: aquatic life guidance values for toxics </a:t>
            </a:r>
          </a:p>
          <a:p>
            <a:pPr marL="742831" lvl="2" indent="-342845">
              <a:buClr>
                <a:srgbClr val="008272"/>
              </a:buClr>
              <a:buFont typeface="Wingdings" pitchFamily="2" charset="2"/>
              <a:buChar char="§"/>
            </a:pPr>
            <a:r>
              <a:rPr lang="en-US" sz="2800" dirty="0" smtClean="0"/>
              <a:t>Delete aluminum from criteria table</a:t>
            </a:r>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normAutofit fontScale="92500" lnSpcReduction="10000"/>
          </a:bodyPr>
          <a:lstStyle/>
          <a:p>
            <a:pPr>
              <a:buClr>
                <a:srgbClr val="008272"/>
              </a:buClr>
              <a:buFont typeface="Wingdings" pitchFamily="2" charset="2"/>
              <a:buChar char="§"/>
            </a:pPr>
            <a:r>
              <a:rPr lang="en-US" dirty="0" smtClean="0"/>
              <a:t>Large dischargers required to monitor for toxics</a:t>
            </a:r>
          </a:p>
          <a:p>
            <a:pPr lvl="1">
              <a:buClr>
                <a:srgbClr val="008272"/>
              </a:buClr>
              <a:buFont typeface="Wingdings" pitchFamily="2" charset="2"/>
              <a:buChar char="§"/>
            </a:pPr>
            <a:r>
              <a:rPr lang="en-US" dirty="0" smtClean="0"/>
              <a:t>“Primary” industrial dischargers</a:t>
            </a:r>
          </a:p>
          <a:p>
            <a:pPr lvl="1">
              <a:buClr>
                <a:srgbClr val="008272"/>
              </a:buClr>
              <a:buFont typeface="Wingdings" pitchFamily="2" charset="2"/>
              <a:buChar char="§"/>
            </a:pPr>
            <a:r>
              <a:rPr lang="en-US" dirty="0" smtClean="0"/>
              <a:t>“Major” municipal dischargers</a:t>
            </a:r>
          </a:p>
          <a:p>
            <a:pPr>
              <a:buClr>
                <a:srgbClr val="008272"/>
              </a:buClr>
              <a:buFont typeface="Wingdings" pitchFamily="2" charset="2"/>
              <a:buChar char="§"/>
            </a:pPr>
            <a:r>
              <a:rPr lang="en-US" dirty="0" smtClean="0"/>
              <a:t>Generally, DEQ does not expect any significant fiscal or economic effects from revisions proposed in this </a:t>
            </a:r>
            <a:r>
              <a:rPr lang="en-US" dirty="0" smtClean="0"/>
              <a:t>rulemaking  </a:t>
            </a:r>
            <a:r>
              <a:rPr lang="en-US" dirty="0" smtClean="0">
                <a:solidFill>
                  <a:srgbClr val="FF0000"/>
                </a:solidFill>
              </a:rPr>
              <a:t>do we need to </a:t>
            </a:r>
            <a:r>
              <a:rPr lang="en-US" dirty="0" smtClean="0">
                <a:solidFill>
                  <a:srgbClr val="FF0000"/>
                </a:solidFill>
              </a:rPr>
              <a:t>repeat this here?</a:t>
            </a:r>
          </a:p>
          <a:p>
            <a:pPr>
              <a:buClr>
                <a:srgbClr val="008272"/>
              </a:buClr>
              <a:buFont typeface="Wingdings" pitchFamily="2" charset="2"/>
              <a:buChar char="§"/>
            </a:pPr>
            <a:r>
              <a:rPr lang="en-US" dirty="0" smtClean="0">
                <a:solidFill>
                  <a:srgbClr val="FF0000"/>
                </a:solidFill>
              </a:rPr>
              <a:t>h</a:t>
            </a:r>
            <a:r>
              <a:rPr lang="en-US" dirty="0" smtClean="0">
                <a:solidFill>
                  <a:srgbClr val="FF0000"/>
                </a:solidFill>
              </a:rPr>
              <a:t>ow might they be affected?</a:t>
            </a:r>
            <a:endParaRPr lang="en-US" strike="sngStrike" dirty="0" smtClean="0">
              <a:solidFill>
                <a:srgbClr val="FF0000"/>
              </a:solidFill>
            </a:endParaRP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3063</Words>
  <Application>Microsoft Office PowerPoint</Application>
  <PresentationFormat>On-screen Show (4:3)</PresentationFormat>
  <Paragraphs>327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Presentation1Nb</vt:lpstr>
      <vt:lpstr> Action Item: Corrections and Clarifications to Toxics Water Quality Standards Rulemaking  EQC Portland Dec. 11-12, 2013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2013-12-06T00:25:03Z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