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5"/>
  </p:notesMasterIdLst>
  <p:handoutMasterIdLst>
    <p:handoutMasterId r:id="rId26"/>
  </p:handoutMasterIdLst>
  <p:sldIdLst>
    <p:sldId id="279" r:id="rId5"/>
    <p:sldId id="308" r:id="rId6"/>
    <p:sldId id="281" r:id="rId7"/>
    <p:sldId id="282" r:id="rId8"/>
    <p:sldId id="298" r:id="rId9"/>
    <p:sldId id="297" r:id="rId10"/>
    <p:sldId id="311" r:id="rId11"/>
    <p:sldId id="301" r:id="rId12"/>
    <p:sldId id="302" r:id="rId13"/>
    <p:sldId id="303" r:id="rId14"/>
    <p:sldId id="304" r:id="rId15"/>
    <p:sldId id="291" r:id="rId16"/>
    <p:sldId id="313" r:id="rId17"/>
    <p:sldId id="310" r:id="rId18"/>
    <p:sldId id="285" r:id="rId19"/>
    <p:sldId id="286" r:id="rId20"/>
    <p:sldId id="287" r:id="rId21"/>
    <p:sldId id="288" r:id="rId22"/>
    <p:sldId id="289" r:id="rId23"/>
    <p:sldId id="290" r:id="rId24"/>
  </p:sldIdLst>
  <p:sldSz cx="9144000" cy="6858000" type="screen4x3"/>
  <p:notesSz cx="7010400" cy="9296400"/>
  <p:custDataLst>
    <p:tags r:id="rId27"/>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38" autoAdjust="0"/>
  </p:normalViewPr>
  <p:slideViewPr>
    <p:cSldViewPr>
      <p:cViewPr varScale="1">
        <p:scale>
          <a:sx n="75" d="100"/>
          <a:sy n="75" d="100"/>
        </p:scale>
        <p:origin x="-20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4F470-F9AB-4052-BCC9-D95472D7A630}" type="doc">
      <dgm:prSet loTypeId="urn:microsoft.com/office/officeart/2005/8/layout/venn1" loCatId="relationship" qsTypeId="urn:microsoft.com/office/officeart/2005/8/quickstyle/simple1" qsCatId="simple" csTypeId="urn:microsoft.com/office/officeart/2005/8/colors/accent1_2" csCatId="accent1" phldr="1"/>
      <dgm:spPr/>
    </dgm:pt>
    <dgm:pt modelId="{E25DF904-5D3C-488E-9E83-3D17D816E970}">
      <dgm:prSet phldrT="[Text]" custT="1"/>
      <dgm:spPr>
        <a:solidFill>
          <a:srgbClr val="FF9933">
            <a:alpha val="50000"/>
          </a:srgbClr>
        </a:solidFill>
      </dgm:spPr>
      <dgm:t>
        <a:bodyPr/>
        <a:lstStyle/>
        <a:p>
          <a:r>
            <a:rPr lang="en-US" sz="3300" b="1" dirty="0" smtClean="0">
              <a:solidFill>
                <a:schemeClr val="bg1"/>
              </a:solidFill>
            </a:rPr>
            <a:t>Magnitude</a:t>
          </a:r>
        </a:p>
        <a:p>
          <a:r>
            <a:rPr lang="en-US" sz="2000" i="1" dirty="0" smtClean="0">
              <a:solidFill>
                <a:schemeClr val="bg1"/>
              </a:solidFill>
              <a:latin typeface="+mn-lt"/>
              <a:cs typeface="Arial"/>
            </a:rPr>
            <a:t>(µg/L)</a:t>
          </a:r>
          <a:endParaRPr lang="en-US" sz="2000" i="1" dirty="0">
            <a:solidFill>
              <a:schemeClr val="bg1"/>
            </a:solidFill>
            <a:latin typeface="+mn-lt"/>
          </a:endParaRPr>
        </a:p>
      </dgm:t>
    </dgm:pt>
    <dgm:pt modelId="{81A24268-3A72-4E0D-9C36-A69F9DD823D3}" type="parTrans" cxnId="{14036F66-E1A1-463A-AFFC-AD01E5F00FE2}">
      <dgm:prSet/>
      <dgm:spPr/>
      <dgm:t>
        <a:bodyPr/>
        <a:lstStyle/>
        <a:p>
          <a:endParaRPr lang="en-US"/>
        </a:p>
      </dgm:t>
    </dgm:pt>
    <dgm:pt modelId="{52BECDAA-6016-4EFE-8F7F-4C8FA9254D5A}" type="sibTrans" cxnId="{14036F66-E1A1-463A-AFFC-AD01E5F00FE2}">
      <dgm:prSet/>
      <dgm:spPr/>
      <dgm:t>
        <a:bodyPr/>
        <a:lstStyle/>
        <a:p>
          <a:endParaRPr lang="en-US"/>
        </a:p>
      </dgm:t>
    </dgm:pt>
    <dgm:pt modelId="{439908E7-F70F-4121-8CB5-33FF7FD5CC2B}">
      <dgm:prSet phldrT="[Text]" custT="1"/>
      <dgm:spPr>
        <a:solidFill>
          <a:srgbClr val="00CC99">
            <a:alpha val="49804"/>
          </a:srgbClr>
        </a:solidFill>
      </dgm:spPr>
      <dgm:t>
        <a:bodyPr/>
        <a:lstStyle/>
        <a:p>
          <a:r>
            <a:rPr lang="en-US" sz="3300" b="1" dirty="0" smtClean="0">
              <a:solidFill>
                <a:schemeClr val="bg1"/>
              </a:solidFill>
            </a:rPr>
            <a:t>Frequency</a:t>
          </a:r>
        </a:p>
        <a:p>
          <a:r>
            <a:rPr lang="en-US" sz="2000" b="0" i="1" dirty="0" smtClean="0">
              <a:solidFill>
                <a:schemeClr val="bg1"/>
              </a:solidFill>
            </a:rPr>
            <a:t>(not to exceed more than once every 3 years)</a:t>
          </a:r>
          <a:endParaRPr lang="en-US" sz="2000" b="0" i="1" dirty="0">
            <a:solidFill>
              <a:schemeClr val="bg1"/>
            </a:solidFill>
          </a:endParaRPr>
        </a:p>
      </dgm:t>
    </dgm:pt>
    <dgm:pt modelId="{23B6C01C-D540-4B89-B8D8-232C67F2A75C}" type="parTrans" cxnId="{5E4B1413-4249-4324-A340-6290F3610905}">
      <dgm:prSet/>
      <dgm:spPr/>
      <dgm:t>
        <a:bodyPr/>
        <a:lstStyle/>
        <a:p>
          <a:endParaRPr lang="en-US"/>
        </a:p>
      </dgm:t>
    </dgm:pt>
    <dgm:pt modelId="{8CAC9641-A67A-4D5E-87B4-BB6DB4CF0D33}" type="sibTrans" cxnId="{5E4B1413-4249-4324-A340-6290F3610905}">
      <dgm:prSet/>
      <dgm:spPr/>
      <dgm:t>
        <a:bodyPr/>
        <a:lstStyle/>
        <a:p>
          <a:endParaRPr lang="en-US"/>
        </a:p>
      </dgm:t>
    </dgm:pt>
    <dgm:pt modelId="{44DC0212-DE29-452D-BC06-CD8894C5BEE0}">
      <dgm:prSet phldrT="[Text]" custT="1"/>
      <dgm:spPr/>
      <dgm:t>
        <a:bodyPr/>
        <a:lstStyle/>
        <a:p>
          <a:r>
            <a:rPr lang="en-US" sz="3300" b="1" dirty="0" smtClean="0">
              <a:solidFill>
                <a:schemeClr val="bg1"/>
              </a:solidFill>
            </a:rPr>
            <a:t>Duration</a:t>
          </a:r>
        </a:p>
        <a:p>
          <a:r>
            <a:rPr lang="en-US" sz="2000" i="1" dirty="0" smtClean="0">
              <a:solidFill>
                <a:schemeClr val="bg1"/>
              </a:solidFill>
            </a:rPr>
            <a:t>(short and long term)</a:t>
          </a:r>
          <a:endParaRPr lang="en-US" sz="2000" i="1" dirty="0">
            <a:solidFill>
              <a:schemeClr val="bg1"/>
            </a:solidFill>
          </a:endParaRPr>
        </a:p>
      </dgm:t>
    </dgm:pt>
    <dgm:pt modelId="{AEC57BEC-0A2E-4060-A338-4FB05E1A65F8}" type="parTrans" cxnId="{6CA7EBD0-3F09-494A-9AD0-37FFF3DF6E85}">
      <dgm:prSet/>
      <dgm:spPr/>
      <dgm:t>
        <a:bodyPr/>
        <a:lstStyle/>
        <a:p>
          <a:endParaRPr lang="en-US"/>
        </a:p>
      </dgm:t>
    </dgm:pt>
    <dgm:pt modelId="{D1731B0B-4EE3-44E8-808F-222E3DC07364}" type="sibTrans" cxnId="{6CA7EBD0-3F09-494A-9AD0-37FFF3DF6E85}">
      <dgm:prSet/>
      <dgm:spPr/>
      <dgm:t>
        <a:bodyPr/>
        <a:lstStyle/>
        <a:p>
          <a:endParaRPr lang="en-US"/>
        </a:p>
      </dgm:t>
    </dgm:pt>
    <dgm:pt modelId="{1D3FB4E1-7BAF-4234-B50F-45701320C89D}" type="pres">
      <dgm:prSet presAssocID="{F4D4F470-F9AB-4052-BCC9-D95472D7A630}" presName="compositeShape" presStyleCnt="0">
        <dgm:presLayoutVars>
          <dgm:chMax val="7"/>
          <dgm:dir/>
          <dgm:resizeHandles val="exact"/>
        </dgm:presLayoutVars>
      </dgm:prSet>
      <dgm:spPr/>
    </dgm:pt>
    <dgm:pt modelId="{14054E63-D212-459B-99C8-197733DB58CC}" type="pres">
      <dgm:prSet presAssocID="{E25DF904-5D3C-488E-9E83-3D17D816E970}" presName="circ1" presStyleLbl="vennNode1" presStyleIdx="0" presStyleCnt="3"/>
      <dgm:spPr/>
      <dgm:t>
        <a:bodyPr/>
        <a:lstStyle/>
        <a:p>
          <a:endParaRPr lang="en-US"/>
        </a:p>
      </dgm:t>
    </dgm:pt>
    <dgm:pt modelId="{0B12C657-9B10-4F55-9D32-A22D2950D687}" type="pres">
      <dgm:prSet presAssocID="{E25DF904-5D3C-488E-9E83-3D17D816E970}" presName="circ1Tx" presStyleLbl="revTx" presStyleIdx="0" presStyleCnt="0">
        <dgm:presLayoutVars>
          <dgm:chMax val="0"/>
          <dgm:chPref val="0"/>
          <dgm:bulletEnabled val="1"/>
        </dgm:presLayoutVars>
      </dgm:prSet>
      <dgm:spPr/>
      <dgm:t>
        <a:bodyPr/>
        <a:lstStyle/>
        <a:p>
          <a:endParaRPr lang="en-US"/>
        </a:p>
      </dgm:t>
    </dgm:pt>
    <dgm:pt modelId="{BB85E364-083C-4E5B-BC1D-3A4CF820FB92}" type="pres">
      <dgm:prSet presAssocID="{439908E7-F70F-4121-8CB5-33FF7FD5CC2B}" presName="circ2" presStyleLbl="vennNode1" presStyleIdx="1" presStyleCnt="3" custLinFactNeighborX="-128" custLinFactNeighborY="23"/>
      <dgm:spPr/>
      <dgm:t>
        <a:bodyPr/>
        <a:lstStyle/>
        <a:p>
          <a:endParaRPr lang="en-US"/>
        </a:p>
      </dgm:t>
    </dgm:pt>
    <dgm:pt modelId="{56FCDD66-C090-494C-B695-7BFE19571501}" type="pres">
      <dgm:prSet presAssocID="{439908E7-F70F-4121-8CB5-33FF7FD5CC2B}" presName="circ2Tx" presStyleLbl="revTx" presStyleIdx="0" presStyleCnt="0">
        <dgm:presLayoutVars>
          <dgm:chMax val="0"/>
          <dgm:chPref val="0"/>
          <dgm:bulletEnabled val="1"/>
        </dgm:presLayoutVars>
      </dgm:prSet>
      <dgm:spPr/>
      <dgm:t>
        <a:bodyPr/>
        <a:lstStyle/>
        <a:p>
          <a:endParaRPr lang="en-US"/>
        </a:p>
      </dgm:t>
    </dgm:pt>
    <dgm:pt modelId="{1C16033E-29B2-4CDC-AAD9-3DFE1DF1C5F7}" type="pres">
      <dgm:prSet presAssocID="{44DC0212-DE29-452D-BC06-CD8894C5BEE0}" presName="circ3" presStyleLbl="vennNode1" presStyleIdx="2" presStyleCnt="3"/>
      <dgm:spPr/>
      <dgm:t>
        <a:bodyPr/>
        <a:lstStyle/>
        <a:p>
          <a:endParaRPr lang="en-US"/>
        </a:p>
      </dgm:t>
    </dgm:pt>
    <dgm:pt modelId="{A40AF4A3-2176-4510-ADEA-4D03A06B7A01}" type="pres">
      <dgm:prSet presAssocID="{44DC0212-DE29-452D-BC06-CD8894C5BEE0}" presName="circ3Tx" presStyleLbl="revTx" presStyleIdx="0" presStyleCnt="0">
        <dgm:presLayoutVars>
          <dgm:chMax val="0"/>
          <dgm:chPref val="0"/>
          <dgm:bulletEnabled val="1"/>
        </dgm:presLayoutVars>
      </dgm:prSet>
      <dgm:spPr/>
      <dgm:t>
        <a:bodyPr/>
        <a:lstStyle/>
        <a:p>
          <a:endParaRPr lang="en-US"/>
        </a:p>
      </dgm:t>
    </dgm:pt>
  </dgm:ptLst>
  <dgm:cxnLst>
    <dgm:cxn modelId="{9E81C36A-ACF3-4EB2-9F18-FD9606CA0310}" type="presOf" srcId="{E25DF904-5D3C-488E-9E83-3D17D816E970}" destId="{0B12C657-9B10-4F55-9D32-A22D2950D687}" srcOrd="1" destOrd="0" presId="urn:microsoft.com/office/officeart/2005/8/layout/venn1"/>
    <dgm:cxn modelId="{FF7C4B1F-F671-44C5-A018-00E32DCA80DD}" type="presOf" srcId="{439908E7-F70F-4121-8CB5-33FF7FD5CC2B}" destId="{56FCDD66-C090-494C-B695-7BFE19571501}" srcOrd="1" destOrd="0" presId="urn:microsoft.com/office/officeart/2005/8/layout/venn1"/>
    <dgm:cxn modelId="{5E4B1413-4249-4324-A340-6290F3610905}" srcId="{F4D4F470-F9AB-4052-BCC9-D95472D7A630}" destId="{439908E7-F70F-4121-8CB5-33FF7FD5CC2B}" srcOrd="1" destOrd="0" parTransId="{23B6C01C-D540-4B89-B8D8-232C67F2A75C}" sibTransId="{8CAC9641-A67A-4D5E-87B4-BB6DB4CF0D33}"/>
    <dgm:cxn modelId="{0C89C5F8-9B8C-4819-98E1-326B4E906FCA}" type="presOf" srcId="{44DC0212-DE29-452D-BC06-CD8894C5BEE0}" destId="{A40AF4A3-2176-4510-ADEA-4D03A06B7A01}" srcOrd="1" destOrd="0" presId="urn:microsoft.com/office/officeart/2005/8/layout/venn1"/>
    <dgm:cxn modelId="{01D5DB07-F453-45D0-8EFC-CE99B727B76E}" type="presOf" srcId="{E25DF904-5D3C-488E-9E83-3D17D816E970}" destId="{14054E63-D212-459B-99C8-197733DB58CC}" srcOrd="0" destOrd="0" presId="urn:microsoft.com/office/officeart/2005/8/layout/venn1"/>
    <dgm:cxn modelId="{E9631F04-7ADC-46C8-AEAE-A3CF019EDEED}" type="presOf" srcId="{44DC0212-DE29-452D-BC06-CD8894C5BEE0}" destId="{1C16033E-29B2-4CDC-AAD9-3DFE1DF1C5F7}" srcOrd="0" destOrd="0" presId="urn:microsoft.com/office/officeart/2005/8/layout/venn1"/>
    <dgm:cxn modelId="{14036F66-E1A1-463A-AFFC-AD01E5F00FE2}" srcId="{F4D4F470-F9AB-4052-BCC9-D95472D7A630}" destId="{E25DF904-5D3C-488E-9E83-3D17D816E970}" srcOrd="0" destOrd="0" parTransId="{81A24268-3A72-4E0D-9C36-A69F9DD823D3}" sibTransId="{52BECDAA-6016-4EFE-8F7F-4C8FA9254D5A}"/>
    <dgm:cxn modelId="{6CA7EBD0-3F09-494A-9AD0-37FFF3DF6E85}" srcId="{F4D4F470-F9AB-4052-BCC9-D95472D7A630}" destId="{44DC0212-DE29-452D-BC06-CD8894C5BEE0}" srcOrd="2" destOrd="0" parTransId="{AEC57BEC-0A2E-4060-A338-4FB05E1A65F8}" sibTransId="{D1731B0B-4EE3-44E8-808F-222E3DC07364}"/>
    <dgm:cxn modelId="{13A3AA0E-4E91-4A61-B682-5FDADCE42EAB}" type="presOf" srcId="{439908E7-F70F-4121-8CB5-33FF7FD5CC2B}" destId="{BB85E364-083C-4E5B-BC1D-3A4CF820FB92}" srcOrd="0" destOrd="0" presId="urn:microsoft.com/office/officeart/2005/8/layout/venn1"/>
    <dgm:cxn modelId="{24E62541-8008-4095-A7D9-01FB0EE32A19}" type="presOf" srcId="{F4D4F470-F9AB-4052-BCC9-D95472D7A630}" destId="{1D3FB4E1-7BAF-4234-B50F-45701320C89D}" srcOrd="0" destOrd="0" presId="urn:microsoft.com/office/officeart/2005/8/layout/venn1"/>
    <dgm:cxn modelId="{BB18636E-068F-423D-AC59-58B9E81E061B}" type="presParOf" srcId="{1D3FB4E1-7BAF-4234-B50F-45701320C89D}" destId="{14054E63-D212-459B-99C8-197733DB58CC}" srcOrd="0" destOrd="0" presId="urn:microsoft.com/office/officeart/2005/8/layout/venn1"/>
    <dgm:cxn modelId="{D0355086-F8BF-4BE8-9607-0EAD0CAB488E}" type="presParOf" srcId="{1D3FB4E1-7BAF-4234-B50F-45701320C89D}" destId="{0B12C657-9B10-4F55-9D32-A22D2950D687}" srcOrd="1" destOrd="0" presId="urn:microsoft.com/office/officeart/2005/8/layout/venn1"/>
    <dgm:cxn modelId="{44BFC59F-DD57-40DA-BB62-E2C92CB78C0C}" type="presParOf" srcId="{1D3FB4E1-7BAF-4234-B50F-45701320C89D}" destId="{BB85E364-083C-4E5B-BC1D-3A4CF820FB92}" srcOrd="2" destOrd="0" presId="urn:microsoft.com/office/officeart/2005/8/layout/venn1"/>
    <dgm:cxn modelId="{D3820EE3-5E94-461D-97BE-3009B545CFA9}" type="presParOf" srcId="{1D3FB4E1-7BAF-4234-B50F-45701320C89D}" destId="{56FCDD66-C090-494C-B695-7BFE19571501}" srcOrd="3" destOrd="0" presId="urn:microsoft.com/office/officeart/2005/8/layout/venn1"/>
    <dgm:cxn modelId="{62DED298-E28E-46EC-9A0B-3F0BAB078A7F}" type="presParOf" srcId="{1D3FB4E1-7BAF-4234-B50F-45701320C89D}" destId="{1C16033E-29B2-4CDC-AAD9-3DFE1DF1C5F7}" srcOrd="4" destOrd="0" presId="urn:microsoft.com/office/officeart/2005/8/layout/venn1"/>
    <dgm:cxn modelId="{8BE82EC1-9122-4F9F-98BC-C1B022C96F89}" type="presParOf" srcId="{1D3FB4E1-7BAF-4234-B50F-45701320C89D}" destId="{A40AF4A3-2176-4510-ADEA-4D03A06B7A01}"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054E63-D212-459B-99C8-197733DB58CC}">
      <dsp:nvSpPr>
        <dsp:cNvPr id="0" name=""/>
        <dsp:cNvSpPr/>
      </dsp:nvSpPr>
      <dsp:spPr>
        <a:xfrm>
          <a:off x="2598419" y="63182"/>
          <a:ext cx="3032760" cy="3032760"/>
        </a:xfrm>
        <a:prstGeom prst="ellipse">
          <a:avLst/>
        </a:prstGeom>
        <a:solidFill>
          <a:srgbClr val="FF99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Magnitude</a:t>
          </a:r>
        </a:p>
        <a:p>
          <a:pPr lvl="0" algn="ctr" defTabSz="1466850">
            <a:lnSpc>
              <a:spcPct val="90000"/>
            </a:lnSpc>
            <a:spcBef>
              <a:spcPct val="0"/>
            </a:spcBef>
            <a:spcAft>
              <a:spcPct val="35000"/>
            </a:spcAft>
          </a:pPr>
          <a:r>
            <a:rPr lang="en-US" sz="2000" i="1" kern="1200" dirty="0" smtClean="0">
              <a:solidFill>
                <a:schemeClr val="bg1"/>
              </a:solidFill>
              <a:latin typeface="+mn-lt"/>
              <a:cs typeface="Arial"/>
            </a:rPr>
            <a:t>(µg/L)</a:t>
          </a:r>
          <a:endParaRPr lang="en-US" sz="2000" i="1" kern="1200" dirty="0">
            <a:solidFill>
              <a:schemeClr val="bg1"/>
            </a:solidFill>
            <a:latin typeface="+mn-lt"/>
          </a:endParaRPr>
        </a:p>
      </dsp:txBody>
      <dsp:txXfrm>
        <a:off x="3002788" y="593915"/>
        <a:ext cx="2224024" cy="1364742"/>
      </dsp:txXfrm>
    </dsp:sp>
    <dsp:sp modelId="{BB85E364-083C-4E5B-BC1D-3A4CF820FB92}">
      <dsp:nvSpPr>
        <dsp:cNvPr id="0" name=""/>
        <dsp:cNvSpPr/>
      </dsp:nvSpPr>
      <dsp:spPr>
        <a:xfrm>
          <a:off x="3688858" y="1959355"/>
          <a:ext cx="3032760" cy="3032760"/>
        </a:xfrm>
        <a:prstGeom prst="ellipse">
          <a:avLst/>
        </a:prstGeom>
        <a:solidFill>
          <a:srgbClr val="00CC9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Frequency</a:t>
          </a:r>
        </a:p>
        <a:p>
          <a:pPr lvl="0" algn="ctr" defTabSz="1466850">
            <a:lnSpc>
              <a:spcPct val="90000"/>
            </a:lnSpc>
            <a:spcBef>
              <a:spcPct val="0"/>
            </a:spcBef>
            <a:spcAft>
              <a:spcPct val="35000"/>
            </a:spcAft>
          </a:pPr>
          <a:r>
            <a:rPr lang="en-US" sz="2000" b="0" i="1" kern="1200" dirty="0" smtClean="0">
              <a:solidFill>
                <a:schemeClr val="bg1"/>
              </a:solidFill>
            </a:rPr>
            <a:t>(not to exceed more than once every 3 years)</a:t>
          </a:r>
          <a:endParaRPr lang="en-US" sz="2000" b="0" i="1" kern="1200" dirty="0">
            <a:solidFill>
              <a:schemeClr val="bg1"/>
            </a:solidFill>
          </a:endParaRPr>
        </a:p>
      </dsp:txBody>
      <dsp:txXfrm>
        <a:off x="4616378" y="2742818"/>
        <a:ext cx="1819656" cy="1668018"/>
      </dsp:txXfrm>
    </dsp:sp>
    <dsp:sp modelId="{1C16033E-29B2-4CDC-AAD9-3DFE1DF1C5F7}">
      <dsp:nvSpPr>
        <dsp:cNvPr id="0" name=""/>
        <dsp:cNvSpPr/>
      </dsp:nvSpPr>
      <dsp:spPr>
        <a:xfrm>
          <a:off x="1504099" y="1958657"/>
          <a:ext cx="3032760" cy="3032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Duration</a:t>
          </a:r>
        </a:p>
        <a:p>
          <a:pPr lvl="0" algn="ctr" defTabSz="1466850">
            <a:lnSpc>
              <a:spcPct val="90000"/>
            </a:lnSpc>
            <a:spcBef>
              <a:spcPct val="0"/>
            </a:spcBef>
            <a:spcAft>
              <a:spcPct val="35000"/>
            </a:spcAft>
          </a:pPr>
          <a:r>
            <a:rPr lang="en-US" sz="2000" i="1" kern="1200" dirty="0" smtClean="0">
              <a:solidFill>
                <a:schemeClr val="bg1"/>
              </a:solidFill>
            </a:rPr>
            <a:t>(short and long term)</a:t>
          </a:r>
          <a:endParaRPr lang="en-US" sz="2000" i="1" kern="1200" dirty="0">
            <a:solidFill>
              <a:schemeClr val="bg1"/>
            </a:solidFill>
          </a:endParaRPr>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12/12/2013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 will introduce herself and then Andrea</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fiscal impacts and benefits. The rulemaking was delayed and then re-initiated in May 2013. DEQ met with the advisory committee on June 25 and July 11, 2013. The committee included eight members representing industrial, municipal, tribal and environmental organizations. All the Advisory Committee</a:t>
            </a:r>
            <a:r>
              <a:rPr lang="en-US" sz="1200" kern="1200" baseline="0" dirty="0" smtClean="0">
                <a:solidFill>
                  <a:schemeClr val="tx1"/>
                </a:solidFill>
                <a:latin typeface="+mn-lt"/>
                <a:ea typeface="+mn-ea"/>
                <a:cs typeface="+mn-cs"/>
              </a:rPr>
              <a:t> materials and meeting minutes are posted to DEQ’s website.</a:t>
            </a:r>
            <a:r>
              <a:rPr lang="en-US" sz="1200" kern="1200" dirty="0" smtClean="0">
                <a:solidFill>
                  <a:schemeClr val="tx1"/>
                </a:solidFill>
                <a:latin typeface="+mn-lt"/>
                <a:ea typeface="+mn-ea"/>
                <a:cs typeface="+mn-cs"/>
              </a:rPr>
              <a:t>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-EPA has indicated that their action on non-substantive changes to previously approved criteria would not constitute an action on the underlying previously approved criteria.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will review all proposed changes, but not all revisions are considered WQS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DEQ determined the effective date in consultation with EPA. </a:t>
            </a:r>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 ESA consultation is required—already done.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worked closely w/ DEQ on this rulemaking, so we are anticipating prompt EPA approval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11 pesticides:</a:t>
            </a:r>
          </a:p>
          <a:p>
            <a:pPr>
              <a:buFont typeface="Arial" pitchFamily="34" charset="0"/>
              <a:buChar char="•"/>
            </a:pPr>
            <a:r>
              <a:rPr lang="en-US" dirty="0" smtClean="0"/>
              <a:t> </a:t>
            </a:r>
            <a:r>
              <a:rPr lang="en-US" dirty="0" err="1" smtClean="0"/>
              <a:t>aldrin</a:t>
            </a:r>
            <a:r>
              <a:rPr lang="en-US" dirty="0" smtClean="0"/>
              <a:t>		 - </a:t>
            </a:r>
            <a:r>
              <a:rPr lang="en-US" dirty="0" err="1" smtClean="0"/>
              <a:t>endrin</a:t>
            </a:r>
            <a:endParaRPr lang="en-US" dirty="0" smtClean="0"/>
          </a:p>
          <a:p>
            <a:pPr>
              <a:buFont typeface="Arial" pitchFamily="34" charset="0"/>
              <a:buChar char="•"/>
            </a:pPr>
            <a:r>
              <a:rPr lang="en-US" dirty="0" smtClean="0"/>
              <a:t> BHC gamma (</a:t>
            </a:r>
            <a:r>
              <a:rPr lang="en-US" dirty="0" err="1" smtClean="0"/>
              <a:t>lindane</a:t>
            </a:r>
            <a:r>
              <a:rPr lang="en-US" dirty="0" smtClean="0"/>
              <a:t>)       - heptachlor</a:t>
            </a:r>
          </a:p>
          <a:p>
            <a:pPr>
              <a:buFont typeface="Arial" pitchFamily="34" charset="0"/>
              <a:buChar char="•"/>
            </a:pPr>
            <a:r>
              <a:rPr lang="en-US" dirty="0" smtClean="0"/>
              <a:t> chlordane                       -</a:t>
            </a:r>
            <a:r>
              <a:rPr lang="en-US" baseline="0" dirty="0" smtClean="0"/>
              <a:t> </a:t>
            </a:r>
            <a:r>
              <a:rPr lang="en-US" b="1" baseline="0" dirty="0" err="1" smtClean="0"/>
              <a:t>endosulfan</a:t>
            </a:r>
            <a:r>
              <a:rPr lang="en-US" b="1" baseline="0" dirty="0" smtClean="0"/>
              <a:t> alpha (new—no effective criteria now)</a:t>
            </a:r>
            <a:endParaRPr lang="en-US" b="1" dirty="0" smtClean="0"/>
          </a:p>
          <a:p>
            <a:pPr>
              <a:buFont typeface="Arial" pitchFamily="34" charset="0"/>
              <a:buChar char="•"/>
            </a:pPr>
            <a:r>
              <a:rPr lang="en-US" dirty="0" smtClean="0"/>
              <a:t> DDT 4,4                         - </a:t>
            </a:r>
            <a:r>
              <a:rPr lang="en-US" b="1" dirty="0" err="1" smtClean="0"/>
              <a:t>endosulfan</a:t>
            </a:r>
            <a:r>
              <a:rPr lang="en-US" b="1" dirty="0" smtClean="0"/>
              <a:t> beta (new)</a:t>
            </a:r>
          </a:p>
          <a:p>
            <a:pPr>
              <a:buFont typeface="Arial" pitchFamily="34" charset="0"/>
              <a:buChar char="•"/>
            </a:pPr>
            <a:r>
              <a:rPr lang="en-US" dirty="0" smtClean="0"/>
              <a:t> </a:t>
            </a:r>
            <a:r>
              <a:rPr lang="en-US" dirty="0" err="1" smtClean="0"/>
              <a:t>dieldrin</a:t>
            </a:r>
            <a:r>
              <a:rPr lang="en-US" dirty="0" smtClean="0"/>
              <a:t>	                   </a:t>
            </a:r>
            <a:r>
              <a:rPr lang="en-US" baseline="0" dirty="0" smtClean="0"/>
              <a:t> - </a:t>
            </a:r>
            <a:r>
              <a:rPr lang="en-US" b="1" baseline="0" dirty="0" smtClean="0"/>
              <a:t>heptachlor </a:t>
            </a:r>
            <a:r>
              <a:rPr lang="en-US" b="1" baseline="0" dirty="0" err="1" smtClean="0"/>
              <a:t>epoxide</a:t>
            </a:r>
            <a:r>
              <a:rPr lang="en-US" b="1" baseline="0" dirty="0" smtClean="0"/>
              <a:t> (new)</a:t>
            </a:r>
            <a:endParaRPr lang="en-US" b="1" dirty="0" smtClean="0"/>
          </a:p>
          <a:p>
            <a:pPr>
              <a:buFont typeface="Arial" pitchFamily="34" charset="0"/>
              <a:buChar char="•"/>
            </a:pPr>
            <a:r>
              <a:rPr lang="en-US" dirty="0" smtClean="0"/>
              <a:t> </a:t>
            </a:r>
            <a:r>
              <a:rPr lang="en-US" dirty="0" err="1" smtClean="0"/>
              <a:t>endosufan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two slides</a:t>
            </a:r>
            <a:r>
              <a:rPr lang="en-US" baseline="0" dirty="0" smtClean="0"/>
              <a:t> show the proposed revisions.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EPA is developing new criteria for Se—likely fish tissue criterion and water column translator (expected</a:t>
            </a:r>
            <a:r>
              <a:rPr lang="en-US" baseline="0" dirty="0" smtClean="0"/>
              <a:t> to go </a:t>
            </a:r>
            <a:r>
              <a:rPr lang="en-US" dirty="0" smtClean="0"/>
              <a:t>out for public comment in summer 2014)</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inadvertently omitted the criteria from Table 33B during a 2007 water quality standards rulemaking. The arsenic and chromium VI criteria re-proposed here as part of this rulemaking are the same criteria that the commission adopted in 2004. </a:t>
            </a:r>
          </a:p>
          <a:p>
            <a:r>
              <a:rPr lang="en-US" sz="1200" kern="1200" dirty="0" smtClean="0">
                <a:solidFill>
                  <a:schemeClr val="tx1"/>
                </a:solidFill>
                <a:latin typeface="+mn-lt"/>
                <a:ea typeface="+mn-ea"/>
                <a:cs typeface="+mn-cs"/>
              </a:rPr>
              <a:t>	-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Dissolved vs. TR—FW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magnitudes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changed a bit.</a:t>
            </a:r>
          </a:p>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Cr VI: Dissolved vs. TR—magnitudes did not change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Footnotes</a:t>
            </a:r>
            <a:r>
              <a:rPr lang="en-US" sz="1200" b="1" kern="1200" baseline="0" dirty="0" smtClean="0">
                <a:solidFill>
                  <a:schemeClr val="tx1"/>
                </a:solidFill>
                <a:latin typeface="+mn-lt"/>
                <a:ea typeface="+mn-ea"/>
                <a:cs typeface="+mn-cs"/>
              </a:rPr>
              <a:t> and Clarifications: </a:t>
            </a:r>
            <a:r>
              <a:rPr lang="en-US" sz="1200" kern="1200" baseline="0" dirty="0" smtClean="0">
                <a:solidFill>
                  <a:schemeClr val="tx1"/>
                </a:solidFill>
                <a:latin typeface="+mn-lt"/>
                <a:ea typeface="+mn-ea"/>
                <a:cs typeface="+mn-cs"/>
              </a:rPr>
              <a:t>included footnotes within table instead of just at end of table; include FW equations for NH3; and developed clearer footnotes for the hardness based FW metals and TR vs. dissolved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Table 33C: </a:t>
            </a:r>
            <a:r>
              <a:rPr lang="en-US" sz="1200" kern="1200" baseline="0" dirty="0" smtClean="0">
                <a:solidFill>
                  <a:schemeClr val="tx1"/>
                </a:solidFill>
                <a:latin typeface="+mn-lt"/>
                <a:ea typeface="+mn-ea"/>
                <a:cs typeface="+mn-cs"/>
              </a:rPr>
              <a:t>AL guidance values—guidance values that can be used in application of OR’s Narrative Toxics Criteria (corrected reference in intro language to toxics narrative). Values originated from EPA 1986 Red Book. [Because there was insufficient data to calculate criteria, the LOEL was used.]</a:t>
            </a:r>
            <a:endParaRPr lang="en-US" dirty="0" smtClean="0"/>
          </a:p>
          <a:p>
            <a:endParaRPr lang="en-US" b="1" dirty="0" smtClean="0"/>
          </a:p>
          <a:p>
            <a:r>
              <a:rPr lang="en-US" b="1" dirty="0" smtClean="0"/>
              <a:t>As</a:t>
            </a:r>
            <a:r>
              <a:rPr lang="en-US" b="1" baseline="0" dirty="0" smtClean="0"/>
              <a:t> Reduction Policy: </a:t>
            </a:r>
            <a:r>
              <a:rPr lang="en-US" b="0" baseline="0" dirty="0" smtClean="0"/>
              <a:t>Adopted as part of the HHC rule revisions in 2011. </a:t>
            </a:r>
            <a:r>
              <a:rPr lang="en-US" sz="1200" kern="1200" dirty="0" smtClean="0">
                <a:solidFill>
                  <a:schemeClr val="tx1"/>
                </a:solidFill>
                <a:latin typeface="+mn-lt"/>
                <a:ea typeface="+mn-ea"/>
                <a:cs typeface="+mn-cs"/>
              </a:rPr>
              <a:t>The rule incorrectly references the Arsenic Reduction Policy as section 4, rather than section 7. This error occurred during preparation of the final rule when the Arsenic Reduction Policy was moved from section 4 in the proposed rule to section 7 in the final toxics rule.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Table 40: </a:t>
            </a:r>
            <a:r>
              <a:rPr lang="en-US" sz="1200" kern="1200" dirty="0" smtClean="0">
                <a:solidFill>
                  <a:schemeClr val="tx1"/>
                </a:solidFill>
                <a:latin typeface="+mn-lt"/>
                <a:ea typeface="+mn-ea"/>
                <a:cs typeface="+mn-cs"/>
              </a:rPr>
              <a:t>Corrected several typos for arsenic criteria and revised the estimated cancer risk from 2 significant digits to 1 significant digit per EPA guidance; Corrected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 to reflect two significant digits to be consistent with the other human health criteria; corrected errors for several other pollutants</a:t>
            </a:r>
            <a:r>
              <a:rPr lang="en-US" sz="1200" kern="1200" baseline="0" dirty="0" smtClean="0">
                <a:solidFill>
                  <a:schemeClr val="tx1"/>
                </a:solidFill>
                <a:latin typeface="+mn-lt"/>
                <a:ea typeface="+mn-ea"/>
                <a:cs typeface="+mn-cs"/>
              </a:rPr>
              <a:t> which didn’t accurately reflect whether there was an ALC for that pollutant.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a:t>
            </a:r>
            <a:r>
              <a:rPr lang="en-US" dirty="0" smtClean="0"/>
              <a:t>Chair O’Keefe,</a:t>
            </a:r>
            <a:r>
              <a:rPr lang="en-US" baseline="0" dirty="0" smtClean="0"/>
              <a:t> commissioners, </a:t>
            </a:r>
            <a:r>
              <a:rPr lang="en-US" dirty="0" smtClean="0"/>
              <a:t>My </a:t>
            </a:r>
            <a:r>
              <a:rPr lang="en-US" dirty="0" smtClean="0"/>
              <a:t>name is Andrea Matzke</a:t>
            </a:r>
            <a:r>
              <a:rPr lang="en-US" baseline="0" dirty="0" smtClean="0"/>
              <a:t> and I’m </a:t>
            </a:r>
            <a:r>
              <a:rPr lang="en-US" baseline="0" dirty="0" smtClean="0"/>
              <a:t>here today </a:t>
            </a:r>
            <a:r>
              <a:rPr lang="en-US" baseline="0" dirty="0" smtClean="0"/>
              <a:t>to present DEQ’s recommendations to adopt revisions to Divisions 40 and 41. </a:t>
            </a:r>
            <a:r>
              <a:rPr lang="en-US" dirty="0" smtClean="0"/>
              <a:t>These amendments propose revisions to mainly the Toxics Substances Rule, but also touch on the Groundwater and Bacteria Rules</a:t>
            </a:r>
            <a:r>
              <a:rPr lang="en-US" baseline="0" dirty="0" smtClean="0"/>
              <a:t>. (</a:t>
            </a:r>
            <a:r>
              <a:rPr lang="en-US" b="1" baseline="0" dirty="0" smtClean="0"/>
              <a:t>Read next two bullets</a:t>
            </a:r>
            <a:r>
              <a:rPr lang="en-US" baseline="0" dirty="0" smtClean="0"/>
              <a:t>). I’ll provide more information on the last bullet towards the end of my presentation.</a:t>
            </a:r>
            <a:r>
              <a:rPr lang="en-US" dirty="0" smtClean="0"/>
              <a:t>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EPA Disapproval:</a:t>
            </a:r>
            <a:r>
              <a:rPr lang="en-US" b="1" baseline="0" dirty="0" smtClean="0"/>
              <a:t> </a:t>
            </a:r>
            <a:r>
              <a:rPr lang="en-US" b="0" baseline="0" dirty="0" smtClean="0"/>
              <a:t>O</a:t>
            </a:r>
            <a:r>
              <a:rPr lang="en-US" dirty="0" smtClean="0"/>
              <a:t>n Jan. 31, 2013 </a:t>
            </a:r>
            <a:r>
              <a:rPr lang="en-US" b="0" baseline="0" dirty="0" smtClean="0"/>
              <a:t>EPA disapproved a number of </a:t>
            </a:r>
            <a:r>
              <a:rPr lang="en-US" dirty="0" smtClean="0"/>
              <a:t>aquatic life toxics criteria that EQC adopted in 2004.</a:t>
            </a:r>
            <a:r>
              <a:rPr lang="en-US" baseline="0" dirty="0" smtClean="0"/>
              <a:t> DEQ is proposing to correct several of these pollutants where the remedies are very straight forward. The main reason it took so long for EPA to take action on the criteria (9 yrs!) was the result of their consultation responsibilities under the Endangered Species Act. </a:t>
            </a:r>
            <a:r>
              <a:rPr lang="en-US" dirty="0" smtClean="0"/>
              <a:t> </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a:t>
            </a:r>
            <a:r>
              <a:rPr lang="en-US" sz="1200" kern="1200" baseline="0" dirty="0" smtClean="0">
                <a:solidFill>
                  <a:schemeClr val="tx1"/>
                </a:solidFill>
                <a:latin typeface="+mn-lt"/>
                <a:ea typeface="+mn-ea"/>
                <a:cs typeface="+mn-cs"/>
              </a:rPr>
              <a:t> EPA to consult with</a:t>
            </a:r>
            <a:r>
              <a:rPr lang="en-US" sz="1200" kern="1200" dirty="0" smtClean="0">
                <a:solidFill>
                  <a:schemeClr val="tx1"/>
                </a:solidFill>
                <a:latin typeface="+mn-lt"/>
                <a:ea typeface="+mn-ea"/>
                <a:cs typeface="+mn-cs"/>
              </a:rPr>
              <a:t> the U.S. Fish and Wildlife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National Marine Fisheries Service </a:t>
            </a:r>
            <a:r>
              <a:rPr lang="en-US" sz="1200" kern="1200" baseline="0" dirty="0" smtClean="0">
                <a:solidFill>
                  <a:schemeClr val="tx1"/>
                </a:solidFill>
                <a:latin typeface="+mn-lt"/>
                <a:ea typeface="+mn-ea"/>
                <a:cs typeface="+mn-cs"/>
              </a:rPr>
              <a:t>before taking action on state WQS to ensure that the criteria Oregon proposed do not harm threatened &amp; endangered species or </a:t>
            </a:r>
            <a:r>
              <a:rPr lang="en-US" sz="1200" kern="1200" dirty="0" smtClean="0">
                <a:solidFill>
                  <a:schemeClr val="tx1"/>
                </a:solidFill>
                <a:latin typeface="+mn-lt"/>
                <a:ea typeface="+mn-ea"/>
                <a:cs typeface="+mn-cs"/>
              </a:rPr>
              <a:t>their critical habitats. </a:t>
            </a:r>
            <a:r>
              <a:rPr lang="en-US" sz="1200" kern="1200" baseline="0" dirty="0" smtClean="0">
                <a:solidFill>
                  <a:schemeClr val="tx1"/>
                </a:solidFill>
                <a:latin typeface="+mn-lt"/>
                <a:ea typeface="+mn-ea"/>
                <a:cs typeface="+mn-cs"/>
              </a:rPr>
              <a:t>There were numerous </a:t>
            </a:r>
            <a:r>
              <a:rPr lang="en-US" baseline="0" dirty="0" smtClean="0"/>
              <a:t>discussions between the Services and EPA about the technical aspects of the consultation, as well as what the remedies would be. As noted, we’ll be focusing on the more straight-forward corrections which I’ll describe later in my presentation.</a:t>
            </a:r>
          </a:p>
          <a:p>
            <a:endParaRPr lang="en-US" baseline="0" dirty="0" smtClean="0"/>
          </a:p>
          <a:p>
            <a:r>
              <a:rPr lang="en-US" b="1" baseline="0" dirty="0" smtClean="0"/>
              <a:t>Typos, Errors, Clarifications:  </a:t>
            </a:r>
            <a:r>
              <a:rPr lang="en-US" b="0" baseline="0" dirty="0" smtClean="0"/>
              <a:t>There are also a number of </a:t>
            </a:r>
            <a:r>
              <a:rPr lang="en-US" dirty="0" smtClean="0"/>
              <a:t>typos and errors from past toxics rulemakings to correct, and additional clarifications proposed in this rulemaking.</a:t>
            </a:r>
          </a:p>
          <a:p>
            <a:endParaRPr lang="en-US" baseline="0" dirty="0" smtClean="0"/>
          </a:p>
          <a:p>
            <a:r>
              <a:rPr lang="en-US" b="1" baseline="0" dirty="0" smtClean="0"/>
              <a:t>Consolidate Tables:  </a:t>
            </a:r>
            <a:r>
              <a:rPr lang="en-US" b="0" baseline="0" dirty="0" smtClean="0"/>
              <a:t>Lastly, there are 3 currently effective aquatic life toxics tables. DEQ is proposing to consolidate the 3 tables</a:t>
            </a:r>
            <a:r>
              <a:rPr lang="en-US" dirty="0" smtClean="0"/>
              <a:t> into </a:t>
            </a:r>
            <a:r>
              <a:rPr lang="en-US" b="1" u="dbl" dirty="0" smtClean="0">
                <a:solidFill>
                  <a:srgbClr val="00817E"/>
                </a:solidFill>
                <a:uFill>
                  <a:solidFill>
                    <a:srgbClr val="008272"/>
                  </a:solidFill>
                </a:uFill>
              </a:rPr>
              <a:t>one</a:t>
            </a:r>
            <a:r>
              <a:rPr lang="en-US" b="1" dirty="0" smtClean="0">
                <a:solidFill>
                  <a:srgbClr val="00817E"/>
                </a:solidFill>
                <a:uFill>
                  <a:solidFill>
                    <a:srgbClr val="008272"/>
                  </a:solidFill>
                </a:uFill>
              </a:rPr>
              <a:t> </a:t>
            </a:r>
            <a:r>
              <a:rPr lang="en-US" dirty="0" smtClean="0"/>
              <a:t>table.</a:t>
            </a:r>
            <a:endParaRPr lang="en-US" baseline="0" dirty="0" smtClean="0"/>
          </a:p>
          <a:p>
            <a:endParaRPr lang="en-US" baseline="0" dirty="0" smtClean="0"/>
          </a:p>
          <a:p>
            <a:r>
              <a:rPr lang="en-US" baseline="0" dirty="0" smtClean="0"/>
              <a:t>**I will provide more details on these actions in the following slides, but first want to give you a quick review of what aquatic life criteria are</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review of ALC—don’t go into any details here.</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Magnitude</a:t>
            </a:r>
            <a:r>
              <a:rPr lang="en-US" u="none" dirty="0" smtClean="0"/>
              <a:t> = concentration of the pollutant</a:t>
            </a:r>
          </a:p>
          <a:p>
            <a:endParaRPr lang="en-US" u="none" dirty="0" smtClean="0"/>
          </a:p>
          <a:p>
            <a:r>
              <a:rPr lang="en-US" b="1" u="none" dirty="0" smtClean="0"/>
              <a:t>Duration</a:t>
            </a:r>
            <a:r>
              <a:rPr lang="en-US" u="none" dirty="0" smtClean="0"/>
              <a:t> = the time period over which the concentration value is calculated (averaged) to protect against </a:t>
            </a:r>
            <a:r>
              <a:rPr lang="en-US" u="none" baseline="0" dirty="0" smtClean="0"/>
              <a:t>short term (acute) </a:t>
            </a:r>
            <a:r>
              <a:rPr lang="en-US" u="none" dirty="0" smtClean="0"/>
              <a:t>and long term (chronic) impacts to aquatic life</a:t>
            </a:r>
          </a:p>
          <a:p>
            <a:endParaRPr lang="en-US" u="none" dirty="0" smtClean="0"/>
          </a:p>
          <a:p>
            <a:r>
              <a:rPr lang="en-US" b="1" u="none" dirty="0" smtClean="0"/>
              <a:t>Frequency</a:t>
            </a:r>
            <a:r>
              <a:rPr lang="en-US" u="none" dirty="0" smtClean="0"/>
              <a:t> =</a:t>
            </a:r>
            <a:r>
              <a:rPr lang="en-US" u="none" baseline="0" dirty="0" smtClean="0"/>
              <a:t> how often the concentration value can be exceeded. So, for the majority of ALC, the magnitudes/concentrations associated w/ short and long term exposure periods, cannot be exceeded more than once every 3 years.</a:t>
            </a:r>
          </a:p>
          <a:p>
            <a:endParaRPr lang="en-US" u="none" baseline="0" dirty="0" smtClean="0"/>
          </a:p>
          <a:p>
            <a:r>
              <a:rPr lang="en-US" u="none" baseline="0" dirty="0" smtClean="0"/>
              <a:t>* Note that the pesticide corrections in this rulemaking that I’ll shortly be discussing are based on an unclear reading of the duration and frequency components of a WQ criterion.</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1200" baseline="0" dirty="0" smtClean="0">
                <a:latin typeface="+mn-lt"/>
              </a:rPr>
              <a:t>-There were a number of criteria EPA disapproved in their action. For this rulemaking, DEQ decided to address the straight-forward corrections first and combine the rulemaking with other corrections and clarifications that were needed. **SHOW CIRCLED POLLUTANTS**  I’ll provide more information on the pesticide and selenium revisions in the next slide.</a:t>
            </a:r>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1" indent="0" algn="l" defTabSz="914252" rtl="0" eaLnBrk="1" fontAlgn="auto" latinLnBrk="0" hangingPunct="1">
              <a:lnSpc>
                <a:spcPct val="100000"/>
              </a:lnSpc>
              <a:spcBef>
                <a:spcPts val="0"/>
              </a:spcBef>
              <a:spcAft>
                <a:spcPts val="0"/>
              </a:spcAft>
              <a:buClrTx/>
              <a:buSzTx/>
              <a:buFontTx/>
              <a:buNone/>
              <a:tabLst/>
              <a:defRPr/>
            </a:pPr>
            <a:r>
              <a:rPr lang="en-US" sz="1200" b="1" dirty="0" smtClean="0">
                <a:latin typeface="+mn-lt"/>
              </a:rPr>
              <a:t>Incorrect footnotes and other errors: </a:t>
            </a:r>
            <a:r>
              <a:rPr lang="en-US" sz="1200" dirty="0" smtClean="0">
                <a:latin typeface="+mn-lt"/>
              </a:rPr>
              <a:t>A few of the pollutants</a:t>
            </a:r>
            <a:r>
              <a:rPr lang="en-US" sz="1200" baseline="0" dirty="0" smtClean="0">
                <a:latin typeface="+mn-lt"/>
              </a:rPr>
              <a:t> were footnoted incorrectly. Some of the other errors are not relevant anymore since DEQ is correcting the errors by combining toxics tables.</a:t>
            </a:r>
            <a:endParaRPr lang="en-US" sz="1200" dirty="0" smtClean="0">
              <a:latin typeface="+mn-lt"/>
            </a:endParaRPr>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1" indent="0" algn="l" defTabSz="914252" rtl="0" eaLnBrk="1" fontAlgn="auto" latinLnBrk="0" hangingPunct="1">
              <a:lnSpc>
                <a:spcPct val="100000"/>
              </a:lnSpc>
              <a:spcBef>
                <a:spcPts val="0"/>
              </a:spcBef>
              <a:spcAft>
                <a:spcPts val="0"/>
              </a:spcAft>
              <a:buClrTx/>
              <a:buSzTx/>
              <a:buFontTx/>
              <a:buNone/>
              <a:tabLst/>
              <a:defRPr/>
            </a:pPr>
            <a:r>
              <a:rPr lang="en-US" sz="1200" baseline="0" dirty="0" smtClean="0">
                <a:latin typeface="+mn-lt"/>
              </a:rPr>
              <a:t>-The other pollutants will be addressed in subsequent rulemakings given the complexities associated with developing revised criteria (e.g. NMFS jeopardy decisions). Again we didn’t want to delay and potentially confuse these complex issues with the straight-forward corrections proposed in this rulemaking. As you are probably aware, the </a:t>
            </a:r>
            <a:r>
              <a:rPr lang="en-US" sz="1200" b="1" dirty="0" smtClean="0">
                <a:latin typeface="+mn-lt"/>
              </a:rPr>
              <a:t>Clean Water Act requires OR to fix the disapprovals or EPA is required to set criteria for Oregon. </a:t>
            </a:r>
            <a:r>
              <a:rPr lang="en-US" sz="1200" b="0" dirty="0" smtClean="0">
                <a:latin typeface="+mn-lt"/>
              </a:rPr>
              <a:t>Therefore, </a:t>
            </a:r>
            <a:r>
              <a:rPr lang="en-US" sz="1200" b="0" baseline="0" dirty="0" smtClean="0">
                <a:latin typeface="+mn-lt"/>
              </a:rPr>
              <a:t>i</a:t>
            </a:r>
            <a:r>
              <a:rPr lang="en-US" sz="1200" baseline="0" dirty="0" smtClean="0">
                <a:latin typeface="+mn-lt"/>
              </a:rPr>
              <a:t>t is likely that DEQ will begin a review of Cu and NH3 criteria next year</a:t>
            </a:r>
            <a:r>
              <a:rPr lang="en-US" sz="1200" b="0" baseline="0" dirty="0" smtClean="0">
                <a:latin typeface="+mn-lt"/>
              </a:rPr>
              <a:t>. EPA is currently developing revised criteria for </a:t>
            </a:r>
            <a:r>
              <a:rPr lang="en-US" sz="1200" b="0" baseline="0" dirty="0" err="1" smtClean="0">
                <a:latin typeface="+mn-lt"/>
              </a:rPr>
              <a:t>Cd</a:t>
            </a:r>
            <a:r>
              <a:rPr lang="en-US" sz="1200" b="0" baseline="0" dirty="0" smtClean="0">
                <a:latin typeface="+mn-lt"/>
              </a:rPr>
              <a:t> and Al. </a:t>
            </a:r>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00817E"/>
              </a:solidFill>
              <a:latin typeface="+mn-lt"/>
              <a:cs typeface="Arial" pitchFamily="34" charset="0"/>
            </a:endParaRPr>
          </a:p>
          <a:p>
            <a:pPr marL="0" marR="0" lvl="1" indent="0" algn="l" defTabSz="914252" rtl="0" eaLnBrk="1" fontAlgn="auto" latinLnBrk="0" hangingPunct="1">
              <a:lnSpc>
                <a:spcPct val="100000"/>
              </a:lnSpc>
              <a:spcBef>
                <a:spcPts val="0"/>
              </a:spcBef>
              <a:spcAft>
                <a:spcPts val="0"/>
              </a:spcAft>
              <a:buClrTx/>
              <a:buSzTx/>
              <a:buFontTx/>
              <a:buNone/>
              <a:tabLst/>
              <a:defRPr/>
            </a:pPr>
            <a:r>
              <a:rPr lang="en-US" sz="1200" b="0" baseline="0" dirty="0" smtClean="0">
                <a:solidFill>
                  <a:srgbClr val="00817E"/>
                </a:solidFill>
                <a:latin typeface="+mn-lt"/>
                <a:cs typeface="Arial" pitchFamily="34" charset="0"/>
              </a:rPr>
              <a:t>-In the interim, for these disapproved criteria</a:t>
            </a:r>
            <a:r>
              <a:rPr lang="en-US" sz="1200" b="0" dirty="0" smtClean="0">
                <a:solidFill>
                  <a:srgbClr val="00817E"/>
                </a:solidFill>
                <a:latin typeface="+mn-lt"/>
                <a:cs typeface="Arial" pitchFamily="34" charset="0"/>
              </a:rPr>
              <a:t>, the</a:t>
            </a:r>
            <a:r>
              <a:rPr lang="en-US" sz="1200" b="0" baseline="0" dirty="0" smtClean="0">
                <a:solidFill>
                  <a:srgbClr val="00817E"/>
                </a:solidFill>
                <a:latin typeface="+mn-lt"/>
                <a:cs typeface="Arial" pitchFamily="34" charset="0"/>
              </a:rPr>
              <a:t> criteria</a:t>
            </a:r>
            <a:r>
              <a:rPr lang="en-US" sz="1200" b="0" dirty="0" smtClean="0">
                <a:solidFill>
                  <a:srgbClr val="00817E"/>
                </a:solidFill>
                <a:latin typeface="+mn-lt"/>
                <a:cs typeface="Arial" pitchFamily="34" charset="0"/>
              </a:rPr>
              <a:t> revert back to the</a:t>
            </a:r>
            <a:r>
              <a:rPr lang="en-US" sz="1200" b="0" baseline="0" dirty="0" smtClean="0">
                <a:solidFill>
                  <a:srgbClr val="00817E"/>
                </a:solidFill>
                <a:latin typeface="+mn-lt"/>
                <a:cs typeface="Arial" pitchFamily="34" charset="0"/>
              </a:rPr>
              <a:t> </a:t>
            </a:r>
            <a:r>
              <a:rPr lang="en-US" sz="1200" b="0" dirty="0" smtClean="0">
                <a:solidFill>
                  <a:srgbClr val="00817E"/>
                </a:solidFill>
                <a:latin typeface="+mn-lt"/>
                <a:cs typeface="Arial" pitchFamily="34" charset="0"/>
              </a:rPr>
              <a:t>criteria last approved by EPA (i.e. Table 20). </a:t>
            </a:r>
            <a:endParaRPr lang="en-US" sz="1200" b="1"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aseline="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aseline="0" dirty="0" smtClean="0">
                <a:latin typeface="+mn-lt"/>
              </a:rPr>
              <a:t>[On Aug. 15, 2012, NMFS found jeopardy to T&amp;E species from  </a:t>
            </a:r>
            <a:r>
              <a:rPr lang="en-US" sz="1200" baseline="0" dirty="0" err="1" smtClean="0">
                <a:latin typeface="+mn-lt"/>
              </a:rPr>
              <a:t>Cd</a:t>
            </a:r>
            <a:r>
              <a:rPr lang="en-US" sz="1200" baseline="0" dirty="0" smtClean="0">
                <a:latin typeface="+mn-lt"/>
              </a:rPr>
              <a:t>, Cu, and NH3.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kern="1200" dirty="0" smtClean="0">
                <a:solidFill>
                  <a:schemeClr val="tx1"/>
                </a:solidFill>
                <a:latin typeface="+mn-lt"/>
                <a:ea typeface="+mn-ea"/>
                <a:cs typeface="+mn-cs"/>
              </a:rPr>
              <a:t>[EPA approved 38 criteria assoc. w/ 14 pollutants, and disapproved 45 criteria associated w/ 16 pollutants—Rulemaking will correct 38 disapproved</a:t>
            </a:r>
            <a:r>
              <a:rPr lang="en-US" sz="1200" kern="1200" baseline="0" dirty="0" smtClean="0">
                <a:solidFill>
                  <a:schemeClr val="tx1"/>
                </a:solidFill>
                <a:latin typeface="+mn-lt"/>
                <a:ea typeface="+mn-ea"/>
                <a:cs typeface="+mn-cs"/>
              </a:rPr>
              <a:t> criteria</a:t>
            </a:r>
            <a:r>
              <a:rPr lang="en-US" sz="1200" kern="1200" dirty="0" smtClean="0">
                <a:solidFill>
                  <a:schemeClr val="tx1"/>
                </a:solidFill>
                <a:latin typeface="+mn-lt"/>
                <a:ea typeface="+mn-ea"/>
                <a:cs typeface="+mn-cs"/>
              </a:rPr>
              <a:t>]</a:t>
            </a:r>
          </a:p>
          <a:p>
            <a:pPr>
              <a:lnSpc>
                <a:spcPct val="120000"/>
              </a:lnSpc>
              <a:buClr>
                <a:srgbClr val="008272"/>
              </a:buClr>
              <a:buFont typeface="Wingdings" pitchFamily="2" charset="2"/>
              <a:buChar char="§"/>
            </a:pPr>
            <a:endParaRPr lang="en-US" sz="35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1" baseline="0" dirty="0" smtClean="0"/>
          </a:p>
          <a:p>
            <a:endParaRPr lang="en-US" b="1" baseline="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baseline="0" dirty="0" smtClean="0"/>
              <a:t>Pesticides:</a:t>
            </a:r>
            <a:r>
              <a:rPr lang="en-US" sz="1200" baseline="0" dirty="0" smtClean="0"/>
              <a:t> </a:t>
            </a:r>
            <a:r>
              <a:rPr lang="en-US" sz="1200" dirty="0" smtClean="0"/>
              <a:t>Frequency and duration components of most of the pesticide criteria are different than the other aquatic pollutants. DEQ had</a:t>
            </a:r>
            <a:r>
              <a:rPr lang="en-US" sz="1200" baseline="0" dirty="0" smtClean="0"/>
              <a:t> </a:t>
            </a:r>
            <a:r>
              <a:rPr lang="en-US" sz="1200" dirty="0" smtClean="0"/>
              <a:t>correctly footnoted these pesticides to clarify the different</a:t>
            </a:r>
            <a:r>
              <a:rPr lang="en-US" sz="1200" baseline="0" dirty="0" smtClean="0"/>
              <a:t> </a:t>
            </a:r>
            <a:r>
              <a:rPr lang="en-US" sz="1200" dirty="0" smtClean="0"/>
              <a:t>frequency and duration, but in 2004, DEQ</a:t>
            </a:r>
            <a:r>
              <a:rPr lang="en-US" sz="1200" baseline="0" dirty="0" smtClean="0"/>
              <a:t> </a:t>
            </a:r>
            <a:r>
              <a:rPr lang="en-US" sz="1200" dirty="0" smtClean="0"/>
              <a:t>added the general frequency and duration language that applies to all the other pollutants to the intro paragraph of the toxic tables. EPA determined that this addition effectively changed the frequency and duration of the pesticides despite the existing footnote. Therefore, DEQ is proposing</a:t>
            </a:r>
            <a:r>
              <a:rPr lang="en-US" sz="1200" baseline="0" dirty="0" smtClean="0"/>
              <a:t> to add one sentence</a:t>
            </a:r>
            <a:r>
              <a:rPr lang="en-US" sz="1200" dirty="0" smtClean="0"/>
              <a:t> to</a:t>
            </a:r>
            <a:r>
              <a:rPr lang="en-US" sz="1200" baseline="0" dirty="0" smtClean="0"/>
              <a:t> the</a:t>
            </a:r>
            <a:r>
              <a:rPr lang="en-US" sz="1200" dirty="0" smtClean="0"/>
              <a:t> intro paragraph noting the pesticide frequency and duration exception.</a:t>
            </a:r>
            <a:r>
              <a:rPr lang="en-US" sz="1200" baseline="0" dirty="0" smtClean="0"/>
              <a:t> This will address the disapproval of 36 pesticide criteria. DEQ will also r</a:t>
            </a:r>
            <a:r>
              <a:rPr lang="en-US" sz="1200" dirty="0" smtClean="0"/>
              <a:t>evise the pesticide footnote to read more clearly. </a:t>
            </a:r>
            <a:r>
              <a:rPr lang="en-US" sz="1200" u="sng" strike="noStrike" dirty="0" smtClean="0"/>
              <a:t>This is</a:t>
            </a:r>
            <a:r>
              <a:rPr lang="en-US" sz="1200" u="sng" strike="noStrike" baseline="0" dirty="0" smtClean="0"/>
              <a:t> not a change from how we have interpreted the criteria, but it will now be more clear to the reader.</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u="sng" strike="noStrike"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dirty="0" smtClean="0"/>
              <a:t>(</a:t>
            </a:r>
            <a:r>
              <a:rPr lang="en-US" sz="1200" i="1" dirty="0" smtClean="0"/>
              <a:t>i.e. acute can’t be exceeded any time and the chronic can’t be exceeded based on a 24 hr. average</a:t>
            </a:r>
            <a:r>
              <a:rPr lang="en-US" sz="1200" dirty="0" smtClean="0"/>
              <a:t>)</a:t>
            </a:r>
            <a:endParaRPr lang="en-US" sz="1200" u="none" dirty="0" smtClean="0"/>
          </a:p>
          <a:p>
            <a:endParaRPr lang="en-US" sz="1200" dirty="0" smtClean="0"/>
          </a:p>
          <a:p>
            <a:r>
              <a:rPr lang="en-US" sz="1200" b="1" dirty="0" smtClean="0"/>
              <a:t>Selenium: </a:t>
            </a:r>
            <a:r>
              <a:rPr lang="en-US" sz="1200" b="0" dirty="0" smtClean="0"/>
              <a:t>In</a:t>
            </a:r>
            <a:r>
              <a:rPr lang="en-US" sz="1200" b="0" baseline="0" dirty="0" smtClean="0"/>
              <a:t> 2004, most of the metals changed from a total recoverable expression to a dissolved expression. </a:t>
            </a:r>
            <a:r>
              <a:rPr lang="en-US" sz="1200" dirty="0" smtClean="0"/>
              <a:t>DEQ erred in calculating the FW</a:t>
            </a:r>
            <a:r>
              <a:rPr lang="en-US" sz="1200" baseline="0" dirty="0" smtClean="0"/>
              <a:t> criteria for Se by </a:t>
            </a:r>
            <a:r>
              <a:rPr lang="en-US" sz="1200" dirty="0" smtClean="0"/>
              <a:t>omitting</a:t>
            </a:r>
            <a:r>
              <a:rPr lang="en-US" sz="1200" baseline="0" dirty="0" smtClean="0"/>
              <a:t> the </a:t>
            </a:r>
            <a:r>
              <a:rPr lang="en-US" sz="1200" dirty="0" smtClean="0"/>
              <a:t>conversion factors. The conversion factors convert a total recoverable result to a dissolved expression as intended in 2004.</a:t>
            </a:r>
            <a:r>
              <a:rPr lang="en-US" sz="1200" baseline="0" dirty="0" smtClean="0"/>
              <a:t> The proposed Se criteria now correctly reflect a dissolved criteria expression. [CMC CF=0.996 and CCC CF=0.922]</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Consolidate Toxics Criteria Tables</a:t>
            </a:r>
            <a:r>
              <a:rPr lang="en-US" sz="1200" dirty="0" smtClean="0"/>
              <a:t>: DEQ proposes to consolidate 3 aquatic life toxics criteria tables into 1 table (Table 30) and delete references to Tables</a:t>
            </a:r>
            <a:r>
              <a:rPr lang="en-US" sz="1200" baseline="0" dirty="0" smtClean="0"/>
              <a:t> 20, 33A, and 33B</a:t>
            </a:r>
            <a:r>
              <a:rPr lang="en-US" sz="1200" dirty="0" smtClean="0"/>
              <a:t> in DEQ toxics, bacteria and groundwater rules. The tables were separated as</a:t>
            </a:r>
            <a:r>
              <a:rPr lang="en-US" sz="1200" baseline="0" dirty="0" smtClean="0"/>
              <a:t> part of the 2004 rulemaking to show which criteria were and were not effective until EPA approval. Now that EPA has taken action, t</a:t>
            </a:r>
            <a:r>
              <a:rPr lang="en-US" sz="1200" dirty="0" smtClean="0"/>
              <a:t>here is no longer a need to separate</a:t>
            </a:r>
            <a:r>
              <a:rPr lang="en-US" sz="1200" baseline="0" dirty="0" smtClean="0"/>
              <a:t> criteria into 3 different tables.</a:t>
            </a:r>
            <a:r>
              <a:rPr lang="en-US" sz="1200" dirty="0" smtClean="0"/>
              <a:t>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lvl="0"/>
            <a:r>
              <a:rPr lang="en-US" sz="1200" kern="1200" dirty="0" smtClean="0">
                <a:solidFill>
                  <a:schemeClr val="tx1"/>
                </a:solidFill>
                <a:latin typeface="+mn-lt"/>
                <a:ea typeface="+mn-ea"/>
                <a:cs typeface="+mn-cs"/>
              </a:rPr>
              <a:t>T</a:t>
            </a:r>
            <a:r>
              <a:rPr lang="en-US" sz="1200" kern="1200" baseline="0" dirty="0" smtClean="0">
                <a:solidFill>
                  <a:schemeClr val="tx1"/>
                </a:solidFill>
                <a:latin typeface="+mn-lt"/>
                <a:ea typeface="+mn-ea"/>
                <a:cs typeface="+mn-cs"/>
              </a:rPr>
              <a: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Toxics are complicated---we don’t need to add additional complexity!</a:t>
            </a:r>
            <a:endParaRPr lang="en-US" sz="1200" dirty="0" smtClean="0"/>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Arsenic and Chromium VI </a:t>
            </a:r>
            <a:r>
              <a:rPr lang="en-US" sz="1200" dirty="0" smtClean="0"/>
              <a:t>-FW and SW </a:t>
            </a:r>
            <a:r>
              <a:rPr lang="en-US" sz="1200" b="1" u="sng" dirty="0" smtClean="0"/>
              <a:t>As</a:t>
            </a:r>
            <a:r>
              <a:rPr lang="en-US" sz="1200" baseline="0" dirty="0" smtClean="0"/>
              <a:t> </a:t>
            </a:r>
            <a:r>
              <a:rPr lang="en-US" sz="1200" dirty="0" smtClean="0"/>
              <a:t>criteria and SW </a:t>
            </a:r>
            <a:r>
              <a:rPr lang="en-US" sz="1200" b="1" u="sng" dirty="0" smtClean="0"/>
              <a:t>Cr VI </a:t>
            </a:r>
            <a:r>
              <a:rPr lang="en-US" sz="1200" b="0" u="none" dirty="0" smtClean="0"/>
              <a:t>criteria</a:t>
            </a:r>
            <a:r>
              <a:rPr lang="en-US" sz="1200" b="0" u="none" baseline="0" dirty="0" smtClean="0"/>
              <a:t> were </a:t>
            </a:r>
            <a:r>
              <a:rPr lang="en-US" sz="1200" b="0" u="none" dirty="0" smtClean="0"/>
              <a:t>inadvertently</a:t>
            </a:r>
            <a:r>
              <a:rPr lang="en-US" sz="1200" b="0" u="none" baseline="0" dirty="0" smtClean="0"/>
              <a:t> </a:t>
            </a:r>
            <a:r>
              <a:rPr lang="en-US" sz="1200" dirty="0" smtClean="0"/>
              <a:t>left off Table 33B as part of a 2007 rulemaking.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a:t>
            </a:r>
            <a:r>
              <a:rPr lang="en-US" sz="1200" kern="1200" baseline="0" dirty="0" smtClean="0">
                <a:solidFill>
                  <a:schemeClr val="tx1"/>
                </a:solidFill>
                <a:latin typeface="+mn-lt"/>
                <a:ea typeface="+mn-ea"/>
                <a:cs typeface="+mn-cs"/>
              </a:rPr>
              <a:t> reinstate</a:t>
            </a:r>
            <a:r>
              <a:rPr lang="en-US" sz="1200" kern="1200" dirty="0" smtClean="0">
                <a:solidFill>
                  <a:schemeClr val="tx1"/>
                </a:solidFill>
                <a:latin typeface="+mn-lt"/>
                <a:ea typeface="+mn-ea"/>
                <a:cs typeface="+mn-cs"/>
              </a:rPr>
              <a:t> the same criteria that the EQC adopted in 2004. 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dirty="0" smtClean="0"/>
              <a:t>Al:</a:t>
            </a:r>
            <a:r>
              <a:rPr lang="en-US" sz="1200" dirty="0" smtClean="0"/>
              <a:t> Propose to delete Al </a:t>
            </a:r>
            <a:r>
              <a:rPr lang="en-US" sz="1200" kern="1200" dirty="0" smtClean="0">
                <a:solidFill>
                  <a:schemeClr val="tx1"/>
                </a:solidFill>
                <a:latin typeface="+mn-lt"/>
                <a:ea typeface="+mn-ea"/>
                <a:cs typeface="+mn-cs"/>
              </a:rPr>
              <a:t>because 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previous criteria for aluminum. </a:t>
            </a:r>
            <a:endParaRPr lang="en-US" sz="1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b="1"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b="1"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kern="1200" dirty="0" smtClean="0">
                <a:solidFill>
                  <a:schemeClr val="tx1"/>
                </a:solidFill>
                <a:latin typeface="+mn-lt"/>
                <a:ea typeface="+mn-ea"/>
                <a:cs typeface="+mn-cs"/>
              </a:rPr>
              <a:t>[HHC Rulemaking</a:t>
            </a:r>
            <a:r>
              <a:rPr lang="en-US" sz="1200" kern="1200" dirty="0" smtClean="0">
                <a:solidFill>
                  <a:schemeClr val="tx1"/>
                </a:solidFill>
                <a:latin typeface="+mn-lt"/>
                <a:ea typeface="+mn-ea"/>
                <a:cs typeface="+mn-cs"/>
              </a:rPr>
              <a:t>: </a:t>
            </a:r>
            <a:r>
              <a:rPr lang="en-US" sz="1200" dirty="0" smtClean="0"/>
              <a:t>Table 40: typos,</a:t>
            </a:r>
            <a:r>
              <a:rPr lang="en-US" sz="1200" baseline="0" dirty="0" smtClean="0"/>
              <a:t> </a:t>
            </a:r>
            <a:r>
              <a:rPr lang="en-US" sz="1200" dirty="0" smtClean="0"/>
              <a:t>clarified arsenic footnote,</a:t>
            </a:r>
            <a:r>
              <a:rPr lang="en-US" sz="1200" baseline="0" dirty="0" smtClean="0"/>
              <a:t> </a:t>
            </a:r>
            <a:r>
              <a:rPr lang="en-US" sz="1200" dirty="0" smtClean="0"/>
              <a:t>corrected a criterion to two significant digits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a:t>
            </a:r>
            <a:r>
              <a:rPr lang="en-US" sz="1200" dirty="0" smtClean="0"/>
              <a:t>. Also, corrected reference typos in Arsenic Reduction Policy]</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dirty="0" smtClean="0"/>
              <a:t>[Table 33C: </a:t>
            </a:r>
            <a:r>
              <a:rPr lang="en-US" sz="1200" dirty="0" smtClean="0"/>
              <a:t>renamed Table 33C to Table 31;</a:t>
            </a:r>
            <a:r>
              <a:rPr lang="en-US" sz="1200" baseline="0" dirty="0" smtClean="0"/>
              <a:t> </a:t>
            </a:r>
            <a:r>
              <a:rPr lang="en-US" sz="1200" dirty="0" smtClean="0"/>
              <a:t>corrected a reference in the intro language;</a:t>
            </a:r>
            <a:r>
              <a:rPr lang="en-US" sz="1200" baseline="0" dirty="0" smtClean="0"/>
              <a:t> and </a:t>
            </a:r>
            <a:r>
              <a:rPr lang="en-US" sz="1200" dirty="0" smtClean="0"/>
              <a:t>removed arsenic guidance values—regulatory aquatic life criteria already exist]</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-Advisory committee members</a:t>
            </a:r>
            <a:r>
              <a:rPr lang="en-US" sz="1200" kern="1200" baseline="0" dirty="0" smtClean="0">
                <a:solidFill>
                  <a:schemeClr val="tx1"/>
                </a:solidFill>
                <a:latin typeface="+mn-lt"/>
                <a:ea typeface="+mn-ea"/>
                <a:cs typeface="+mn-cs"/>
              </a:rPr>
              <a:t> for this rulemaking agreed that the fiscal and economic impacts to the regulated community was minimal, if any.</a:t>
            </a:r>
            <a:r>
              <a:rPr lang="en-US" sz="1200" kern="1200" dirty="0" smtClean="0">
                <a:solidFill>
                  <a:schemeClr val="tx1"/>
                </a:solidFill>
                <a:latin typeface="+mn-lt"/>
                <a:ea typeface="+mn-ea"/>
                <a:cs typeface="+mn-cs"/>
              </a:rPr>
              <a:t> 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11-12, 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308228"/>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14400" y="228600"/>
            <a:ext cx="8229600" cy="584775"/>
          </a:xfrm>
          <a:prstGeom prst="rect">
            <a:avLst/>
          </a:prstGeom>
          <a:noFill/>
        </p:spPr>
        <p:txBody>
          <a:bodyPr wrap="square" rtlCol="0">
            <a:spAutoFit/>
          </a:bodyPr>
          <a:lstStyle/>
          <a:p>
            <a:r>
              <a:rPr lang="en-US" sz="3200" dirty="0" smtClean="0">
                <a:latin typeface="Arial" pitchFamily="34" charset="0"/>
                <a:cs typeface="Arial" pitchFamily="34" charset="0"/>
              </a:rPr>
              <a:t>Who helped DEQ develop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pPr>
            <a:r>
              <a:rPr lang="en-US" dirty="0" smtClean="0"/>
              <a:t>EPA</a:t>
            </a:r>
          </a:p>
          <a:p>
            <a:pPr lvl="1">
              <a:buClr>
                <a:srgbClr val="008272"/>
              </a:buCl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fontScale="92500" lnSpcReduction="20000"/>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sz="2800" dirty="0" smtClean="0"/>
              <a:t>All proposed revisions to the Toxics Rule will become effective on </a:t>
            </a:r>
            <a:r>
              <a:rPr lang="en-US" sz="2800" b="1" u="sng" dirty="0" smtClean="0"/>
              <a:t>April 18, 2014 </a:t>
            </a:r>
            <a:r>
              <a:rPr lang="en-US" sz="2800" dirty="0" smtClean="0"/>
              <a:t>(and after EPA approval)</a:t>
            </a:r>
          </a:p>
          <a:p>
            <a:pPr>
              <a:buClr>
                <a:srgbClr val="008272"/>
              </a:buClr>
              <a:buNone/>
            </a:pPr>
            <a:endParaRPr lang="en-US" sz="2800" dirty="0" smtClean="0"/>
          </a:p>
          <a:p>
            <a:pPr>
              <a:buClr>
                <a:srgbClr val="008272"/>
              </a:buClr>
              <a:buFont typeface="Wingdings" pitchFamily="2" charset="2"/>
              <a:buChar char="§"/>
            </a:pPr>
            <a:r>
              <a:rPr lang="en-US" sz="2800" dirty="0" smtClean="0"/>
              <a:t>EPA anticipates reviewing and approving the adopted revisions before April 18.</a:t>
            </a:r>
          </a:p>
          <a:p>
            <a:pPr>
              <a:buClr>
                <a:srgbClr val="008272"/>
              </a:buClr>
              <a:buNone/>
            </a:pPr>
            <a:endParaRPr lang="en-US" sz="2800" dirty="0" smtClean="0"/>
          </a:p>
          <a:p>
            <a:pPr>
              <a:buClr>
                <a:srgbClr val="008272"/>
              </a:buClr>
              <a:buFont typeface="Wingdings" pitchFamily="2" charset="2"/>
              <a:buChar char="§"/>
            </a:pPr>
            <a:r>
              <a:rPr lang="en-US" sz="2800" dirty="0" smtClean="0"/>
              <a:t>Proposed cross-reference revisions to Oregon’s Bacteria and Groundwater Rules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41910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40 and 41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Extra slides if needed</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029197"/>
          </a:xfrm>
        </p:spPr>
        <p:txBody>
          <a:bodyPr>
            <a:normAutofit/>
          </a:bodyPr>
          <a:lstStyle/>
          <a:p>
            <a:pPr marL="742831" lvl="2" indent="-342845">
              <a:buNone/>
            </a:pPr>
            <a:endParaRPr lang="en-US" dirty="0" smtClean="0"/>
          </a:p>
          <a:p>
            <a:pPr marL="342845" lvl="1" indent="-342845">
              <a:buClr>
                <a:srgbClr val="008272"/>
              </a:buClr>
              <a:buSzTx/>
              <a:buNone/>
            </a:pPr>
            <a:r>
              <a:rPr lang="en-US" sz="2400" dirty="0" smtClean="0">
                <a:latin typeface="Arial Black" pitchFamily="34" charset="0"/>
              </a:rPr>
              <a:t>Background:</a:t>
            </a:r>
            <a:r>
              <a:rPr lang="en-US" sz="2400" dirty="0" smtClean="0"/>
              <a:t> </a:t>
            </a:r>
          </a:p>
          <a:p>
            <a:pPr marL="342845" lvl="1" indent="-342845">
              <a:buClr>
                <a:srgbClr val="008272"/>
              </a:buClr>
              <a:buSzTx/>
              <a:buFont typeface="Wingdings" pitchFamily="2" charset="2"/>
              <a:buChar char="§"/>
            </a:pPr>
            <a:endParaRPr lang="en-US" dirty="0" smtClean="0"/>
          </a:p>
          <a:p>
            <a:pPr marL="342845" lvl="1" indent="-342845">
              <a:buClr>
                <a:srgbClr val="008272"/>
              </a:buClr>
              <a:buSzTx/>
              <a:buFont typeface="Wingdings" pitchFamily="2" charset="2"/>
              <a:buChar char="§"/>
            </a:pPr>
            <a:r>
              <a:rPr lang="en-US" dirty="0" smtClean="0"/>
              <a:t>Frequency and duration components of most of the pesticide criteria are different than the other aquatic pollutants</a:t>
            </a:r>
          </a:p>
          <a:p>
            <a:pPr marL="342845" lvl="1" indent="-342845">
              <a:buClr>
                <a:srgbClr val="008272"/>
              </a:buClr>
              <a:buSzTx/>
              <a:buNone/>
            </a:pPr>
            <a:endParaRPr lang="en-US" dirty="0" smtClean="0"/>
          </a:p>
          <a:p>
            <a:pPr marL="342845" lvl="1" indent="-342845">
              <a:buClr>
                <a:srgbClr val="008272"/>
              </a:buClr>
              <a:buSzTx/>
              <a:buFont typeface="Wingdings" pitchFamily="2" charset="2"/>
              <a:buChar char="§"/>
            </a:pPr>
            <a:r>
              <a:rPr lang="en-US" dirty="0" smtClean="0"/>
              <a:t>Most of the pesticide criteria were developed prior to the 1985 EPA Guidelines and were developed with an alternate frequency and duration (</a:t>
            </a:r>
            <a:r>
              <a:rPr lang="en-US" i="1" dirty="0" smtClean="0"/>
              <a:t>i.e. acute can’t be exceeded any time and the chronic can’t be exceeded based on a 24 hr. average</a:t>
            </a:r>
            <a:r>
              <a:rPr lang="en-US" dirty="0" smtClean="0"/>
              <a:t>)</a:t>
            </a:r>
          </a:p>
          <a:p>
            <a:pPr marL="342845" lvl="1" indent="-342845">
              <a:buSzTx/>
              <a:buNone/>
            </a:pPr>
            <a:endParaRPr lang="en-US" dirty="0" smtClean="0"/>
          </a:p>
          <a:p>
            <a:pPr marL="342845" lvl="1" indent="-342845">
              <a:buSzTx/>
              <a:buFont typeface="Arial" pitchFamily="34" charset="0"/>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TextBox 3"/>
          <p:cNvSpPr txBox="1"/>
          <p:nvPr/>
        </p:nvSpPr>
        <p:spPr>
          <a:xfrm>
            <a:off x="990600" y="381000"/>
            <a:ext cx="67056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257797"/>
          </a:xfrm>
        </p:spPr>
        <p:txBody>
          <a:bodyPr>
            <a:normAutofit fontScale="62500" lnSpcReduction="20000"/>
          </a:bodyPr>
          <a:lstStyle/>
          <a:p>
            <a:pPr marL="342845" lvl="1" indent="-342845">
              <a:buSzTx/>
              <a:buNone/>
            </a:pPr>
            <a:endParaRPr lang="en-US" sz="2800" dirty="0" smtClean="0">
              <a:solidFill>
                <a:srgbClr val="008272"/>
              </a:solidFill>
              <a:latin typeface="Arial Black" pitchFamily="34" charset="0"/>
            </a:endParaRPr>
          </a:p>
          <a:p>
            <a:pPr marL="342845" lvl="1" indent="-342845">
              <a:buSzTx/>
              <a:buNone/>
            </a:pPr>
            <a:r>
              <a:rPr lang="en-US" sz="3800" dirty="0" smtClean="0">
                <a:latin typeface="Arial Black" pitchFamily="34" charset="0"/>
              </a:rPr>
              <a:t>Problem:</a:t>
            </a:r>
            <a:r>
              <a:rPr lang="en-US" sz="3800" dirty="0" smtClean="0"/>
              <a:t> </a:t>
            </a:r>
          </a:p>
          <a:p>
            <a:pPr marL="342845" lvl="1" indent="0">
              <a:lnSpc>
                <a:spcPct val="120000"/>
              </a:lnSpc>
              <a:buSzTx/>
              <a:buNone/>
            </a:pPr>
            <a:r>
              <a:rPr lang="en-US" sz="3500" dirty="0" smtClean="0"/>
              <a:t>DEQ correctly footnoted these pesticides, but by adding the general frequency and duration to the intro paragraph of the toxic tables, EPA determined that this addition effectively changed the frequency and duration of the pesticides despite the existing footnote.</a:t>
            </a:r>
          </a:p>
          <a:p>
            <a:pPr marL="342845" lvl="1" indent="-342845">
              <a:buSzTx/>
              <a:buNone/>
            </a:pPr>
            <a:endParaRPr lang="en-US" sz="2400" dirty="0" smtClean="0"/>
          </a:p>
          <a:p>
            <a:pPr marL="342845" lvl="1" indent="-342845">
              <a:buSzTx/>
              <a:buNone/>
            </a:pPr>
            <a:endParaRPr lang="en-US" dirty="0" smtClean="0"/>
          </a:p>
          <a:p>
            <a:pPr marL="342845" lvl="1" indent="-342845">
              <a:buSzTx/>
              <a:buNone/>
            </a:pPr>
            <a:r>
              <a:rPr lang="en-US" sz="3800" dirty="0" smtClean="0">
                <a:solidFill>
                  <a:srgbClr val="008272"/>
                </a:solidFill>
                <a:latin typeface="Arial Black" pitchFamily="34" charset="0"/>
              </a:rPr>
              <a:t>DEQ Proposes To:</a:t>
            </a:r>
          </a:p>
          <a:p>
            <a:pPr>
              <a:lnSpc>
                <a:spcPct val="120000"/>
              </a:lnSpc>
              <a:buClr>
                <a:srgbClr val="008272"/>
              </a:buClr>
              <a:buFont typeface="Wingdings" pitchFamily="2" charset="2"/>
              <a:buChar char="§"/>
            </a:pPr>
            <a:r>
              <a:rPr lang="en-US" sz="3500" dirty="0" smtClean="0"/>
              <a:t>Clarify language in the intro paragraph noting the pesticide frequency and duration exception</a:t>
            </a:r>
          </a:p>
          <a:p>
            <a:pPr>
              <a:lnSpc>
                <a:spcPct val="120000"/>
              </a:lnSpc>
              <a:buClr>
                <a:srgbClr val="008272"/>
              </a:buClr>
              <a:buFont typeface="Wingdings" pitchFamily="2" charset="2"/>
              <a:buChar char="§"/>
            </a:pPr>
            <a:r>
              <a:rPr lang="en-US" sz="3500" dirty="0" smtClean="0"/>
              <a:t>Revise the pesticide footnote to read more clearly</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dirty="0" smtClean="0"/>
              <a:t>  </a:t>
            </a:r>
            <a:r>
              <a:rPr lang="en-US" dirty="0" smtClean="0">
                <a:solidFill>
                  <a:srgbClr val="008272"/>
                </a:solidFill>
              </a:rPr>
              <a:t>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a:p>
        </p:txBody>
      </p:sp>
      <p:sp>
        <p:nvSpPr>
          <p:cNvPr id="4" name="TextBox 3"/>
          <p:cNvSpPr txBox="1"/>
          <p:nvPr/>
        </p:nvSpPr>
        <p:spPr>
          <a:xfrm>
            <a:off x="990600" y="381000"/>
            <a:ext cx="67818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buNone/>
            </a:pPr>
            <a:endParaRPr lang="en-US" dirty="0" smtClean="0">
              <a:latin typeface="Arial Black" pitchFamily="34" charset="0"/>
            </a:endParaRPr>
          </a:p>
          <a:p>
            <a:pPr>
              <a:buClr>
                <a:schemeClr val="tx1"/>
              </a:buClr>
              <a:buNone/>
            </a:pPr>
            <a:r>
              <a:rPr lang="en-US" dirty="0" smtClean="0">
                <a:latin typeface="Arial Black" pitchFamily="34" charset="0"/>
              </a:rPr>
              <a:t>Problem: </a:t>
            </a:r>
          </a:p>
          <a:p>
            <a:pPr indent="0">
              <a:buClr>
                <a:schemeClr val="tx1"/>
              </a:buClr>
              <a:buNone/>
            </a:pPr>
            <a:r>
              <a:rPr lang="en-US" sz="2200" dirty="0" smtClean="0"/>
              <a:t>DEQ did not apply conversion factors to the freshwater criteria to convert a total recoverable result to a dissolved expression as intended in 2004</a:t>
            </a:r>
          </a:p>
          <a:p>
            <a:pPr lvl="1" indent="0">
              <a:buClr>
                <a:srgbClr val="008272"/>
              </a:buClr>
              <a:buFont typeface="Wingdings" pitchFamily="2" charset="2"/>
              <a:buChar char="Ø"/>
            </a:pPr>
            <a:r>
              <a:rPr lang="en-US" sz="2000" dirty="0" smtClean="0"/>
              <a:t>	</a:t>
            </a:r>
            <a:r>
              <a:rPr lang="en-US" dirty="0" smtClean="0"/>
              <a:t>The dissolved form of metal is the more </a:t>
            </a:r>
            <a:r>
              <a:rPr lang="en-US" dirty="0" err="1" smtClean="0"/>
              <a:t>bioavailable</a:t>
            </a:r>
            <a:r>
              <a:rPr lang="en-US" dirty="0" smtClean="0"/>
              <a:t> or toxic form of a metal</a:t>
            </a:r>
          </a:p>
          <a:p>
            <a:pPr>
              <a:buClr>
                <a:schemeClr val="tx1"/>
              </a:buClr>
              <a:buNone/>
            </a:pPr>
            <a:endParaRPr lang="en-US" dirty="0" smtClean="0"/>
          </a:p>
          <a:p>
            <a:pPr marL="342845" lvl="1" indent="-342845">
              <a:buClr>
                <a:schemeClr val="tx1"/>
              </a:buClr>
              <a:buSzTx/>
              <a:buNone/>
            </a:pPr>
            <a:r>
              <a:rPr lang="en-US" sz="2400" dirty="0" smtClean="0">
                <a:solidFill>
                  <a:srgbClr val="008272"/>
                </a:solidFill>
                <a:latin typeface="Arial Black" pitchFamily="34" charset="0"/>
              </a:rPr>
              <a:t>DEQ Proposes To:</a:t>
            </a:r>
          </a:p>
          <a:p>
            <a:pPr marL="742831" lvl="2" indent="-342845">
              <a:buClr>
                <a:srgbClr val="00817E"/>
              </a:buClr>
              <a:buFont typeface="Wingdings" pitchFamily="2" charset="2"/>
              <a:buChar char="§"/>
            </a:pPr>
            <a:r>
              <a:rPr lang="en-US" sz="2200" dirty="0" smtClean="0"/>
              <a:t>Apply the correct conversion factors </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17</a:t>
            </a:fld>
            <a:endParaRPr lang="en-US"/>
          </a:p>
        </p:txBody>
      </p:sp>
      <p:sp>
        <p:nvSpPr>
          <p:cNvPr id="4" name="TextBox 3"/>
          <p:cNvSpPr txBox="1"/>
          <p:nvPr/>
        </p:nvSpPr>
        <p:spPr>
          <a:xfrm>
            <a:off x="990600" y="381000"/>
            <a:ext cx="5715000" cy="584775"/>
          </a:xfrm>
          <a:prstGeom prst="rect">
            <a:avLst/>
          </a:prstGeom>
          <a:noFill/>
        </p:spPr>
        <p:txBody>
          <a:bodyPr wrap="square" rtlCol="0">
            <a:spAutoFit/>
          </a:bodyPr>
          <a:lstStyle/>
          <a:p>
            <a:r>
              <a:rPr lang="en-US" sz="3200" dirty="0" smtClean="0">
                <a:latin typeface="Arial" pitchFamily="34" charset="0"/>
                <a:cs typeface="Arial" pitchFamily="34" charset="0"/>
              </a:rPr>
              <a:t>Correct Selenium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845" lvl="1" indent="-342845">
              <a:buSzTx/>
              <a:buNone/>
            </a:pPr>
            <a:r>
              <a:rPr lang="en-US" sz="2400" dirty="0" smtClean="0">
                <a:latin typeface="Arial Black" pitchFamily="34" charset="0"/>
              </a:rPr>
              <a:t>Problem: </a:t>
            </a:r>
          </a:p>
          <a:p>
            <a:pPr marL="342845" lvl="1" indent="0">
              <a:buSzTx/>
              <a:buNone/>
            </a:pPr>
            <a:r>
              <a:rPr lang="en-US" dirty="0" smtClean="0"/>
              <a:t>DEQ inadvertently omitted aquatic life criteria for arsenic and chromium VI from a toxics criteria table during a 2007 rulemaking.</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sz="2400" dirty="0" smtClean="0">
                <a:solidFill>
                  <a:srgbClr val="008272"/>
                </a:solidFill>
                <a:latin typeface="Arial Black" pitchFamily="34" charset="0"/>
              </a:rPr>
              <a:t>DEQ proposes to:</a:t>
            </a:r>
          </a:p>
          <a:p>
            <a:pPr marL="342845" lvl="1" indent="0">
              <a:buSzTx/>
              <a:buNone/>
            </a:pPr>
            <a:r>
              <a:rPr lang="en-US" dirty="0" smtClean="0"/>
              <a:t>Re-adopt freshwater and saltwater criteria for arsenic and saltwater criteria for chromium VI as originally proposed as part of the 2004 rulemaking</a:t>
            </a:r>
            <a:endParaRPr lang="en-US" dirty="0" smtClean="0">
              <a:solidFill>
                <a:srgbClr val="008272"/>
              </a:solidFill>
            </a:endParaRP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18</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Re-adopt Arsenic and Chromium VI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latin typeface="Arial Black" pitchFamily="34" charset="0"/>
              </a:rPr>
              <a:t>Problem: </a:t>
            </a:r>
          </a:p>
          <a:p>
            <a:pPr indent="0">
              <a:buNone/>
            </a:pPr>
            <a:r>
              <a:rPr lang="en-US" sz="2200" dirty="0" smtClean="0"/>
              <a:t>Currently, there are 3 effective toxics criteria tables—confusing to implement</a:t>
            </a:r>
          </a:p>
          <a:p>
            <a:endParaRPr lang="en-US" dirty="0" smtClean="0"/>
          </a:p>
          <a:p>
            <a:pPr>
              <a:buNone/>
            </a:pPr>
            <a:r>
              <a:rPr lang="en-US" dirty="0" smtClean="0">
                <a:solidFill>
                  <a:srgbClr val="008272"/>
                </a:solidFill>
                <a:latin typeface="Arial Black" pitchFamily="34" charset="0"/>
              </a:rPr>
              <a:t>DEQ Proposes To:</a:t>
            </a:r>
          </a:p>
          <a:p>
            <a:pPr>
              <a:buClr>
                <a:srgbClr val="008272"/>
              </a:buClr>
              <a:buFont typeface="Wingdings" pitchFamily="2" charset="2"/>
              <a:buChar char="§"/>
            </a:pPr>
            <a:r>
              <a:rPr lang="en-US" sz="2200" dirty="0" smtClean="0"/>
              <a:t>Delete Tables 20, 33A and 33B which contain the aquatic life criteria and replace with consolidated new Table 30</a:t>
            </a:r>
          </a:p>
          <a:p>
            <a:pPr>
              <a:buClr>
                <a:srgbClr val="008272"/>
              </a:buClr>
              <a:buFont typeface="Wingdings" pitchFamily="2" charset="2"/>
              <a:buChar char="§"/>
            </a:pPr>
            <a:r>
              <a:rPr lang="en-US" sz="2200" dirty="0" smtClean="0"/>
              <a:t>Delete references to Tables 20, 33A and 33B in the Toxics Rule and in the Groundwater and Bacteria Rules, and instead reference aquatic life toxics criteria in Oregon’s Toxics Rule (OAR 340-041-0033) instead of a specific table.</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19</a:t>
            </a:fld>
            <a:endParaRPr lang="en-US"/>
          </a:p>
        </p:txBody>
      </p:sp>
      <p:sp>
        <p:nvSpPr>
          <p:cNvPr id="4" name="TextBox 3"/>
          <p:cNvSpPr txBox="1"/>
          <p:nvPr/>
        </p:nvSpPr>
        <p:spPr>
          <a:xfrm>
            <a:off x="990600" y="3810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Consolidate Aquatic Life Toxics Tables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17E"/>
              </a:buClr>
              <a:buFont typeface="Wingdings" pitchFamily="2" charset="2"/>
              <a:buChar char="§"/>
            </a:pPr>
            <a:r>
              <a:rPr lang="en-US" dirty="0" smtClean="0"/>
              <a:t>DEQ recommends that the EQC adopt proposed amendments to OAR 340, Divisions 40 and 41 as shown in Attachment A.</a:t>
            </a:r>
          </a:p>
          <a:p>
            <a:endParaRPr lang="en-US" dirty="0" smtClean="0"/>
          </a:p>
          <a:p>
            <a:pPr>
              <a:buClr>
                <a:srgbClr val="00817E"/>
              </a:buClr>
              <a:buFont typeface="Wingdings" pitchFamily="2" charset="2"/>
              <a:buChar char="§"/>
            </a:pPr>
            <a:r>
              <a:rPr lang="en-US" dirty="0" smtClean="0"/>
              <a:t>These revisions are corrections and clarifications only</a:t>
            </a:r>
          </a:p>
          <a:p>
            <a:pPr lvl="1">
              <a:buClr>
                <a:srgbClr val="00817E"/>
              </a:buClr>
            </a:pPr>
            <a:r>
              <a:rPr lang="en-US" dirty="0" smtClean="0"/>
              <a:t>Do not represent significant criteria revisions</a:t>
            </a:r>
          </a:p>
          <a:p>
            <a:pPr lvl="1">
              <a:buClr>
                <a:srgbClr val="00817E"/>
              </a:buClr>
            </a:pPr>
            <a:r>
              <a:rPr lang="en-US" dirty="0" smtClean="0"/>
              <a:t>Do not represent a change in policy</a:t>
            </a:r>
          </a:p>
          <a:p>
            <a:pPr lvl="1">
              <a:buClr>
                <a:srgbClr val="00817E"/>
              </a:buClr>
            </a:pPr>
            <a:r>
              <a:rPr lang="en-US" dirty="0" smtClean="0"/>
              <a:t>Clarifies interpretation of toxics criteria</a:t>
            </a:r>
          </a:p>
          <a:p>
            <a:pPr lvl="1">
              <a:buNone/>
            </a:pPr>
            <a:r>
              <a:rPr lang="en-US" sz="2400" dirty="0" smtClean="0"/>
              <a:t>  </a:t>
            </a:r>
          </a:p>
          <a:p>
            <a:pPr>
              <a:buClr>
                <a:srgbClr val="00817E"/>
              </a:buClr>
              <a:buFont typeface="Wingdings" pitchFamily="2" charset="2"/>
              <a:buChar char="§"/>
            </a:pPr>
            <a:r>
              <a:rPr lang="en-US" dirty="0" smtClean="0"/>
              <a:t>DEQ does not anticipate any significant impacts to regulated parties or other stakeholders</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5029197"/>
          </a:xfrm>
        </p:spPr>
        <p:txBody>
          <a:bodyPr>
            <a:normAutofit fontScale="62500" lnSpcReduction="20000"/>
          </a:bodyPr>
          <a:lstStyle/>
          <a:p>
            <a:pPr>
              <a:buNone/>
            </a:pPr>
            <a:r>
              <a:rPr lang="en-US" sz="3800" dirty="0" smtClean="0">
                <a:solidFill>
                  <a:srgbClr val="008272"/>
                </a:solidFill>
                <a:latin typeface="Arial Black" pitchFamily="34" charset="0"/>
              </a:rPr>
              <a:t>Correct:</a:t>
            </a:r>
          </a:p>
          <a:p>
            <a:pPr>
              <a:buNone/>
            </a:pPr>
            <a:r>
              <a:rPr lang="en-US" sz="2800" dirty="0" smtClean="0">
                <a:latin typeface="Arial Black" pitchFamily="34" charset="0"/>
              </a:rPr>
              <a:t> </a:t>
            </a:r>
          </a:p>
          <a:p>
            <a:pPr>
              <a:buClr>
                <a:srgbClr val="008272"/>
              </a:buClr>
              <a:buFont typeface="Wingdings" pitchFamily="2" charset="2"/>
              <a:buChar char="§"/>
            </a:pPr>
            <a:r>
              <a:rPr lang="en-US" sz="3200" dirty="0" smtClean="0"/>
              <a:t>Footnote typos and clarifications in aquatic life criteria tables</a:t>
            </a:r>
          </a:p>
          <a:p>
            <a:pPr marL="342845" lvl="1" indent="-342845">
              <a:buClr>
                <a:srgbClr val="008272"/>
              </a:buClr>
              <a:buSzTx/>
              <a:buFont typeface="Wingdings" pitchFamily="2" charset="2"/>
              <a:buChar char="§"/>
            </a:pPr>
            <a:r>
              <a:rPr lang="en-US" sz="3200" dirty="0" smtClean="0"/>
              <a:t>Table 33C: Aquatic Life Guidance Values for Toxics </a:t>
            </a:r>
          </a:p>
          <a:p>
            <a:pPr lvl="1">
              <a:buClr>
                <a:srgbClr val="008272"/>
              </a:buClr>
            </a:pPr>
            <a:r>
              <a:rPr lang="en-US" sz="3200" dirty="0" smtClean="0"/>
              <a:t>rename Table 33C to Table 31</a:t>
            </a:r>
          </a:p>
          <a:p>
            <a:pPr lvl="1">
              <a:buClr>
                <a:srgbClr val="008272"/>
              </a:buClr>
            </a:pPr>
            <a:r>
              <a:rPr lang="en-US" sz="3200" dirty="0" smtClean="0"/>
              <a:t>correct a reference in the intro language</a:t>
            </a:r>
          </a:p>
          <a:p>
            <a:pPr lvl="1">
              <a:buClr>
                <a:srgbClr val="008272"/>
              </a:buClr>
            </a:pPr>
            <a:r>
              <a:rPr lang="en-US" sz="3200" dirty="0" smtClean="0"/>
              <a:t>remove arsenic guidance values—regulatory aquatic life criteria already exist</a:t>
            </a:r>
          </a:p>
          <a:p>
            <a:pPr>
              <a:buClr>
                <a:srgbClr val="008272"/>
              </a:buClr>
              <a:buFont typeface="Wingdings" pitchFamily="2" charset="2"/>
              <a:buChar char="§"/>
            </a:pPr>
            <a:r>
              <a:rPr lang="en-US" sz="3200" dirty="0" smtClean="0"/>
              <a:t>Reference typos in Arsenic Reduction Policy</a:t>
            </a:r>
          </a:p>
          <a:p>
            <a:pPr>
              <a:buClr>
                <a:srgbClr val="008272"/>
              </a:buClr>
              <a:buFont typeface="Wingdings" pitchFamily="2" charset="2"/>
              <a:buChar char="§"/>
            </a:pPr>
            <a:r>
              <a:rPr lang="en-US" sz="3200" dirty="0" smtClean="0"/>
              <a:t>Table 40: Human Health Toxics</a:t>
            </a:r>
          </a:p>
          <a:p>
            <a:pPr lvl="1">
              <a:buClr>
                <a:srgbClr val="008272"/>
              </a:buClr>
            </a:pPr>
            <a:r>
              <a:rPr lang="en-US" sz="3200" dirty="0" smtClean="0"/>
              <a:t>typos</a:t>
            </a:r>
          </a:p>
          <a:p>
            <a:pPr lvl="1">
              <a:buClr>
                <a:srgbClr val="008272"/>
              </a:buClr>
            </a:pPr>
            <a:r>
              <a:rPr lang="en-US" sz="3200" dirty="0" smtClean="0"/>
              <a:t>clarified arsenic footnote</a:t>
            </a:r>
          </a:p>
          <a:p>
            <a:pPr lvl="1">
              <a:buClr>
                <a:srgbClr val="008272"/>
              </a:buClr>
            </a:pPr>
            <a:r>
              <a:rPr lang="en-US" sz="3200" dirty="0" smtClean="0"/>
              <a:t>corrected a criterion to two significant digits</a:t>
            </a:r>
          </a:p>
          <a:p>
            <a:pPr>
              <a:buClr>
                <a:srgbClr val="008272"/>
              </a:buClr>
              <a:buNone/>
            </a:pPr>
            <a:endParaRPr lang="en-US" sz="3200" dirty="0" smtClean="0"/>
          </a:p>
          <a:p>
            <a:pPr>
              <a:buClr>
                <a:srgbClr val="008272"/>
              </a:buClr>
              <a:buFont typeface="Wingdings" pitchFamily="2" charset="2"/>
              <a:buChar char="§"/>
            </a:pPr>
            <a:r>
              <a:rPr lang="en-US" sz="3200" dirty="0" smtClean="0"/>
              <a:t>Formatting in Tables 30, 31 and 40 to reflect current DEQ guidelines</a:t>
            </a:r>
          </a:p>
          <a:p>
            <a:pPr>
              <a:buNone/>
            </a:pPr>
            <a:endParaRPr lang="en-US" dirty="0" smtClean="0"/>
          </a:p>
          <a:p>
            <a:pPr>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20</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Other Corrections and Clarifications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pPr>
              <a:buClr>
                <a:srgbClr val="008272"/>
              </a:buClr>
              <a:buFont typeface="Wingdings" pitchFamily="2" charset="2"/>
              <a:buChar char="§"/>
            </a:pPr>
            <a:r>
              <a:rPr lang="en-US" sz="2800" b="1" dirty="0" smtClean="0">
                <a:solidFill>
                  <a:srgbClr val="008272"/>
                </a:solidFill>
              </a:rPr>
              <a:t>EPA disapproval of several 2004 aquatic life criteria</a:t>
            </a:r>
            <a:endParaRPr lang="en-US" sz="2800" dirty="0" smtClean="0"/>
          </a:p>
          <a:p>
            <a:pPr lvl="1">
              <a:buClr>
                <a:srgbClr val="00817E"/>
              </a:buClr>
            </a:pPr>
            <a:r>
              <a:rPr lang="en-US" sz="2800"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sz="2800" b="1" dirty="0" smtClean="0">
                <a:solidFill>
                  <a:srgbClr val="008272"/>
                </a:solidFill>
              </a:rPr>
              <a:t>Typos, errors, and clarifications</a:t>
            </a:r>
            <a:endParaRPr lang="en-US" sz="2800" dirty="0" smtClean="0"/>
          </a:p>
          <a:p>
            <a:pPr>
              <a:buClr>
                <a:srgbClr val="008272"/>
              </a:buClr>
              <a:buNone/>
            </a:pPr>
            <a:endParaRPr lang="en-US" sz="2800" dirty="0" smtClean="0"/>
          </a:p>
          <a:p>
            <a:pPr>
              <a:buClr>
                <a:srgbClr val="008272"/>
              </a:buClr>
              <a:buFont typeface="Wingdings" pitchFamily="2" charset="2"/>
              <a:buChar char="§"/>
            </a:pPr>
            <a:r>
              <a:rPr lang="en-US" sz="2800" b="1" dirty="0" smtClean="0">
                <a:solidFill>
                  <a:srgbClr val="00817E"/>
                </a:solidFill>
              </a:rPr>
              <a:t>Consolidate toxics criteria tables</a:t>
            </a:r>
            <a:endParaRPr lang="en-US" sz="2800"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638800" cy="4525963"/>
          </a:xfrm>
        </p:spPr>
        <p:txBody>
          <a:bodyPr>
            <a:normAutofit/>
          </a:bodyPr>
          <a:lstStyle/>
          <a:p>
            <a:pPr>
              <a:buClr>
                <a:srgbClr val="008272"/>
              </a:buClr>
              <a:buFont typeface="Wingdings" pitchFamily="2" charset="2"/>
              <a:buChar char="§"/>
            </a:pPr>
            <a:r>
              <a:rPr lang="en-US" dirty="0" smtClean="0"/>
              <a:t>Concentrations of a pollutant at which aquatic life (such as fish, shellfish and aquatic insects) are protected</a:t>
            </a:r>
          </a:p>
          <a:p>
            <a:pPr>
              <a:buClr>
                <a:srgbClr val="008272"/>
              </a:buClr>
              <a:buNone/>
            </a:pPr>
            <a:endParaRPr lang="en-US" dirty="0" smtClean="0"/>
          </a:p>
          <a:p>
            <a:pPr>
              <a:buClr>
                <a:srgbClr val="008272"/>
              </a:buClr>
              <a:buFont typeface="Wingdings" pitchFamily="2" charset="2"/>
              <a:buChar char="§"/>
            </a:pPr>
            <a:r>
              <a:rPr lang="en-US" dirty="0" smtClean="0"/>
              <a:t>Toxics criteria are used in wastewater discharge permits, water quality assessments (303(d) list), TMDLs, and the Cleanup Program</a:t>
            </a:r>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3"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4"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graphicFrame>
        <p:nvGraphicFramePr>
          <p:cNvPr id="5" name="Diagram 4"/>
          <p:cNvGraphicFramePr/>
          <p:nvPr/>
        </p:nvGraphicFramePr>
        <p:xfrm>
          <a:off x="381000" y="1295400"/>
          <a:ext cx="82296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00400" y="1600200"/>
            <a:ext cx="25908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1447800"/>
            <a:ext cx="19812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19" name="TextBox 18"/>
          <p:cNvSpPr txBox="1"/>
          <p:nvPr/>
        </p:nvSpPr>
        <p:spPr>
          <a:xfrm>
            <a:off x="6553200" y="2209800"/>
            <a:ext cx="20574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20" name="TextBox 19"/>
          <p:cNvSpPr txBox="1"/>
          <p:nvPr/>
        </p:nvSpPr>
        <p:spPr>
          <a:xfrm>
            <a:off x="7315200" y="5867400"/>
            <a:ext cx="18288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cxnSp>
        <p:nvCxnSpPr>
          <p:cNvPr id="21" name="Straight Connector 20"/>
          <p:cNvCxnSpPr/>
          <p:nvPr/>
        </p:nvCxnSpPr>
        <p:spPr>
          <a:xfrm>
            <a:off x="4800600" y="2438400"/>
            <a:ext cx="1600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6096000"/>
            <a:ext cx="1219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543800" cy="4525963"/>
          </a:xfrm>
        </p:spPr>
        <p:txBody>
          <a:bodyPr/>
          <a:lstStyle/>
          <a:p>
            <a:pPr>
              <a:buClr>
                <a:srgbClr val="00817E"/>
              </a:buClr>
              <a:buFont typeface="Wingdings" pitchFamily="2" charset="2"/>
              <a:buChar char="§"/>
            </a:pPr>
            <a:r>
              <a:rPr lang="en-US" b="1" dirty="0" smtClean="0">
                <a:solidFill>
                  <a:srgbClr val="00817E"/>
                </a:solidFill>
              </a:rPr>
              <a:t>Pesticides</a:t>
            </a:r>
          </a:p>
          <a:p>
            <a:pPr lvl="1">
              <a:buClr>
                <a:srgbClr val="00817E"/>
              </a:buClr>
            </a:pPr>
            <a:r>
              <a:rPr lang="en-US" dirty="0" smtClean="0"/>
              <a:t>Revise language in Table 30 to clarify criteria duration and frequency for 11 pesticides</a:t>
            </a:r>
          </a:p>
          <a:p>
            <a:pPr lvl="1">
              <a:buNone/>
            </a:pPr>
            <a:r>
              <a:rPr lang="en-US" dirty="0" smtClean="0"/>
              <a:t> </a:t>
            </a:r>
          </a:p>
          <a:p>
            <a:pPr>
              <a:buClr>
                <a:srgbClr val="00817E"/>
              </a:buClr>
              <a:buFont typeface="Wingdings" pitchFamily="2" charset="2"/>
              <a:buChar char="§"/>
            </a:pPr>
            <a:r>
              <a:rPr lang="en-US" b="1" dirty="0" smtClean="0">
                <a:solidFill>
                  <a:srgbClr val="00817E"/>
                </a:solidFill>
              </a:rPr>
              <a:t>Selenium</a:t>
            </a:r>
          </a:p>
          <a:p>
            <a:pPr lvl="1">
              <a:buClr>
                <a:srgbClr val="00817E"/>
              </a:buClr>
            </a:pPr>
            <a:r>
              <a:rPr lang="en-US" dirty="0" smtClean="0"/>
              <a:t>Apply conversion factors to express the freshwater criteria as dissolved</a:t>
            </a:r>
          </a:p>
          <a:p>
            <a:pPr lvl="2">
              <a:buNone/>
            </a:pPr>
            <a:r>
              <a:rPr lang="en-US" dirty="0" smtClean="0"/>
              <a:t>                    </a:t>
            </a:r>
            <a:r>
              <a:rPr lang="en-US" sz="2200" dirty="0" smtClean="0"/>
              <a:t>The change in criteria is very small</a:t>
            </a:r>
          </a:p>
          <a:p>
            <a:pPr lvl="1">
              <a:buNone/>
            </a:pPr>
            <a:r>
              <a:rPr lang="en-US" dirty="0" smtClean="0"/>
              <a:t> </a:t>
            </a:r>
          </a:p>
          <a:p>
            <a:pPr lvl="1">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990600" y="2286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Proposed revisions of disapproved criteria</a:t>
            </a:r>
            <a:endParaRPr lang="en-US" sz="3200" dirty="0">
              <a:latin typeface="Arial" pitchFamily="34" charset="0"/>
              <a:cs typeface="Arial" pitchFamily="34" charset="0"/>
            </a:endParaRPr>
          </a:p>
        </p:txBody>
      </p:sp>
      <p:sp>
        <p:nvSpPr>
          <p:cNvPr id="5" name="Right Arrow 4"/>
          <p:cNvSpPr/>
          <p:nvPr/>
        </p:nvSpPr>
        <p:spPr>
          <a:xfrm>
            <a:off x="1981200" y="4572000"/>
            <a:ext cx="762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272"/>
              </a:buClr>
              <a:buFont typeface="Wingdings" pitchFamily="2" charset="2"/>
              <a:buChar char="§"/>
            </a:pPr>
            <a:r>
              <a:rPr lang="en-US" sz="3000" dirty="0" smtClean="0">
                <a:solidFill>
                  <a:srgbClr val="00817E"/>
                </a:solidFill>
              </a:rPr>
              <a:t>Consolidate toxics criteria tables</a:t>
            </a:r>
          </a:p>
          <a:p>
            <a:pPr marL="342845" lvl="1" indent="-342845">
              <a:buClr>
                <a:srgbClr val="008272"/>
              </a:buClr>
              <a:buSzTx/>
              <a:buFont typeface="Wingdings" pitchFamily="2" charset="2"/>
              <a:buChar char="§"/>
            </a:pPr>
            <a:r>
              <a:rPr lang="en-US" sz="3000" dirty="0" smtClean="0">
                <a:solidFill>
                  <a:srgbClr val="00817E"/>
                </a:solidFill>
              </a:rPr>
              <a:t>Typos, errors, and clarifications</a:t>
            </a:r>
          </a:p>
          <a:p>
            <a:pPr marL="742831" lvl="2" indent="-342845">
              <a:buClr>
                <a:srgbClr val="00817E"/>
              </a:buClr>
              <a:buSzPct val="80000"/>
              <a:buFont typeface="Courier New" pitchFamily="49" charset="0"/>
              <a:buChar char="o"/>
            </a:pPr>
            <a:r>
              <a:rPr lang="en-US" sz="2800" dirty="0" smtClean="0"/>
              <a:t>Correct miscellaneous errors, clarifications, formatting changes to toxics tables, and minor corrections to the 2011 human health toxics rulemaking</a:t>
            </a:r>
          </a:p>
          <a:p>
            <a:pPr marL="742831" lvl="2" indent="-342845">
              <a:buClr>
                <a:srgbClr val="00817E"/>
              </a:buClr>
              <a:buSzPct val="80000"/>
              <a:buFont typeface="Courier New" pitchFamily="49" charset="0"/>
              <a:buChar char="o"/>
            </a:pPr>
            <a:r>
              <a:rPr lang="en-US" sz="2800" dirty="0" smtClean="0"/>
              <a:t>Re-adopt arsenic and chromium VI criteria</a:t>
            </a:r>
          </a:p>
          <a:p>
            <a:pPr marL="742831" lvl="2" indent="-342845">
              <a:buClr>
                <a:srgbClr val="008272"/>
              </a:buClr>
              <a:buSzPct val="80000"/>
              <a:buFont typeface="Courier New" pitchFamily="49" charset="0"/>
              <a:buChar char="o"/>
            </a:pPr>
            <a:r>
              <a:rPr lang="en-US" sz="2800" dirty="0" smtClean="0"/>
              <a:t>Delete aluminum from criteria table</a:t>
            </a:r>
          </a:p>
          <a:p>
            <a:pPr marL="1199957" lvl="3" indent="-342845">
              <a:buClr>
                <a:srgbClr val="008272"/>
              </a:buClr>
              <a:buSzPct val="80000"/>
              <a:buFont typeface="Wingdings" pitchFamily="2" charset="2"/>
              <a:buChar char="Ø"/>
            </a:pPr>
            <a:r>
              <a:rPr lang="en-US" sz="2600" dirty="0" smtClean="0"/>
              <a:t>No replacement criteria</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pPr>
            <a:r>
              <a:rPr lang="en-US" dirty="0" smtClean="0"/>
              <a:t>“Primary” industrial dischargers</a:t>
            </a:r>
          </a:p>
          <a:p>
            <a:pPr lvl="1">
              <a:buClr>
                <a:srgbClr val="008272"/>
              </a:buClr>
            </a:pPr>
            <a:r>
              <a:rPr lang="en-US" dirty="0" smtClean="0"/>
              <a:t>“Major” municipal dischargers</a:t>
            </a:r>
          </a:p>
          <a:p>
            <a:pPr>
              <a:buClr>
                <a:srgbClr val="008272"/>
              </a:buClr>
              <a:buFont typeface="Wingdings" pitchFamily="2" charset="2"/>
              <a:buChar char="§"/>
            </a:pPr>
            <a:r>
              <a:rPr lang="en-US" dirty="0" smtClean="0"/>
              <a:t>Generally, DEQ does not expect any significant fiscal or economic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3347</Words>
  <Application>Microsoft Office PowerPoint</Application>
  <PresentationFormat>On-screen Show (4:3)</PresentationFormat>
  <Paragraphs>322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Presentation1Nb</vt:lpstr>
      <vt:lpstr> Action Item: Corrections and Clarifications to Toxics Water Quality Standards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2013-12-12T19:43:54Z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