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69" r:id="rId2"/>
    <p:sldMasterId id="2147483685" r:id="rId3"/>
    <p:sldMasterId id="2147483696" r:id="rId4"/>
  </p:sldMasterIdLst>
  <p:notesMasterIdLst>
    <p:notesMasterId r:id="rId29"/>
  </p:notesMasterIdLst>
  <p:sldIdLst>
    <p:sldId id="256" r:id="rId5"/>
    <p:sldId id="268" r:id="rId6"/>
    <p:sldId id="257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7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69" r:id="rId25"/>
    <p:sldId id="270" r:id="rId26"/>
    <p:sldId id="271" r:id="rId27"/>
    <p:sldId id="288" r:id="rId28"/>
  </p:sldIdLst>
  <p:sldSz cx="9144000" cy="6858000" type="screen4x3"/>
  <p:notesSz cx="6858000" cy="9199563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72"/>
    <a:srgbClr val="007861"/>
    <a:srgbClr val="009999"/>
    <a:srgbClr val="FF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79" d="100"/>
          <a:sy n="79" d="100"/>
        </p:scale>
        <p:origin x="-2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282D8-CFAC-431A-B3E6-C3327DBF6C44}" type="datetimeFigureOut">
              <a:rPr lang="en-US" smtClean="0"/>
              <a:pPr/>
              <a:t>1/23/2012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0300" y="690563"/>
            <a:ext cx="4597400" cy="3449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70388"/>
            <a:ext cx="5486400" cy="4138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37600"/>
            <a:ext cx="29718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D76C6-1A9D-45BF-AB1F-A10D01FAE5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9163"/>
            <a:fld id="{2CEB6AAD-2D67-42AC-A7AA-21B414530A8E}" type="slidenum">
              <a:rPr lang="en-US">
                <a:solidFill>
                  <a:prstClr val="black"/>
                </a:solidFill>
              </a:rPr>
              <a:pPr defTabSz="919163"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FD76C6-1A9D-45BF-AB1F-A10D01FAE5A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12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524000" y="2590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57400"/>
            <a:ext cx="1524000" cy="48006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2919-F8C8-4203-8035-38E44BD04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B7D6-6B4B-4D8B-A203-3FC22CF9F88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A619C-DEDE-40ED-AA11-4AFE3DE52F7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E01EE-7B8E-4DFF-AAC6-23D4C67B29D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FEFE5-F662-4DB8-9387-BBEB61C72B5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B579-D145-4046-AFF8-2AD42B27DDF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9BFAC-49A5-4F2D-9FF6-A751DB41595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4B787-357C-4ED2-9E25-1DC7B359BE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AFAA-E198-4A15-A614-C903A3AEE4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C9556F-B56F-4CEA-9CD6-4C6CB6BB139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3D62B-E1C0-4BBF-A30B-19A828DD14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CA24E-7DD4-429A-A71B-D79C826A350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18C31-8E6F-4E03-8655-61D4DD8B09B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A3349-7053-490E-922C-5DD96486C28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97CD7-0896-478E-A967-9F2F46F3F05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DC794-DFF4-43BE-BB86-7FD1187C17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FA48F-9848-46E9-A921-B8B82FF15B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5A958-833B-46E9-B49A-86ABE61993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Title – Use Master Slide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17157-CC2A-4F74-B05A-1CDB525748D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441B8-6CF0-49F8-BF44-A102D8DC97F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D73BC-FC59-4A72-844B-AAA6A346A7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C45E-6696-49E7-9665-172F858C5A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Tm="51906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12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524000" y="2590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Click to edit Master title style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Insert Title – Use Master Slide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971801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Click to edit Master title style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098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09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34305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9" y="2971801"/>
            <a:ext cx="3430587" cy="3687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133600"/>
            <a:ext cx="38131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971800"/>
            <a:ext cx="3813175" cy="3687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524000" y="2133600"/>
            <a:ext cx="7315200" cy="4419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971801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209800"/>
            <a:ext cx="28559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95800" y="2209803"/>
            <a:ext cx="434340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3276600"/>
            <a:ext cx="2819400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554288" y="5334001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133600"/>
            <a:ext cx="70104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2" indent="0">
              <a:buNone/>
              <a:defRPr sz="2000"/>
            </a:lvl6pPr>
            <a:lvl7pPr marL="2742758" indent="0">
              <a:buNone/>
              <a:defRPr sz="2000"/>
            </a:lvl7pPr>
            <a:lvl8pPr marL="3199885" indent="0">
              <a:buNone/>
              <a:defRPr sz="2000"/>
            </a:lvl8pPr>
            <a:lvl9pPr marL="365701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4288" y="5900739"/>
            <a:ext cx="5486400" cy="65246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57400"/>
            <a:ext cx="1524000" cy="48006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981200" y="41910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524000" y="2590800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Click to edit Master title style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Insert Title – Use Master Slide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 userDrawn="1"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786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36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971801"/>
            <a:ext cx="7391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algn="ctr" eaLnBrk="1" hangingPunct="1">
              <a:defRPr/>
            </a:pPr>
            <a:r>
              <a:rPr lang="en-US" sz="4400" kern="0" dirty="0" smtClean="0">
                <a:solidFill>
                  <a:srgbClr val="000000"/>
                </a:solidFill>
              </a:rPr>
              <a:t>Click to edit Master title style</a:t>
            </a:r>
            <a:endParaRPr lang="en-US" sz="4400" kern="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098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09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34305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9" y="2971801"/>
            <a:ext cx="3430587" cy="3687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133600"/>
            <a:ext cx="38131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971800"/>
            <a:ext cx="3813175" cy="3687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524000" y="2133600"/>
            <a:ext cx="7315200" cy="4419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22098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209800"/>
            <a:ext cx="3733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209800"/>
            <a:ext cx="28559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95800" y="2209803"/>
            <a:ext cx="434340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3276600"/>
            <a:ext cx="2819400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554288" y="5334001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en-US" kern="0" dirty="0" smtClean="0">
                <a:solidFill>
                  <a:srgbClr val="000000"/>
                </a:solidFill>
              </a:rPr>
              <a:t>Click to edit Master title style</a:t>
            </a:r>
            <a:endParaRPr lang="en-US" kern="0" dirty="0">
              <a:solidFill>
                <a:srgbClr val="000000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133600"/>
            <a:ext cx="70104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2" indent="0">
              <a:buNone/>
              <a:defRPr sz="2000"/>
            </a:lvl6pPr>
            <a:lvl7pPr marL="2742758" indent="0">
              <a:buNone/>
              <a:defRPr sz="2000"/>
            </a:lvl7pPr>
            <a:lvl8pPr marL="3199885" indent="0">
              <a:buNone/>
              <a:defRPr sz="2000"/>
            </a:lvl8pPr>
            <a:lvl9pPr marL="365701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4288" y="5900739"/>
            <a:ext cx="5486400" cy="65246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057400"/>
            <a:ext cx="1524000" cy="4800600"/>
          </a:xfrm>
          <a:solidFill>
            <a:srgbClr val="00827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tIns="91440">
            <a:noAutofit/>
          </a:bodyPr>
          <a:lstStyle>
            <a:lvl1pPr marL="0" marR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25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Sidebar Text: Insert links, contents, pictures, bulleted or numbered lists. Use custom animations to add dimension and visual interest to your presentation.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3430588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3999" y="2971801"/>
            <a:ext cx="3430587" cy="36877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2225" y="2133600"/>
            <a:ext cx="3813175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6" indent="0">
              <a:buNone/>
              <a:defRPr sz="2000" b="1"/>
            </a:lvl2pPr>
            <a:lvl3pPr marL="914252" indent="0">
              <a:buNone/>
              <a:defRPr sz="1800" b="1"/>
            </a:lvl3pPr>
            <a:lvl4pPr marL="1371380" indent="0">
              <a:buNone/>
              <a:defRPr sz="1600" b="1"/>
            </a:lvl4pPr>
            <a:lvl5pPr marL="1828506" indent="0">
              <a:buNone/>
              <a:defRPr sz="1600" b="1"/>
            </a:lvl5pPr>
            <a:lvl6pPr marL="2285632" indent="0">
              <a:buNone/>
              <a:defRPr sz="1600" b="1"/>
            </a:lvl6pPr>
            <a:lvl7pPr marL="2742758" indent="0">
              <a:buNone/>
              <a:defRPr sz="1600" b="1"/>
            </a:lvl7pPr>
            <a:lvl8pPr marL="3199885" indent="0">
              <a:buNone/>
              <a:defRPr sz="1600" b="1"/>
            </a:lvl8pPr>
            <a:lvl9pPr marL="365701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2225" y="2971800"/>
            <a:ext cx="3813175" cy="368776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7"/>
          <p:cNvSpPr>
            <a:spLocks noGrp="1"/>
          </p:cNvSpPr>
          <p:nvPr>
            <p:ph type="tbl" sz="quarter" idx="13"/>
          </p:nvPr>
        </p:nvSpPr>
        <p:spPr>
          <a:xfrm>
            <a:off x="1524000" y="2133600"/>
            <a:ext cx="7315200" cy="4419600"/>
          </a:xfrm>
        </p:spPr>
        <p:txBody>
          <a:bodyPr/>
          <a:lstStyle>
            <a:lvl1pPr>
              <a:defRPr sz="1800"/>
            </a:lvl1pPr>
          </a:lstStyle>
          <a:p>
            <a:r>
              <a:rPr lang="en-US" dirty="0" smtClean="0"/>
              <a:t>Click icon to add table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1524000" y="2209800"/>
            <a:ext cx="2855913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95800" y="2209803"/>
            <a:ext cx="434340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1" y="3276600"/>
            <a:ext cx="2819400" cy="3382963"/>
          </a:xfrm>
        </p:spPr>
        <p:txBody>
          <a:bodyPr/>
          <a:lstStyle>
            <a:lvl1pPr marL="0" indent="0">
              <a:buNone/>
              <a:defRPr sz="1400"/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554288" y="5334001"/>
            <a:ext cx="548640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Click to edit Master title style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133600"/>
            <a:ext cx="7010400" cy="3127374"/>
          </a:xfrm>
        </p:spPr>
        <p:txBody>
          <a:bodyPr/>
          <a:lstStyle>
            <a:lvl1pPr marL="0" indent="0">
              <a:buNone/>
              <a:defRPr sz="3200"/>
            </a:lvl1pPr>
            <a:lvl2pPr marL="457126" indent="0">
              <a:buNone/>
              <a:defRPr sz="2800"/>
            </a:lvl2pPr>
            <a:lvl3pPr marL="914252" indent="0">
              <a:buNone/>
              <a:defRPr sz="2400"/>
            </a:lvl3pPr>
            <a:lvl4pPr marL="1371380" indent="0">
              <a:buNone/>
              <a:defRPr sz="2000"/>
            </a:lvl4pPr>
            <a:lvl5pPr marL="1828506" indent="0">
              <a:buNone/>
              <a:defRPr sz="2000"/>
            </a:lvl5pPr>
            <a:lvl6pPr marL="2285632" indent="0">
              <a:buNone/>
              <a:defRPr sz="2000"/>
            </a:lvl6pPr>
            <a:lvl7pPr marL="2742758" indent="0">
              <a:buNone/>
              <a:defRPr sz="2000"/>
            </a:lvl7pPr>
            <a:lvl8pPr marL="3199885" indent="0">
              <a:buNone/>
              <a:defRPr sz="2000"/>
            </a:lvl8pPr>
            <a:lvl9pPr marL="3657011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2554288" y="5900739"/>
            <a:ext cx="5486400" cy="652461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126" indent="0">
              <a:buNone/>
              <a:defRPr sz="1200"/>
            </a:lvl2pPr>
            <a:lvl3pPr marL="914252" indent="0">
              <a:buNone/>
              <a:defRPr sz="1000"/>
            </a:lvl3pPr>
            <a:lvl4pPr marL="1371380" indent="0">
              <a:buNone/>
              <a:defRPr sz="900"/>
            </a:lvl4pPr>
            <a:lvl5pPr marL="1828506" indent="0">
              <a:buNone/>
              <a:defRPr sz="900"/>
            </a:lvl5pPr>
            <a:lvl6pPr marL="2285632" indent="0">
              <a:buNone/>
              <a:defRPr sz="900"/>
            </a:lvl6pPr>
            <a:lvl7pPr marL="2742758" indent="0">
              <a:buNone/>
              <a:defRPr sz="900"/>
            </a:lvl7pPr>
            <a:lvl8pPr marL="3199885" indent="0">
              <a:buNone/>
              <a:defRPr sz="900"/>
            </a:lvl8pPr>
            <a:lvl9pPr marL="3657011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524000" y="1219200"/>
            <a:ext cx="7620000" cy="76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0" y="0"/>
            <a:ext cx="7620000" cy="13716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1336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43" name="Picture 19" descr="P:\Ed&amp;Outreach\Communications Project 2000\Logos\Final Logos\rgb\rgbrg.tif"/>
          <p:cNvPicPr>
            <a:picLocks noChangeAspect="1" noChangeArrowheads="1"/>
          </p:cNvPicPr>
          <p:nvPr/>
        </p:nvPicPr>
        <p:blipFill>
          <a:blip r:embed="rId12" cstate="print"/>
          <a:srcRect r="5882" b="35484"/>
          <a:stretch>
            <a:fillRect/>
          </a:stretch>
        </p:blipFill>
        <p:spPr bwMode="auto">
          <a:xfrm>
            <a:off x="304800" y="228600"/>
            <a:ext cx="990600" cy="1524000"/>
          </a:xfrm>
          <a:prstGeom prst="rect">
            <a:avLst/>
          </a:prstGeom>
          <a:noFill/>
        </p:spPr>
      </p:pic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solidFill>
                  <a:schemeClr val="bg1"/>
                </a:solidFill>
              </a:rPr>
              <a:t>Subheading: Presentation name or theme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A8AD7827-9898-4ED2-A5C5-E31E9E4BDA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1/23/2012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eaLnBrk="1" hangingPunct="1">
              <a:defRPr/>
            </a:pPr>
            <a:fld id="{2E0D149A-31E0-42B2-B3C0-F250ADF05AF7}" type="slidenum">
              <a:rPr lang="en-US">
                <a:solidFill>
                  <a:prstClr val="black">
                    <a:tint val="75000"/>
                  </a:prstClr>
                </a:solidFill>
              </a:rPr>
              <a:pPr eaLnBrk="1" hangingPunct="1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524000" y="1219200"/>
            <a:ext cx="7620000" cy="76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0" y="0"/>
            <a:ext cx="7620000" cy="13716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1336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43" name="Picture 19" descr="P:\Ed&amp;Outreach\Communications Project 2000\Logos\Final Logos\rgb\rgbrg.tif"/>
          <p:cNvPicPr>
            <a:picLocks noChangeAspect="1" noChangeArrowheads="1"/>
          </p:cNvPicPr>
          <p:nvPr/>
        </p:nvPicPr>
        <p:blipFill>
          <a:blip r:embed="rId12" cstate="print"/>
          <a:srcRect r="5882" b="35484"/>
          <a:stretch>
            <a:fillRect/>
          </a:stretch>
        </p:blipFill>
        <p:spPr bwMode="auto">
          <a:xfrm>
            <a:off x="304800" y="228600"/>
            <a:ext cx="990600" cy="1524000"/>
          </a:xfrm>
          <a:prstGeom prst="rect">
            <a:avLst/>
          </a:prstGeom>
          <a:noFill/>
        </p:spPr>
      </p:pic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solidFill>
                  <a:srgbClr val="FFFFFF"/>
                </a:solidFill>
              </a:rPr>
              <a:t>Subheading: Presentation name or theme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1524000" y="1219200"/>
            <a:ext cx="7620000" cy="762000"/>
          </a:xfrm>
          <a:prstGeom prst="roundRect">
            <a:avLst>
              <a:gd name="adj" fmla="val 16667"/>
            </a:avLst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1524000" y="0"/>
            <a:ext cx="7620000" cy="13716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1524000" cy="6858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2133600"/>
            <a:ext cx="7086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1043" name="Picture 19" descr="P:\Ed&amp;Outreach\Communications Project 2000\Logos\Final Logos\rgb\rgbrg.tif"/>
          <p:cNvPicPr>
            <a:picLocks noChangeAspect="1" noChangeArrowheads="1"/>
          </p:cNvPicPr>
          <p:nvPr/>
        </p:nvPicPr>
        <p:blipFill>
          <a:blip r:embed="rId12" cstate="print"/>
          <a:srcRect r="5882" b="35484"/>
          <a:stretch>
            <a:fillRect/>
          </a:stretch>
        </p:blipFill>
        <p:spPr bwMode="auto">
          <a:xfrm>
            <a:off x="304800" y="228600"/>
            <a:ext cx="990600" cy="1524000"/>
          </a:xfrm>
          <a:prstGeom prst="rect">
            <a:avLst/>
          </a:prstGeom>
          <a:noFill/>
        </p:spPr>
      </p:pic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>
                <a:solidFill>
                  <a:srgbClr val="FFFFFF"/>
                </a:solidFill>
              </a:rPr>
              <a:t>Subheading: Presentation name or theme</a:t>
            </a:r>
            <a:endParaRPr lang="en-US" sz="4400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1524000" y="2209800"/>
            <a:ext cx="3810000" cy="4525963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CT facilities convert “selected” solid wastes into useful products, chemicals and fuels like methane (</a:t>
            </a:r>
            <a:r>
              <a:rPr lang="en-US" sz="1800" dirty="0" err="1" smtClean="0"/>
              <a:t>syngases</a:t>
            </a:r>
            <a:r>
              <a:rPr lang="en-US" sz="1800" dirty="0" smtClean="0"/>
              <a:t>), fuel oils and biodiesel; often used to produce energy.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sz="1800" dirty="0" smtClean="0"/>
              <a:t>Technologies:</a:t>
            </a:r>
          </a:p>
          <a:p>
            <a:pPr lvl="1"/>
            <a:r>
              <a:rPr lang="en-US" sz="1800" dirty="0" smtClean="0"/>
              <a:t>Anaerobic Digestion</a:t>
            </a:r>
          </a:p>
          <a:p>
            <a:pPr lvl="1"/>
            <a:r>
              <a:rPr lang="en-US" sz="1800" dirty="0" smtClean="0"/>
              <a:t>Gasification</a:t>
            </a:r>
          </a:p>
          <a:p>
            <a:pPr lvl="1"/>
            <a:r>
              <a:rPr lang="en-US" sz="1800" dirty="0" err="1" smtClean="0"/>
              <a:t>Pyrolysis</a:t>
            </a:r>
            <a:endParaRPr lang="en-US" sz="1800" dirty="0" smtClean="0"/>
          </a:p>
          <a:p>
            <a:pPr lvl="1"/>
            <a:r>
              <a:rPr lang="en-US" sz="1800" dirty="0" smtClean="0"/>
              <a:t>Hydrolysis</a:t>
            </a:r>
          </a:p>
          <a:p>
            <a:pPr lvl="1"/>
            <a:r>
              <a:rPr lang="en-US" sz="1800" dirty="0" smtClean="0"/>
              <a:t>Thermal </a:t>
            </a:r>
            <a:r>
              <a:rPr lang="en-US" sz="1800" dirty="0" err="1" smtClean="0"/>
              <a:t>depolymerization</a:t>
            </a:r>
            <a:endParaRPr lang="en-US" sz="1800" dirty="0" smtClean="0"/>
          </a:p>
          <a:p>
            <a:pPr lvl="1"/>
            <a:r>
              <a:rPr lang="en-US" sz="1800" dirty="0" err="1" smtClean="0"/>
              <a:t>Esterification</a:t>
            </a:r>
            <a:endParaRPr lang="en-US" sz="1800" dirty="0" smtClean="0"/>
          </a:p>
          <a:p>
            <a:pPr lvl="1"/>
            <a:r>
              <a:rPr lang="en-US" sz="1800" dirty="0" err="1" smtClean="0"/>
              <a:t>Transesterification</a:t>
            </a:r>
            <a:endParaRPr lang="en-US" dirty="0"/>
          </a:p>
        </p:txBody>
      </p:sp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What are CT Facilities?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1" name="Content Placeholder 10" descr="IMG_31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17608" y="3072606"/>
            <a:ext cx="3421592" cy="256619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2000" dirty="0" smtClea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22748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EPA recently approved the carbon black produced by </a:t>
            </a:r>
            <a:r>
              <a:rPr lang="en-US" sz="2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ReKlaim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for inclusion on the TSCA Inventory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 was not going to be approved so they withdrew their application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2000" dirty="0" smtClea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057401" y="2286000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March, 29,000 gallons of hazardous waste was sent to a boiler and industrial furnace in Kansas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endParaRPr lang="en-US" sz="2000" dirty="0" smtClean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227483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Recent pilot produced oil with a flashpoint of 180-200 degrees Fahrenheit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Received a PMN for their oil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S4 Energy Plasma Arc Gasification Facility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400"/>
            <a:ext cx="69723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  <a:latin typeface="+mj-lt"/>
              </a:rPr>
              <a:t>Columbia Biogas: Site Map</a:t>
            </a:r>
          </a:p>
        </p:txBody>
      </p:sp>
      <p:pic>
        <p:nvPicPr>
          <p:cNvPr id="7" name="Picture 6" descr="map_0001.jpg"/>
          <p:cNvPicPr>
            <a:picLocks noChangeAspect="1"/>
          </p:cNvPicPr>
          <p:nvPr/>
        </p:nvPicPr>
        <p:blipFill>
          <a:blip r:embed="rId3" cstate="print"/>
          <a:srcRect l="3636" t="6667" r="7071" b="20000"/>
          <a:stretch>
            <a:fillRect/>
          </a:stretch>
        </p:blipFill>
        <p:spPr>
          <a:xfrm>
            <a:off x="2438400" y="2063262"/>
            <a:ext cx="4876800" cy="46423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Biogas: Zoning Map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19812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zoning_0001.jpg"/>
          <p:cNvPicPr>
            <a:picLocks noChangeAspect="1"/>
          </p:cNvPicPr>
          <p:nvPr/>
        </p:nvPicPr>
        <p:blipFill>
          <a:blip r:embed="rId3" cstate="print"/>
          <a:srcRect l="5555" t="5556" r="6868" b="4444"/>
          <a:stretch>
            <a:fillRect/>
          </a:stretch>
        </p:blipFill>
        <p:spPr>
          <a:xfrm rot="16200000">
            <a:off x="2810935" y="846666"/>
            <a:ext cx="4375571" cy="69494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</a:t>
            </a:r>
          </a:p>
        </p:txBody>
      </p:sp>
      <p:pic>
        <p:nvPicPr>
          <p:cNvPr id="6" name="Picture 5" descr="flow_0001.jpg"/>
          <p:cNvPicPr>
            <a:picLocks noChangeAspect="1"/>
          </p:cNvPicPr>
          <p:nvPr/>
        </p:nvPicPr>
        <p:blipFill>
          <a:blip r:embed="rId3" cstate="print"/>
          <a:srcRect l="10505" t="7647" r="7071" b="7908"/>
          <a:stretch>
            <a:fillRect/>
          </a:stretch>
        </p:blipFill>
        <p:spPr>
          <a:xfrm rot="16200000">
            <a:off x="3023934" y="707459"/>
            <a:ext cx="4620133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Biogas: Site Layout</a:t>
            </a:r>
          </a:p>
        </p:txBody>
      </p:sp>
      <p:pic>
        <p:nvPicPr>
          <p:cNvPr id="12" name="Picture 11" descr="layout_0001.jpg"/>
          <p:cNvPicPr>
            <a:picLocks noChangeAspect="1"/>
          </p:cNvPicPr>
          <p:nvPr/>
        </p:nvPicPr>
        <p:blipFill>
          <a:blip r:embed="rId3" cstate="print"/>
          <a:srcRect l="18894" t="10663" r="20759" b="12194"/>
          <a:stretch>
            <a:fillRect/>
          </a:stretch>
        </p:blipFill>
        <p:spPr>
          <a:xfrm rot="16200000">
            <a:off x="3406425" y="400755"/>
            <a:ext cx="370275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</a:t>
            </a:r>
          </a:p>
        </p:txBody>
      </p:sp>
      <p:pic>
        <p:nvPicPr>
          <p:cNvPr id="6" name="Picture 5" descr="s view_0001.jpg"/>
          <p:cNvPicPr>
            <a:picLocks noChangeAspect="1"/>
          </p:cNvPicPr>
          <p:nvPr/>
        </p:nvPicPr>
        <p:blipFill>
          <a:blip r:embed="rId3" cstate="print"/>
          <a:srcRect l="7273" t="3333" r="20606" b="5556"/>
          <a:stretch>
            <a:fillRect/>
          </a:stretch>
        </p:blipFill>
        <p:spPr>
          <a:xfrm rot="16200000">
            <a:off x="3384397" y="501804"/>
            <a:ext cx="3746807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</a:t>
            </a:r>
          </a:p>
        </p:txBody>
      </p:sp>
      <p:pic>
        <p:nvPicPr>
          <p:cNvPr id="5" name="Picture 4" descr="se view_0001.jpg"/>
          <p:cNvPicPr>
            <a:picLocks noChangeAspect="1"/>
          </p:cNvPicPr>
          <p:nvPr/>
        </p:nvPicPr>
        <p:blipFill>
          <a:blip r:embed="rId3" cstate="print"/>
          <a:srcRect l="7071" t="5425" r="7071" b="5686"/>
          <a:stretch>
            <a:fillRect/>
          </a:stretch>
        </p:blipFill>
        <p:spPr>
          <a:xfrm rot="16200000">
            <a:off x="2971800" y="762000"/>
            <a:ext cx="45720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Has DEQ permitted any CT Facilities?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057399"/>
            <a:ext cx="7010400" cy="475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dor_0001.jpg"/>
          <p:cNvPicPr>
            <a:picLocks noChangeAspect="1"/>
          </p:cNvPicPr>
          <p:nvPr/>
        </p:nvPicPr>
        <p:blipFill>
          <a:blip r:embed="rId3" cstate="print"/>
          <a:srcRect l="27770" t="44795" r="29976" b="38552"/>
          <a:stretch>
            <a:fillRect/>
          </a:stretch>
        </p:blipFill>
        <p:spPr>
          <a:xfrm>
            <a:off x="1337479" y="2103120"/>
            <a:ext cx="7806521" cy="4754880"/>
          </a:xfrm>
          <a:prstGeom prst="rect">
            <a:avLst/>
          </a:prstGeom>
        </p:spPr>
      </p:pic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+mj-lt"/>
              </a:rPr>
              <a:t>Columbia Biogas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Do Farms Have Anaerobic Digestion Facilities?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057400"/>
            <a:ext cx="726406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Permit exemption for Farm AD Facilities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524000" y="6019800"/>
            <a:ext cx="7391400" cy="7159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200" dirty="0" smtClean="0"/>
              <a:t>IMD describing to DEQ staff how to implement OAR 340-093-0050(3)(b).  IMD is stored in Directive Tracker.</a:t>
            </a:r>
            <a:endParaRPr lang="en-US" sz="2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599" y="2133600"/>
            <a:ext cx="7302877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Farm AD IMD Permit Exemption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1524000" y="2133600"/>
            <a:ext cx="38100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ODA considers AD accepted form of manure management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Manures - low energy; gas boosted w/ small amts of higher energy wastes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Must be “farm use”. “Commercial-scale” = DEQ permit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ODA &amp; DEQ staff coordination to ensure 10 conditions for protection of water &amp; public health met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r>
              <a:rPr lang="en-US" dirty="0" smtClean="0"/>
              <a:t>AD Chapter of Animal Waste Management Plan important part of CAFO permit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048000"/>
            <a:ext cx="3733800" cy="225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000" dirty="0" smtClean="0">
                <a:solidFill>
                  <a:schemeClr val="bg1"/>
                </a:solidFill>
              </a:rPr>
              <a:t>Conversion Technology Facility Rules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600200" y="2133600"/>
            <a:ext cx="7086600" cy="4495800"/>
          </a:xfrm>
        </p:spPr>
        <p:txBody>
          <a:bodyPr/>
          <a:lstStyle/>
          <a:p>
            <a:r>
              <a:rPr lang="en-US" sz="2500" dirty="0" smtClean="0"/>
              <a:t>Bill Fuller lead Manager; Rules Design Team appointed; losing Tom </a:t>
            </a:r>
            <a:r>
              <a:rPr lang="en-US" sz="2500" dirty="0" err="1" smtClean="0"/>
              <a:t>Roick</a:t>
            </a:r>
            <a:r>
              <a:rPr lang="en-US" sz="2500" dirty="0" smtClean="0"/>
              <a:t> as staff lead</a:t>
            </a:r>
          </a:p>
          <a:p>
            <a:r>
              <a:rPr lang="en-US" sz="2500" dirty="0" smtClean="0"/>
              <a:t>Start Rulemaking Proposal adopted January 2010</a:t>
            </a:r>
          </a:p>
          <a:p>
            <a:r>
              <a:rPr lang="en-US" sz="2500" dirty="0" smtClean="0"/>
              <a:t>Will use </a:t>
            </a:r>
            <a:r>
              <a:rPr lang="en-US" sz="2500" dirty="0" err="1" smtClean="0"/>
              <a:t>Sharepoint</a:t>
            </a:r>
            <a:r>
              <a:rPr lang="en-US" sz="2500" dirty="0" smtClean="0"/>
              <a:t> Rulemaking “Blueprint” which is under development</a:t>
            </a:r>
          </a:p>
          <a:p>
            <a:r>
              <a:rPr lang="en-US" sz="2500" dirty="0" smtClean="0"/>
              <a:t>Project Plan established including timeline and list of issues in and out of scope</a:t>
            </a:r>
          </a:p>
          <a:p>
            <a:r>
              <a:rPr lang="en-US" sz="2500" dirty="0" smtClean="0"/>
              <a:t>Next - scope out project further and refine Project Plan; refine stakeholder list; schedule stakeholder meetings; prepare for meetings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152400" y="6289675"/>
            <a:ext cx="4114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800" smtClean="0">
                <a:solidFill>
                  <a:prstClr val="white"/>
                </a:solidFill>
                <a:latin typeface="Verdana" pitchFamily="34" charset="0"/>
              </a:rPr>
              <a:t>Reklaim Technologies, Inc.</a:t>
            </a:r>
          </a:p>
          <a:p>
            <a:pPr eaLnBrk="1" hangingPunct="1"/>
            <a:r>
              <a:rPr lang="en-US" sz="800" smtClean="0">
                <a:solidFill>
                  <a:prstClr val="white"/>
                </a:solidFill>
                <a:latin typeface="Verdana" pitchFamily="34" charset="0"/>
              </a:rPr>
              <a:t>C O N F I D E N T I A L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304800" y="1371600"/>
            <a:ext cx="37338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1200" smtClean="0">
                <a:solidFill>
                  <a:prstClr val="white"/>
                </a:solidFill>
                <a:latin typeface="Verdana" pitchFamily="34" charset="0"/>
              </a:rPr>
              <a:t>Facility located at the Port of Morrow in Boardman, Oregon (Corp. HQ in Bellevue, Washington)</a:t>
            </a:r>
          </a:p>
          <a:p>
            <a:pPr eaLnBrk="1" hangingPunct="1"/>
            <a:endParaRPr lang="en-US" sz="1200" smtClean="0">
              <a:solidFill>
                <a:prstClr val="white"/>
              </a:solidFill>
              <a:latin typeface="Verdana" pitchFamily="34" charset="0"/>
            </a:endParaRPr>
          </a:p>
          <a:p>
            <a:pPr eaLnBrk="1" hangingPunct="1"/>
            <a:r>
              <a:rPr lang="en-US" sz="1200" smtClean="0">
                <a:solidFill>
                  <a:prstClr val="white"/>
                </a:solidFill>
                <a:latin typeface="Verdana" pitchFamily="34" charset="0"/>
              </a:rPr>
              <a:t>$50 million tire reclamation facility</a:t>
            </a:r>
          </a:p>
          <a:p>
            <a:pPr eaLnBrk="1" hangingPunct="1"/>
            <a:endParaRPr lang="en-US" sz="1200" smtClean="0">
              <a:solidFill>
                <a:prstClr val="white"/>
              </a:solidFill>
              <a:latin typeface="Verdana" pitchFamily="34" charset="0"/>
            </a:endParaRPr>
          </a:p>
          <a:p>
            <a:pPr eaLnBrk="1" hangingPunct="1"/>
            <a:r>
              <a:rPr lang="en-US" sz="1200" smtClean="0">
                <a:solidFill>
                  <a:prstClr val="white"/>
                </a:solidFill>
                <a:latin typeface="Verdana" pitchFamily="34" charset="0"/>
              </a:rPr>
              <a:t>Each facility employs approximately 40 FTE</a:t>
            </a:r>
          </a:p>
          <a:p>
            <a:pPr eaLnBrk="1" hangingPunct="1"/>
            <a:endParaRPr lang="en-US" sz="1200" smtClean="0">
              <a:solidFill>
                <a:prstClr val="white"/>
              </a:solidFill>
              <a:latin typeface="Verdana" pitchFamily="34" charset="0"/>
            </a:endParaRPr>
          </a:p>
          <a:p>
            <a:pPr eaLnBrk="1" hangingPunct="1"/>
            <a:r>
              <a:rPr lang="en-US" sz="1200" smtClean="0">
                <a:solidFill>
                  <a:prstClr val="white"/>
                </a:solidFill>
                <a:latin typeface="Verdana" pitchFamily="34" charset="0"/>
              </a:rPr>
              <a:t>“Ripple effect” creates ~80 jobs in other industries such as construction, transportation, etc.</a:t>
            </a:r>
          </a:p>
        </p:txBody>
      </p:sp>
    </p:spTree>
  </p:cSld>
  <p:clrMapOvr>
    <a:masterClrMapping/>
  </p:clrMapOvr>
  <p:transition spd="med" advTm="5190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kern="0" dirty="0" smtClean="0">
                <a:solidFill>
                  <a:prstClr val="white"/>
                </a:solidFill>
                <a:latin typeface="Times New Roman"/>
              </a:rPr>
              <a:t>Thermal Processing</a:t>
            </a:r>
            <a:endParaRPr lang="en-US" sz="2000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438400"/>
            <a:ext cx="4572000" cy="292387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Heated to 850 degrees Fahrenheit</a:t>
            </a: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 oxygen deprived atmosphere</a:t>
            </a: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Breaks rubber molecule bonds</a:t>
            </a: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Forms gases, carbon and mineral residues</a:t>
            </a:r>
            <a:endParaRPr lang="en-US" sz="2000" kern="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000" kern="0" dirty="0" smtClean="0">
                <a:solidFill>
                  <a:prstClr val="white"/>
                </a:solidFill>
                <a:latin typeface="Times New Roman"/>
              </a:rPr>
              <a:t>Liquid Products</a:t>
            </a:r>
            <a:endParaRPr lang="en-US" sz="2000" kern="0" dirty="0">
              <a:solidFill>
                <a:prstClr val="white"/>
              </a:solidFill>
              <a:latin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09800" y="2133600"/>
            <a:ext cx="45720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Gases condensed into #4 heating oil</a:t>
            </a: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Oil stored in 25,000 gallon tanks</a:t>
            </a: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endParaRPr lang="en-US" sz="2000" kern="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0AA60E"/>
              </a:buClr>
              <a:buFont typeface="Wingdings" pitchFamily="2" charset="2"/>
              <a:buChar char="§"/>
              <a:defRPr/>
            </a:pPr>
            <a:r>
              <a:rPr lang="en-US" sz="2000" kern="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Transferred from tanks to tanker trucks and transported to markets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Times New Roman"/>
              </a:rPr>
              <a:t>Required the oil to be tested using TCLP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0" y="2133600"/>
            <a:ext cx="579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condensed oil from the process passed TCLP but had: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3200" y="3124200"/>
            <a:ext cx="411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Flashpoint of 70</a:t>
            </a:r>
            <a:r>
              <a:rPr lang="en-US" sz="20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Clr>
                <a:srgbClr val="009999"/>
              </a:buClr>
              <a:buFont typeface="Wingdings" pitchFamily="2" charset="2"/>
              <a:buChar char="§"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Benzene above 0.5 mg/L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  <a:latin typeface="Times New Roman"/>
              </a:rPr>
              <a:t>Enter Section 5 of TSCA</a:t>
            </a:r>
          </a:p>
        </p:txBody>
      </p:sp>
      <p:sp>
        <p:nvSpPr>
          <p:cNvPr id="7" name="Rectangle 6"/>
          <p:cNvSpPr/>
          <p:nvPr/>
        </p:nvSpPr>
        <p:spPr>
          <a:xfrm>
            <a:off x="2362200" y="2133600"/>
            <a:ext cx="5715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program functions as a "gatekeeper" that can identify conditions, up to and including a ban on production, to be placed on the use of a new chemical before it is entered into commerce.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Chemicals need to be added to the TSCA inventory of chemicals used in commerce through the issuance of a pre-manufacturing notice.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prstClr val="white"/>
                </a:solidFill>
              </a:rPr>
              <a:t>Enter Section 5 of TSCA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2644170"/>
            <a:ext cx="5562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Substances on the TSCA Inventory are considered "existing" chemicals in U.S. commerce (i.e. available for sale to the general public)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Rectangle 19"/>
          <p:cNvSpPr>
            <a:spLocks noChangeArrowheads="1"/>
          </p:cNvSpPr>
          <p:nvPr/>
        </p:nvSpPr>
        <p:spPr bwMode="auto">
          <a:xfrm>
            <a:off x="1752600" y="2133600"/>
            <a:ext cx="69310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597025" y="228600"/>
            <a:ext cx="7543800" cy="914400"/>
          </a:xfrm>
          <a:prstGeom prst="rect">
            <a:avLst/>
          </a:prstGeom>
          <a:solidFill>
            <a:srgbClr val="00827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Conversion Technologies</a:t>
            </a:r>
            <a:endParaRPr lang="en-US" sz="44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69" name="Rectangle 21"/>
          <p:cNvSpPr>
            <a:spLocks noChangeArrowheads="1"/>
          </p:cNvSpPr>
          <p:nvPr/>
        </p:nvSpPr>
        <p:spPr bwMode="auto">
          <a:xfrm>
            <a:off x="1752600" y="1524000"/>
            <a:ext cx="6781800" cy="381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en-US" sz="2000" dirty="0" smtClean="0">
                <a:solidFill>
                  <a:srgbClr val="FFFFFF"/>
                </a:solidFill>
                <a:latin typeface="Times New Roman"/>
              </a:rPr>
              <a:t>§ 720.22 Persons who must report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2286000" y="2209800"/>
            <a:ext cx="5029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(a)(1) Any person who intends to manufacture a new chemical substance in the United States for commercial purposes must submit a notice unless the substance is excluded under § 720.30.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AllDEQ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llDEQ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AllDEQ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On-screen Show (4:3)</PresentationFormat>
  <Paragraphs>126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AllDEQ</vt:lpstr>
      <vt:lpstr>Office Theme</vt:lpstr>
      <vt:lpstr>1_AllDEQ</vt:lpstr>
      <vt:lpstr>2_AllDEQ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2011-02-16T18:47:27Z</dcterms:created>
  <dcterms:modified xsi:type="dcterms:W3CDTF">2012-01-23T20:49:42Z</dcterms:modified>
</cp:coreProperties>
</file>