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4"/>
    <p:sldMasterId id="2147483897" r:id="rId5"/>
  </p:sldMasterIdLst>
  <p:notesMasterIdLst>
    <p:notesMasterId r:id="rId22"/>
  </p:notesMasterIdLst>
  <p:handoutMasterIdLst>
    <p:handoutMasterId r:id="rId23"/>
  </p:handoutMasterIdLst>
  <p:sldIdLst>
    <p:sldId id="554" r:id="rId6"/>
    <p:sldId id="590" r:id="rId7"/>
    <p:sldId id="600" r:id="rId8"/>
    <p:sldId id="601" r:id="rId9"/>
    <p:sldId id="602" r:id="rId10"/>
    <p:sldId id="579" r:id="rId11"/>
    <p:sldId id="594" r:id="rId12"/>
    <p:sldId id="617" r:id="rId13"/>
    <p:sldId id="616" r:id="rId14"/>
    <p:sldId id="595" r:id="rId15"/>
    <p:sldId id="605" r:id="rId16"/>
    <p:sldId id="604" r:id="rId17"/>
    <p:sldId id="606" r:id="rId18"/>
    <p:sldId id="609" r:id="rId19"/>
    <p:sldId id="613" r:id="rId20"/>
    <p:sldId id="620" r:id="rId21"/>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32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32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32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3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32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32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32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32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ce Lumper" initials="BG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1C0B"/>
    <a:srgbClr val="FF8E00"/>
    <a:srgbClr val="FF8F00"/>
    <a:srgbClr val="FF9200"/>
    <a:srgbClr val="FF9A00"/>
    <a:srgbClr val="E9961B"/>
    <a:srgbClr val="E8821C"/>
    <a:srgbClr val="0075B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96" autoAdjust="0"/>
    <p:restoredTop sz="63868" autoAdjust="0"/>
  </p:normalViewPr>
  <p:slideViewPr>
    <p:cSldViewPr>
      <p:cViewPr varScale="1">
        <p:scale>
          <a:sx n="52" d="100"/>
          <a:sy n="52" d="100"/>
        </p:scale>
        <p:origin x="-658" y="-91"/>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sorterViewPr>
    <p:cViewPr>
      <p:scale>
        <a:sx n="100" d="100"/>
        <a:sy n="100" d="100"/>
      </p:scale>
      <p:origin x="0" y="4932"/>
    </p:cViewPr>
  </p:sorterViewPr>
  <p:notesViewPr>
    <p:cSldViewPr>
      <p:cViewPr varScale="1">
        <p:scale>
          <a:sx n="62" d="100"/>
          <a:sy n="62" d="100"/>
        </p:scale>
        <p:origin x="-166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0"/>
            <a:ext cx="3058670" cy="456821"/>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7289" eaLnBrk="0" hangingPunct="0">
              <a:defRPr sz="1200">
                <a:latin typeface="Times New Roman" charset="0"/>
                <a:ea typeface="ＭＳ Ｐゴシック" charset="-128"/>
                <a:cs typeface="ＭＳ Ｐゴシック" charset="-128"/>
              </a:defRPr>
            </a:lvl1pPr>
          </a:lstStyle>
          <a:p>
            <a:pPr>
              <a:defRPr/>
            </a:pPr>
            <a:endParaRPr lang="en-US"/>
          </a:p>
        </p:txBody>
      </p:sp>
      <p:sp>
        <p:nvSpPr>
          <p:cNvPr id="83971" name="Rectangle 3"/>
          <p:cNvSpPr>
            <a:spLocks noGrp="1" noChangeArrowheads="1"/>
          </p:cNvSpPr>
          <p:nvPr>
            <p:ph type="dt" sz="quarter" idx="1"/>
          </p:nvPr>
        </p:nvSpPr>
        <p:spPr bwMode="auto">
          <a:xfrm>
            <a:off x="3976870" y="0"/>
            <a:ext cx="3058670" cy="456821"/>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7289" eaLnBrk="0" hangingPunct="0">
              <a:defRPr sz="1200">
                <a:latin typeface="Times New Roman" charset="0"/>
                <a:ea typeface="ＭＳ Ｐゴシック" charset="-128"/>
                <a:cs typeface="ＭＳ Ｐゴシック" charset="-128"/>
              </a:defRPr>
            </a:lvl1pPr>
          </a:lstStyle>
          <a:p>
            <a:pPr>
              <a:defRPr/>
            </a:pPr>
            <a:endParaRPr lang="en-US"/>
          </a:p>
        </p:txBody>
      </p:sp>
      <p:sp>
        <p:nvSpPr>
          <p:cNvPr id="83972" name="Rectangle 4"/>
          <p:cNvSpPr>
            <a:spLocks noGrp="1" noChangeArrowheads="1"/>
          </p:cNvSpPr>
          <p:nvPr>
            <p:ph type="ftr" sz="quarter" idx="2"/>
          </p:nvPr>
        </p:nvSpPr>
        <p:spPr bwMode="auto">
          <a:xfrm>
            <a:off x="1" y="8852212"/>
            <a:ext cx="3058670" cy="456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7289" eaLnBrk="0" hangingPunct="0">
              <a:defRPr sz="1200">
                <a:latin typeface="Times New Roman" charset="0"/>
                <a:ea typeface="ＭＳ Ｐゴシック" charset="-128"/>
                <a:cs typeface="ＭＳ Ｐゴシック" charset="-128"/>
              </a:defRPr>
            </a:lvl1pPr>
          </a:lstStyle>
          <a:p>
            <a:pPr>
              <a:defRPr/>
            </a:pPr>
            <a:endParaRPr lang="en-US"/>
          </a:p>
        </p:txBody>
      </p:sp>
      <p:sp>
        <p:nvSpPr>
          <p:cNvPr id="83973" name="Rectangle 5"/>
          <p:cNvSpPr>
            <a:spLocks noGrp="1" noChangeArrowheads="1"/>
          </p:cNvSpPr>
          <p:nvPr>
            <p:ph type="sldNum" sz="quarter" idx="3"/>
          </p:nvPr>
        </p:nvSpPr>
        <p:spPr bwMode="auto">
          <a:xfrm>
            <a:off x="3976870" y="8852212"/>
            <a:ext cx="3058670" cy="4568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7289" eaLnBrk="0" hangingPunct="0">
              <a:defRPr sz="1200">
                <a:latin typeface="Times New Roman" charset="0"/>
                <a:ea typeface="ＭＳ Ｐゴシック" charset="-128"/>
              </a:defRPr>
            </a:lvl1pPr>
          </a:lstStyle>
          <a:p>
            <a:pPr>
              <a:defRPr/>
            </a:pPr>
            <a:fld id="{3E73B13C-4231-4A5B-85DE-801790D8E48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038319" cy="461031"/>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lvl1pPr eaLnBrk="0" hangingPunct="0">
              <a:defRPr sz="1200">
                <a:latin typeface="Times New Roman" charset="0"/>
                <a:ea typeface="ＭＳ Ｐゴシック" charset="-128"/>
                <a:cs typeface="ＭＳ Ｐゴシック" charset="-128"/>
              </a:defRPr>
            </a:lvl1pPr>
          </a:lstStyle>
          <a:p>
            <a:pPr>
              <a:defRPr/>
            </a:pPr>
            <a:endParaRPr lang="en-US"/>
          </a:p>
        </p:txBody>
      </p:sp>
      <p:sp>
        <p:nvSpPr>
          <p:cNvPr id="17411" name="Rectangle 3"/>
          <p:cNvSpPr>
            <a:spLocks noGrp="1" noChangeArrowheads="1"/>
          </p:cNvSpPr>
          <p:nvPr>
            <p:ph type="dt" idx="1"/>
          </p:nvPr>
        </p:nvSpPr>
        <p:spPr bwMode="auto">
          <a:xfrm>
            <a:off x="3972081" y="1"/>
            <a:ext cx="3038319" cy="461031"/>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lvl1pPr algn="r" eaLnBrk="0" hangingPunct="0">
              <a:defRPr sz="1200">
                <a:latin typeface="Times New Roman" charset="0"/>
                <a:ea typeface="ＭＳ Ｐゴシック" charset="-128"/>
                <a:cs typeface="ＭＳ Ｐゴシック"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01738" y="695325"/>
            <a:ext cx="4616450" cy="3462338"/>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4960" y="4389266"/>
            <a:ext cx="5140481" cy="4235588"/>
          </a:xfrm>
          <a:prstGeom prst="rect">
            <a:avLst/>
          </a:prstGeom>
          <a:noFill/>
          <a:ln w="9525">
            <a:noFill/>
            <a:miter lim="800000"/>
            <a:headEnd/>
            <a:tailEnd/>
          </a:ln>
          <a:effectLst/>
        </p:spPr>
        <p:txBody>
          <a:bodyPr vert="horz" wrap="square" lIns="92826" tIns="46411" rIns="92826" bIns="464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54316"/>
            <a:ext cx="3038319" cy="463136"/>
          </a:xfrm>
          <a:prstGeom prst="rect">
            <a:avLst/>
          </a:prstGeom>
          <a:noFill/>
          <a:ln w="9525">
            <a:noFill/>
            <a:miter lim="800000"/>
            <a:headEnd/>
            <a:tailEnd/>
          </a:ln>
          <a:effectLst/>
        </p:spPr>
        <p:txBody>
          <a:bodyPr vert="horz" wrap="square" lIns="92826" tIns="46411" rIns="92826" bIns="46411" numCol="1" anchor="b" anchorCtr="0" compatLnSpc="1">
            <a:prstTxWarp prst="textNoShape">
              <a:avLst/>
            </a:prstTxWarp>
          </a:bodyPr>
          <a:lstStyle>
            <a:lvl1pPr eaLnBrk="0" hangingPunct="0">
              <a:defRPr sz="1200">
                <a:latin typeface="Times New Roman" charset="0"/>
                <a:ea typeface="ＭＳ Ｐゴシック" charset="-128"/>
                <a:cs typeface="ＭＳ Ｐゴシック" charset="-128"/>
              </a:defRPr>
            </a:lvl1pPr>
          </a:lstStyle>
          <a:p>
            <a:pPr>
              <a:defRPr/>
            </a:pPr>
            <a:endParaRPr lang="en-US"/>
          </a:p>
        </p:txBody>
      </p:sp>
      <p:sp>
        <p:nvSpPr>
          <p:cNvPr id="17415" name="Rectangle 7"/>
          <p:cNvSpPr>
            <a:spLocks noGrp="1" noChangeArrowheads="1"/>
          </p:cNvSpPr>
          <p:nvPr>
            <p:ph type="sldNum" sz="quarter" idx="5"/>
          </p:nvPr>
        </p:nvSpPr>
        <p:spPr bwMode="auto">
          <a:xfrm>
            <a:off x="3972081" y="8854316"/>
            <a:ext cx="3038319" cy="463136"/>
          </a:xfrm>
          <a:prstGeom prst="rect">
            <a:avLst/>
          </a:prstGeom>
          <a:noFill/>
          <a:ln w="9525">
            <a:noFill/>
            <a:miter lim="800000"/>
            <a:headEnd/>
            <a:tailEnd/>
          </a:ln>
          <a:effectLst/>
        </p:spPr>
        <p:txBody>
          <a:bodyPr vert="horz" wrap="square" lIns="92826" tIns="46411" rIns="92826" bIns="46411" numCol="1" anchor="b" anchorCtr="0" compatLnSpc="1">
            <a:prstTxWarp prst="textNoShape">
              <a:avLst/>
            </a:prstTxWarp>
          </a:bodyPr>
          <a:lstStyle>
            <a:lvl1pPr algn="r" eaLnBrk="0" hangingPunct="0">
              <a:defRPr sz="1200">
                <a:latin typeface="Times New Roman" charset="0"/>
                <a:ea typeface="ＭＳ Ｐゴシック" charset="-128"/>
              </a:defRPr>
            </a:lvl1pPr>
          </a:lstStyle>
          <a:p>
            <a:pPr>
              <a:defRPr/>
            </a:pPr>
            <a:fld id="{AC11CEB6-D423-450A-B620-0FFE81D4BD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MS PGothic" pitchFamily="34"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46A5AA0-BFE5-4366-BEAA-C4EA29984F28}" type="slidenum">
              <a:rPr lang="en-US" smtClean="0">
                <a:solidFill>
                  <a:srgbClr val="000000"/>
                </a:solidFill>
                <a:latin typeface="Times New Roman" pitchFamily="18" charset="0"/>
                <a:ea typeface="MS PGothic" pitchFamily="34" charset="-128"/>
              </a:rPr>
              <a:pPr/>
              <a:t>1</a:t>
            </a:fld>
            <a:endParaRPr lang="en-US" smtClean="0">
              <a:solidFill>
                <a:srgbClr val="000000"/>
              </a:solidFill>
              <a:latin typeface="Times New Roman" pitchFamily="18" charset="0"/>
              <a:ea typeface="MS PGothic" pitchFamily="34"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latin typeface="Times New Roman" pitchFamily="18" charset="0"/>
              </a:rPr>
              <a:t>New conversion technology rules address permitting issues for a</a:t>
            </a:r>
            <a:r>
              <a:rPr lang="en-US" baseline="0" dirty="0" smtClean="0">
                <a:latin typeface="Times New Roman" pitchFamily="18" charset="0"/>
              </a:rPr>
              <a:t> new class of solid waste disposal site called a conversion technology facility. The conversion technology rules are added at the end of Division 96, starting with </a:t>
            </a:r>
            <a:r>
              <a:rPr lang="en-US" i="1" baseline="0" dirty="0" smtClean="0">
                <a:latin typeface="Times New Roman" pitchFamily="18" charset="0"/>
              </a:rPr>
              <a:t>OAR 340-096-0160: Special Rules Pertaining to Conversion Technology: Applicability</a:t>
            </a:r>
            <a:r>
              <a:rPr lang="en-US" baseline="0" dirty="0" smtClean="0">
                <a:latin typeface="Times New Roman" pitchFamily="18" charset="0"/>
              </a:rPr>
              <a:t>. These rules address facilities that process solid waste using chemical or thermal processes such as pyrolysis, gasification or hydrolysis.</a:t>
            </a:r>
          </a:p>
          <a:p>
            <a:endParaRPr lang="en-US" baseline="0" dirty="0" smtClean="0">
              <a:latin typeface="Times New Roman" pitchFamily="18" charset="0"/>
            </a:endParaRPr>
          </a:p>
          <a:p>
            <a:r>
              <a:rPr lang="en-US" baseline="0" dirty="0" smtClean="0">
                <a:latin typeface="Times New Roman" pitchFamily="18" charset="0"/>
              </a:rPr>
              <a:t>The conversion technology rules were constructed in a manner similar to the composting rules. These rules have a set of performance standards that all facilities must meet, regardless of whether they have a permit. The type of permit a conversion technology facility receives is based on the level of potential environmental risk the facility poses. Certain facilities may be exempted from needing a conversion technology permit if they meet established criteria. The rules describe registration requirements for low-risk facilities and permitting requirements for facilities that pose some risk, including an Operations Plan approval requirement.</a:t>
            </a:r>
          </a:p>
          <a:p>
            <a:endParaRPr lang="en-US" baseline="0" dirty="0" smtClean="0">
              <a:latin typeface="Times New Roman" pitchFamily="18" charset="0"/>
            </a:endParaRPr>
          </a:p>
          <a:p>
            <a:endParaRPr lang="en-US" dirty="0" smtClean="0">
              <a:latin typeface="Times New Roman" pitchFamily="18" charset="0"/>
            </a:endParaRPr>
          </a:p>
        </p:txBody>
      </p:sp>
      <p:sp>
        <p:nvSpPr>
          <p:cNvPr id="23556" name="Slide Number Placeholder 3"/>
          <p:cNvSpPr txBox="1">
            <a:spLocks noGrp="1"/>
          </p:cNvSpPr>
          <p:nvPr/>
        </p:nvSpPr>
        <p:spPr bwMode="auto">
          <a:xfrm>
            <a:off x="3972081" y="8854316"/>
            <a:ext cx="3038319" cy="463136"/>
          </a:xfrm>
          <a:prstGeom prst="rect">
            <a:avLst/>
          </a:prstGeom>
          <a:noFill/>
          <a:ln w="9525">
            <a:noFill/>
            <a:miter lim="800000"/>
            <a:headEnd/>
            <a:tailEnd/>
          </a:ln>
        </p:spPr>
        <p:txBody>
          <a:bodyPr lIns="92826" tIns="46411" rIns="92826" bIns="46411" anchor="b"/>
          <a:lstStyle/>
          <a:p>
            <a:pPr algn="r" eaLnBrk="0" hangingPunct="0"/>
            <a:fld id="{CA6CF965-B6F4-405E-8E88-FB9BC1E80B51}" type="slidenum">
              <a:rPr lang="en-US" sz="1200"/>
              <a:pPr algn="r" eaLnBrk="0" hangingPunct="0"/>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latin typeface="Times New Roman" pitchFamily="18" charset="0"/>
              </a:rPr>
              <a:t>The proposed conversion technology</a:t>
            </a:r>
            <a:r>
              <a:rPr lang="en-US" baseline="0" dirty="0" smtClean="0">
                <a:latin typeface="Times New Roman" pitchFamily="18" charset="0"/>
              </a:rPr>
              <a:t> </a:t>
            </a:r>
            <a:r>
              <a:rPr lang="en-US" dirty="0" smtClean="0">
                <a:latin typeface="Times New Roman" pitchFamily="18" charset="0"/>
              </a:rPr>
              <a:t>rules establish requirements for Conversion Technology Facility permits and Conversion Technology Facility</a:t>
            </a:r>
            <a:r>
              <a:rPr lang="en-US" baseline="0" dirty="0" smtClean="0">
                <a:latin typeface="Times New Roman" pitchFamily="18" charset="0"/>
              </a:rPr>
              <a:t> Registrations. Both are permits, the Registration is for facilities considered low-risk while the Permit is for facilities that pose a risk. Facilities that pose a risk have a few more regulatory requirements than a Registration. Facilities that pose a risk must submit an Operations Plan for DEQ approval and pay the Plan Review Fee. Low-Risk facilities do not submit an Operations Plan for review to obtain a Registration. The public notification requirements for facilities that pose a risk are greater than those for low-risk facilities. All conversion technology facilities must meet the performance standards. All permitted conversion technology facilities (Registration and Full Permit) pay the same annual compliance fee.</a:t>
            </a:r>
            <a:endParaRPr lang="en-US" dirty="0" smtClean="0">
              <a:latin typeface="Times New Roman" pitchFamily="18" charset="0"/>
            </a:endParaRPr>
          </a:p>
        </p:txBody>
      </p:sp>
      <p:sp>
        <p:nvSpPr>
          <p:cNvPr id="18436" name="Slide Number Placeholder 3"/>
          <p:cNvSpPr txBox="1">
            <a:spLocks noGrp="1"/>
          </p:cNvSpPr>
          <p:nvPr/>
        </p:nvSpPr>
        <p:spPr bwMode="auto">
          <a:xfrm>
            <a:off x="3972081" y="8854316"/>
            <a:ext cx="3038319" cy="463136"/>
          </a:xfrm>
          <a:prstGeom prst="rect">
            <a:avLst/>
          </a:prstGeom>
          <a:noFill/>
          <a:ln w="9525">
            <a:noFill/>
            <a:miter lim="800000"/>
            <a:headEnd/>
            <a:tailEnd/>
          </a:ln>
        </p:spPr>
        <p:txBody>
          <a:bodyPr lIns="92826" tIns="46411" rIns="92826" bIns="46411" anchor="b"/>
          <a:lstStyle/>
          <a:p>
            <a:pPr algn="r" eaLnBrk="0" hangingPunct="0"/>
            <a:fld id="{538026BD-75D0-4CE9-935E-B28818D4A4D0}" type="slidenum">
              <a:rPr lang="en-US" sz="1200"/>
              <a:pPr algn="r" eaLnBrk="0" hangingPunct="0"/>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latin typeface="Times New Roman" pitchFamily="18" charset="0"/>
              </a:rPr>
              <a:t>The level of permit regulation depends on an evaluation of potential</a:t>
            </a:r>
            <a:r>
              <a:rPr lang="en-US" baseline="0" dirty="0" smtClean="0">
                <a:latin typeface="Times New Roman" pitchFamily="18" charset="0"/>
              </a:rPr>
              <a:t> risk factors, which are identified in the proposed rule. Upon submittal of an application for a conversion technology facility permit, DEQ will evaluate the following risk factors to make a determination on the level of potential risk a facility poses:</a:t>
            </a:r>
          </a:p>
          <a:p>
            <a:endParaRPr lang="en-US" baseline="0" dirty="0" smtClean="0">
              <a:latin typeface="Times New Roman" pitchFamily="18" charset="0"/>
            </a:endParaRPr>
          </a:p>
          <a:p>
            <a:pPr>
              <a:buFont typeface="Arial" pitchFamily="34" charset="0"/>
              <a:buChar char="•"/>
            </a:pPr>
            <a:r>
              <a:rPr lang="en-US" baseline="0" dirty="0" smtClean="0">
                <a:latin typeface="Times New Roman" pitchFamily="18" charset="0"/>
              </a:rPr>
              <a:t> Impact on groundwater or surface water from facility design and operations </a:t>
            </a:r>
          </a:p>
          <a:p>
            <a:pPr>
              <a:buFont typeface="Arial" pitchFamily="34" charset="0"/>
              <a:buChar char="•"/>
            </a:pPr>
            <a:r>
              <a:rPr lang="en-US" baseline="0" dirty="0" smtClean="0">
                <a:latin typeface="Times New Roman" pitchFamily="18" charset="0"/>
              </a:rPr>
              <a:t> Potential to contaminate soil</a:t>
            </a:r>
          </a:p>
          <a:p>
            <a:pPr>
              <a:buFont typeface="Arial" pitchFamily="34" charset="0"/>
              <a:buChar char="•"/>
            </a:pPr>
            <a:r>
              <a:rPr lang="en-US" baseline="0" dirty="0" smtClean="0">
                <a:latin typeface="Times New Roman" pitchFamily="18" charset="0"/>
              </a:rPr>
              <a:t> Potential to release unacceptable odors that will impact neighbors</a:t>
            </a:r>
          </a:p>
          <a:p>
            <a:pPr>
              <a:buFont typeface="Arial" pitchFamily="34" charset="0"/>
              <a:buChar char="•"/>
            </a:pPr>
            <a:r>
              <a:rPr lang="en-US" baseline="0" dirty="0" smtClean="0">
                <a:latin typeface="Times New Roman" pitchFamily="18" charset="0"/>
              </a:rPr>
              <a:t> Potential that materials produced by the facility could threaten human health or the environment when the material is used or distributed “as directed”; </a:t>
            </a:r>
            <a:r>
              <a:rPr lang="en-US" baseline="0" dirty="0" err="1" smtClean="0">
                <a:latin typeface="Times New Roman" pitchFamily="18" charset="0"/>
              </a:rPr>
              <a:t>ie</a:t>
            </a:r>
            <a:r>
              <a:rPr lang="en-US" baseline="0" dirty="0" smtClean="0">
                <a:latin typeface="Times New Roman" pitchFamily="18" charset="0"/>
              </a:rPr>
              <a:t>: “…when used in ways the material may reasonably be expected to be used..”</a:t>
            </a:r>
          </a:p>
          <a:p>
            <a:pPr>
              <a:buFont typeface="Arial" pitchFamily="34" charset="0"/>
              <a:buChar char="•"/>
            </a:pPr>
            <a:r>
              <a:rPr lang="en-US" baseline="0" dirty="0" smtClean="0">
                <a:latin typeface="Times New Roman" pitchFamily="18" charset="0"/>
              </a:rPr>
              <a:t> The facility is not likely to be abandoned and require cleanup by public agencies; includes four evaluation criteria in rule for this factor</a:t>
            </a:r>
          </a:p>
          <a:p>
            <a:pPr>
              <a:buFont typeface="Arial" pitchFamily="34" charset="0"/>
              <a:buChar char="•"/>
            </a:pPr>
            <a:r>
              <a:rPr lang="en-US" baseline="0" dirty="0" smtClean="0">
                <a:latin typeface="Times New Roman" pitchFamily="18" charset="0"/>
              </a:rPr>
              <a:t> Other risks to human health or the environment.</a:t>
            </a:r>
            <a:endParaRPr lang="en-US" dirty="0" smtClean="0">
              <a:latin typeface="Times New Roman" pitchFamily="18" charset="0"/>
            </a:endParaRPr>
          </a:p>
        </p:txBody>
      </p:sp>
      <p:sp>
        <p:nvSpPr>
          <p:cNvPr id="24580" name="Slide Number Placeholder 3"/>
          <p:cNvSpPr>
            <a:spLocks noGrp="1"/>
          </p:cNvSpPr>
          <p:nvPr>
            <p:ph type="sldNum" sz="quarter" idx="5"/>
          </p:nvPr>
        </p:nvSpPr>
        <p:spPr>
          <a:noFill/>
        </p:spPr>
        <p:txBody>
          <a:bodyPr/>
          <a:lstStyle/>
          <a:p>
            <a:fld id="{684C08AB-6563-4868-BC92-84F880ED2327}" type="slidenum">
              <a:rPr lang="en-US" smtClean="0">
                <a:latin typeface="Times New Roman" pitchFamily="18" charset="0"/>
                <a:ea typeface="MS PGothic" pitchFamily="34" charset="-128"/>
              </a:rPr>
              <a:pPr/>
              <a:t>12</a:t>
            </a:fld>
            <a:endParaRPr lang="en-US" smtClean="0">
              <a:latin typeface="Times New Roman" pitchFamily="18"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latin typeface="Times New Roman" pitchFamily="18" charset="0"/>
              </a:rPr>
              <a:t>The Conversion Technology</a:t>
            </a:r>
            <a:r>
              <a:rPr lang="en-US" baseline="0" dirty="0" smtClean="0">
                <a:latin typeface="Times New Roman" pitchFamily="18" charset="0"/>
              </a:rPr>
              <a:t> rules include criteria for exemptions from solid waste permitting for conversion technology facilities that pose very little risk or are regulated in other ways.</a:t>
            </a:r>
          </a:p>
          <a:p>
            <a:endParaRPr lang="en-US" baseline="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Facilities receiving less than 20 tons of solid waste /year</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Facilities meeting all the following criteria:</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Less than1% of waste received is putrescible</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Only receives separated materials, not mixed solid waste</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Less than 10% by weight of incoming feedstock is disposed of</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Facility has appropriate air and water permits (or no discharges)</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Facility does not routinely charge a tip fee for feedstocks</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Facility can demonstrate it will meet conversion technology facility performance standards</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Registered used oil processors (exemption only for oil processing) </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Facilities mainly processing crops grown just for energy; and receiving small amounts of solid waste; amounts are identified in rule</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Rendering facilities holding valid animal rendering license from Oregon Department of Agriculture</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Biodiesel facilities that satisfy certain requirements identified in rule</a:t>
            </a:r>
          </a:p>
          <a:p>
            <a:endParaRPr lang="en-US" dirty="0" smtClean="0">
              <a:latin typeface="Times New Roman" pitchFamily="18" charset="0"/>
            </a:endParaRPr>
          </a:p>
        </p:txBody>
      </p:sp>
      <p:sp>
        <p:nvSpPr>
          <p:cNvPr id="19460" name="Slide Number Placeholder 3"/>
          <p:cNvSpPr txBox="1">
            <a:spLocks noGrp="1"/>
          </p:cNvSpPr>
          <p:nvPr/>
        </p:nvSpPr>
        <p:spPr bwMode="auto">
          <a:xfrm>
            <a:off x="3972081" y="8854316"/>
            <a:ext cx="3038319" cy="463136"/>
          </a:xfrm>
          <a:prstGeom prst="rect">
            <a:avLst/>
          </a:prstGeom>
          <a:noFill/>
          <a:ln w="9525">
            <a:noFill/>
            <a:miter lim="800000"/>
            <a:headEnd/>
            <a:tailEnd/>
          </a:ln>
        </p:spPr>
        <p:txBody>
          <a:bodyPr lIns="92826" tIns="46411" rIns="92826" bIns="46411" anchor="b"/>
          <a:lstStyle/>
          <a:p>
            <a:pPr algn="r" eaLnBrk="0" hangingPunct="0"/>
            <a:fld id="{BA788A12-2641-49A3-BB7C-F27AB8F437FC}" type="slidenum">
              <a:rPr lang="en-US" sz="1200"/>
              <a:pPr algn="r" eaLnBrk="0" hangingPunct="0"/>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latin typeface="Times New Roman" pitchFamily="18" charset="0"/>
              </a:rPr>
              <a:t>This</a:t>
            </a:r>
            <a:r>
              <a:rPr lang="en-US" baseline="0" dirty="0" smtClean="0">
                <a:latin typeface="Times New Roman" pitchFamily="18" charset="0"/>
              </a:rPr>
              <a:t> is a list of proposed Conversion Technology facility performance standards:</a:t>
            </a:r>
          </a:p>
          <a:p>
            <a:endParaRPr lang="en-US" sz="1200" baseline="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Proper management of storm-water, process water and leachate</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Odor and dust minimization</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Prevent vector propagation</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Collect and store biogas or </a:t>
            </a:r>
            <a:r>
              <a:rPr kumimoji="0" lang="en-US" sz="12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syngas</a:t>
            </a: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properly</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Incoming material screening requirements to remove materials incompatible with the facility or that may pose environmental or human health risks when incorporated into products</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Staff training requirements for technology operation and material screening</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Limited storage time for incoming feedstocks and outgoing products</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Proper characterization of waste streams per hazardous waste rules</a:t>
            </a:r>
          </a:p>
          <a:p>
            <a:pPr marL="457200" marR="0" lvl="0" indent="-457200" algn="l" defTabSz="914400" rtl="0" eaLnBrk="0" fontAlgn="base" latinLnBrk="0" hangingPunct="0">
              <a:lnSpc>
                <a:spcPct val="100000"/>
              </a:lnSpc>
              <a:spcBef>
                <a:spcPts val="500"/>
              </a:spcBef>
              <a:spcAft>
                <a:spcPts val="60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Hazardous substances in material produced by facility must meet at least one of the following:</a:t>
            </a:r>
          </a:p>
          <a:p>
            <a:pPr marL="857250" marR="0" lvl="1"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Do not significantly exceed concentrations in comparable raw materials or commercial products</a:t>
            </a:r>
          </a:p>
          <a:p>
            <a:pPr marL="857250" marR="0" lvl="1" indent="-457200" algn="l" defTabSz="914400" rtl="0" eaLnBrk="0" fontAlgn="base" latinLnBrk="0" hangingPunct="0">
              <a:lnSpc>
                <a:spcPct val="100000"/>
              </a:lnSpc>
              <a:spcBef>
                <a:spcPts val="500"/>
              </a:spcBef>
              <a:spcAft>
                <a:spcPts val="60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Will not exceed acceptable risk levels when used in ways the material may reasonably be expected to be used</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Facility must allow DEQ access to the facility and to facility records to determine compliance with the rules.</a:t>
            </a:r>
          </a:p>
          <a:p>
            <a:endParaRPr lang="en-US" sz="1200" dirty="0" smtClean="0">
              <a:latin typeface="Times New Roman" pitchFamily="18" charset="0"/>
              <a:cs typeface="Times New Roman" pitchFamily="18" charset="0"/>
            </a:endParaRPr>
          </a:p>
        </p:txBody>
      </p:sp>
      <p:sp>
        <p:nvSpPr>
          <p:cNvPr id="22532" name="Slide Number Placeholder 3"/>
          <p:cNvSpPr>
            <a:spLocks noGrp="1"/>
          </p:cNvSpPr>
          <p:nvPr>
            <p:ph type="sldNum" sz="quarter" idx="5"/>
          </p:nvPr>
        </p:nvSpPr>
        <p:spPr>
          <a:noFill/>
        </p:spPr>
        <p:txBody>
          <a:bodyPr/>
          <a:lstStyle/>
          <a:p>
            <a:fld id="{494B2641-0FB1-4114-8240-EC066AC9E0B4}" type="slidenum">
              <a:rPr lang="en-US" smtClean="0">
                <a:latin typeface="Times New Roman" pitchFamily="18" charset="0"/>
                <a:ea typeface="MS PGothic" pitchFamily="34" charset="-128"/>
              </a:rPr>
              <a:pPr/>
              <a:t>14</a:t>
            </a:fld>
            <a:endParaRPr lang="en-US" smtClean="0">
              <a:latin typeface="Times New Roman" pitchFamily="18"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latin typeface="Times New Roman" pitchFamily="18" charset="0"/>
              </a:rPr>
              <a:t>Proposed</a:t>
            </a:r>
            <a:r>
              <a:rPr lang="en-US" baseline="0" dirty="0" smtClean="0">
                <a:latin typeface="Times New Roman" pitchFamily="18" charset="0"/>
              </a:rPr>
              <a:t> conversion technology facility permitting fees summary:</a:t>
            </a:r>
          </a:p>
          <a:p>
            <a:endParaRPr lang="en-US" sz="12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Anaerobic digestion facilities will be subject to a less-expensive composting permit instead of a solid waste treatment facility permit</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endPar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A new set of application, operations plan review, and annual compliance fees are added for conversion technology facilities (less expensive than equivalent solid waste treatment permit fees)</a:t>
            </a:r>
          </a:p>
          <a:p>
            <a:pPr marL="457200" marR="0" lvl="0" indent="-457200" algn="l" defTabSz="914400" rtl="0" eaLnBrk="0" fontAlgn="base" latinLnBrk="0" hangingPunct="0">
              <a:lnSpc>
                <a:spcPct val="100000"/>
              </a:lnSpc>
              <a:spcBef>
                <a:spcPts val="500"/>
              </a:spcBef>
              <a:spcAft>
                <a:spcPct val="0"/>
              </a:spcAft>
              <a:buClrTx/>
              <a:buSzTx/>
              <a:buFontTx/>
              <a:buChar char="•"/>
              <a:tabLst/>
              <a:defRPr/>
            </a:pPr>
            <a:endPar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ts val="500"/>
              </a:spcBef>
              <a:spcAft>
                <a:spcPct val="0"/>
              </a:spcAft>
              <a:buClrTx/>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Fee rules adjusted to clarify that tip fees and recycling act fees are paid on mixed solid wastes that are processed by a conversion technology facility or composted, but not separated solid waste handled by these facilities.</a:t>
            </a:r>
          </a:p>
          <a:p>
            <a:endParaRPr lang="en-US" sz="1200" dirty="0" smtClean="0">
              <a:latin typeface="Times New Roman" pitchFamily="18" charset="0"/>
              <a:cs typeface="Times New Roman" pitchFamily="18" charset="0"/>
            </a:endParaRPr>
          </a:p>
        </p:txBody>
      </p:sp>
      <p:sp>
        <p:nvSpPr>
          <p:cNvPr id="23556" name="Slide Number Placeholder 3"/>
          <p:cNvSpPr>
            <a:spLocks noGrp="1"/>
          </p:cNvSpPr>
          <p:nvPr>
            <p:ph type="sldNum" sz="quarter" idx="5"/>
          </p:nvPr>
        </p:nvSpPr>
        <p:spPr>
          <a:noFill/>
        </p:spPr>
        <p:txBody>
          <a:bodyPr/>
          <a:lstStyle/>
          <a:p>
            <a:fld id="{F67B952A-7322-4E34-811E-7D4CECE7C4B8}" type="slidenum">
              <a:rPr lang="en-US" smtClean="0">
                <a:latin typeface="Times New Roman" pitchFamily="18" charset="0"/>
                <a:ea typeface="MS PGothic" pitchFamily="34" charset="-128"/>
              </a:rPr>
              <a:pPr/>
              <a:t>15</a:t>
            </a:fld>
            <a:endParaRPr lang="en-US" smtClean="0">
              <a:latin typeface="Times New Roman" pitchFamily="18" charset="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11CEB6-D423-450A-B620-0FFE81D4BDBD}"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smtClean="0">
              <a:latin typeface="Times New Roman" pitchFamily="18" charset="0"/>
            </a:endParaRPr>
          </a:p>
          <a:p>
            <a:r>
              <a:rPr lang="en-US" dirty="0" smtClean="0">
                <a:latin typeface="Times New Roman" pitchFamily="18" charset="0"/>
              </a:rPr>
              <a:t>DEQ is currently soliciting public comment for the</a:t>
            </a:r>
            <a:r>
              <a:rPr lang="en-US" baseline="0" dirty="0" smtClean="0">
                <a:latin typeface="Times New Roman" pitchFamily="18" charset="0"/>
              </a:rPr>
              <a:t> proposed</a:t>
            </a:r>
            <a:r>
              <a:rPr lang="en-US" dirty="0" smtClean="0">
                <a:latin typeface="Times New Roman" pitchFamily="18" charset="0"/>
              </a:rPr>
              <a:t> Conversion Technology</a:t>
            </a:r>
            <a:r>
              <a:rPr lang="en-US" baseline="0" dirty="0" smtClean="0">
                <a:latin typeface="Times New Roman" pitchFamily="18" charset="0"/>
              </a:rPr>
              <a:t> rule amendments. The comment period opened on December 14 and is open until 5 PM, January 22. A public hearing for these rules was held yesterday, January 16 in Portland. </a:t>
            </a:r>
            <a:r>
              <a:rPr lang="en-US" dirty="0" smtClean="0">
                <a:latin typeface="Times New Roman" pitchFamily="18" charset="0"/>
              </a:rPr>
              <a:t>Listed here are the specific rule Divisions being proposed for amending and the topics areas</a:t>
            </a:r>
            <a:r>
              <a:rPr lang="en-US" baseline="0" dirty="0" smtClean="0">
                <a:latin typeface="Times New Roman" pitchFamily="18" charset="0"/>
              </a:rPr>
              <a:t> being amended</a:t>
            </a:r>
            <a:r>
              <a:rPr lang="en-US" dirty="0" smtClean="0">
                <a:latin typeface="Times New Roman" pitchFamily="18" charset="0"/>
              </a:rPr>
              <a:t>.</a:t>
            </a:r>
            <a:r>
              <a:rPr lang="en-US" baseline="0" dirty="0" smtClean="0">
                <a:latin typeface="Times New Roman" pitchFamily="18" charset="0"/>
              </a:rPr>
              <a:t> These rules sit within</a:t>
            </a:r>
            <a:r>
              <a:rPr lang="en-US" dirty="0" smtClean="0">
                <a:latin typeface="Times New Roman" pitchFamily="18" charset="0"/>
              </a:rPr>
              <a:t> Oregon Administrative Rules Chapter 340. </a:t>
            </a:r>
          </a:p>
          <a:p>
            <a:endParaRPr lang="en-US"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65" charset="0"/>
                <a:ea typeface="MS PGothic" pitchFamily="34" charset="-128"/>
                <a:cs typeface="ＭＳ Ｐゴシック" pitchFamily="-110" charset="-128"/>
              </a:rPr>
              <a:t>This rulemaking would establish performance standards and solid waste permit requirements for conversion technology facilities and anaerobic digestion facilities to:  1) assure environmental protection, 2) establish appropriate permitting requirements for specific conversion technology facilities, 3) establish an appropriate fee schedule for the new conversion technology facility permit category and 4) provide regulatory certainty for emerging technology providers and DEQ staff. This rulemaking also proposes changes to existing Oregon rules that include grammar, rule reference corrections to solid waste rules, exempts certain low-risk facilities from solid waste disposal permit requirements, and makes adjustments to composting and waste tire rules. </a:t>
            </a:r>
            <a:endParaRPr lang="en-US" dirty="0" smtClean="0">
              <a:latin typeface="Times New Roman" pitchFamily="18" charset="0"/>
            </a:endParaRPr>
          </a:p>
          <a:p>
            <a:endParaRPr lang="en-US" dirty="0" smtClean="0">
              <a:latin typeface="Times New Roman" pitchFamily="18" charset="0"/>
            </a:endParaRPr>
          </a:p>
          <a:p>
            <a:r>
              <a:rPr lang="en-US" baseline="0" dirty="0" smtClean="0">
                <a:latin typeface="Times New Roman" pitchFamily="18" charset="0"/>
              </a:rPr>
              <a:t>This presentation will focus on the rule amendments more directly related to anaerobic digestion and conversion technology facilities in Division 93, 96 and 97. The changes in the Waste Tire Rules (Division 64) and the Financial Assurance rules (Division 95) are primarily to fix grammatical errors or correct rule citations and won’t be addressed. </a:t>
            </a:r>
          </a:p>
          <a:p>
            <a:endParaRPr lang="en-US" baseline="0" dirty="0" smtClean="0">
              <a:latin typeface="Times New Roman" pitchFamily="18" charset="0"/>
            </a:endParaRPr>
          </a:p>
          <a:p>
            <a:r>
              <a:rPr lang="en-US" baseline="0" dirty="0" smtClean="0">
                <a:latin typeface="Times New Roman" pitchFamily="18" charset="0"/>
              </a:rPr>
              <a:t>This presentation will be more of a summary, given the time allotted. For more detail or to see the rules please see me after the presentation or go to the website listed at the end of this presentation.</a:t>
            </a:r>
            <a:endParaRPr lang="en-US" dirty="0" smtClean="0">
              <a:latin typeface="Times New Roman" pitchFamily="18" charset="0"/>
            </a:endParaRPr>
          </a:p>
        </p:txBody>
      </p:sp>
      <p:sp>
        <p:nvSpPr>
          <p:cNvPr id="24580" name="Slide Number Placeholder 3"/>
          <p:cNvSpPr>
            <a:spLocks noGrp="1"/>
          </p:cNvSpPr>
          <p:nvPr>
            <p:ph type="sldNum" sz="quarter" idx="5"/>
          </p:nvPr>
        </p:nvSpPr>
        <p:spPr>
          <a:noFill/>
        </p:spPr>
        <p:txBody>
          <a:bodyPr/>
          <a:lstStyle/>
          <a:p>
            <a:fld id="{684C08AB-6563-4868-BC92-84F880ED2327}" type="slidenum">
              <a:rPr lang="en-US" smtClean="0">
                <a:latin typeface="Times New Roman" pitchFamily="18" charset="0"/>
                <a:ea typeface="MS PGothic" pitchFamily="34" charset="-128"/>
              </a:rPr>
              <a:pPr/>
              <a:t>2</a:t>
            </a:fld>
            <a:endParaRPr lang="en-US" smtClean="0">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65" charset="0"/>
                <a:ea typeface="MS PGothic" pitchFamily="34" charset="-128"/>
                <a:cs typeface="ＭＳ Ｐゴシック" pitchFamily="-110" charset="-128"/>
              </a:rPr>
              <a:t>Conversion technology facilities use chemical or thermal processes to convert solid waste to chemicals, fuels or other useful products. Anaerobic digestion facilities use biological processes to digest solid waste and create methane that can be used to create electricity or transportation fuels. In most cases, processing solid waste through conversion technology facilities or anaerobic digesters is a more sustainable practice than </a:t>
            </a:r>
            <a:r>
              <a:rPr lang="en-US" sz="1200" kern="1200" dirty="0" err="1" smtClean="0">
                <a:solidFill>
                  <a:schemeClr val="tx1"/>
                </a:solidFill>
                <a:latin typeface="Times New Roman" pitchFamily="-65" charset="0"/>
                <a:ea typeface="MS PGothic" pitchFamily="34" charset="-128"/>
                <a:cs typeface="ＭＳ Ｐゴシック" pitchFamily="-110" charset="-128"/>
              </a:rPr>
              <a:t>landfilling</a:t>
            </a:r>
            <a:r>
              <a:rPr lang="en-US" sz="1200" kern="1200" dirty="0" smtClean="0">
                <a:solidFill>
                  <a:schemeClr val="tx1"/>
                </a:solidFill>
                <a:latin typeface="Times New Roman" pitchFamily="-65" charset="0"/>
                <a:ea typeface="MS PGothic" pitchFamily="34" charset="-128"/>
                <a:cs typeface="ＭＳ Ｐゴシック" pitchFamily="-110" charset="-128"/>
              </a:rPr>
              <a:t> or burning solid waste. </a:t>
            </a:r>
          </a:p>
          <a:p>
            <a:endParaRPr lang="en-US" sz="1200" kern="1200" dirty="0" smtClean="0">
              <a:solidFill>
                <a:schemeClr val="tx1"/>
              </a:solidFill>
              <a:latin typeface="Times New Roman" pitchFamily="-65" charset="0"/>
              <a:ea typeface="MS PGothic" pitchFamily="34" charset="-128"/>
              <a:cs typeface="ＭＳ Ｐゴシック" pitchFamily="-110" charset="-128"/>
            </a:endParaRPr>
          </a:p>
          <a:p>
            <a:r>
              <a:rPr lang="en-US" sz="1200" kern="1200" dirty="0" smtClean="0">
                <a:solidFill>
                  <a:schemeClr val="tx1"/>
                </a:solidFill>
                <a:latin typeface="Times New Roman" pitchFamily="-65" charset="0"/>
                <a:ea typeface="MS PGothic" pitchFamily="34" charset="-128"/>
                <a:cs typeface="ＭＳ Ｐゴシック" pitchFamily="-110" charset="-128"/>
              </a:rPr>
              <a:t>Conversion technology facilities and anaerobic digestion facilities are currently classified as "solid waste treatment facilities." This rulemaking proposes to classify facilities using anaerobic digestion as “composting facilities” and create a new classification of solid waste disposal site called “conversion technology facilities”. </a:t>
            </a:r>
          </a:p>
          <a:p>
            <a:endParaRPr lang="en-US" dirty="0" smtClean="0">
              <a:latin typeface="Times New Roman" pitchFamily="18" charset="0"/>
            </a:endParaRPr>
          </a:p>
        </p:txBody>
      </p:sp>
      <p:sp>
        <p:nvSpPr>
          <p:cNvPr id="19460" name="Slide Number Placeholder 3"/>
          <p:cNvSpPr>
            <a:spLocks noGrp="1"/>
          </p:cNvSpPr>
          <p:nvPr>
            <p:ph type="sldNum" sz="quarter" idx="5"/>
          </p:nvPr>
        </p:nvSpPr>
        <p:spPr>
          <a:noFill/>
        </p:spPr>
        <p:txBody>
          <a:bodyPr/>
          <a:lstStyle/>
          <a:p>
            <a:fld id="{A59F6D86-0C95-4A80-A1F9-AF7B0906E80F}" type="slidenum">
              <a:rPr lang="en-US" smtClean="0">
                <a:latin typeface="Times New Roman" pitchFamily="18" charset="0"/>
                <a:ea typeface="MS PGothic" pitchFamily="34" charset="-128"/>
              </a:rPr>
              <a:pPr/>
              <a:t>3</a:t>
            </a:fld>
            <a:endParaRPr lang="en-US" smtClean="0">
              <a:latin typeface="Times New Roman"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65" charset="0"/>
                <a:ea typeface="MS PGothic" pitchFamily="34" charset="-128"/>
                <a:cs typeface="ＭＳ Ｐゴシック" pitchFamily="-110" charset="-128"/>
              </a:rPr>
              <a:t>The development and use of various types of conversion technologies and anaerobic digesters is new to Oregon and the U.S., and existing solid waste rules don’t provide performance standards or permit requirements that are appropriate for these types of facilities. </a:t>
            </a:r>
          </a:p>
          <a:p>
            <a:endParaRPr lang="en-US" sz="1200" kern="1200" dirty="0" smtClean="0">
              <a:solidFill>
                <a:schemeClr val="tx1"/>
              </a:solidFill>
              <a:latin typeface="Times New Roman" pitchFamily="-65" charset="0"/>
              <a:ea typeface="MS PGothic" pitchFamily="34" charset="-128"/>
            </a:endParaRPr>
          </a:p>
          <a:p>
            <a:r>
              <a:rPr lang="en-US" sz="1200" kern="1200" dirty="0" smtClean="0">
                <a:solidFill>
                  <a:schemeClr val="tx1"/>
                </a:solidFill>
                <a:latin typeface="Times New Roman" pitchFamily="-65" charset="0"/>
                <a:ea typeface="MS PGothic" pitchFamily="34" charset="-128"/>
              </a:rPr>
              <a:t>The</a:t>
            </a:r>
            <a:r>
              <a:rPr lang="en-US" sz="1200" kern="1200" baseline="0" dirty="0" smtClean="0">
                <a:solidFill>
                  <a:schemeClr val="tx1"/>
                </a:solidFill>
                <a:latin typeface="Times New Roman" pitchFamily="-65" charset="0"/>
                <a:ea typeface="MS PGothic" pitchFamily="34" charset="-128"/>
              </a:rPr>
              <a:t> existing solid waste permitting scheme is based on disposal of solid wastes and did not contemplate permitting solid waste facilities that convert solid wastes to useful products; except for material recovery facility permits which were intended for mechanical separation for recycling purposes. MRF permits are not appropriate for conversion technology facilities.</a:t>
            </a:r>
            <a:endParaRPr lang="en-US" dirty="0" smtClean="0">
              <a:latin typeface="Times New Roman" pitchFamily="18" charset="0"/>
            </a:endParaRPr>
          </a:p>
        </p:txBody>
      </p:sp>
      <p:sp>
        <p:nvSpPr>
          <p:cNvPr id="20484" name="Slide Number Placeholder 3"/>
          <p:cNvSpPr>
            <a:spLocks noGrp="1"/>
          </p:cNvSpPr>
          <p:nvPr>
            <p:ph type="sldNum" sz="quarter" idx="5"/>
          </p:nvPr>
        </p:nvSpPr>
        <p:spPr>
          <a:noFill/>
        </p:spPr>
        <p:txBody>
          <a:bodyPr/>
          <a:lstStyle/>
          <a:p>
            <a:fld id="{5E38E11C-718D-4953-B0EE-8ABED0CFC0C2}" type="slidenum">
              <a:rPr lang="en-US" smtClean="0">
                <a:latin typeface="Times New Roman" pitchFamily="18" charset="0"/>
                <a:ea typeface="MS PGothic" pitchFamily="34" charset="-128"/>
              </a:rPr>
              <a:pPr/>
              <a:t>4</a:t>
            </a:fld>
            <a:endParaRPr lang="en-US" smtClean="0">
              <a:latin typeface="Times New Roman" pitchFamily="18"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latin typeface="Times New Roman" pitchFamily="18" charset="0"/>
              </a:rPr>
              <a:t>Oregon</a:t>
            </a:r>
            <a:r>
              <a:rPr lang="en-US" baseline="0" dirty="0" smtClean="0">
                <a:latin typeface="Times New Roman" pitchFamily="18" charset="0"/>
              </a:rPr>
              <a:t> has had some experience with conversion technology facilities in the past and not all have worked out. Most have come and gone. I heard a story from an older guy that during and right after world war II some mills used to convert wood waste to combustion or vehicle fuels. He said they were gasification units. Once the war-related fuel shortage went away, these units disappeared because they were expensive and inefficient.</a:t>
            </a:r>
          </a:p>
          <a:p>
            <a:endParaRPr lang="en-US" baseline="0" dirty="0" smtClean="0">
              <a:latin typeface="Times New Roman" pitchFamily="18" charset="0"/>
            </a:endParaRPr>
          </a:p>
          <a:p>
            <a:r>
              <a:rPr lang="en-US" baseline="0" dirty="0" smtClean="0">
                <a:latin typeface="Times New Roman" pitchFamily="18" charset="0"/>
              </a:rPr>
              <a:t>The tire pyrolysis facility depicted here operated unsuccessfully in the late 1990’s. </a:t>
            </a:r>
            <a:endParaRPr lang="en-US" dirty="0" smtClean="0">
              <a:latin typeface="Times New Roman" pitchFamily="18" charset="0"/>
            </a:endParaRPr>
          </a:p>
        </p:txBody>
      </p:sp>
      <p:sp>
        <p:nvSpPr>
          <p:cNvPr id="21508" name="Slide Number Placeholder 3"/>
          <p:cNvSpPr>
            <a:spLocks noGrp="1"/>
          </p:cNvSpPr>
          <p:nvPr>
            <p:ph type="sldNum" sz="quarter" idx="5"/>
          </p:nvPr>
        </p:nvSpPr>
        <p:spPr>
          <a:noFill/>
        </p:spPr>
        <p:txBody>
          <a:bodyPr/>
          <a:lstStyle/>
          <a:p>
            <a:fld id="{8A4FAA90-BF86-4B1A-928D-7E6E9B43D7CE}" type="slidenum">
              <a:rPr lang="en-US" smtClean="0">
                <a:latin typeface="Times New Roman" pitchFamily="18" charset="0"/>
                <a:ea typeface="MS PGothic" pitchFamily="34" charset="-128"/>
              </a:rPr>
              <a:pPr/>
              <a:t>5</a:t>
            </a:fld>
            <a:endParaRPr lang="en-US" smtClean="0">
              <a:latin typeface="Times New Roman" pitchFamily="18"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latin typeface="Times New Roman" pitchFamily="18" charset="0"/>
              </a:rPr>
              <a:t>In the</a:t>
            </a:r>
            <a:r>
              <a:rPr lang="en-US" baseline="0" dirty="0" smtClean="0">
                <a:latin typeface="Times New Roman" pitchFamily="18" charset="0"/>
              </a:rPr>
              <a:t> proposed rules we’ve tied permit type to processing technology, similar to how solid waste disposal permits are classified by the type of disposal activity - Landfill permits, transfer station permits or incinerator permits.</a:t>
            </a:r>
          </a:p>
          <a:p>
            <a:endParaRPr lang="en-US" baseline="0" dirty="0" smtClean="0">
              <a:latin typeface="Times New Roman" pitchFamily="18" charset="0"/>
            </a:endParaRPr>
          </a:p>
          <a:p>
            <a:r>
              <a:rPr lang="en-US" baseline="0" dirty="0" smtClean="0">
                <a:latin typeface="Times New Roman" pitchFamily="18" charset="0"/>
              </a:rPr>
              <a:t>Mechanical processing involves hand sorting using screens or shredding; will have a material recovery facility permit.</a:t>
            </a:r>
          </a:p>
          <a:p>
            <a:endParaRPr lang="en-US" baseline="0" dirty="0" smtClean="0">
              <a:latin typeface="Times New Roman" pitchFamily="18" charset="0"/>
            </a:endParaRPr>
          </a:p>
          <a:p>
            <a:r>
              <a:rPr lang="en-US" baseline="0" dirty="0" smtClean="0">
                <a:latin typeface="Times New Roman" pitchFamily="18" charset="0"/>
              </a:rPr>
              <a:t>Biological processing using primarily micro organisms to decompose organic matter through composting or anaerobic digestion will have a composting permit.</a:t>
            </a:r>
          </a:p>
          <a:p>
            <a:endParaRPr lang="en-US" baseline="0" dirty="0" smtClean="0">
              <a:latin typeface="Times New Roman" pitchFamily="18" charset="0"/>
            </a:endParaRPr>
          </a:p>
          <a:p>
            <a:r>
              <a:rPr lang="en-US" baseline="0" dirty="0" smtClean="0">
                <a:latin typeface="Times New Roman" pitchFamily="18" charset="0"/>
              </a:rPr>
              <a:t>Thermal or chemical processing through pyrolysis, gasification, distillation or other means will have a conversion technology facility permit.</a:t>
            </a:r>
          </a:p>
          <a:p>
            <a:endParaRPr lang="en-US" baseline="0" dirty="0" smtClean="0">
              <a:latin typeface="Times New Roman" pitchFamily="18" charset="0"/>
            </a:endParaRPr>
          </a:p>
          <a:p>
            <a:r>
              <a:rPr lang="en-US" baseline="0" dirty="0" smtClean="0">
                <a:latin typeface="Times New Roman" pitchFamily="18" charset="0"/>
              </a:rPr>
              <a:t>The rules also propose permit exemptions under certain conditions for different types of facilities.</a:t>
            </a:r>
            <a:endParaRPr lang="en-US" dirty="0" smtClean="0">
              <a:latin typeface="Times New Roman" pitchFamily="18" charset="0"/>
            </a:endParaRPr>
          </a:p>
        </p:txBody>
      </p:sp>
      <p:sp>
        <p:nvSpPr>
          <p:cNvPr id="30724" name="Slide Number Placeholder 3"/>
          <p:cNvSpPr>
            <a:spLocks noGrp="1"/>
          </p:cNvSpPr>
          <p:nvPr>
            <p:ph type="sldNum" sz="quarter" idx="5"/>
          </p:nvPr>
        </p:nvSpPr>
        <p:spPr>
          <a:noFill/>
        </p:spPr>
        <p:txBody>
          <a:bodyPr/>
          <a:lstStyle/>
          <a:p>
            <a:fld id="{EEB87FD6-E9D8-49E3-9266-45011E0E936A}" type="slidenum">
              <a:rPr lang="en-US" smtClean="0">
                <a:latin typeface="Times New Roman" pitchFamily="18" charset="0"/>
                <a:ea typeface="MS PGothic" pitchFamily="34" charset="-128"/>
              </a:rPr>
              <a:pPr/>
              <a:t>6</a:t>
            </a:fld>
            <a:endParaRPr lang="en-US" smtClean="0">
              <a:latin typeface="Times New Roman"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latin typeface="Times New Roman" pitchFamily="18" charset="0"/>
              </a:rPr>
              <a:t>These rules propose </a:t>
            </a:r>
            <a:r>
              <a:rPr lang="en-US" dirty="0" smtClean="0">
                <a:latin typeface="Times New Roman" pitchFamily="18" charset="0"/>
              </a:rPr>
              <a:t>to address anaerobic digestion facilities </a:t>
            </a:r>
            <a:r>
              <a:rPr lang="en-US" dirty="0" smtClean="0">
                <a:latin typeface="Times New Roman" pitchFamily="18" charset="0"/>
              </a:rPr>
              <a:t>within </a:t>
            </a:r>
            <a:r>
              <a:rPr lang="en-US" dirty="0" smtClean="0">
                <a:latin typeface="Times New Roman" pitchFamily="18" charset="0"/>
              </a:rPr>
              <a:t>the Composting regulations primarily because of</a:t>
            </a:r>
            <a:r>
              <a:rPr lang="en-US" baseline="0" dirty="0" smtClean="0">
                <a:latin typeface="Times New Roman" pitchFamily="18" charset="0"/>
              </a:rPr>
              <a:t> the similarity in the processes and regulatory issues both types of operations present</a:t>
            </a:r>
            <a:r>
              <a:rPr lang="en-US" dirty="0" smtClean="0">
                <a:latin typeface="Times New Roman" pitchFamily="18" charset="0"/>
              </a:rPr>
              <a:t>.</a:t>
            </a:r>
            <a:r>
              <a:rPr lang="en-US" baseline="0" dirty="0" smtClean="0">
                <a:latin typeface="Times New Roman" pitchFamily="18" charset="0"/>
              </a:rPr>
              <a:t> </a:t>
            </a:r>
            <a:r>
              <a:rPr lang="en-US" dirty="0" smtClean="0">
                <a:latin typeface="Times New Roman" pitchFamily="18" charset="0"/>
              </a:rPr>
              <a:t>Composting and anaerobic digestion facilities both employ</a:t>
            </a:r>
            <a:r>
              <a:rPr lang="en-US" baseline="0" dirty="0" smtClean="0">
                <a:latin typeface="Times New Roman" pitchFamily="18" charset="0"/>
              </a:rPr>
              <a:t> micro organisms to decompose organic matter. The composting rules already address issues of concern for anaerobic digestion facilities: </a:t>
            </a:r>
          </a:p>
          <a:p>
            <a:r>
              <a:rPr lang="en-US" baseline="0" dirty="0" smtClean="0">
                <a:latin typeface="Times New Roman" pitchFamily="18" charset="0"/>
              </a:rPr>
              <a:t>Pathogen reduction</a:t>
            </a:r>
          </a:p>
          <a:p>
            <a:r>
              <a:rPr lang="en-US" baseline="0" dirty="0" smtClean="0">
                <a:latin typeface="Times New Roman" pitchFamily="18" charset="0"/>
              </a:rPr>
              <a:t>Odor management</a:t>
            </a:r>
          </a:p>
          <a:p>
            <a:r>
              <a:rPr lang="en-US" baseline="0" dirty="0" smtClean="0">
                <a:latin typeface="Times New Roman" pitchFamily="18" charset="0"/>
              </a:rPr>
              <a:t>Feedstock definitions</a:t>
            </a:r>
          </a:p>
          <a:p>
            <a:r>
              <a:rPr lang="en-US" baseline="0" dirty="0" smtClean="0">
                <a:latin typeface="Times New Roman" pitchFamily="18" charset="0"/>
              </a:rPr>
              <a:t>Water/ leachate management and</a:t>
            </a:r>
          </a:p>
          <a:p>
            <a:r>
              <a:rPr lang="en-US" baseline="0" dirty="0" smtClean="0">
                <a:latin typeface="Times New Roman" pitchFamily="18" charset="0"/>
              </a:rPr>
              <a:t>Storage limitations</a:t>
            </a:r>
          </a:p>
          <a:p>
            <a:endParaRPr lang="en-US" baseline="0" dirty="0" smtClean="0">
              <a:latin typeface="Times New Roman" pitchFamily="18" charset="0"/>
            </a:endParaRPr>
          </a:p>
          <a:p>
            <a:r>
              <a:rPr lang="en-US" baseline="0" dirty="0" smtClean="0">
                <a:latin typeface="Times New Roman" pitchFamily="18" charset="0"/>
              </a:rPr>
              <a:t>Concerns particular to anaerobic digestion include biogas collection and storage and liquid digestate management. The composting rules have been amended to address those issues.</a:t>
            </a:r>
            <a:endParaRPr lang="en-US" dirty="0" smtClean="0">
              <a:latin typeface="Times New Roman" pitchFamily="18" charset="0"/>
            </a:endParaRPr>
          </a:p>
        </p:txBody>
      </p:sp>
      <p:sp>
        <p:nvSpPr>
          <p:cNvPr id="22532" name="Slide Number Placeholder 3"/>
          <p:cNvSpPr txBox="1">
            <a:spLocks noGrp="1"/>
          </p:cNvSpPr>
          <p:nvPr/>
        </p:nvSpPr>
        <p:spPr bwMode="auto">
          <a:xfrm>
            <a:off x="3972081" y="8854316"/>
            <a:ext cx="3038319" cy="463136"/>
          </a:xfrm>
          <a:prstGeom prst="rect">
            <a:avLst/>
          </a:prstGeom>
          <a:noFill/>
          <a:ln w="9525">
            <a:noFill/>
            <a:miter lim="800000"/>
            <a:headEnd/>
            <a:tailEnd/>
          </a:ln>
        </p:spPr>
        <p:txBody>
          <a:bodyPr lIns="92826" tIns="46411" rIns="92826" bIns="46411" anchor="b"/>
          <a:lstStyle/>
          <a:p>
            <a:pPr algn="r" eaLnBrk="0" hangingPunct="0"/>
            <a:fld id="{C080A564-325A-4F69-A20C-3E260D9DCDD3}" type="slidenum">
              <a:rPr lang="en-US" sz="1200"/>
              <a:pPr algn="r" eaLnBrk="0" hangingPunct="0"/>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latin typeface="Times New Roman" pitchFamily="18" charset="0"/>
              </a:rPr>
              <a:t>What is anaerobic digestion? Similar to composting anaerobic digestion uses biological organisms</a:t>
            </a:r>
            <a:r>
              <a:rPr lang="en-US" baseline="0" dirty="0" smtClean="0">
                <a:latin typeface="Times New Roman" pitchFamily="18" charset="0"/>
              </a:rPr>
              <a:t> to decompose organic material. Composting facilities generally are designed to encourage the growth of oxygen-loving organisms. Anaerobic conditions in a composting pile are not a desirable situation.</a:t>
            </a:r>
          </a:p>
          <a:p>
            <a:endParaRPr lang="en-US" baseline="0" dirty="0" smtClean="0">
              <a:latin typeface="Times New Roman" pitchFamily="18" charset="0"/>
            </a:endParaRPr>
          </a:p>
          <a:p>
            <a:r>
              <a:rPr lang="en-US" baseline="0" dirty="0" smtClean="0">
                <a:latin typeface="Times New Roman" pitchFamily="18" charset="0"/>
              </a:rPr>
              <a:t>On the other hand, anaerobic digesters are designed and operated to create anaerobic conditions to encourage the growth of organisms that thrive in that environment and create  and contain methane gas. Digesters collect the methane for use as a fuel source; either directly burning the methane to create electricity or treating the methane for either injection into a natural gas pipeline or creating compressed natural gas fuels. </a:t>
            </a:r>
            <a:endParaRPr lang="en-US" dirty="0" smtClean="0">
              <a:latin typeface="Times New Roman" pitchFamily="18" charset="0"/>
            </a:endParaRPr>
          </a:p>
        </p:txBody>
      </p:sp>
      <p:sp>
        <p:nvSpPr>
          <p:cNvPr id="22532" name="Slide Number Placeholder 3"/>
          <p:cNvSpPr txBox="1">
            <a:spLocks noGrp="1"/>
          </p:cNvSpPr>
          <p:nvPr/>
        </p:nvSpPr>
        <p:spPr bwMode="auto">
          <a:xfrm>
            <a:off x="3972081" y="8854316"/>
            <a:ext cx="3038319" cy="463136"/>
          </a:xfrm>
          <a:prstGeom prst="rect">
            <a:avLst/>
          </a:prstGeom>
          <a:noFill/>
          <a:ln w="9525">
            <a:noFill/>
            <a:miter lim="800000"/>
            <a:headEnd/>
            <a:tailEnd/>
          </a:ln>
        </p:spPr>
        <p:txBody>
          <a:bodyPr lIns="92826" tIns="46411" rIns="92826" bIns="46411" anchor="b"/>
          <a:lstStyle/>
          <a:p>
            <a:pPr algn="r" eaLnBrk="0" hangingPunct="0"/>
            <a:fld id="{C080A564-325A-4F69-A20C-3E260D9DCDD3}" type="slidenum">
              <a:rPr lang="en-US" sz="1200"/>
              <a:pPr algn="r" eaLnBrk="0" hangingPunct="0"/>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lvl="0"/>
            <a:r>
              <a:rPr lang="en-US" sz="1200" kern="1200" dirty="0" smtClean="0">
                <a:solidFill>
                  <a:schemeClr val="tx1"/>
                </a:solidFill>
                <a:latin typeface="Times New Roman" pitchFamily="-65" charset="0"/>
                <a:ea typeface="MS PGothic" pitchFamily="34" charset="-128"/>
                <a:cs typeface="ＭＳ Ｐゴシック" pitchFamily="-110" charset="-128"/>
              </a:rPr>
              <a:t>The composting rules have been amended to</a:t>
            </a:r>
            <a:r>
              <a:rPr lang="en-US" sz="1200" kern="1200" baseline="0" dirty="0" smtClean="0">
                <a:solidFill>
                  <a:schemeClr val="tx1"/>
                </a:solidFill>
                <a:latin typeface="Times New Roman" pitchFamily="-65" charset="0"/>
                <a:ea typeface="MS PGothic" pitchFamily="34" charset="-128"/>
                <a:cs typeface="ＭＳ Ｐゴシック" pitchFamily="-110" charset="-128"/>
              </a:rPr>
              <a:t> address anaerobic digestion issues</a:t>
            </a:r>
            <a:r>
              <a:rPr lang="en-US" sz="1200" kern="1200" dirty="0" smtClean="0">
                <a:solidFill>
                  <a:schemeClr val="tx1"/>
                </a:solidFill>
                <a:latin typeface="Times New Roman" pitchFamily="-65" charset="0"/>
                <a:ea typeface="MS PGothic" pitchFamily="34" charset="-128"/>
                <a:cs typeface="ＭＳ Ｐゴシック" pitchFamily="-110" charset="-128"/>
              </a:rPr>
              <a:t>: </a:t>
            </a:r>
          </a:p>
          <a:p>
            <a:pPr lvl="0"/>
            <a:endParaRPr lang="en-US" sz="1200" kern="1200" dirty="0" smtClean="0">
              <a:solidFill>
                <a:schemeClr val="tx1"/>
              </a:solidFill>
              <a:latin typeface="Times New Roman" pitchFamily="-65" charset="0"/>
              <a:ea typeface="MS PGothic" pitchFamily="34" charset="-128"/>
              <a:cs typeface="ＭＳ Ｐゴシック" pitchFamily="-110" charset="-128"/>
            </a:endParaRPr>
          </a:p>
          <a:p>
            <a:pPr lvl="0">
              <a:buFont typeface="Arial" pitchFamily="34" charset="0"/>
              <a:buChar char="•"/>
            </a:pPr>
            <a:r>
              <a:rPr lang="en-US" sz="1200" kern="1200" dirty="0" smtClean="0">
                <a:solidFill>
                  <a:schemeClr val="tx1"/>
                </a:solidFill>
                <a:latin typeface="Times New Roman" pitchFamily="-65" charset="0"/>
                <a:ea typeface="MS PGothic" pitchFamily="34" charset="-128"/>
                <a:cs typeface="ＭＳ Ｐゴシック" pitchFamily="-110" charset="-128"/>
              </a:rPr>
              <a:t> New definitions were added, such as anaerobic</a:t>
            </a:r>
            <a:r>
              <a:rPr lang="en-US" sz="1200" kern="1200" baseline="0" dirty="0" smtClean="0">
                <a:solidFill>
                  <a:schemeClr val="tx1"/>
                </a:solidFill>
                <a:latin typeface="Times New Roman" pitchFamily="-65" charset="0"/>
                <a:ea typeface="MS PGothic" pitchFamily="34" charset="-128"/>
                <a:cs typeface="ＭＳ Ｐゴシック" pitchFamily="-110" charset="-128"/>
              </a:rPr>
              <a:t> digestion, biogas and digestate.</a:t>
            </a:r>
          </a:p>
          <a:p>
            <a:pPr lvl="0">
              <a:buFont typeface="Arial" pitchFamily="34" charset="0"/>
              <a:buChar char="•"/>
            </a:pPr>
            <a:r>
              <a:rPr lang="en-US" sz="1200" kern="1200" dirty="0" smtClean="0">
                <a:solidFill>
                  <a:schemeClr val="tx1"/>
                </a:solidFill>
                <a:latin typeface="Times New Roman" pitchFamily="-65" charset="0"/>
                <a:ea typeface="MS PGothic" pitchFamily="34" charset="-128"/>
                <a:cs typeface="ＭＳ Ｐゴシック" pitchFamily="-110" charset="-128"/>
              </a:rPr>
              <a:t> Existing definitions were amended</a:t>
            </a:r>
            <a:r>
              <a:rPr lang="en-US" sz="1200" kern="1200" baseline="0" dirty="0" smtClean="0">
                <a:solidFill>
                  <a:schemeClr val="tx1"/>
                </a:solidFill>
                <a:latin typeface="Times New Roman" pitchFamily="-65" charset="0"/>
                <a:ea typeface="MS PGothic" pitchFamily="34" charset="-128"/>
                <a:cs typeface="ＭＳ Ｐゴシック" pitchFamily="-110" charset="-128"/>
              </a:rPr>
              <a:t> composting, composting facility and feedstock.</a:t>
            </a:r>
          </a:p>
          <a:p>
            <a:pPr lvl="0">
              <a:buFont typeface="Arial" pitchFamily="34" charset="0"/>
              <a:buChar char="•"/>
            </a:pPr>
            <a:r>
              <a:rPr lang="en-US" sz="1200" kern="1200" baseline="0" dirty="0" smtClean="0">
                <a:solidFill>
                  <a:schemeClr val="tx1"/>
                </a:solidFill>
                <a:latin typeface="Times New Roman" pitchFamily="-65" charset="0"/>
                <a:ea typeface="MS PGothic" pitchFamily="34" charset="-128"/>
                <a:cs typeface="ＭＳ Ｐゴシック" pitchFamily="-110" charset="-128"/>
              </a:rPr>
              <a:t> A new type 4 feedstock was added to types 1, 2 and 3; to address the environmental and public health risk posed by materials that can cause Bovine Spongiform Encephalitis (Mad Cow Disease).</a:t>
            </a:r>
            <a:endParaRPr lang="en-US" sz="1200" kern="1200" dirty="0" smtClean="0">
              <a:solidFill>
                <a:schemeClr val="tx1"/>
              </a:solidFill>
              <a:latin typeface="Times New Roman" pitchFamily="-65" charset="0"/>
              <a:ea typeface="MS PGothic" pitchFamily="34" charset="-128"/>
              <a:cs typeface="ＭＳ Ｐゴシック" pitchFamily="-110" charset="-128"/>
            </a:endParaRPr>
          </a:p>
          <a:p>
            <a:pPr lvl="0">
              <a:buFont typeface="Arial" pitchFamily="34" charset="0"/>
              <a:buChar char="•"/>
            </a:pPr>
            <a:r>
              <a:rPr lang="en-US" sz="1200" kern="1200" dirty="0" smtClean="0">
                <a:solidFill>
                  <a:schemeClr val="tx1"/>
                </a:solidFill>
                <a:latin typeface="Times New Roman" pitchFamily="-65" charset="0"/>
                <a:ea typeface="MS PGothic" pitchFamily="34" charset="-128"/>
                <a:cs typeface="ＭＳ Ｐゴシック" pitchFamily="-110" charset="-128"/>
              </a:rPr>
              <a:t> Similar to composting facilities, the proposed rules exempt farm anaerobic digestion units from the requirement to obtain a DEQ</a:t>
            </a:r>
            <a:r>
              <a:rPr lang="en-US" sz="1200" kern="1200" baseline="0" dirty="0" smtClean="0">
                <a:solidFill>
                  <a:schemeClr val="tx1"/>
                </a:solidFill>
                <a:latin typeface="Times New Roman" pitchFamily="-65" charset="0"/>
                <a:ea typeface="MS PGothic" pitchFamily="34" charset="-128"/>
                <a:cs typeface="ＭＳ Ｐゴシック" pitchFamily="-110" charset="-128"/>
              </a:rPr>
              <a:t> permit, under certain conditions and when the facility is under Oregon Dept. of Agriculture regulation</a:t>
            </a:r>
            <a:endParaRPr lang="en-US" sz="1200" kern="1200" dirty="0" smtClean="0">
              <a:solidFill>
                <a:schemeClr val="tx1"/>
              </a:solidFill>
              <a:latin typeface="Times New Roman" pitchFamily="-65" charset="0"/>
              <a:ea typeface="MS PGothic" pitchFamily="34" charset="-128"/>
              <a:cs typeface="ＭＳ Ｐゴシック" pitchFamily="-110" charset="-128"/>
            </a:endParaRPr>
          </a:p>
          <a:p>
            <a:pPr lvl="0">
              <a:buFont typeface="Arial" pitchFamily="34" charset="0"/>
              <a:buChar char="•"/>
            </a:pPr>
            <a:r>
              <a:rPr lang="en-US" sz="1200" kern="1200" dirty="0" smtClean="0">
                <a:solidFill>
                  <a:schemeClr val="tx1"/>
                </a:solidFill>
                <a:latin typeface="Times New Roman" pitchFamily="-65" charset="0"/>
                <a:ea typeface="MS PGothic" pitchFamily="34" charset="-128"/>
                <a:cs typeface="ＭＳ Ｐゴシック" pitchFamily="-110" charset="-128"/>
              </a:rPr>
              <a:t> Adjusted composting facility performance standards to address anaerobic digestion issues such as biogas and digestate management</a:t>
            </a:r>
          </a:p>
          <a:p>
            <a:pPr lvl="0">
              <a:buFont typeface="Arial" pitchFamily="34" charset="0"/>
              <a:buChar char="•"/>
            </a:pPr>
            <a:r>
              <a:rPr lang="en-US" sz="1200" kern="1200" dirty="0" smtClean="0">
                <a:solidFill>
                  <a:schemeClr val="tx1"/>
                </a:solidFill>
                <a:latin typeface="Times New Roman" pitchFamily="-65" charset="0"/>
                <a:ea typeface="MS PGothic" pitchFamily="34" charset="-128"/>
                <a:cs typeface="ＭＳ Ｐゴシック" pitchFamily="-110" charset="-128"/>
              </a:rPr>
              <a:t> Amended</a:t>
            </a:r>
            <a:r>
              <a:rPr lang="en-US" sz="1200" kern="1200" baseline="0" dirty="0" smtClean="0">
                <a:solidFill>
                  <a:schemeClr val="tx1"/>
                </a:solidFill>
                <a:latin typeface="Times New Roman" pitchFamily="-65" charset="0"/>
                <a:ea typeface="MS PGothic" pitchFamily="34" charset="-128"/>
                <a:cs typeface="ＭＳ Ｐゴシック" pitchFamily="-110" charset="-128"/>
              </a:rPr>
              <a:t> composting facility pathogen reduction standards to address anaerobic digester operations, conditions and products. Required composted material and digestate derived from type 4 feedstock to be disposed in a landfill unless DEQ approves a safe alternative use.</a:t>
            </a:r>
          </a:p>
          <a:p>
            <a:pPr lvl="0">
              <a:buFont typeface="Arial" pitchFamily="34" charset="0"/>
              <a:buChar char="•"/>
            </a:pPr>
            <a:r>
              <a:rPr lang="en-US" sz="1200" kern="1200" baseline="0" dirty="0" smtClean="0">
                <a:solidFill>
                  <a:schemeClr val="tx1"/>
                </a:solidFill>
                <a:latin typeface="Times New Roman" pitchFamily="-65" charset="0"/>
                <a:ea typeface="MS PGothic" pitchFamily="34" charset="-128"/>
                <a:cs typeface="ＭＳ Ｐゴシック" pitchFamily="-110" charset="-128"/>
              </a:rPr>
              <a:t>Amended unacceptable odor section to address anaerobic digestion</a:t>
            </a:r>
            <a:endParaRPr lang="en-US" sz="1200" kern="1200" dirty="0" smtClean="0">
              <a:solidFill>
                <a:schemeClr val="tx1"/>
              </a:solidFill>
              <a:latin typeface="Times New Roman" pitchFamily="-65" charset="0"/>
              <a:ea typeface="MS PGothic" pitchFamily="34" charset="-128"/>
              <a:cs typeface="ＭＳ Ｐゴシック" pitchFamily="-110" charset="-128"/>
            </a:endParaRPr>
          </a:p>
          <a:p>
            <a:endParaRPr lang="en-US" dirty="0" smtClean="0">
              <a:latin typeface="Times New Roman" pitchFamily="18" charset="0"/>
            </a:endParaRPr>
          </a:p>
        </p:txBody>
      </p:sp>
      <p:sp>
        <p:nvSpPr>
          <p:cNvPr id="22532" name="Slide Number Placeholder 3"/>
          <p:cNvSpPr txBox="1">
            <a:spLocks noGrp="1"/>
          </p:cNvSpPr>
          <p:nvPr/>
        </p:nvSpPr>
        <p:spPr bwMode="auto">
          <a:xfrm>
            <a:off x="3972081" y="8854316"/>
            <a:ext cx="3038319" cy="463136"/>
          </a:xfrm>
          <a:prstGeom prst="rect">
            <a:avLst/>
          </a:prstGeom>
          <a:noFill/>
          <a:ln w="9525">
            <a:noFill/>
            <a:miter lim="800000"/>
            <a:headEnd/>
            <a:tailEnd/>
          </a:ln>
        </p:spPr>
        <p:txBody>
          <a:bodyPr lIns="92826" tIns="46411" rIns="92826" bIns="46411" anchor="b"/>
          <a:lstStyle/>
          <a:p>
            <a:pPr algn="r" eaLnBrk="0" hangingPunct="0"/>
            <a:fld id="{C080A564-325A-4F69-A20C-3E260D9DCDD3}" type="slidenum">
              <a:rPr lang="en-US" sz="1200"/>
              <a:pPr algn="r" eaLnBrk="0" hangingPunct="0"/>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7" name="Rectangle 8"/>
          <p:cNvSpPr>
            <a:spLocks noChangeArrowheads="1"/>
          </p:cNvSpPr>
          <p:nvPr/>
        </p:nvSpPr>
        <p:spPr bwMode="auto">
          <a:xfrm>
            <a:off x="1828800" y="0"/>
            <a:ext cx="7315200" cy="609600"/>
          </a:xfrm>
          <a:prstGeom prst="rect">
            <a:avLst/>
          </a:prstGeom>
          <a:solidFill>
            <a:srgbClr val="008B7F"/>
          </a:solidFill>
          <a:ln w="9525">
            <a:noFill/>
            <a:miter lim="800000"/>
            <a:headEnd/>
            <a:tailEnd/>
          </a:ln>
          <a:effectLst/>
        </p:spPr>
        <p:txBody>
          <a:bodyPr wrap="none" anchor="ctr"/>
          <a:lstStyle/>
          <a:p>
            <a:pPr eaLnBrk="0" hangingPunct="0">
              <a:defRPr/>
            </a:pPr>
            <a:endParaRPr lang="en-US" dirty="0">
              <a:solidFill>
                <a:srgbClr val="000000"/>
              </a:solidFill>
              <a:ea typeface="+mn-ea"/>
            </a:endParaRPr>
          </a:p>
        </p:txBody>
      </p:sp>
      <p:pic>
        <p:nvPicPr>
          <p:cNvPr id="8" name="Picture 19" descr="P:\Ed&amp;Outreach\Communications Project 2000\Logos\Final Logos\rgb\rgbrg.tif"/>
          <p:cNvPicPr>
            <a:picLocks noChangeAspect="1" noChangeArrowheads="1"/>
          </p:cNvPicPr>
          <p:nvPr/>
        </p:nvPicPr>
        <p:blipFill>
          <a:blip r:embed="rId2"/>
          <a:srcRect r="5882" b="35484"/>
          <a:stretch>
            <a:fillRect/>
          </a:stretch>
        </p:blipFill>
        <p:spPr bwMode="auto">
          <a:xfrm>
            <a:off x="228600" y="381000"/>
            <a:ext cx="890588" cy="1371600"/>
          </a:xfrm>
          <a:prstGeom prst="rect">
            <a:avLst/>
          </a:prstGeom>
          <a:noFill/>
          <a:ln w="9525">
            <a:noFill/>
            <a:miter lim="800000"/>
            <a:headEnd/>
            <a:tailEnd/>
          </a:ln>
        </p:spPr>
      </p:pic>
      <p:sp>
        <p:nvSpPr>
          <p:cNvPr id="9" name="Text Box 24"/>
          <p:cNvSpPr txBox="1">
            <a:spLocks noChangeArrowheads="1"/>
          </p:cNvSpPr>
          <p:nvPr/>
        </p:nvSpPr>
        <p:spPr bwMode="auto">
          <a:xfrm>
            <a:off x="1905000" y="76200"/>
            <a:ext cx="7010400" cy="457200"/>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rgbClr val="FFFFFF"/>
                </a:solidFill>
              </a:rPr>
              <a:t>Conversion Technology Rules</a:t>
            </a:r>
            <a:endParaRPr lang="en-US" sz="2400">
              <a:solidFill>
                <a:srgbClr val="000000"/>
              </a:solidFill>
            </a:endParaRPr>
          </a:p>
        </p:txBody>
      </p:sp>
      <p:sp>
        <p:nvSpPr>
          <p:cNvPr id="3" name="Text Placeholder 2"/>
          <p:cNvSpPr>
            <a:spLocks noGrp="1"/>
          </p:cNvSpPr>
          <p:nvPr>
            <p:ph type="body" sz="half" idx="1"/>
          </p:nvPr>
        </p:nvSpPr>
        <p:spPr>
          <a:xfrm>
            <a:off x="1752600" y="2362200"/>
            <a:ext cx="3429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2362200"/>
            <a:ext cx="3429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4114800"/>
            <a:ext cx="3429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6258" name="Rectangle 2"/>
          <p:cNvSpPr>
            <a:spLocks noChangeArrowheads="1"/>
          </p:cNvSpPr>
          <p:nvPr/>
        </p:nvSpPr>
        <p:spPr bwMode="auto">
          <a:xfrm>
            <a:off x="0" y="0"/>
            <a:ext cx="9144000" cy="609600"/>
          </a:xfrm>
          <a:prstGeom prst="rect">
            <a:avLst/>
          </a:prstGeom>
          <a:solidFill>
            <a:srgbClr val="008B7F"/>
          </a:solidFill>
          <a:ln w="9525">
            <a:noFill/>
            <a:miter lim="800000"/>
            <a:headEnd/>
            <a:tailEnd/>
          </a:ln>
          <a:effectLst/>
        </p:spPr>
        <p:txBody>
          <a:bodyPr wrap="none" anchor="ctr"/>
          <a:lstStyle/>
          <a:p>
            <a:pPr fontAlgn="auto">
              <a:spcBef>
                <a:spcPts val="0"/>
              </a:spcBef>
              <a:spcAft>
                <a:spcPts val="0"/>
              </a:spcAft>
              <a:defRPr/>
            </a:pPr>
            <a:endParaRPr lang="en-US" sz="1800" dirty="0">
              <a:solidFill>
                <a:srgbClr val="000000"/>
              </a:solidFill>
              <a:latin typeface="Arial"/>
              <a:ea typeface="+mn-ea"/>
            </a:endParaRPr>
          </a:p>
        </p:txBody>
      </p:sp>
      <p:sp>
        <p:nvSpPr>
          <p:cNvPr id="1027" name="Rectangle 3"/>
          <p:cNvSpPr>
            <a:spLocks noGrp="1" noChangeArrowheads="1"/>
          </p:cNvSpPr>
          <p:nvPr>
            <p:ph type="body" idx="1"/>
          </p:nvPr>
        </p:nvSpPr>
        <p:spPr bwMode="auto">
          <a:xfrm>
            <a:off x="1752600" y="2362200"/>
            <a:ext cx="7010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Grp="1" noChangeArrowheads="1"/>
          </p:cNvSpPr>
          <p:nvPr>
            <p:ph type="title"/>
          </p:nvPr>
        </p:nvSpPr>
        <p:spPr bwMode="auto">
          <a:xfrm>
            <a:off x="1752600" y="914400"/>
            <a:ext cx="6934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6262" name="Text Box 6"/>
          <p:cNvSpPr txBox="1">
            <a:spLocks noChangeArrowheads="1"/>
          </p:cNvSpPr>
          <p:nvPr/>
        </p:nvSpPr>
        <p:spPr bwMode="auto">
          <a:xfrm>
            <a:off x="1905000" y="76200"/>
            <a:ext cx="5181600" cy="457200"/>
          </a:xfrm>
          <a:prstGeom prst="rect">
            <a:avLst/>
          </a:prstGeom>
          <a:noFill/>
          <a:ln w="9525">
            <a:noFill/>
            <a:miter lim="800000"/>
            <a:headEnd/>
            <a:tailEnd/>
          </a:ln>
          <a:effectLst/>
        </p:spPr>
        <p:txBody>
          <a:bodyPr>
            <a:spAutoFit/>
          </a:bodyPr>
          <a:lstStyle/>
          <a:p>
            <a:pPr algn="ctr">
              <a:spcBef>
                <a:spcPct val="50000"/>
              </a:spcBef>
              <a:defRPr/>
            </a:pPr>
            <a:r>
              <a:rPr lang="en-US" sz="2400">
                <a:solidFill>
                  <a:srgbClr val="FFFFFF"/>
                </a:solidFill>
                <a:latin typeface="Arial" charset="0"/>
              </a:rPr>
              <a:t>Conversion Technology Rules</a:t>
            </a:r>
            <a:endParaRPr lang="en-US" sz="24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924" r:id="rId1"/>
  </p:sldLayoutIdLst>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itchFamily="34" charset="0"/>
        </a:defRPr>
      </a:lvl2pPr>
      <a:lvl3pPr algn="l" rtl="0" eaLnBrk="0" fontAlgn="base" hangingPunct="0">
        <a:spcBef>
          <a:spcPct val="0"/>
        </a:spcBef>
        <a:spcAft>
          <a:spcPct val="0"/>
        </a:spcAft>
        <a:defRPr sz="2600" b="1">
          <a:solidFill>
            <a:schemeClr val="tx1"/>
          </a:solidFill>
          <a:latin typeface="Arial" pitchFamily="34" charset="0"/>
        </a:defRPr>
      </a:lvl3pPr>
      <a:lvl4pPr algn="l" rtl="0" eaLnBrk="0" fontAlgn="base" hangingPunct="0">
        <a:spcBef>
          <a:spcPct val="0"/>
        </a:spcBef>
        <a:spcAft>
          <a:spcPct val="0"/>
        </a:spcAft>
        <a:defRPr sz="2600" b="1">
          <a:solidFill>
            <a:schemeClr val="tx1"/>
          </a:solidFill>
          <a:latin typeface="Arial" pitchFamily="34" charset="0"/>
        </a:defRPr>
      </a:lvl4pPr>
      <a:lvl5pPr algn="l" rtl="0" eaLnBrk="0" fontAlgn="base" hangingPunct="0">
        <a:spcBef>
          <a:spcPct val="0"/>
        </a:spcBef>
        <a:spcAft>
          <a:spcPct val="0"/>
        </a:spcAft>
        <a:defRPr sz="2600" b="1">
          <a:solidFill>
            <a:schemeClr val="tx1"/>
          </a:solidFill>
          <a:latin typeface="Arial" pitchFamily="34" charset="0"/>
        </a:defRPr>
      </a:lvl5pPr>
      <a:lvl6pPr marL="457200" algn="l" rtl="0" eaLnBrk="1" fontAlgn="base" hangingPunct="1">
        <a:spcBef>
          <a:spcPct val="0"/>
        </a:spcBef>
        <a:spcAft>
          <a:spcPct val="0"/>
        </a:spcAft>
        <a:defRPr sz="2600" b="1">
          <a:solidFill>
            <a:schemeClr val="tx1"/>
          </a:solidFill>
          <a:latin typeface="Arial" pitchFamily="34" charset="0"/>
        </a:defRPr>
      </a:lvl6pPr>
      <a:lvl7pPr marL="914400" algn="l" rtl="0" eaLnBrk="1" fontAlgn="base" hangingPunct="1">
        <a:spcBef>
          <a:spcPct val="0"/>
        </a:spcBef>
        <a:spcAft>
          <a:spcPct val="0"/>
        </a:spcAft>
        <a:defRPr sz="2600" b="1">
          <a:solidFill>
            <a:schemeClr val="tx1"/>
          </a:solidFill>
          <a:latin typeface="Arial" pitchFamily="34" charset="0"/>
        </a:defRPr>
      </a:lvl7pPr>
      <a:lvl8pPr marL="1371600" algn="l" rtl="0" eaLnBrk="1" fontAlgn="base" hangingPunct="1">
        <a:spcBef>
          <a:spcPct val="0"/>
        </a:spcBef>
        <a:spcAft>
          <a:spcPct val="0"/>
        </a:spcAft>
        <a:defRPr sz="2600" b="1">
          <a:solidFill>
            <a:schemeClr val="tx1"/>
          </a:solidFill>
          <a:latin typeface="Arial" pitchFamily="34" charset="0"/>
        </a:defRPr>
      </a:lvl8pPr>
      <a:lvl9pPr marL="1828800" algn="l" rtl="0" eaLnBrk="1" fontAlgn="base" hangingPunct="1">
        <a:spcBef>
          <a:spcPct val="0"/>
        </a:spcBef>
        <a:spcAft>
          <a:spcPct val="0"/>
        </a:spcAft>
        <a:defRPr sz="26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14"/>
          <p:cNvSpPr>
            <a:spLocks noGrp="1" noChangeArrowheads="1"/>
          </p:cNvSpPr>
          <p:nvPr>
            <p:ph type="body" idx="1"/>
          </p:nvPr>
        </p:nvSpPr>
        <p:spPr bwMode="auto">
          <a:xfrm>
            <a:off x="1752600" y="2362200"/>
            <a:ext cx="7010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2"/>
          <p:cNvSpPr>
            <a:spLocks noGrp="1" noChangeArrowheads="1"/>
          </p:cNvSpPr>
          <p:nvPr>
            <p:ph type="title"/>
          </p:nvPr>
        </p:nvSpPr>
        <p:spPr bwMode="auto">
          <a:xfrm>
            <a:off x="1752600" y="914400"/>
            <a:ext cx="6934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5" r:id="rId1"/>
  </p:sldLayoutIdLst>
  <p:txStyles>
    <p:titleStyle>
      <a:lvl1pPr algn="l" rtl="0" eaLnBrk="0" fontAlgn="base" hangingPunct="0">
        <a:spcBef>
          <a:spcPct val="0"/>
        </a:spcBef>
        <a:spcAft>
          <a:spcPct val="0"/>
        </a:spcAft>
        <a:defRPr sz="2600" b="1">
          <a:solidFill>
            <a:schemeClr val="tx1"/>
          </a:solidFill>
          <a:latin typeface="Arial" charset="0"/>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eaLnBrk="0" fontAlgn="base" hangingPunct="0">
        <a:spcBef>
          <a:spcPct val="0"/>
        </a:spcBef>
        <a:spcAft>
          <a:spcPct val="0"/>
        </a:spcAft>
        <a:defRPr sz="2600" b="1">
          <a:solidFill>
            <a:schemeClr val="tx1"/>
          </a:solidFill>
          <a:latin typeface="Arial" charset="0"/>
        </a:defRPr>
      </a:lvl6pPr>
      <a:lvl7pPr marL="914400" algn="l" rtl="0" eaLnBrk="0" fontAlgn="base" hangingPunct="0">
        <a:spcBef>
          <a:spcPct val="0"/>
        </a:spcBef>
        <a:spcAft>
          <a:spcPct val="0"/>
        </a:spcAft>
        <a:defRPr sz="2600" b="1">
          <a:solidFill>
            <a:schemeClr val="tx1"/>
          </a:solidFill>
          <a:latin typeface="Arial" charset="0"/>
        </a:defRPr>
      </a:lvl7pPr>
      <a:lvl8pPr marL="1371600" algn="l" rtl="0" eaLnBrk="0" fontAlgn="base" hangingPunct="0">
        <a:spcBef>
          <a:spcPct val="0"/>
        </a:spcBef>
        <a:spcAft>
          <a:spcPct val="0"/>
        </a:spcAft>
        <a:defRPr sz="2600" b="1">
          <a:solidFill>
            <a:schemeClr val="tx1"/>
          </a:solidFill>
          <a:latin typeface="Arial" charset="0"/>
        </a:defRPr>
      </a:lvl8pPr>
      <a:lvl9pPr marL="1828800" algn="l" rtl="0" eaLnBrk="0" fontAlgn="base" hangingPunct="0">
        <a:spcBef>
          <a:spcPct val="0"/>
        </a:spcBef>
        <a:spcAft>
          <a:spcPct val="0"/>
        </a:spcAft>
        <a:defRPr sz="2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Arial" charset="0"/>
        </a:defRPr>
      </a:lvl2pPr>
      <a:lvl3pPr marL="1143000" indent="-228600" algn="l" rtl="0" eaLnBrk="0" fontAlgn="base" hangingPunct="0">
        <a:spcBef>
          <a:spcPct val="20000"/>
        </a:spcBef>
        <a:spcAft>
          <a:spcPct val="0"/>
        </a:spcAft>
        <a:buChar char="•"/>
        <a:defRPr sz="2000">
          <a:solidFill>
            <a:schemeClr val="tx1"/>
          </a:solidFill>
          <a:latin typeface="Arial" charset="0"/>
        </a:defRPr>
      </a:lvl3pPr>
      <a:lvl4pPr marL="1600200" indent="-228600" algn="l" rtl="0" eaLnBrk="0" fontAlgn="base" hangingPunct="0">
        <a:spcBef>
          <a:spcPct val="20000"/>
        </a:spcBef>
        <a:spcAft>
          <a:spcPct val="0"/>
        </a:spcAft>
        <a:buChar char="–"/>
        <a:defRPr>
          <a:solidFill>
            <a:schemeClr val="tx1"/>
          </a:solidFill>
          <a:latin typeface="Arial" charset="0"/>
        </a:defRPr>
      </a:lvl4pPr>
      <a:lvl5pPr marL="2057400" indent="-228600" algn="l" rtl="0" eaLnBrk="0" fontAlgn="base" hangingPunct="0">
        <a:spcBef>
          <a:spcPct val="20000"/>
        </a:spcBef>
        <a:spcAft>
          <a:spcPct val="0"/>
        </a:spcAft>
        <a:buChar char="»"/>
        <a:defRPr sz="1600">
          <a:solidFill>
            <a:schemeClr val="tx1"/>
          </a:solidFill>
          <a:latin typeface="Arial" charset="0"/>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eq.state.or.us/regulations/proposedrule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914400" y="2438400"/>
            <a:ext cx="8001000" cy="3276600"/>
          </a:xfrm>
        </p:spPr>
        <p:txBody>
          <a:bodyPr/>
          <a:lstStyle/>
          <a:p>
            <a:pPr algn="ctr">
              <a:buFontTx/>
              <a:buNone/>
            </a:pPr>
            <a:endParaRPr lang="en-US" sz="1000" b="1" dirty="0" smtClean="0">
              <a:latin typeface="Bookman Old Style" pitchFamily="18" charset="0"/>
            </a:endParaRPr>
          </a:p>
          <a:p>
            <a:pPr algn="ctr">
              <a:buFontTx/>
              <a:buNone/>
            </a:pPr>
            <a:r>
              <a:rPr lang="en-US" b="1" dirty="0" smtClean="0">
                <a:latin typeface="Bookman Old Style" pitchFamily="18" charset="0"/>
              </a:rPr>
              <a:t>2013 SWANA Winter Forum</a:t>
            </a:r>
          </a:p>
          <a:p>
            <a:pPr algn="ctr">
              <a:buFontTx/>
              <a:buNone/>
            </a:pPr>
            <a:r>
              <a:rPr lang="en-US" b="1" dirty="0" smtClean="0">
                <a:latin typeface="Bookman Old Style" pitchFamily="18" charset="0"/>
              </a:rPr>
              <a:t>Lane Community College</a:t>
            </a:r>
          </a:p>
          <a:p>
            <a:pPr algn="ctr">
              <a:buFontTx/>
              <a:buNone/>
            </a:pPr>
            <a:r>
              <a:rPr lang="en-US" b="1" dirty="0" smtClean="0">
                <a:latin typeface="Bookman Old Style" pitchFamily="18" charset="0"/>
              </a:rPr>
              <a:t>January 17, 2013</a:t>
            </a:r>
          </a:p>
          <a:p>
            <a:pPr algn="ctr">
              <a:buFontTx/>
              <a:buNone/>
            </a:pPr>
            <a:endParaRPr lang="en-US" sz="3200" b="1" dirty="0" smtClean="0">
              <a:latin typeface="Bookman Old Style" pitchFamily="18" charset="0"/>
            </a:endParaRPr>
          </a:p>
          <a:p>
            <a:pPr algn="ctr">
              <a:buFontTx/>
              <a:buNone/>
            </a:pPr>
            <a:r>
              <a:rPr lang="en-US" sz="2000" b="1" dirty="0" smtClean="0">
                <a:latin typeface="Bookman Old Style" pitchFamily="18" charset="0"/>
              </a:rPr>
              <a:t>Bob Barrows</a:t>
            </a:r>
          </a:p>
          <a:p>
            <a:pPr algn="ctr">
              <a:buFontTx/>
              <a:buNone/>
            </a:pPr>
            <a:r>
              <a:rPr lang="en-US" sz="2000" b="1" dirty="0" smtClean="0">
                <a:latin typeface="Bookman Old Style" pitchFamily="18" charset="0"/>
              </a:rPr>
              <a:t>Solid Waste Policy Analyst</a:t>
            </a:r>
          </a:p>
          <a:p>
            <a:pPr algn="ctr">
              <a:buFontTx/>
              <a:buNone/>
            </a:pPr>
            <a:r>
              <a:rPr lang="en-US" sz="2000" b="1" dirty="0" smtClean="0">
                <a:latin typeface="Bookman Old Style" pitchFamily="18" charset="0"/>
              </a:rPr>
              <a:t>Oregon Department of Environmental Quality</a:t>
            </a:r>
          </a:p>
        </p:txBody>
      </p:sp>
      <p:sp>
        <p:nvSpPr>
          <p:cNvPr id="4099" name="Rectangle 2"/>
          <p:cNvSpPr>
            <a:spLocks noGrp="1" noChangeArrowheads="1"/>
          </p:cNvSpPr>
          <p:nvPr>
            <p:ph type="title"/>
          </p:nvPr>
        </p:nvSpPr>
        <p:spPr>
          <a:xfrm>
            <a:off x="914400" y="914400"/>
            <a:ext cx="7924800" cy="1828800"/>
          </a:xfrm>
        </p:spPr>
        <p:txBody>
          <a:bodyPr/>
          <a:lstStyle/>
          <a:p>
            <a:pPr algn="ctr"/>
            <a:r>
              <a:rPr lang="en-US" sz="3200" dirty="0" smtClean="0">
                <a:latin typeface="Bookman Old Style" pitchFamily="18" charset="0"/>
              </a:rPr>
              <a:t>Conversion Technology </a:t>
            </a:r>
            <a:br>
              <a:rPr lang="en-US" sz="3200" dirty="0" smtClean="0">
                <a:latin typeface="Bookman Old Style" pitchFamily="18" charset="0"/>
              </a:rPr>
            </a:br>
            <a:r>
              <a:rPr lang="en-US" sz="3200" dirty="0" smtClean="0">
                <a:latin typeface="Bookman Old Style" pitchFamily="18" charset="0"/>
              </a:rPr>
              <a:t>Rule Development</a:t>
            </a:r>
            <a:br>
              <a:rPr lang="en-US" sz="3200" dirty="0" smtClean="0">
                <a:latin typeface="Bookman Old Style" pitchFamily="18" charset="0"/>
              </a:rPr>
            </a:br>
            <a:r>
              <a:rPr lang="en-US" sz="3200" dirty="0" smtClean="0">
                <a:latin typeface="Bookman Old Style" pitchFamily="18" charset="0"/>
              </a:rPr>
              <a:t/>
            </a:r>
            <a:br>
              <a:rPr lang="en-US" sz="3200" dirty="0" smtClean="0">
                <a:latin typeface="Bookman Old Style" pitchFamily="18" charset="0"/>
              </a:rPr>
            </a:br>
            <a:r>
              <a:rPr lang="en-US" sz="2500" dirty="0" smtClean="0">
                <a:latin typeface="Bookman Old Style" pitchFamily="18" charset="0"/>
              </a:rPr>
              <a:t/>
            </a:r>
            <a:br>
              <a:rPr lang="en-US" sz="2500" dirty="0" smtClean="0">
                <a:latin typeface="Bookman Old Style" pitchFamily="18" charset="0"/>
              </a:rPr>
            </a:br>
            <a:endParaRPr lang="en-US" sz="20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idx="4294967295"/>
          </p:nvPr>
        </p:nvSpPr>
        <p:spPr>
          <a:xfrm>
            <a:off x="1752600" y="914400"/>
            <a:ext cx="6934200" cy="1295400"/>
          </a:xfrm>
        </p:spPr>
        <p:txBody>
          <a:bodyPr/>
          <a:lstStyle/>
          <a:p>
            <a:pPr algn="ctr"/>
            <a:r>
              <a:rPr lang="en-US" dirty="0" smtClean="0"/>
              <a:t>Chemical, Thermal Processes</a:t>
            </a:r>
            <a:br>
              <a:rPr lang="en-US" dirty="0" smtClean="0"/>
            </a:br>
            <a:r>
              <a:rPr lang="en-US" sz="2200" b="0" dirty="0" smtClean="0"/>
              <a:t>to be covered under new </a:t>
            </a:r>
            <a:r>
              <a:rPr lang="en-US" dirty="0" smtClean="0"/>
              <a:t/>
            </a:r>
            <a:br>
              <a:rPr lang="en-US" dirty="0" smtClean="0"/>
            </a:br>
            <a:r>
              <a:rPr lang="en-US" dirty="0" smtClean="0"/>
              <a:t>Conversion Technology Rules &amp; Permit</a:t>
            </a:r>
          </a:p>
        </p:txBody>
      </p:sp>
      <p:sp>
        <p:nvSpPr>
          <p:cNvPr id="9219" name="Content Placeholder 4"/>
          <p:cNvSpPr>
            <a:spLocks noGrp="1"/>
          </p:cNvSpPr>
          <p:nvPr>
            <p:ph idx="4294967295"/>
          </p:nvPr>
        </p:nvSpPr>
        <p:spPr>
          <a:xfrm>
            <a:off x="228600" y="2286000"/>
            <a:ext cx="4572000" cy="4419600"/>
          </a:xfrm>
        </p:spPr>
        <p:txBody>
          <a:bodyPr>
            <a:normAutofit fontScale="92500" lnSpcReduction="10000"/>
          </a:bodyPr>
          <a:lstStyle/>
          <a:p>
            <a:pPr marL="457200" indent="-457200">
              <a:spcBef>
                <a:spcPts val="500"/>
              </a:spcBef>
            </a:pPr>
            <a:r>
              <a:rPr lang="en-US" dirty="0" smtClean="0"/>
              <a:t>Pyrolysis, Gasification, Hydrolysis, Distillation, other</a:t>
            </a:r>
          </a:p>
          <a:p>
            <a:pPr marL="457200" indent="-457200">
              <a:spcBef>
                <a:spcPts val="500"/>
              </a:spcBef>
            </a:pPr>
            <a:r>
              <a:rPr lang="en-US" dirty="0" smtClean="0"/>
              <a:t>Performance standards for all facilities</a:t>
            </a:r>
          </a:p>
          <a:p>
            <a:pPr marL="457200" indent="-457200">
              <a:spcBef>
                <a:spcPts val="500"/>
              </a:spcBef>
            </a:pPr>
            <a:r>
              <a:rPr lang="en-US" dirty="0" smtClean="0"/>
              <a:t>Permitting based on level of environmental risk posed</a:t>
            </a:r>
          </a:p>
          <a:p>
            <a:pPr marL="457200" indent="-457200">
              <a:spcBef>
                <a:spcPts val="500"/>
              </a:spcBef>
            </a:pPr>
            <a:r>
              <a:rPr lang="en-US" dirty="0" smtClean="0"/>
              <a:t>Exemptions from permitting under certain conditions</a:t>
            </a:r>
          </a:p>
          <a:p>
            <a:pPr marL="457200" indent="-457200">
              <a:spcBef>
                <a:spcPts val="500"/>
              </a:spcBef>
            </a:pPr>
            <a:r>
              <a:rPr lang="en-US" dirty="0" smtClean="0"/>
              <a:t>Registration requirements for low-risk</a:t>
            </a:r>
          </a:p>
          <a:p>
            <a:pPr marL="457200" indent="-457200">
              <a:spcBef>
                <a:spcPts val="500"/>
              </a:spcBef>
            </a:pPr>
            <a:r>
              <a:rPr lang="en-US" dirty="0" smtClean="0"/>
              <a:t>Full permit requirements for facilities that may pose some risks; Operations Plan approval</a:t>
            </a:r>
          </a:p>
          <a:p>
            <a:pPr marL="457200" indent="-457200">
              <a:spcBef>
                <a:spcPts val="500"/>
              </a:spcBef>
            </a:pPr>
            <a:endParaRPr lang="en-US" dirty="0" smtClean="0"/>
          </a:p>
          <a:p>
            <a:pPr marL="457200" indent="-457200">
              <a:spcBef>
                <a:spcPts val="500"/>
              </a:spcBef>
            </a:pPr>
            <a:endParaRPr lang="en-US" dirty="0" smtClean="0"/>
          </a:p>
        </p:txBody>
      </p:sp>
      <p:pic>
        <p:nvPicPr>
          <p:cNvPr id="9220" name="Picture 5"/>
          <p:cNvPicPr>
            <a:picLocks noChangeAspect="1" noChangeArrowheads="1"/>
          </p:cNvPicPr>
          <p:nvPr/>
        </p:nvPicPr>
        <p:blipFill>
          <a:blip r:embed="rId3"/>
          <a:srcRect/>
          <a:stretch>
            <a:fillRect/>
          </a:stretch>
        </p:blipFill>
        <p:spPr bwMode="auto">
          <a:xfrm>
            <a:off x="4953000" y="2362200"/>
            <a:ext cx="4057650" cy="3303588"/>
          </a:xfrm>
          <a:prstGeom prst="rect">
            <a:avLst/>
          </a:prstGeom>
          <a:noFill/>
          <a:ln w="9525">
            <a:noFill/>
            <a:miter lim="800000"/>
            <a:headEnd/>
            <a:tailEnd/>
          </a:ln>
        </p:spPr>
      </p:pic>
      <p:sp>
        <p:nvSpPr>
          <p:cNvPr id="9221" name="TextBox 5"/>
          <p:cNvSpPr txBox="1">
            <a:spLocks noChangeArrowheads="1"/>
          </p:cNvSpPr>
          <p:nvPr/>
        </p:nvSpPr>
        <p:spPr bwMode="auto">
          <a:xfrm>
            <a:off x="4724400" y="5715000"/>
            <a:ext cx="4419600" cy="1077913"/>
          </a:xfrm>
          <a:prstGeom prst="rect">
            <a:avLst/>
          </a:prstGeom>
          <a:noFill/>
          <a:ln w="9525">
            <a:noFill/>
            <a:miter lim="800000"/>
            <a:headEnd/>
            <a:tailEnd/>
          </a:ln>
        </p:spPr>
        <p:txBody>
          <a:bodyPr>
            <a:spAutoFit/>
          </a:bodyPr>
          <a:lstStyle/>
          <a:p>
            <a:pPr algn="ctr"/>
            <a:r>
              <a:rPr lang="en-US" sz="1600" b="1" dirty="0">
                <a:latin typeface="Arial" charset="0"/>
                <a:cs typeface="Arial" charset="0"/>
              </a:rPr>
              <a:t>S4 Energy Plasma Arc Gasification Facility</a:t>
            </a:r>
          </a:p>
          <a:p>
            <a:pPr algn="ctr"/>
            <a:r>
              <a:rPr lang="en-US" sz="1600" dirty="0">
                <a:latin typeface="Arial" charset="0"/>
                <a:cs typeface="Arial" charset="0"/>
              </a:rPr>
              <a:t>Accepts Mixed </a:t>
            </a:r>
            <a:r>
              <a:rPr lang="en-US" sz="1600" dirty="0" smtClean="0">
                <a:latin typeface="Arial" charset="0"/>
                <a:cs typeface="Arial" charset="0"/>
              </a:rPr>
              <a:t>or Separated Solid </a:t>
            </a:r>
            <a:r>
              <a:rPr lang="en-US" sz="1600" dirty="0">
                <a:latin typeface="Arial" charset="0"/>
                <a:cs typeface="Arial" charset="0"/>
              </a:rPr>
              <a:t>Waste</a:t>
            </a:r>
          </a:p>
          <a:p>
            <a:pPr algn="ctr"/>
            <a:r>
              <a:rPr lang="en-US" sz="1600" dirty="0">
                <a:latin typeface="Arial" charset="0"/>
                <a:cs typeface="Arial" charset="0"/>
              </a:rPr>
              <a:t>R&amp;D </a:t>
            </a:r>
            <a:r>
              <a:rPr lang="en-US" sz="1600" dirty="0" smtClean="0">
                <a:latin typeface="Arial" charset="0"/>
                <a:cs typeface="Arial" charset="0"/>
              </a:rPr>
              <a:t>Facility</a:t>
            </a:r>
            <a:endParaRPr lang="en-US" sz="1600" dirty="0">
              <a:latin typeface="Arial" charset="0"/>
              <a:cs typeface="Arial" charset="0"/>
            </a:endParaRPr>
          </a:p>
          <a:p>
            <a:pPr algn="ctr"/>
            <a:r>
              <a:rPr lang="en-US" sz="1600" dirty="0">
                <a:latin typeface="Arial" charset="0"/>
                <a:cs typeface="Arial" charset="0"/>
              </a:rPr>
              <a:t>Solid Waste Treatment Permit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idx="4294967295"/>
          </p:nvPr>
        </p:nvSpPr>
        <p:spPr>
          <a:xfrm>
            <a:off x="1752600" y="914400"/>
            <a:ext cx="6934200" cy="762000"/>
          </a:xfrm>
        </p:spPr>
        <p:txBody>
          <a:bodyPr/>
          <a:lstStyle/>
          <a:p>
            <a:pPr algn="ctr"/>
            <a:r>
              <a:rPr lang="en-US" dirty="0" smtClean="0"/>
              <a:t> Permit vs. Registration</a:t>
            </a:r>
            <a:br>
              <a:rPr lang="en-US" dirty="0" smtClean="0"/>
            </a:br>
            <a:r>
              <a:rPr lang="en-US" sz="2000" b="0" dirty="0" smtClean="0"/>
              <a:t>(similar to composting rules)</a:t>
            </a:r>
          </a:p>
        </p:txBody>
      </p:sp>
      <p:sp>
        <p:nvSpPr>
          <p:cNvPr id="7171" name="Content Placeholder 4"/>
          <p:cNvSpPr>
            <a:spLocks noGrp="1"/>
          </p:cNvSpPr>
          <p:nvPr>
            <p:ph idx="4294967295"/>
          </p:nvPr>
        </p:nvSpPr>
        <p:spPr>
          <a:xfrm>
            <a:off x="990600" y="1676400"/>
            <a:ext cx="7924800" cy="4876800"/>
          </a:xfrm>
        </p:spPr>
        <p:txBody>
          <a:bodyPr/>
          <a:lstStyle/>
          <a:p>
            <a:pPr marL="457200" indent="-457200">
              <a:spcBef>
                <a:spcPts val="500"/>
              </a:spcBef>
              <a:buFontTx/>
              <a:buNone/>
            </a:pPr>
            <a:r>
              <a:rPr lang="en-US" sz="2000" b="1" dirty="0" smtClean="0"/>
              <a:t>Conversion Technology Facility Permit </a:t>
            </a:r>
            <a:r>
              <a:rPr lang="en-US" sz="2000" dirty="0" smtClean="0"/>
              <a:t> </a:t>
            </a:r>
          </a:p>
          <a:p>
            <a:pPr marL="457200" indent="-457200">
              <a:spcBef>
                <a:spcPts val="500"/>
              </a:spcBef>
            </a:pPr>
            <a:r>
              <a:rPr lang="en-US" sz="2000" dirty="0" smtClean="0"/>
              <a:t>For facilities that pose more than a minimal risk</a:t>
            </a:r>
          </a:p>
          <a:p>
            <a:pPr marL="457200" indent="-457200">
              <a:spcBef>
                <a:spcPts val="500"/>
              </a:spcBef>
            </a:pPr>
            <a:r>
              <a:rPr lang="en-US" sz="2000" dirty="0" smtClean="0"/>
              <a:t>Requires submittal and approval of operation plan, including paying operation plan review fees</a:t>
            </a:r>
          </a:p>
          <a:p>
            <a:pPr marL="457200" indent="-457200">
              <a:spcBef>
                <a:spcPts val="500"/>
              </a:spcBef>
            </a:pPr>
            <a:r>
              <a:rPr lang="en-US" sz="2000" dirty="0" smtClean="0"/>
              <a:t>More public notice requirements for application</a:t>
            </a:r>
          </a:p>
          <a:p>
            <a:pPr marL="457200" indent="-457200">
              <a:spcBef>
                <a:spcPts val="500"/>
              </a:spcBef>
              <a:buFontTx/>
              <a:buNone/>
            </a:pPr>
            <a:r>
              <a:rPr lang="en-US" sz="2000" b="1" dirty="0" smtClean="0"/>
              <a:t>Conversion Technology Facility Registration</a:t>
            </a:r>
            <a:r>
              <a:rPr lang="en-US" sz="2000" dirty="0" smtClean="0"/>
              <a:t> (a permit classification for low-risk facilities)</a:t>
            </a:r>
          </a:p>
          <a:p>
            <a:pPr marL="457200" indent="-457200">
              <a:spcBef>
                <a:spcPts val="500"/>
              </a:spcBef>
            </a:pPr>
            <a:r>
              <a:rPr lang="en-US" sz="2000" dirty="0" smtClean="0"/>
              <a:t>No submittal of operation plan required (or operation plan review fee).</a:t>
            </a:r>
          </a:p>
          <a:p>
            <a:pPr marL="457200" indent="-457200">
              <a:spcBef>
                <a:spcPts val="500"/>
              </a:spcBef>
            </a:pPr>
            <a:r>
              <a:rPr lang="en-US" sz="2000" dirty="0" smtClean="0"/>
              <a:t>Less public notice requirements for application </a:t>
            </a:r>
          </a:p>
          <a:p>
            <a:pPr marL="457200" indent="-457200">
              <a:spcBef>
                <a:spcPts val="500"/>
              </a:spcBef>
            </a:pPr>
            <a:r>
              <a:rPr lang="en-US" sz="2000" dirty="0" smtClean="0"/>
              <a:t>Must still follow performance standards in rules</a:t>
            </a:r>
          </a:p>
          <a:p>
            <a:pPr marL="457200" indent="-457200">
              <a:spcBef>
                <a:spcPts val="500"/>
              </a:spcBef>
            </a:pPr>
            <a:r>
              <a:rPr lang="en-US" sz="2000" dirty="0" smtClean="0"/>
              <a:t>Same annual compliance fee as conversion technology permits.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algn="ctr"/>
            <a:r>
              <a:rPr lang="en-US" dirty="0" smtClean="0"/>
              <a:t>Level of Regulation Depends on Evaluation of Potential Risk Factors</a:t>
            </a:r>
            <a:br>
              <a:rPr lang="en-US" dirty="0" smtClean="0"/>
            </a:br>
            <a:endParaRPr lang="en-US" sz="1800" b="0" dirty="0" smtClean="0"/>
          </a:p>
        </p:txBody>
      </p:sp>
      <p:sp>
        <p:nvSpPr>
          <p:cNvPr id="10243" name="Content Placeholder 4"/>
          <p:cNvSpPr>
            <a:spLocks noGrp="1"/>
          </p:cNvSpPr>
          <p:nvPr>
            <p:ph sz="half" idx="1"/>
          </p:nvPr>
        </p:nvSpPr>
        <p:spPr>
          <a:xfrm>
            <a:off x="990600" y="1828800"/>
            <a:ext cx="4800600" cy="4800600"/>
          </a:xfrm>
        </p:spPr>
        <p:txBody>
          <a:bodyPr>
            <a:normAutofit fontScale="85000" lnSpcReduction="10000"/>
          </a:bodyPr>
          <a:lstStyle/>
          <a:p>
            <a:pPr marL="457200" indent="-457200">
              <a:spcBef>
                <a:spcPts val="500"/>
              </a:spcBef>
            </a:pPr>
            <a:r>
              <a:rPr lang="en-US" dirty="0" smtClean="0"/>
              <a:t>Impact on groundwater or surface water</a:t>
            </a:r>
          </a:p>
          <a:p>
            <a:pPr marL="457200" indent="-457200">
              <a:spcBef>
                <a:spcPts val="500"/>
              </a:spcBef>
            </a:pPr>
            <a:r>
              <a:rPr lang="en-US" dirty="0" smtClean="0"/>
              <a:t>Impact on soil (contamination)</a:t>
            </a:r>
          </a:p>
          <a:p>
            <a:pPr marL="457200" indent="-457200">
              <a:spcBef>
                <a:spcPts val="500"/>
              </a:spcBef>
            </a:pPr>
            <a:r>
              <a:rPr lang="en-US" dirty="0" smtClean="0"/>
              <a:t>Odor</a:t>
            </a:r>
          </a:p>
          <a:p>
            <a:pPr marL="457200" indent="-457200">
              <a:spcBef>
                <a:spcPts val="500"/>
              </a:spcBef>
            </a:pPr>
            <a:r>
              <a:rPr lang="en-US" dirty="0" smtClean="0"/>
              <a:t>Materials produced by facility potentially threaten human health or the environment when used “as directed”</a:t>
            </a:r>
          </a:p>
          <a:p>
            <a:pPr marL="457200" indent="-457200">
              <a:spcBef>
                <a:spcPts val="500"/>
              </a:spcBef>
            </a:pPr>
            <a:r>
              <a:rPr lang="en-US" dirty="0" smtClean="0"/>
              <a:t>Other risks to human health or the environment</a:t>
            </a:r>
          </a:p>
          <a:p>
            <a:pPr marL="457200" indent="-457200">
              <a:spcBef>
                <a:spcPts val="500"/>
              </a:spcBef>
            </a:pPr>
            <a:r>
              <a:rPr lang="en-US" dirty="0" smtClean="0"/>
              <a:t>Abandonment requiring public response or cleanup</a:t>
            </a:r>
          </a:p>
          <a:p>
            <a:pPr marL="457200" indent="-457200">
              <a:spcBef>
                <a:spcPts val="500"/>
              </a:spcBef>
              <a:buFontTx/>
              <a:buNone/>
            </a:pPr>
            <a:endParaRPr lang="en-US" dirty="0" smtClean="0"/>
          </a:p>
        </p:txBody>
      </p:sp>
      <p:pic>
        <p:nvPicPr>
          <p:cNvPr id="5" name="Content Placeholder 4" descr="imagesRISK.jpg"/>
          <p:cNvPicPr>
            <a:picLocks noGrp="1" noChangeAspect="1"/>
          </p:cNvPicPr>
          <p:nvPr>
            <p:ph sz="half" idx="2"/>
          </p:nvPr>
        </p:nvPicPr>
        <p:blipFill>
          <a:blip r:embed="rId3"/>
          <a:stretch>
            <a:fillRect/>
          </a:stretch>
        </p:blipFill>
        <p:spPr>
          <a:xfrm>
            <a:off x="5638119" y="2057400"/>
            <a:ext cx="3291229" cy="3276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a:xfrm>
            <a:off x="1752600" y="914400"/>
            <a:ext cx="6934200" cy="685800"/>
          </a:xfrm>
        </p:spPr>
        <p:txBody>
          <a:bodyPr/>
          <a:lstStyle/>
          <a:p>
            <a:pPr algn="ctr"/>
            <a:r>
              <a:rPr lang="en-US" dirty="0" smtClean="0"/>
              <a:t>Permit Exemptions</a:t>
            </a:r>
          </a:p>
        </p:txBody>
      </p:sp>
      <p:sp>
        <p:nvSpPr>
          <p:cNvPr id="8195" name="Content Placeholder 4"/>
          <p:cNvSpPr>
            <a:spLocks noGrp="1"/>
          </p:cNvSpPr>
          <p:nvPr>
            <p:ph idx="4294967295"/>
          </p:nvPr>
        </p:nvSpPr>
        <p:spPr>
          <a:xfrm>
            <a:off x="609600" y="1676400"/>
            <a:ext cx="8305800" cy="5029200"/>
          </a:xfrm>
        </p:spPr>
        <p:txBody>
          <a:bodyPr>
            <a:normAutofit lnSpcReduction="10000"/>
          </a:bodyPr>
          <a:lstStyle/>
          <a:p>
            <a:pPr marL="457200" indent="-457200">
              <a:spcBef>
                <a:spcPts val="500"/>
              </a:spcBef>
            </a:pPr>
            <a:r>
              <a:rPr lang="en-US" dirty="0" smtClean="0"/>
              <a:t>Facilities receiving less than 20 tons/year</a:t>
            </a:r>
          </a:p>
          <a:p>
            <a:pPr marL="457200" indent="-457200">
              <a:spcBef>
                <a:spcPts val="500"/>
              </a:spcBef>
            </a:pPr>
            <a:r>
              <a:rPr lang="en-US" dirty="0" smtClean="0"/>
              <a:t>Facilities meeting all the following criteria:</a:t>
            </a:r>
          </a:p>
          <a:p>
            <a:pPr marL="857250" lvl="1" indent="-457200">
              <a:spcBef>
                <a:spcPts val="500"/>
              </a:spcBef>
            </a:pPr>
            <a:r>
              <a:rPr lang="en-US" sz="1800" dirty="0" smtClean="0"/>
              <a:t>Less than1% of waste received is putrescible</a:t>
            </a:r>
          </a:p>
          <a:p>
            <a:pPr marL="857250" lvl="1" indent="-457200">
              <a:spcBef>
                <a:spcPts val="500"/>
              </a:spcBef>
            </a:pPr>
            <a:r>
              <a:rPr lang="en-US" sz="1800" dirty="0" smtClean="0"/>
              <a:t>Only receives separated materials, not mixed waste</a:t>
            </a:r>
          </a:p>
          <a:p>
            <a:pPr marL="857250" lvl="1" indent="-457200">
              <a:spcBef>
                <a:spcPts val="500"/>
              </a:spcBef>
            </a:pPr>
            <a:r>
              <a:rPr lang="en-US" sz="1800" dirty="0" smtClean="0"/>
              <a:t>Less than 10% by weight of incoming feedstock is disposed of</a:t>
            </a:r>
          </a:p>
          <a:p>
            <a:pPr marL="857250" lvl="1" indent="-457200">
              <a:spcBef>
                <a:spcPts val="500"/>
              </a:spcBef>
            </a:pPr>
            <a:r>
              <a:rPr lang="en-US" sz="1800" dirty="0" smtClean="0"/>
              <a:t>Facility has appropriate air and water permits (or no discharges)</a:t>
            </a:r>
          </a:p>
          <a:p>
            <a:pPr marL="857250" lvl="1" indent="-457200">
              <a:spcBef>
                <a:spcPts val="500"/>
              </a:spcBef>
            </a:pPr>
            <a:r>
              <a:rPr lang="en-US" sz="1800" dirty="0" smtClean="0"/>
              <a:t>Facility does not routinely charge a tip fee for feedstocks</a:t>
            </a:r>
          </a:p>
          <a:p>
            <a:pPr marL="857250" lvl="1" indent="-457200">
              <a:spcBef>
                <a:spcPts val="500"/>
              </a:spcBef>
            </a:pPr>
            <a:r>
              <a:rPr lang="en-US" sz="1800" dirty="0" smtClean="0"/>
              <a:t>Facility can demonstrate it will meet performance standards</a:t>
            </a:r>
          </a:p>
          <a:p>
            <a:pPr marL="457200" indent="-457200">
              <a:spcBef>
                <a:spcPts val="500"/>
              </a:spcBef>
            </a:pPr>
            <a:r>
              <a:rPr lang="en-US" dirty="0" smtClean="0"/>
              <a:t>Registered used oil processors (exemption only for oil)</a:t>
            </a:r>
          </a:p>
          <a:p>
            <a:pPr marL="457200" indent="-457200">
              <a:spcBef>
                <a:spcPts val="500"/>
              </a:spcBef>
            </a:pPr>
            <a:r>
              <a:rPr lang="en-US" dirty="0" smtClean="0"/>
              <a:t>Facilities mainly processing crops grown just for energy; receiving small amounts of solid waste</a:t>
            </a:r>
          </a:p>
          <a:p>
            <a:pPr marL="457200" indent="-457200">
              <a:spcBef>
                <a:spcPts val="500"/>
              </a:spcBef>
            </a:pPr>
            <a:r>
              <a:rPr lang="en-US" dirty="0" smtClean="0"/>
              <a:t>Facilities holding valid animal rendering license from Oregon Department of Agriculture</a:t>
            </a:r>
          </a:p>
          <a:p>
            <a:pPr marL="457200" indent="-457200">
              <a:spcBef>
                <a:spcPts val="500"/>
              </a:spcBef>
            </a:pPr>
            <a:r>
              <a:rPr lang="en-US" dirty="0" smtClean="0"/>
              <a:t>Biodiesel facilities that satisfy certain requirements</a:t>
            </a:r>
          </a:p>
          <a:p>
            <a:pPr marL="457200" indent="-457200">
              <a:spcBef>
                <a:spcPts val="500"/>
              </a:spcBef>
            </a:pPr>
            <a:endParaRPr lang="en-US" sz="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algn="ctr"/>
            <a:r>
              <a:rPr lang="en-US" dirty="0" smtClean="0"/>
              <a:t>Proposed Performance Standards</a:t>
            </a:r>
            <a:br>
              <a:rPr lang="en-US" dirty="0" smtClean="0"/>
            </a:br>
            <a:endParaRPr lang="en-US" sz="1800" b="0" dirty="0" smtClean="0"/>
          </a:p>
        </p:txBody>
      </p:sp>
      <p:sp>
        <p:nvSpPr>
          <p:cNvPr id="11267" name="Content Placeholder 4"/>
          <p:cNvSpPr>
            <a:spLocks noGrp="1"/>
          </p:cNvSpPr>
          <p:nvPr>
            <p:ph sz="half" idx="1"/>
          </p:nvPr>
        </p:nvSpPr>
        <p:spPr>
          <a:xfrm>
            <a:off x="609600" y="1676400"/>
            <a:ext cx="4572000" cy="4876800"/>
          </a:xfrm>
        </p:spPr>
        <p:txBody>
          <a:bodyPr>
            <a:noAutofit/>
          </a:bodyPr>
          <a:lstStyle/>
          <a:p>
            <a:pPr marL="457200" indent="-457200">
              <a:spcBef>
                <a:spcPts val="500"/>
              </a:spcBef>
            </a:pPr>
            <a:r>
              <a:rPr lang="en-US" sz="2000" dirty="0" smtClean="0"/>
              <a:t>Proper management of storm-water, process water and leachate</a:t>
            </a:r>
          </a:p>
          <a:p>
            <a:pPr marL="457200" indent="-457200">
              <a:spcBef>
                <a:spcPts val="500"/>
              </a:spcBef>
            </a:pPr>
            <a:r>
              <a:rPr lang="en-US" sz="2000" dirty="0" smtClean="0"/>
              <a:t>Odor and dust minimization</a:t>
            </a:r>
          </a:p>
          <a:p>
            <a:pPr marL="457200" indent="-457200">
              <a:spcBef>
                <a:spcPts val="500"/>
              </a:spcBef>
            </a:pPr>
            <a:r>
              <a:rPr lang="en-US" sz="2000" dirty="0" smtClean="0"/>
              <a:t>Prevent vector propagation</a:t>
            </a:r>
          </a:p>
          <a:p>
            <a:pPr marL="457200" indent="-457200">
              <a:spcBef>
                <a:spcPts val="500"/>
              </a:spcBef>
            </a:pPr>
            <a:r>
              <a:rPr lang="en-US" sz="2000" dirty="0" smtClean="0"/>
              <a:t>Collect and store biogas or </a:t>
            </a:r>
            <a:r>
              <a:rPr lang="en-US" sz="2000" dirty="0" err="1" smtClean="0"/>
              <a:t>syngas</a:t>
            </a:r>
            <a:r>
              <a:rPr lang="en-US" sz="2000" dirty="0" smtClean="0"/>
              <a:t> properly</a:t>
            </a:r>
          </a:p>
          <a:p>
            <a:pPr marL="457200" indent="-457200">
              <a:spcBef>
                <a:spcPts val="500"/>
              </a:spcBef>
            </a:pPr>
            <a:r>
              <a:rPr lang="en-US" sz="2000" dirty="0" smtClean="0"/>
              <a:t>Incoming material screening requirements</a:t>
            </a:r>
          </a:p>
          <a:p>
            <a:pPr marL="457200" indent="-457200">
              <a:spcBef>
                <a:spcPts val="500"/>
              </a:spcBef>
            </a:pPr>
            <a:r>
              <a:rPr lang="en-US" sz="2000" dirty="0" smtClean="0"/>
              <a:t>Training requirements</a:t>
            </a:r>
          </a:p>
          <a:p>
            <a:pPr marL="457200" indent="-457200">
              <a:spcBef>
                <a:spcPts val="500"/>
              </a:spcBef>
            </a:pPr>
            <a:r>
              <a:rPr lang="en-US" sz="2000" dirty="0" smtClean="0"/>
              <a:t>Limited storage time for incoming feedstocks and outgoing products</a:t>
            </a:r>
          </a:p>
          <a:p>
            <a:pPr marL="457200" indent="-457200">
              <a:spcBef>
                <a:spcPts val="500"/>
              </a:spcBef>
            </a:pPr>
            <a:r>
              <a:rPr lang="en-US" sz="2000" dirty="0" smtClean="0"/>
              <a:t>Proper characterization of waste streams per hazardous waste rules</a:t>
            </a:r>
          </a:p>
          <a:p>
            <a:pPr marL="457200" indent="-457200">
              <a:spcBef>
                <a:spcPts val="500"/>
              </a:spcBef>
            </a:pPr>
            <a:endParaRPr lang="en-US" sz="2000" dirty="0" smtClean="0"/>
          </a:p>
        </p:txBody>
      </p:sp>
      <p:sp>
        <p:nvSpPr>
          <p:cNvPr id="4" name="Content Placeholder 3"/>
          <p:cNvSpPr>
            <a:spLocks noGrp="1"/>
          </p:cNvSpPr>
          <p:nvPr>
            <p:ph sz="half" idx="2"/>
          </p:nvPr>
        </p:nvSpPr>
        <p:spPr>
          <a:xfrm>
            <a:off x="5105400" y="1676400"/>
            <a:ext cx="3810000" cy="4876800"/>
          </a:xfrm>
        </p:spPr>
        <p:txBody>
          <a:bodyPr>
            <a:normAutofit fontScale="70000" lnSpcReduction="20000"/>
          </a:bodyPr>
          <a:lstStyle/>
          <a:p>
            <a:pPr marL="457200" indent="-457200">
              <a:spcBef>
                <a:spcPts val="500"/>
              </a:spcBef>
              <a:spcAft>
                <a:spcPts val="600"/>
              </a:spcAft>
            </a:pPr>
            <a:r>
              <a:rPr lang="en-US" dirty="0" smtClean="0"/>
              <a:t>Hazardous substances in material produced by facility must meet at least one of the following:</a:t>
            </a:r>
          </a:p>
          <a:p>
            <a:pPr marL="857250" lvl="1" indent="-457200">
              <a:spcBef>
                <a:spcPts val="500"/>
              </a:spcBef>
            </a:pPr>
            <a:r>
              <a:rPr lang="en-US" dirty="0" smtClean="0"/>
              <a:t>Do not significantly exceed concentrations in comparable raw materials or commercial products</a:t>
            </a:r>
          </a:p>
          <a:p>
            <a:pPr marL="857250" lvl="1" indent="-457200">
              <a:spcBef>
                <a:spcPts val="500"/>
              </a:spcBef>
              <a:spcAft>
                <a:spcPts val="600"/>
              </a:spcAft>
            </a:pPr>
            <a:r>
              <a:rPr lang="en-US" dirty="0" smtClean="0"/>
              <a:t>Will not exceed acceptable risk levels when used in ways the material may reasonably be expected to be used</a:t>
            </a:r>
          </a:p>
          <a:p>
            <a:pPr marL="457200" indent="-457200">
              <a:spcBef>
                <a:spcPts val="500"/>
              </a:spcBef>
            </a:pPr>
            <a:r>
              <a:rPr lang="en-US" sz="2900" dirty="0" smtClean="0"/>
              <a:t>Facility must allow DEQ access to the facility and to facility records to determine compliance with the rules.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idx="4294967295"/>
          </p:nvPr>
        </p:nvSpPr>
        <p:spPr>
          <a:xfrm>
            <a:off x="1371600" y="685800"/>
            <a:ext cx="7543800" cy="1143000"/>
          </a:xfrm>
        </p:spPr>
        <p:txBody>
          <a:bodyPr/>
          <a:lstStyle/>
          <a:p>
            <a:pPr algn="ctr"/>
            <a:r>
              <a:rPr lang="en-US" dirty="0" smtClean="0"/>
              <a:t>Permitting Fees</a:t>
            </a:r>
            <a:endParaRPr lang="en-US" sz="1800" b="0" dirty="0" smtClean="0"/>
          </a:p>
        </p:txBody>
      </p:sp>
      <p:sp>
        <p:nvSpPr>
          <p:cNvPr id="12291" name="Content Placeholder 4"/>
          <p:cNvSpPr>
            <a:spLocks noGrp="1"/>
          </p:cNvSpPr>
          <p:nvPr>
            <p:ph idx="4294967295"/>
          </p:nvPr>
        </p:nvSpPr>
        <p:spPr>
          <a:xfrm>
            <a:off x="762000" y="1828800"/>
            <a:ext cx="8153400" cy="4800600"/>
          </a:xfrm>
        </p:spPr>
        <p:txBody>
          <a:bodyPr/>
          <a:lstStyle/>
          <a:p>
            <a:pPr marL="457200" indent="-457200">
              <a:spcBef>
                <a:spcPts val="500"/>
              </a:spcBef>
            </a:pPr>
            <a:r>
              <a:rPr lang="en-US" dirty="0" smtClean="0"/>
              <a:t>Anaerobic digestion facilities will be</a:t>
            </a:r>
          </a:p>
          <a:p>
            <a:pPr marL="457200" indent="0">
              <a:spcBef>
                <a:spcPts val="500"/>
              </a:spcBef>
              <a:buNone/>
            </a:pPr>
            <a:r>
              <a:rPr lang="en-US" dirty="0" smtClean="0"/>
              <a:t>subject to a less-expensive composting permit instead of a solid waste treatment facility permit</a:t>
            </a:r>
          </a:p>
          <a:p>
            <a:pPr marL="457200" indent="-457200">
              <a:spcBef>
                <a:spcPts val="500"/>
              </a:spcBef>
            </a:pPr>
            <a:r>
              <a:rPr lang="en-US" dirty="0" smtClean="0"/>
              <a:t>A new set of application, operations plan review, and annual compliance fees are added for conversion technology facilities (less expensive than equivalent solid waste treatment permit fees)</a:t>
            </a:r>
          </a:p>
          <a:p>
            <a:pPr marL="457200" indent="-457200">
              <a:spcBef>
                <a:spcPts val="500"/>
              </a:spcBef>
            </a:pPr>
            <a:r>
              <a:rPr lang="en-US" dirty="0" smtClean="0"/>
              <a:t>Fee rules adjusted to clarify that tip fees and recycling act fees are paid on mixed solid wastes that are processed by a conversion technology facility or composted, but not separated solid waste handled by these facilities.</a:t>
            </a:r>
          </a:p>
        </p:txBody>
      </p:sp>
      <p:pic>
        <p:nvPicPr>
          <p:cNvPr id="4" name="Picture 3" descr="imagesMoney.jpg"/>
          <p:cNvPicPr>
            <a:picLocks noChangeAspect="1"/>
          </p:cNvPicPr>
          <p:nvPr/>
        </p:nvPicPr>
        <p:blipFill>
          <a:blip r:embed="rId3"/>
          <a:stretch>
            <a:fillRect/>
          </a:stretch>
        </p:blipFill>
        <p:spPr>
          <a:xfrm>
            <a:off x="7010400" y="685800"/>
            <a:ext cx="1783080" cy="16459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533400" y="1905000"/>
            <a:ext cx="8077200" cy="4648200"/>
          </a:xfrm>
        </p:spPr>
        <p:txBody>
          <a:bodyPr>
            <a:normAutofit fontScale="62500" lnSpcReduction="20000"/>
          </a:bodyPr>
          <a:lstStyle/>
          <a:p>
            <a:pPr marL="0" indent="0">
              <a:lnSpc>
                <a:spcPct val="110000"/>
              </a:lnSpc>
              <a:buNone/>
            </a:pPr>
            <a:r>
              <a:rPr lang="en-US" sz="3800" b="1" dirty="0" smtClean="0"/>
              <a:t>Public Comment Period closes </a:t>
            </a:r>
          </a:p>
          <a:p>
            <a:pPr marL="0" indent="0">
              <a:lnSpc>
                <a:spcPct val="110000"/>
              </a:lnSpc>
              <a:buNone/>
            </a:pPr>
            <a:r>
              <a:rPr lang="en-US" sz="3600" dirty="0" smtClean="0"/>
              <a:t>5 PM, January 22, 2013</a:t>
            </a:r>
          </a:p>
          <a:p>
            <a:pPr marL="0" indent="0">
              <a:lnSpc>
                <a:spcPct val="110000"/>
              </a:lnSpc>
              <a:buNone/>
            </a:pPr>
            <a:endParaRPr lang="en-US" sz="3600" dirty="0" smtClean="0"/>
          </a:p>
          <a:p>
            <a:pPr marL="0" indent="0">
              <a:lnSpc>
                <a:spcPct val="110000"/>
              </a:lnSpc>
              <a:buNone/>
            </a:pPr>
            <a:r>
              <a:rPr lang="en-US" sz="3600" dirty="0" smtClean="0"/>
              <a:t>For a copy of proposed rules and to submit comments go to: </a:t>
            </a:r>
            <a:r>
              <a:rPr lang="en-US" sz="3600" dirty="0" smtClean="0">
                <a:hlinkClick r:id="rId3"/>
              </a:rPr>
              <a:t>http://www.deq.state.or.us/regulations/proposedrules.htm</a:t>
            </a:r>
            <a:endParaRPr lang="en-US" sz="3600" dirty="0" smtClean="0"/>
          </a:p>
          <a:p>
            <a:pPr marL="0" indent="0">
              <a:lnSpc>
                <a:spcPct val="110000"/>
              </a:lnSpc>
              <a:buNone/>
            </a:pPr>
            <a:endParaRPr lang="en-US" sz="3600" dirty="0" smtClean="0"/>
          </a:p>
          <a:p>
            <a:pPr marL="0" indent="0">
              <a:lnSpc>
                <a:spcPct val="110000"/>
              </a:lnSpc>
              <a:buNone/>
            </a:pPr>
            <a:r>
              <a:rPr lang="en-US" sz="3600" dirty="0" smtClean="0"/>
              <a:t>Questions? Contact me:</a:t>
            </a:r>
          </a:p>
          <a:p>
            <a:pPr marL="0" indent="0">
              <a:lnSpc>
                <a:spcPct val="110000"/>
              </a:lnSpc>
              <a:buNone/>
            </a:pPr>
            <a:r>
              <a:rPr lang="en-US" sz="3600" dirty="0" smtClean="0"/>
              <a:t>Bob Barrows</a:t>
            </a:r>
          </a:p>
          <a:p>
            <a:pPr marL="0" indent="0">
              <a:lnSpc>
                <a:spcPct val="110000"/>
              </a:lnSpc>
              <a:buNone/>
            </a:pPr>
            <a:r>
              <a:rPr lang="en-US" sz="3600" dirty="0" smtClean="0"/>
              <a:t>DEQ Waste Policy Analyst</a:t>
            </a:r>
          </a:p>
          <a:p>
            <a:pPr marL="0" indent="0">
              <a:lnSpc>
                <a:spcPct val="110000"/>
              </a:lnSpc>
              <a:buNone/>
            </a:pPr>
            <a:r>
              <a:rPr lang="en-US" sz="3600" dirty="0" smtClean="0"/>
              <a:t>Eugene</a:t>
            </a:r>
          </a:p>
          <a:p>
            <a:pPr marL="0" indent="0">
              <a:lnSpc>
                <a:spcPct val="110000"/>
              </a:lnSpc>
              <a:buNone/>
            </a:pPr>
            <a:r>
              <a:rPr lang="en-US" sz="3600" dirty="0" smtClean="0"/>
              <a:t>541/ 687-7354</a:t>
            </a:r>
          </a:p>
          <a:p>
            <a:pPr marL="0" indent="0">
              <a:lnSpc>
                <a:spcPct val="110000"/>
              </a:lnSpc>
              <a:buNone/>
            </a:pPr>
            <a:r>
              <a:rPr lang="en-US" sz="3600" dirty="0" smtClean="0"/>
              <a:t>barrows.bob@deq.state.or.us</a:t>
            </a:r>
          </a:p>
          <a:p>
            <a:pPr>
              <a:buNone/>
            </a:pPr>
            <a:endParaRPr lang="en-US" sz="3200" dirty="0" smtClean="0"/>
          </a:p>
        </p:txBody>
      </p:sp>
      <p:sp>
        <p:nvSpPr>
          <p:cNvPr id="5" name="Title 4"/>
          <p:cNvSpPr>
            <a:spLocks noGrp="1"/>
          </p:cNvSpPr>
          <p:nvPr>
            <p:ph type="title"/>
          </p:nvPr>
        </p:nvSpPr>
        <p:spPr/>
        <p:txBody>
          <a:bodyPr/>
          <a:lstStyle/>
          <a:p>
            <a:pPr algn="ctr"/>
            <a:r>
              <a:rPr lang="en-US" dirty="0" smtClean="0"/>
              <a:t>DEQ Soliciting Public Comment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idx="4294967295"/>
          </p:nvPr>
        </p:nvSpPr>
        <p:spPr>
          <a:xfrm>
            <a:off x="1371600" y="762000"/>
            <a:ext cx="7543800" cy="685800"/>
          </a:xfrm>
        </p:spPr>
        <p:txBody>
          <a:bodyPr/>
          <a:lstStyle/>
          <a:p>
            <a:pPr algn="ctr"/>
            <a:r>
              <a:rPr lang="en-US" dirty="0" smtClean="0"/>
              <a:t>Overview of Proposed Conversion Technology Rule Amendments</a:t>
            </a:r>
            <a:br>
              <a:rPr lang="en-US" dirty="0" smtClean="0"/>
            </a:br>
            <a:endParaRPr lang="en-US" sz="1800" b="0" dirty="0" smtClean="0"/>
          </a:p>
        </p:txBody>
      </p:sp>
      <p:sp>
        <p:nvSpPr>
          <p:cNvPr id="10243" name="Content Placeholder 4"/>
          <p:cNvSpPr>
            <a:spLocks noGrp="1"/>
          </p:cNvSpPr>
          <p:nvPr>
            <p:ph idx="4294967295"/>
          </p:nvPr>
        </p:nvSpPr>
        <p:spPr>
          <a:xfrm>
            <a:off x="1371600" y="1447800"/>
            <a:ext cx="7543800" cy="4876800"/>
          </a:xfrm>
        </p:spPr>
        <p:txBody>
          <a:bodyPr/>
          <a:lstStyle/>
          <a:p>
            <a:pPr marL="457200" indent="-457200">
              <a:spcBef>
                <a:spcPts val="500"/>
              </a:spcBef>
              <a:buFontTx/>
              <a:buNone/>
            </a:pPr>
            <a:r>
              <a:rPr lang="en-US" sz="2000" b="1" dirty="0" smtClean="0"/>
              <a:t>Division 93</a:t>
            </a:r>
          </a:p>
          <a:p>
            <a:pPr marL="457200" indent="-457200">
              <a:spcBef>
                <a:spcPts val="500"/>
              </a:spcBef>
            </a:pPr>
            <a:r>
              <a:rPr lang="en-US" sz="2000" dirty="0" smtClean="0"/>
              <a:t>Definitions</a:t>
            </a:r>
          </a:p>
          <a:p>
            <a:pPr marL="457200" indent="-457200">
              <a:spcBef>
                <a:spcPts val="500"/>
              </a:spcBef>
            </a:pPr>
            <a:r>
              <a:rPr lang="en-US" sz="2000" dirty="0" smtClean="0"/>
              <a:t>Permit applications for most permits including conversion technology facilities (but not composting facilities)</a:t>
            </a:r>
          </a:p>
          <a:p>
            <a:pPr marL="457200" indent="-457200">
              <a:spcBef>
                <a:spcPts val="500"/>
              </a:spcBef>
            </a:pPr>
            <a:r>
              <a:rPr lang="en-US" sz="2000" dirty="0" smtClean="0"/>
              <a:t>Permit exemptions</a:t>
            </a:r>
          </a:p>
          <a:p>
            <a:pPr marL="457200" indent="-457200">
              <a:spcBef>
                <a:spcPts val="500"/>
              </a:spcBef>
              <a:buNone/>
            </a:pPr>
            <a:r>
              <a:rPr lang="en-US" sz="2000" b="1" dirty="0" smtClean="0"/>
              <a:t>Division 96</a:t>
            </a:r>
          </a:p>
          <a:p>
            <a:pPr marL="457200" indent="-457200">
              <a:spcBef>
                <a:spcPts val="500"/>
              </a:spcBef>
            </a:pPr>
            <a:r>
              <a:rPr lang="en-US" sz="2000" dirty="0" smtClean="0"/>
              <a:t>Amendments to composting rules to include anaerobic digestion, plus other adjustments</a:t>
            </a:r>
          </a:p>
          <a:p>
            <a:pPr marL="457200" indent="-457200">
              <a:spcBef>
                <a:spcPts val="500"/>
              </a:spcBef>
            </a:pPr>
            <a:r>
              <a:rPr lang="en-US" sz="2000" dirty="0" smtClean="0"/>
              <a:t>New conversion technology rules</a:t>
            </a:r>
          </a:p>
          <a:p>
            <a:pPr marL="457200" indent="-457200">
              <a:spcBef>
                <a:spcPts val="500"/>
              </a:spcBef>
              <a:buNone/>
            </a:pPr>
            <a:r>
              <a:rPr lang="en-US" sz="2000" b="1" dirty="0" smtClean="0"/>
              <a:t>Division 97</a:t>
            </a:r>
          </a:p>
          <a:p>
            <a:pPr marL="457200" indent="-457200">
              <a:spcBef>
                <a:spcPts val="500"/>
              </a:spcBef>
            </a:pPr>
            <a:r>
              <a:rPr lang="en-US" sz="2000" dirty="0" smtClean="0"/>
              <a:t>New fee categories for conversion technology facilities and other fee clarifications.</a:t>
            </a:r>
          </a:p>
          <a:p>
            <a:pPr marL="457200" indent="-457200">
              <a:spcBef>
                <a:spcPts val="500"/>
              </a:spcBef>
              <a:buNone/>
            </a:pPr>
            <a:r>
              <a:rPr lang="en-US" sz="2000" b="1" dirty="0" smtClean="0"/>
              <a:t>Division 64 </a:t>
            </a:r>
            <a:r>
              <a:rPr lang="en-US" sz="2000" dirty="0" smtClean="0"/>
              <a:t>– Tire management fixes and updates</a:t>
            </a:r>
          </a:p>
          <a:p>
            <a:pPr marL="457200" indent="-457200">
              <a:spcBef>
                <a:spcPts val="500"/>
              </a:spcBef>
              <a:buNone/>
            </a:pPr>
            <a:r>
              <a:rPr lang="en-US" sz="2000" b="1" dirty="0" smtClean="0"/>
              <a:t>Division 95 </a:t>
            </a:r>
            <a:r>
              <a:rPr lang="en-US" sz="2000" dirty="0" smtClean="0"/>
              <a:t>– Financial assurance housekeeping fixes</a:t>
            </a:r>
          </a:p>
          <a:p>
            <a:pPr marL="457200" indent="-457200">
              <a:spcBef>
                <a:spcPts val="500"/>
              </a:spcBef>
              <a:buFontTx/>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idx="4294967295"/>
          </p:nvPr>
        </p:nvSpPr>
        <p:spPr>
          <a:xfrm>
            <a:off x="1600200" y="762000"/>
            <a:ext cx="7315200" cy="1143000"/>
          </a:xfrm>
        </p:spPr>
        <p:txBody>
          <a:bodyPr/>
          <a:lstStyle/>
          <a:p>
            <a:pPr algn="ctr"/>
            <a:r>
              <a:rPr lang="en-US" smtClean="0"/>
              <a:t>What are Conversion Technology Facilities?</a:t>
            </a:r>
          </a:p>
        </p:txBody>
      </p:sp>
      <p:sp>
        <p:nvSpPr>
          <p:cNvPr id="5123" name="Content Placeholder 4"/>
          <p:cNvSpPr>
            <a:spLocks noGrp="1"/>
          </p:cNvSpPr>
          <p:nvPr>
            <p:ph idx="4294967295"/>
          </p:nvPr>
        </p:nvSpPr>
        <p:spPr>
          <a:xfrm>
            <a:off x="304800" y="1905000"/>
            <a:ext cx="5029200" cy="4648200"/>
          </a:xfrm>
        </p:spPr>
        <p:txBody>
          <a:bodyPr/>
          <a:lstStyle/>
          <a:p>
            <a:pPr marL="457200" indent="-457200">
              <a:spcBef>
                <a:spcPts val="500"/>
              </a:spcBef>
            </a:pPr>
            <a:r>
              <a:rPr lang="en-US" dirty="0" smtClean="0"/>
              <a:t>Convert solid wastes into useful products, chemicals and fuels like methane, </a:t>
            </a:r>
            <a:r>
              <a:rPr lang="en-US" dirty="0" err="1" smtClean="0"/>
              <a:t>syngases</a:t>
            </a:r>
            <a:r>
              <a:rPr lang="en-US" dirty="0" smtClean="0"/>
              <a:t>, fuel oils and biodiesel </a:t>
            </a:r>
          </a:p>
          <a:p>
            <a:pPr marL="457200" indent="-457200">
              <a:spcBef>
                <a:spcPts val="500"/>
              </a:spcBef>
            </a:pPr>
            <a:r>
              <a:rPr lang="en-US" dirty="0" smtClean="0"/>
              <a:t>Technologies include:</a:t>
            </a:r>
          </a:p>
          <a:p>
            <a:pPr marL="857250" lvl="1" indent="-457200">
              <a:spcBef>
                <a:spcPts val="500"/>
              </a:spcBef>
            </a:pPr>
            <a:r>
              <a:rPr lang="en-US" dirty="0" smtClean="0"/>
              <a:t>Gasification</a:t>
            </a:r>
          </a:p>
          <a:p>
            <a:pPr marL="857250" lvl="1" indent="-457200">
              <a:spcBef>
                <a:spcPts val="500"/>
              </a:spcBef>
            </a:pPr>
            <a:r>
              <a:rPr lang="en-US" dirty="0" smtClean="0"/>
              <a:t>Pyrolysis</a:t>
            </a:r>
          </a:p>
          <a:p>
            <a:pPr marL="857250" lvl="1" indent="-457200">
              <a:spcBef>
                <a:spcPts val="500"/>
              </a:spcBef>
            </a:pPr>
            <a:r>
              <a:rPr lang="en-US" dirty="0" smtClean="0"/>
              <a:t>Hydrolysis</a:t>
            </a:r>
          </a:p>
          <a:p>
            <a:pPr marL="857250" lvl="1" indent="-457200">
              <a:spcBef>
                <a:spcPts val="500"/>
              </a:spcBef>
            </a:pPr>
            <a:r>
              <a:rPr lang="en-US" dirty="0" err="1" smtClean="0"/>
              <a:t>Transesterification</a:t>
            </a:r>
            <a:r>
              <a:rPr lang="en-US" dirty="0" smtClean="0"/>
              <a:t>  </a:t>
            </a:r>
            <a:r>
              <a:rPr lang="en-US" sz="1800" dirty="0" smtClean="0"/>
              <a:t>(Biodiesel)</a:t>
            </a:r>
          </a:p>
          <a:p>
            <a:pPr marL="857250" lvl="1" indent="-457200">
              <a:spcBef>
                <a:spcPts val="500"/>
              </a:spcBef>
            </a:pPr>
            <a:r>
              <a:rPr lang="en-US" dirty="0" smtClean="0"/>
              <a:t>Anaerobic Digestion </a:t>
            </a:r>
            <a:r>
              <a:rPr lang="en-US" sz="1800" dirty="0" smtClean="0"/>
              <a:t>(but see proposal)</a:t>
            </a:r>
          </a:p>
          <a:p>
            <a:pPr marL="857250" lvl="1" indent="-457200">
              <a:spcBef>
                <a:spcPts val="500"/>
              </a:spcBef>
            </a:pPr>
            <a:endParaRPr lang="en-US" dirty="0" smtClean="0"/>
          </a:p>
        </p:txBody>
      </p:sp>
      <p:sp>
        <p:nvSpPr>
          <p:cNvPr id="5124" name="TextBox 4"/>
          <p:cNvSpPr txBox="1">
            <a:spLocks noChangeArrowheads="1"/>
          </p:cNvSpPr>
          <p:nvPr/>
        </p:nvSpPr>
        <p:spPr bwMode="auto">
          <a:xfrm>
            <a:off x="5257800" y="5791200"/>
            <a:ext cx="3581400" cy="830997"/>
          </a:xfrm>
          <a:prstGeom prst="rect">
            <a:avLst/>
          </a:prstGeom>
          <a:noFill/>
          <a:ln w="9525">
            <a:noFill/>
            <a:miter lim="800000"/>
            <a:headEnd/>
            <a:tailEnd/>
          </a:ln>
        </p:spPr>
        <p:txBody>
          <a:bodyPr>
            <a:spAutoFit/>
          </a:bodyPr>
          <a:lstStyle/>
          <a:p>
            <a:pPr algn="ctr"/>
            <a:r>
              <a:rPr lang="en-US" sz="1600" b="1" dirty="0" err="1">
                <a:latin typeface="Arial" charset="0"/>
                <a:cs typeface="Arial" charset="0"/>
              </a:rPr>
              <a:t>Agilyx</a:t>
            </a:r>
            <a:r>
              <a:rPr lang="en-US" sz="1600" b="1" dirty="0">
                <a:latin typeface="Arial" charset="0"/>
                <a:cs typeface="Arial" charset="0"/>
              </a:rPr>
              <a:t> Plastics Pyrolysis Facility</a:t>
            </a:r>
          </a:p>
          <a:p>
            <a:pPr algn="ctr"/>
            <a:r>
              <a:rPr lang="en-US" sz="1600" dirty="0">
                <a:latin typeface="Arial" charset="0"/>
                <a:cs typeface="Arial" charset="0"/>
              </a:rPr>
              <a:t>Tigard, Oregon</a:t>
            </a:r>
          </a:p>
          <a:p>
            <a:pPr algn="ctr"/>
            <a:r>
              <a:rPr lang="en-US" sz="1600" dirty="0">
                <a:latin typeface="Arial" charset="0"/>
                <a:cs typeface="Arial" charset="0"/>
              </a:rPr>
              <a:t>currently no permit required</a:t>
            </a:r>
          </a:p>
        </p:txBody>
      </p:sp>
      <p:pic>
        <p:nvPicPr>
          <p:cNvPr id="5125" name="Picture 4" descr="http://asset2.cbsistatic.com/cnwk.1d/i/tim/2011/10/12/Agilyx_plant_bw_424x318.jpg"/>
          <p:cNvPicPr>
            <a:picLocks noChangeAspect="1" noChangeArrowheads="1"/>
          </p:cNvPicPr>
          <p:nvPr/>
        </p:nvPicPr>
        <p:blipFill>
          <a:blip r:embed="rId3"/>
          <a:srcRect/>
          <a:stretch>
            <a:fillRect/>
          </a:stretch>
        </p:blipFill>
        <p:spPr bwMode="auto">
          <a:xfrm>
            <a:off x="4953000" y="259080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idx="4294967295"/>
          </p:nvPr>
        </p:nvSpPr>
        <p:spPr>
          <a:xfrm>
            <a:off x="1600200" y="762000"/>
            <a:ext cx="7315200" cy="1143000"/>
          </a:xfrm>
        </p:spPr>
        <p:txBody>
          <a:bodyPr/>
          <a:lstStyle/>
          <a:p>
            <a:pPr algn="ctr"/>
            <a:r>
              <a:rPr lang="en-US" smtClean="0"/>
              <a:t>Why a New Conversion Technology Permit?</a:t>
            </a:r>
          </a:p>
        </p:txBody>
      </p:sp>
      <p:sp>
        <p:nvSpPr>
          <p:cNvPr id="6147" name="Content Placeholder 4"/>
          <p:cNvSpPr>
            <a:spLocks noGrp="1"/>
          </p:cNvSpPr>
          <p:nvPr>
            <p:ph idx="4294967295"/>
          </p:nvPr>
        </p:nvSpPr>
        <p:spPr>
          <a:xfrm>
            <a:off x="304800" y="1905000"/>
            <a:ext cx="4800600" cy="4648200"/>
          </a:xfrm>
        </p:spPr>
        <p:txBody>
          <a:bodyPr/>
          <a:lstStyle/>
          <a:p>
            <a:pPr marL="457200" indent="-457200">
              <a:spcBef>
                <a:spcPts val="500"/>
              </a:spcBef>
            </a:pPr>
            <a:r>
              <a:rPr lang="en-US" dirty="0" smtClean="0"/>
              <a:t>Existing solid waste permits don’t fit conversion technology well</a:t>
            </a:r>
          </a:p>
          <a:p>
            <a:pPr marL="457200" indent="-457200">
              <a:spcBef>
                <a:spcPts val="500"/>
              </a:spcBef>
            </a:pPr>
            <a:endParaRPr lang="en-US" dirty="0" smtClean="0"/>
          </a:p>
          <a:p>
            <a:pPr marL="857250" lvl="1" indent="-457200">
              <a:spcBef>
                <a:spcPts val="500"/>
              </a:spcBef>
            </a:pPr>
            <a:r>
              <a:rPr lang="en-US" dirty="0" smtClean="0"/>
              <a:t>Solid Waste Treatment: made for disposal of contaminated material, not recovery</a:t>
            </a:r>
          </a:p>
          <a:p>
            <a:pPr marL="857250" lvl="1" indent="-457200">
              <a:spcBef>
                <a:spcPts val="500"/>
              </a:spcBef>
            </a:pPr>
            <a:endParaRPr lang="en-US" dirty="0" smtClean="0"/>
          </a:p>
          <a:p>
            <a:pPr marL="857250" lvl="1" indent="-457200">
              <a:spcBef>
                <a:spcPts val="500"/>
              </a:spcBef>
            </a:pPr>
            <a:r>
              <a:rPr lang="en-US" dirty="0" smtClean="0"/>
              <a:t>Material Recovery Facility: for recycling from mixed waste – using simple mechanical methods</a:t>
            </a:r>
          </a:p>
        </p:txBody>
      </p:sp>
      <p:sp>
        <p:nvSpPr>
          <p:cNvPr id="6148" name="TextBox 4"/>
          <p:cNvSpPr txBox="1">
            <a:spLocks noChangeArrowheads="1"/>
          </p:cNvSpPr>
          <p:nvPr/>
        </p:nvSpPr>
        <p:spPr bwMode="auto">
          <a:xfrm>
            <a:off x="5334000" y="5562600"/>
            <a:ext cx="3352800" cy="1077913"/>
          </a:xfrm>
          <a:prstGeom prst="rect">
            <a:avLst/>
          </a:prstGeom>
          <a:noFill/>
          <a:ln w="9525">
            <a:noFill/>
            <a:miter lim="800000"/>
            <a:headEnd/>
            <a:tailEnd/>
          </a:ln>
        </p:spPr>
        <p:txBody>
          <a:bodyPr>
            <a:spAutoFit/>
          </a:bodyPr>
          <a:lstStyle/>
          <a:p>
            <a:pPr algn="ctr"/>
            <a:r>
              <a:rPr lang="en-US" sz="1600" b="1" dirty="0" err="1">
                <a:latin typeface="Arial" charset="0"/>
                <a:cs typeface="Arial" charset="0"/>
              </a:rPr>
              <a:t>Reklaim</a:t>
            </a:r>
            <a:r>
              <a:rPr lang="en-US" sz="1600" b="1" dirty="0">
                <a:latin typeface="Arial" charset="0"/>
                <a:cs typeface="Arial" charset="0"/>
              </a:rPr>
              <a:t> Tire Pyrolysis Facility</a:t>
            </a:r>
          </a:p>
          <a:p>
            <a:pPr algn="ctr"/>
            <a:r>
              <a:rPr lang="en-US" sz="1600" dirty="0">
                <a:latin typeface="Arial" charset="0"/>
                <a:cs typeface="Arial" charset="0"/>
              </a:rPr>
              <a:t>Boardman, Oregon</a:t>
            </a:r>
          </a:p>
          <a:p>
            <a:pPr algn="ctr"/>
            <a:r>
              <a:rPr lang="en-US" sz="1600" dirty="0">
                <a:latin typeface="Arial" charset="0"/>
                <a:cs typeface="Arial" charset="0"/>
              </a:rPr>
              <a:t>Has </a:t>
            </a:r>
            <a:r>
              <a:rPr lang="en-US" sz="1600" dirty="0" smtClean="0">
                <a:latin typeface="Arial" charset="0"/>
                <a:cs typeface="Arial" charset="0"/>
              </a:rPr>
              <a:t>solid </a:t>
            </a:r>
            <a:r>
              <a:rPr lang="en-US" sz="1600" dirty="0">
                <a:latin typeface="Arial" charset="0"/>
                <a:cs typeface="Arial" charset="0"/>
              </a:rPr>
              <a:t>waste treatment permit</a:t>
            </a:r>
          </a:p>
          <a:p>
            <a:pPr algn="ctr"/>
            <a:r>
              <a:rPr lang="en-US" sz="1600" dirty="0">
                <a:latin typeface="Arial" charset="0"/>
                <a:cs typeface="Arial" charset="0"/>
              </a:rPr>
              <a:t>(2008), but not fully operating yet</a:t>
            </a:r>
          </a:p>
        </p:txBody>
      </p:sp>
      <p:pic>
        <p:nvPicPr>
          <p:cNvPr id="6149" name="Picture 2"/>
          <p:cNvPicPr>
            <a:picLocks noChangeAspect="1" noChangeArrowheads="1"/>
          </p:cNvPicPr>
          <p:nvPr/>
        </p:nvPicPr>
        <p:blipFill>
          <a:blip r:embed="rId3"/>
          <a:srcRect/>
          <a:stretch>
            <a:fillRect/>
          </a:stretch>
        </p:blipFill>
        <p:spPr bwMode="auto">
          <a:xfrm>
            <a:off x="5410200" y="2209800"/>
            <a:ext cx="30099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idx="4294967295"/>
          </p:nvPr>
        </p:nvSpPr>
        <p:spPr>
          <a:xfrm>
            <a:off x="1600200" y="762000"/>
            <a:ext cx="7315200" cy="1143000"/>
          </a:xfrm>
        </p:spPr>
        <p:txBody>
          <a:bodyPr/>
          <a:lstStyle/>
          <a:p>
            <a:pPr algn="ctr"/>
            <a:r>
              <a:rPr lang="en-US" dirty="0" smtClean="0"/>
              <a:t>Not all conversion technology facilities have worked out.</a:t>
            </a:r>
          </a:p>
        </p:txBody>
      </p:sp>
      <p:sp>
        <p:nvSpPr>
          <p:cNvPr id="7171" name="TextBox 4"/>
          <p:cNvSpPr txBox="1">
            <a:spLocks noChangeArrowheads="1"/>
          </p:cNvSpPr>
          <p:nvPr/>
        </p:nvSpPr>
        <p:spPr bwMode="auto">
          <a:xfrm>
            <a:off x="381000" y="5943600"/>
            <a:ext cx="8534400" cy="369888"/>
          </a:xfrm>
          <a:prstGeom prst="rect">
            <a:avLst/>
          </a:prstGeom>
          <a:noFill/>
          <a:ln w="9525">
            <a:noFill/>
            <a:miter lim="800000"/>
            <a:headEnd/>
            <a:tailEnd/>
          </a:ln>
        </p:spPr>
        <p:txBody>
          <a:bodyPr>
            <a:spAutoFit/>
          </a:bodyPr>
          <a:lstStyle/>
          <a:p>
            <a:pPr algn="ctr"/>
            <a:r>
              <a:rPr lang="en-US" sz="1800" b="1" dirty="0">
                <a:latin typeface="Arial" charset="0"/>
                <a:cs typeface="Arial" charset="0"/>
              </a:rPr>
              <a:t>RMAC Tire Pyrolysis Facility cost Oregon more than $1 million to clean up</a:t>
            </a:r>
            <a:r>
              <a:rPr lang="en-US" sz="1400" dirty="0">
                <a:latin typeface="Arial" charset="0"/>
                <a:cs typeface="Arial" charset="0"/>
              </a:rPr>
              <a:t>. </a:t>
            </a:r>
          </a:p>
        </p:txBody>
      </p:sp>
      <p:pic>
        <p:nvPicPr>
          <p:cNvPr id="7172" name="Picture 2"/>
          <p:cNvPicPr>
            <a:picLocks noChangeAspect="1" noChangeArrowheads="1"/>
          </p:cNvPicPr>
          <p:nvPr/>
        </p:nvPicPr>
        <p:blipFill>
          <a:blip r:embed="rId3"/>
          <a:srcRect/>
          <a:stretch>
            <a:fillRect/>
          </a:stretch>
        </p:blipFill>
        <p:spPr bwMode="auto">
          <a:xfrm>
            <a:off x="4408488" y="1981200"/>
            <a:ext cx="4335462" cy="3276600"/>
          </a:xfrm>
          <a:prstGeom prst="rect">
            <a:avLst/>
          </a:prstGeom>
          <a:noFill/>
          <a:ln w="9525">
            <a:noFill/>
            <a:miter lim="800000"/>
            <a:headEnd/>
            <a:tailEnd/>
          </a:ln>
        </p:spPr>
      </p:pic>
      <p:pic>
        <p:nvPicPr>
          <p:cNvPr id="7173" name="Picture 4"/>
          <p:cNvPicPr>
            <a:picLocks noChangeAspect="1" noChangeArrowheads="1"/>
          </p:cNvPicPr>
          <p:nvPr/>
        </p:nvPicPr>
        <p:blipFill>
          <a:blip r:embed="rId4"/>
          <a:srcRect/>
          <a:stretch>
            <a:fillRect/>
          </a:stretch>
        </p:blipFill>
        <p:spPr bwMode="auto">
          <a:xfrm>
            <a:off x="381000" y="1981200"/>
            <a:ext cx="3929063"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idx="4294967295"/>
          </p:nvPr>
        </p:nvSpPr>
        <p:spPr>
          <a:xfrm>
            <a:off x="1752600" y="838200"/>
            <a:ext cx="6934200" cy="1143000"/>
          </a:xfrm>
        </p:spPr>
        <p:txBody>
          <a:bodyPr/>
          <a:lstStyle/>
          <a:p>
            <a:pPr algn="ctr"/>
            <a:r>
              <a:rPr lang="en-US" sz="3200" dirty="0" smtClean="0"/>
              <a:t>Proposal: Processing Technology Ties to Permit Type</a:t>
            </a:r>
          </a:p>
        </p:txBody>
      </p:sp>
      <p:graphicFrame>
        <p:nvGraphicFramePr>
          <p:cNvPr id="10276" name="Group 36"/>
          <p:cNvGraphicFramePr>
            <a:graphicFrameLocks noGrp="1"/>
          </p:cNvGraphicFramePr>
          <p:nvPr>
            <p:ph idx="4294967295"/>
          </p:nvPr>
        </p:nvGraphicFramePr>
        <p:xfrm>
          <a:off x="609600" y="2438400"/>
          <a:ext cx="8153400" cy="3444240"/>
        </p:xfrm>
        <a:graphic>
          <a:graphicData uri="http://schemas.openxmlformats.org/drawingml/2006/table">
            <a:tbl>
              <a:tblPr/>
              <a:tblGrid>
                <a:gridCol w="1828800"/>
                <a:gridCol w="4038600"/>
                <a:gridCol w="2286000"/>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rPr>
                        <a:t>Processing Type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rPr>
                        <a:t>Processing Methods Examples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rPr>
                        <a:t>Permit Type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Mechanical (recycling)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Hand-Sorting, Screens, Shredding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MRF 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no permit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Biological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MS PGothic" pitchFamily="34" charset="-128"/>
                        </a:rPr>
                        <a:t>Aerobic Composting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MS PGothic" pitchFamily="34" charset="-128"/>
                        </a:rPr>
                        <a:t>Anaerobic Digestion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Composting or no permit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Thermal and/or Chemical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Pyrolysis, Gasification, Distillation, Hydrolysis, Thermal </a:t>
                      </a:r>
                      <a:r>
                        <a:rPr kumimoji="0" lang="en-US" sz="2200" b="0" i="0" u="none" strike="noStrike" cap="none" normalizeH="0" baseline="0" dirty="0" err="1" smtClean="0">
                          <a:ln>
                            <a:noFill/>
                          </a:ln>
                          <a:solidFill>
                            <a:schemeClr val="tx1"/>
                          </a:solidFill>
                          <a:effectLst/>
                          <a:latin typeface="Arial" charset="0"/>
                          <a:ea typeface="MS PGothic" pitchFamily="34" charset="-128"/>
                        </a:rPr>
                        <a:t>Depolymerization</a:t>
                      </a:r>
                      <a:r>
                        <a:rPr kumimoji="0" lang="en-US" sz="2200" b="0" i="0" u="none" strike="noStrike" cap="none" normalizeH="0" baseline="0" dirty="0" smtClean="0">
                          <a:ln>
                            <a:noFill/>
                          </a:ln>
                          <a:solidFill>
                            <a:schemeClr val="tx1"/>
                          </a:solidFill>
                          <a:effectLst/>
                          <a:latin typeface="Arial" charset="0"/>
                          <a:ea typeface="MS PGothic"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rPr>
                        <a:t>Conversion Technology or no permit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p:txBody>
          <a:bodyPr/>
          <a:lstStyle/>
          <a:p>
            <a:pPr algn="ctr"/>
            <a:r>
              <a:rPr lang="en-US" smtClean="0"/>
              <a:t> </a:t>
            </a:r>
            <a:r>
              <a:rPr lang="en-US" sz="2800" smtClean="0"/>
              <a:t>Anaerobic Digestion</a:t>
            </a:r>
            <a:br>
              <a:rPr lang="en-US" sz="2800" smtClean="0"/>
            </a:br>
            <a:r>
              <a:rPr lang="en-US" sz="2400" smtClean="0"/>
              <a:t>Propose to include in composting rules</a:t>
            </a:r>
            <a:endParaRPr lang="en-US" smtClean="0"/>
          </a:p>
        </p:txBody>
      </p:sp>
      <p:sp>
        <p:nvSpPr>
          <p:cNvPr id="8195" name="Content Placeholder 4"/>
          <p:cNvSpPr>
            <a:spLocks noGrp="1"/>
          </p:cNvSpPr>
          <p:nvPr>
            <p:ph idx="4294967295"/>
          </p:nvPr>
        </p:nvSpPr>
        <p:spPr>
          <a:xfrm>
            <a:off x="304800" y="2209800"/>
            <a:ext cx="4419600" cy="4343400"/>
          </a:xfrm>
        </p:spPr>
        <p:txBody>
          <a:bodyPr/>
          <a:lstStyle/>
          <a:p>
            <a:pPr marL="457200" indent="-457200">
              <a:spcBef>
                <a:spcPts val="500"/>
              </a:spcBef>
              <a:buFontTx/>
              <a:buNone/>
            </a:pPr>
            <a:r>
              <a:rPr lang="en-US" sz="2000" dirty="0" smtClean="0"/>
              <a:t>Both use biological decomposition</a:t>
            </a:r>
          </a:p>
          <a:p>
            <a:pPr marL="457200" indent="-457200">
              <a:spcBef>
                <a:spcPts val="500"/>
              </a:spcBef>
              <a:buFontTx/>
              <a:buNone/>
            </a:pPr>
            <a:endParaRPr lang="en-US" sz="800" dirty="0" smtClean="0"/>
          </a:p>
          <a:p>
            <a:pPr marL="457200" indent="-457200">
              <a:spcBef>
                <a:spcPts val="500"/>
              </a:spcBef>
              <a:buFontTx/>
              <a:buNone/>
            </a:pPr>
            <a:r>
              <a:rPr lang="en-US" sz="2000" dirty="0" smtClean="0"/>
              <a:t>Composting rules already control:</a:t>
            </a:r>
          </a:p>
          <a:p>
            <a:pPr marL="457200" indent="-457200">
              <a:spcBef>
                <a:spcPts val="500"/>
              </a:spcBef>
            </a:pPr>
            <a:r>
              <a:rPr lang="en-US" sz="2000" dirty="0" smtClean="0"/>
              <a:t>pathogen reduction</a:t>
            </a:r>
          </a:p>
          <a:p>
            <a:pPr marL="457200" indent="-457200">
              <a:spcBef>
                <a:spcPts val="500"/>
              </a:spcBef>
            </a:pPr>
            <a:r>
              <a:rPr lang="en-US" sz="2000" dirty="0" smtClean="0"/>
              <a:t>odor management</a:t>
            </a:r>
          </a:p>
          <a:p>
            <a:pPr marL="457200" indent="-457200">
              <a:spcBef>
                <a:spcPts val="500"/>
              </a:spcBef>
            </a:pPr>
            <a:r>
              <a:rPr lang="en-US" sz="2000" dirty="0" smtClean="0"/>
              <a:t>feedstock definitions</a:t>
            </a:r>
          </a:p>
          <a:p>
            <a:pPr marL="457200" indent="-457200">
              <a:spcBef>
                <a:spcPts val="500"/>
              </a:spcBef>
            </a:pPr>
            <a:r>
              <a:rPr lang="en-US" sz="2000" dirty="0" smtClean="0"/>
              <a:t>water/leachate management</a:t>
            </a:r>
          </a:p>
          <a:p>
            <a:pPr marL="457200" indent="-457200">
              <a:spcBef>
                <a:spcPts val="500"/>
              </a:spcBef>
            </a:pPr>
            <a:r>
              <a:rPr lang="en-US" sz="2000" dirty="0" smtClean="0"/>
              <a:t>storage limitations</a:t>
            </a:r>
          </a:p>
          <a:p>
            <a:pPr marL="457200" indent="-457200">
              <a:spcBef>
                <a:spcPts val="500"/>
              </a:spcBef>
            </a:pPr>
            <a:endParaRPr lang="en-US" sz="600" dirty="0" smtClean="0"/>
          </a:p>
          <a:p>
            <a:pPr marL="0" indent="0">
              <a:spcBef>
                <a:spcPts val="500"/>
              </a:spcBef>
              <a:buFontTx/>
              <a:buNone/>
            </a:pPr>
            <a:r>
              <a:rPr lang="en-US" sz="2000" dirty="0" smtClean="0"/>
              <a:t>Rules need amending to add provisions concerning biogas and liquid digestate management and make other small fixes</a:t>
            </a:r>
          </a:p>
        </p:txBody>
      </p:sp>
      <p:pic>
        <p:nvPicPr>
          <p:cNvPr id="8196" name="Picture 7"/>
          <p:cNvPicPr>
            <a:picLocks noChangeAspect="1" noChangeArrowheads="1"/>
          </p:cNvPicPr>
          <p:nvPr/>
        </p:nvPicPr>
        <p:blipFill>
          <a:blip r:embed="rId3"/>
          <a:srcRect/>
          <a:stretch>
            <a:fillRect/>
          </a:stretch>
        </p:blipFill>
        <p:spPr bwMode="auto">
          <a:xfrm>
            <a:off x="4854575" y="2133600"/>
            <a:ext cx="4051300" cy="3657600"/>
          </a:xfrm>
          <a:prstGeom prst="rect">
            <a:avLst/>
          </a:prstGeom>
          <a:noFill/>
          <a:ln w="9525">
            <a:noFill/>
            <a:miter lim="800000"/>
            <a:headEnd/>
            <a:tailEnd/>
          </a:ln>
        </p:spPr>
      </p:pic>
      <p:sp>
        <p:nvSpPr>
          <p:cNvPr id="8197" name="TextBox 6"/>
          <p:cNvSpPr txBox="1">
            <a:spLocks noChangeArrowheads="1"/>
          </p:cNvSpPr>
          <p:nvPr/>
        </p:nvSpPr>
        <p:spPr bwMode="auto">
          <a:xfrm>
            <a:off x="4724400" y="5867400"/>
            <a:ext cx="4267200" cy="830997"/>
          </a:xfrm>
          <a:prstGeom prst="rect">
            <a:avLst/>
          </a:prstGeom>
          <a:noFill/>
          <a:ln w="9525">
            <a:noFill/>
            <a:miter lim="800000"/>
            <a:headEnd/>
            <a:tailEnd/>
          </a:ln>
        </p:spPr>
        <p:txBody>
          <a:bodyPr>
            <a:spAutoFit/>
          </a:bodyPr>
          <a:lstStyle/>
          <a:p>
            <a:pPr algn="ctr"/>
            <a:r>
              <a:rPr lang="en-US" sz="1600" b="1" dirty="0">
                <a:latin typeface="Arial" charset="0"/>
                <a:cs typeface="Arial" charset="0"/>
              </a:rPr>
              <a:t>Port of Tillamook Bay </a:t>
            </a:r>
          </a:p>
          <a:p>
            <a:pPr algn="ctr"/>
            <a:r>
              <a:rPr lang="en-US" sz="1600" b="1" dirty="0">
                <a:latin typeface="Arial" charset="0"/>
                <a:cs typeface="Arial" charset="0"/>
              </a:rPr>
              <a:t>Anaerobic Digester</a:t>
            </a:r>
          </a:p>
          <a:p>
            <a:pPr algn="ctr"/>
            <a:r>
              <a:rPr lang="en-US" sz="1600" dirty="0">
                <a:latin typeface="Arial" charset="0"/>
                <a:cs typeface="Arial" charset="0"/>
              </a:rPr>
              <a:t>Solid Waste Treatment Permit since 2002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p:txBody>
          <a:bodyPr/>
          <a:lstStyle/>
          <a:p>
            <a:pPr algn="ctr"/>
            <a:r>
              <a:rPr lang="en-US" dirty="0" smtClean="0"/>
              <a:t> </a:t>
            </a:r>
            <a:r>
              <a:rPr lang="en-US" sz="2800" dirty="0" smtClean="0"/>
              <a:t>What is Anaerobic Digestion (AD)?</a:t>
            </a:r>
          </a:p>
        </p:txBody>
      </p:sp>
      <p:sp>
        <p:nvSpPr>
          <p:cNvPr id="8195" name="Content Placeholder 4"/>
          <p:cNvSpPr>
            <a:spLocks noGrp="1"/>
          </p:cNvSpPr>
          <p:nvPr>
            <p:ph idx="4294967295"/>
          </p:nvPr>
        </p:nvSpPr>
        <p:spPr>
          <a:xfrm>
            <a:off x="304800" y="1981200"/>
            <a:ext cx="4419600" cy="4648200"/>
          </a:xfrm>
        </p:spPr>
        <p:txBody>
          <a:bodyPr/>
          <a:lstStyle/>
          <a:p>
            <a:pPr marL="457200" indent="-457200">
              <a:spcBef>
                <a:spcPts val="500"/>
              </a:spcBef>
              <a:buFontTx/>
              <a:buNone/>
            </a:pPr>
            <a:r>
              <a:rPr lang="en-US" sz="2000" dirty="0" smtClean="0"/>
              <a:t>Similar to composting </a:t>
            </a:r>
          </a:p>
          <a:p>
            <a:pPr marL="457200" indent="-457200">
              <a:spcBef>
                <a:spcPts val="500"/>
              </a:spcBef>
            </a:pPr>
            <a:r>
              <a:rPr lang="en-US" sz="2000" dirty="0" smtClean="0"/>
              <a:t>AD uses biological organisms to breakdown organic material, but in the absence of oxygen.</a:t>
            </a:r>
          </a:p>
          <a:p>
            <a:pPr marL="457200" indent="-457200">
              <a:spcBef>
                <a:spcPts val="500"/>
              </a:spcBef>
              <a:buFontTx/>
              <a:buNone/>
            </a:pPr>
            <a:r>
              <a:rPr lang="en-US" sz="2000" dirty="0" smtClean="0"/>
              <a:t>Unlike composting </a:t>
            </a:r>
          </a:p>
          <a:p>
            <a:pPr marL="457200" indent="-457200">
              <a:spcBef>
                <a:spcPts val="500"/>
              </a:spcBef>
            </a:pPr>
            <a:r>
              <a:rPr lang="en-US" sz="2000" dirty="0" smtClean="0"/>
              <a:t>AD is intended to create and collect methane (gas) for use as a product</a:t>
            </a:r>
          </a:p>
          <a:p>
            <a:pPr marL="457200" indent="-457200">
              <a:spcBef>
                <a:spcPts val="500"/>
              </a:spcBef>
              <a:buFontTx/>
              <a:buNone/>
            </a:pPr>
            <a:r>
              <a:rPr lang="en-US" sz="2000" dirty="0" smtClean="0"/>
              <a:t>Products of AD are: </a:t>
            </a:r>
          </a:p>
          <a:p>
            <a:pPr marL="457200" indent="-457200">
              <a:spcBef>
                <a:spcPts val="500"/>
              </a:spcBef>
            </a:pPr>
            <a:r>
              <a:rPr lang="en-US" sz="2000" dirty="0" smtClean="0"/>
              <a:t>Methane used for energy production </a:t>
            </a:r>
          </a:p>
          <a:p>
            <a:pPr marL="457200" indent="-457200">
              <a:spcBef>
                <a:spcPts val="500"/>
              </a:spcBef>
            </a:pPr>
            <a:r>
              <a:rPr lang="en-US" sz="2000" dirty="0" smtClean="0"/>
              <a:t>Liquid and solid digestate used for soil fertility purposes</a:t>
            </a:r>
          </a:p>
        </p:txBody>
      </p:sp>
      <p:sp>
        <p:nvSpPr>
          <p:cNvPr id="8197" name="TextBox 6"/>
          <p:cNvSpPr txBox="1">
            <a:spLocks noChangeArrowheads="1"/>
          </p:cNvSpPr>
          <p:nvPr/>
        </p:nvSpPr>
        <p:spPr bwMode="auto">
          <a:xfrm>
            <a:off x="4724400" y="5562600"/>
            <a:ext cx="4267200" cy="1077218"/>
          </a:xfrm>
          <a:prstGeom prst="rect">
            <a:avLst/>
          </a:prstGeom>
          <a:noFill/>
          <a:ln w="9525">
            <a:noFill/>
            <a:miter lim="800000"/>
            <a:headEnd/>
            <a:tailEnd/>
          </a:ln>
        </p:spPr>
        <p:txBody>
          <a:bodyPr wrap="square">
            <a:spAutoFit/>
          </a:bodyPr>
          <a:lstStyle/>
          <a:p>
            <a:pPr algn="ctr"/>
            <a:r>
              <a:rPr lang="en-US" sz="1600" b="1" dirty="0" err="1" smtClean="0">
                <a:latin typeface="Arial" charset="0"/>
                <a:cs typeface="Arial" charset="0"/>
              </a:rPr>
              <a:t>Lochmead</a:t>
            </a:r>
            <a:r>
              <a:rPr lang="en-US" sz="1600" b="1" dirty="0" smtClean="0">
                <a:latin typeface="Arial" charset="0"/>
                <a:cs typeface="Arial" charset="0"/>
              </a:rPr>
              <a:t> Dairy</a:t>
            </a:r>
            <a:r>
              <a:rPr lang="en-US" sz="1600" b="1" dirty="0">
                <a:latin typeface="Arial" charset="0"/>
                <a:cs typeface="Arial" charset="0"/>
              </a:rPr>
              <a:t> </a:t>
            </a:r>
            <a:r>
              <a:rPr lang="en-US" sz="1600" b="1" dirty="0" smtClean="0">
                <a:latin typeface="Arial" charset="0"/>
                <a:cs typeface="Arial" charset="0"/>
              </a:rPr>
              <a:t>Anaerobic Digester</a:t>
            </a:r>
          </a:p>
          <a:p>
            <a:pPr algn="ctr"/>
            <a:r>
              <a:rPr lang="en-US" sz="1600" b="1" dirty="0" smtClean="0">
                <a:latin typeface="Arial" charset="0"/>
                <a:cs typeface="Arial" charset="0"/>
              </a:rPr>
              <a:t>Junction City</a:t>
            </a:r>
          </a:p>
          <a:p>
            <a:pPr algn="ctr"/>
            <a:r>
              <a:rPr lang="en-US" sz="1600" dirty="0" smtClean="0">
                <a:latin typeface="Arial" charset="0"/>
                <a:cs typeface="Arial" charset="0"/>
              </a:rPr>
              <a:t>Oregon Dept. of Agriculture oversight; no DEQ solid waste permit</a:t>
            </a:r>
            <a:endParaRPr lang="en-US" sz="1600" dirty="0">
              <a:latin typeface="Arial" charset="0"/>
              <a:cs typeface="Arial" charset="0"/>
            </a:endParaRPr>
          </a:p>
        </p:txBody>
      </p:sp>
      <p:pic>
        <p:nvPicPr>
          <p:cNvPr id="6" name="Content Placeholder 10" descr="IMG_3140.JPG"/>
          <p:cNvPicPr>
            <a:picLocks noGrp="1" noChangeAspect="1"/>
          </p:cNvPicPr>
          <p:nvPr>
            <p:ph sz="half" idx="2"/>
          </p:nvPr>
        </p:nvPicPr>
        <p:blipFill>
          <a:blip r:embed="rId3" cstate="print"/>
          <a:stretch>
            <a:fillRect/>
          </a:stretch>
        </p:blipFill>
        <p:spPr>
          <a:xfrm>
            <a:off x="4800600" y="2362200"/>
            <a:ext cx="3962400" cy="2971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idx="4294967295"/>
          </p:nvPr>
        </p:nvSpPr>
        <p:spPr/>
        <p:txBody>
          <a:bodyPr/>
          <a:lstStyle/>
          <a:p>
            <a:pPr algn="ctr"/>
            <a:r>
              <a:rPr lang="en-US" dirty="0" smtClean="0"/>
              <a:t> </a:t>
            </a:r>
            <a:r>
              <a:rPr lang="en-US" sz="2800" dirty="0" smtClean="0"/>
              <a:t>Incorporating anaerobic digestion</a:t>
            </a:r>
            <a:br>
              <a:rPr lang="en-US" sz="2800" dirty="0" smtClean="0"/>
            </a:br>
            <a:r>
              <a:rPr lang="en-US" sz="2800" dirty="0" smtClean="0"/>
              <a:t>in composting facility rules</a:t>
            </a:r>
          </a:p>
        </p:txBody>
      </p:sp>
      <p:sp>
        <p:nvSpPr>
          <p:cNvPr id="8195" name="Content Placeholder 4"/>
          <p:cNvSpPr>
            <a:spLocks noGrp="1"/>
          </p:cNvSpPr>
          <p:nvPr>
            <p:ph idx="4294967295"/>
          </p:nvPr>
        </p:nvSpPr>
        <p:spPr>
          <a:xfrm>
            <a:off x="304800" y="2057400"/>
            <a:ext cx="4419600" cy="4495800"/>
          </a:xfrm>
        </p:spPr>
        <p:txBody>
          <a:bodyPr/>
          <a:lstStyle/>
          <a:p>
            <a:pPr marL="0" indent="0">
              <a:spcBef>
                <a:spcPts val="500"/>
              </a:spcBef>
              <a:buFontTx/>
              <a:buNone/>
            </a:pPr>
            <a:r>
              <a:rPr lang="en-US" sz="2200" dirty="0" smtClean="0"/>
              <a:t>Composting rules amended to include AD specific issues:</a:t>
            </a:r>
          </a:p>
          <a:p>
            <a:pPr marL="457200" indent="-457200">
              <a:spcBef>
                <a:spcPts val="500"/>
              </a:spcBef>
            </a:pPr>
            <a:r>
              <a:rPr lang="en-US" sz="2000" dirty="0" smtClean="0"/>
              <a:t>New definitions</a:t>
            </a:r>
          </a:p>
          <a:p>
            <a:pPr marL="457200" indent="-457200">
              <a:spcBef>
                <a:spcPts val="500"/>
              </a:spcBef>
            </a:pPr>
            <a:r>
              <a:rPr lang="en-US" sz="2000" dirty="0" smtClean="0"/>
              <a:t>Amended existing definitions</a:t>
            </a:r>
          </a:p>
          <a:p>
            <a:pPr marL="457200" indent="-457200">
              <a:spcBef>
                <a:spcPts val="500"/>
              </a:spcBef>
            </a:pPr>
            <a:r>
              <a:rPr lang="en-US" sz="2000" dirty="0" smtClean="0"/>
              <a:t>Added type 4 feedstock</a:t>
            </a:r>
          </a:p>
          <a:p>
            <a:pPr marL="457200" indent="-457200">
              <a:spcBef>
                <a:spcPts val="500"/>
              </a:spcBef>
            </a:pPr>
            <a:r>
              <a:rPr lang="en-US" sz="2000" dirty="0" smtClean="0"/>
              <a:t>Farm AD units permit exemption under conditions</a:t>
            </a:r>
          </a:p>
          <a:p>
            <a:pPr marL="457200" indent="-457200">
              <a:spcBef>
                <a:spcPts val="500"/>
              </a:spcBef>
            </a:pPr>
            <a:r>
              <a:rPr lang="en-US" sz="2000" dirty="0" smtClean="0"/>
              <a:t>Adjusted performance standards</a:t>
            </a:r>
          </a:p>
          <a:p>
            <a:pPr marL="457200" indent="-457200">
              <a:spcBef>
                <a:spcPts val="500"/>
              </a:spcBef>
            </a:pPr>
            <a:r>
              <a:rPr lang="en-US" sz="2000" dirty="0" smtClean="0"/>
              <a:t>Pathogen reduction standards for digestate; including type 4 feedstocks</a:t>
            </a:r>
          </a:p>
          <a:p>
            <a:pPr marL="457200" indent="-457200">
              <a:spcBef>
                <a:spcPts val="500"/>
              </a:spcBef>
            </a:pPr>
            <a:r>
              <a:rPr lang="en-US" sz="2000" dirty="0" smtClean="0"/>
              <a:t>Unacceptable odors amended</a:t>
            </a:r>
          </a:p>
          <a:p>
            <a:pPr marL="457200" indent="-457200">
              <a:spcBef>
                <a:spcPts val="500"/>
              </a:spcBef>
            </a:pPr>
            <a:endParaRPr lang="en-US" sz="2000" b="1" dirty="0" smtClean="0"/>
          </a:p>
          <a:p>
            <a:pPr marL="457200" indent="-457200">
              <a:spcBef>
                <a:spcPts val="500"/>
              </a:spcBef>
              <a:buFontTx/>
              <a:buNone/>
            </a:pPr>
            <a:endParaRPr lang="en-US" sz="2000" b="1" dirty="0" smtClean="0"/>
          </a:p>
        </p:txBody>
      </p:sp>
      <p:sp>
        <p:nvSpPr>
          <p:cNvPr id="8197" name="TextBox 6"/>
          <p:cNvSpPr txBox="1">
            <a:spLocks noChangeArrowheads="1"/>
          </p:cNvSpPr>
          <p:nvPr/>
        </p:nvSpPr>
        <p:spPr bwMode="auto">
          <a:xfrm>
            <a:off x="4724400" y="5562600"/>
            <a:ext cx="4267200" cy="1323439"/>
          </a:xfrm>
          <a:prstGeom prst="rect">
            <a:avLst/>
          </a:prstGeom>
          <a:noFill/>
          <a:ln w="9525">
            <a:noFill/>
            <a:miter lim="800000"/>
            <a:headEnd/>
            <a:tailEnd/>
          </a:ln>
        </p:spPr>
        <p:txBody>
          <a:bodyPr wrap="square">
            <a:spAutoFit/>
          </a:bodyPr>
          <a:lstStyle/>
          <a:p>
            <a:pPr algn="ctr"/>
            <a:r>
              <a:rPr lang="en-US" sz="1600" b="1" dirty="0" smtClean="0">
                <a:latin typeface="Arial" charset="0"/>
                <a:cs typeface="Arial" charset="0"/>
              </a:rPr>
              <a:t>JC </a:t>
            </a:r>
            <a:r>
              <a:rPr lang="en-US" sz="1600" b="1" dirty="0" err="1" smtClean="0">
                <a:latin typeface="Arial" charset="0"/>
                <a:cs typeface="Arial" charset="0"/>
              </a:rPr>
              <a:t>Biomethane</a:t>
            </a:r>
            <a:r>
              <a:rPr lang="en-US" sz="1600" b="1" dirty="0">
                <a:latin typeface="Arial" charset="0"/>
                <a:cs typeface="Arial" charset="0"/>
              </a:rPr>
              <a:t> </a:t>
            </a:r>
            <a:r>
              <a:rPr lang="en-US" sz="1600" b="1" dirty="0" smtClean="0">
                <a:latin typeface="Arial" charset="0"/>
                <a:cs typeface="Arial" charset="0"/>
              </a:rPr>
              <a:t>Anaerobic Digester</a:t>
            </a:r>
          </a:p>
          <a:p>
            <a:pPr algn="ctr"/>
            <a:r>
              <a:rPr lang="en-US" sz="1600" b="1" dirty="0" smtClean="0">
                <a:latin typeface="Arial" charset="0"/>
                <a:cs typeface="Arial" charset="0"/>
              </a:rPr>
              <a:t>Junction City</a:t>
            </a:r>
          </a:p>
          <a:p>
            <a:pPr algn="ctr"/>
            <a:r>
              <a:rPr lang="en-US" sz="1600" dirty="0" smtClean="0">
                <a:latin typeface="Arial" charset="0"/>
                <a:cs typeface="Arial" charset="0"/>
              </a:rPr>
              <a:t>Has solid waste treatment permit</a:t>
            </a:r>
          </a:p>
          <a:p>
            <a:pPr algn="ctr"/>
            <a:r>
              <a:rPr lang="en-US" sz="1600" dirty="0" smtClean="0">
                <a:latin typeface="Arial" charset="0"/>
                <a:cs typeface="Arial" charset="0"/>
              </a:rPr>
              <a:t>(2012), under construction</a:t>
            </a:r>
          </a:p>
          <a:p>
            <a:pPr algn="ctr"/>
            <a:endParaRPr lang="en-US" sz="1600" b="1" dirty="0">
              <a:latin typeface="Arial" charset="0"/>
              <a:cs typeface="Arial" charset="0"/>
            </a:endParaRPr>
          </a:p>
        </p:txBody>
      </p:sp>
      <p:pic>
        <p:nvPicPr>
          <p:cNvPr id="8" name="Content Placeholder 7" descr="IMG_0014.JPG"/>
          <p:cNvPicPr>
            <a:picLocks noGrp="1" noChangeAspect="1"/>
          </p:cNvPicPr>
          <p:nvPr>
            <p:ph sz="quarter" idx="2"/>
          </p:nvPr>
        </p:nvPicPr>
        <p:blipFill>
          <a:blip r:embed="rId3"/>
          <a:stretch>
            <a:fillRect/>
          </a:stretch>
        </p:blipFill>
        <p:spPr>
          <a:xfrm>
            <a:off x="4648200" y="2286000"/>
            <a:ext cx="4165600" cy="3124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B_NoLogo">
  <a:themeElements>
    <a:clrScheme name="BB_NoLogo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fontScheme name="BB_No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B_No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B_No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B_No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B_No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B_No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B_No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B_No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B_NoLogo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BB_NoLogo 9">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75BA"/>
        </a:hlink>
        <a:folHlink>
          <a:srgbClr val="A71A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75BA"/>
        </a:hlink>
        <a:folHlink>
          <a:srgbClr val="A71A8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ListId:docs;">Hearing materials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F656C18D4DBE4292CE263017775E95" ma:contentTypeVersion="" ma:contentTypeDescription="Create a new document." ma:contentTypeScope="" ma:versionID="6f9b2c2def0ec3a842d5d87adbec1b44">
  <xsd:schema xmlns:xsd="http://www.w3.org/2001/XMLSchema" xmlns:xs="http://www.w3.org/2001/XMLSchema" xmlns:p="http://schemas.microsoft.com/office/2006/metadata/properties" xmlns:ns2="$ListId:docs;" targetNamespace="http://schemas.microsoft.com/office/2006/metadata/properties" ma:root="true" ma:fieldsID="d48d35180bb01c23570758acb307299c" ns2:_="">
    <xsd:import namespace="$ListId:docs;"/>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ma:displayName="Category" ma:format="Dropdown" ma:internalName="Category">
      <xsd:simpleType>
        <xsd:restriction base="dms:Choice">
          <xsd:enumeration value="Considerations"/>
          <xsd:enumeration value="Resources"/>
          <xsd:enumeration value="Schedule"/>
          <xsd:enumeration value="Proposal"/>
          <xsd:enumeration value="Rule"/>
          <xsd:enumeration value="Supporting document"/>
          <xsd:enumeration value="Supporting data"/>
          <xsd:enumeration value="External communications"/>
          <xsd:enumeration value="Internal communications"/>
          <xsd:enumeration value="Roster"/>
          <xsd:enumeration value="Agenda"/>
          <xsd:enumeration value="Minutes"/>
          <xsd:enumeration value="Work notes"/>
          <xsd:enumeration value="Fee approval"/>
          <xsd:enumeration value="Notice"/>
          <xsd:enumeration value="Evidence"/>
          <xsd:enumeration value="Hearing materials"/>
          <xsd:enumeration value="Filing"/>
          <xsd:enumeration value="Implementation"/>
          <xsd:enumeration value="Lessons learned"/>
          <xsd:enumeration value="Tools"/>
          <xsd:enumeration value="Charter"/>
          <xsd:enumeration value="Advisory Committee Member Appointment"/>
          <xsd:enumeration value="ASTWMO Survey"/>
          <xsd:enumeration value="Rule Changes"/>
          <xsd:enumeration value="Scoping"/>
          <xsd:enumeration value="Solid Waste Defini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07F98D-27BA-4EC7-9858-08E0B18BB67B}">
  <ds:schemaRefs>
    <ds:schemaRef ds:uri="http://schemas.microsoft.com/sharepoint/v3/contenttype/forms"/>
  </ds:schemaRefs>
</ds:datastoreItem>
</file>

<file path=customXml/itemProps2.xml><?xml version="1.0" encoding="utf-8"?>
<ds:datastoreItem xmlns:ds="http://schemas.openxmlformats.org/officeDocument/2006/customXml" ds:itemID="{ACE40EFE-EF53-42D8-8901-185DB8C5BFD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F832D8D0-B052-4E5A-BE6B-9901C81CA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8138</TotalTime>
  <Words>3053</Words>
  <Application>Microsoft Office PowerPoint</Application>
  <PresentationFormat>On-screen Show (4:3)</PresentationFormat>
  <Paragraphs>277</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BB_NoLogo</vt:lpstr>
      <vt:lpstr>2_Office Theme</vt:lpstr>
      <vt:lpstr>Conversion Technology  Rule Development   </vt:lpstr>
      <vt:lpstr>Overview of Proposed Conversion Technology Rule Amendments </vt:lpstr>
      <vt:lpstr>What are Conversion Technology Facilities?</vt:lpstr>
      <vt:lpstr>Why a New Conversion Technology Permit?</vt:lpstr>
      <vt:lpstr>Not all conversion technology facilities have worked out.</vt:lpstr>
      <vt:lpstr>Proposal: Processing Technology Ties to Permit Type</vt:lpstr>
      <vt:lpstr> Anaerobic Digestion Propose to include in composting rules</vt:lpstr>
      <vt:lpstr> What is Anaerobic Digestion (AD)?</vt:lpstr>
      <vt:lpstr> Incorporating anaerobic digestion in composting facility rules</vt:lpstr>
      <vt:lpstr>Chemical, Thermal Processes to be covered under new  Conversion Technology Rules &amp; Permit</vt:lpstr>
      <vt:lpstr> Permit vs. Registration (similar to composting rules)</vt:lpstr>
      <vt:lpstr>Level of Regulation Depends on Evaluation of Potential Risk Factors </vt:lpstr>
      <vt:lpstr>Permit Exemptions</vt:lpstr>
      <vt:lpstr>Proposed Performance Standards </vt:lpstr>
      <vt:lpstr>Permitting Fees</vt:lpstr>
      <vt:lpstr>DEQ Soliciting Public Comment</vt:lpstr>
    </vt:vector>
  </TitlesOfParts>
  <Company>DEQ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Fonts and Sizes - Title is Arial 26 Bold</dc:title>
  <dc:creator>State of Oregon</dc:creator>
  <cp:lastModifiedBy>bbarrow</cp:lastModifiedBy>
  <cp:revision>528</cp:revision>
  <cp:lastPrinted>2012-04-11T17:56:11Z</cp:lastPrinted>
  <dcterms:created xsi:type="dcterms:W3CDTF">2010-05-25T18:55:45Z</dcterms:created>
  <dcterms:modified xsi:type="dcterms:W3CDTF">2013-01-15T02:43:54Z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0x01010056F656C18D4DBE4292CE263017775E95</vt:lpwstr>
  </property>
</Properties>
</file>