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0.xml" ContentType="application/vnd.openxmlformats-officedocument.presentationml.slideLayout+xml"/>
  <Default Extension="tiff" ContentType="image/tif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1"/>
  </p:notesMasterIdLst>
  <p:handoutMasterIdLst>
    <p:handoutMasterId r:id="rId12"/>
  </p:handoutMasterIdLst>
  <p:sldIdLst>
    <p:sldId id="259" r:id="rId2"/>
    <p:sldId id="261" r:id="rId3"/>
    <p:sldId id="257" r:id="rId4"/>
    <p:sldId id="258" r:id="rId5"/>
    <p:sldId id="260" r:id="rId6"/>
    <p:sldId id="262" r:id="rId7"/>
    <p:sldId id="263" r:id="rId8"/>
    <p:sldId id="264" r:id="rId9"/>
    <p:sldId id="265" r:id="rId10"/>
  </p:sldIdLst>
  <p:sldSz cx="9144000" cy="6858000" type="screen4x3"/>
  <p:notesSz cx="6858000" cy="9144000"/>
  <p:custDataLst>
    <p:tags r:id="rId13"/>
  </p:custDataLst>
  <p:defaultText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272"/>
    <a:srgbClr val="00817E"/>
    <a:srgbClr val="009999"/>
    <a:srgbClr val="299497"/>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36" autoAdjust="0"/>
  </p:normalViewPr>
  <p:slideViewPr>
    <p:cSldViewPr>
      <p:cViewPr varScale="1">
        <p:scale>
          <a:sx n="91" d="100"/>
          <a:sy n="91" d="100"/>
        </p:scale>
        <p:origin x="-46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78" d="100"/>
          <a:sy n="78" d="100"/>
        </p:scale>
        <p:origin x="-3060"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sz="900" dirty="0">
              <a:latin typeface="Arial" pitchFamily="34" charset="0"/>
              <a:cs typeface="Arial" pitchFamily="34"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A1D3C7A-54F4-49B9-8880-8CF32C1BEB9A}" type="datetimeFigureOut">
              <a:rPr lang="en-US" sz="900" smtClean="0">
                <a:latin typeface="Arial" pitchFamily="34" charset="0"/>
                <a:cs typeface="Arial" pitchFamily="34" charset="0"/>
              </a:rPr>
              <a:pPr/>
              <a:t>9/19/2012</a:t>
            </a:fld>
            <a:endParaRPr lang="en-US" sz="900" dirty="0">
              <a:latin typeface="Arial" pitchFamily="34" charset="0"/>
              <a:cs typeface="Arial" pitchFamily="34"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sz="900" dirty="0">
              <a:latin typeface="Arial" pitchFamily="34" charset="0"/>
              <a:cs typeface="Arial" pitchFamily="34"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BA706AD-4987-49D9-85BE-B3D1E709A58E}" type="slidenum">
              <a:rPr lang="en-US" sz="900" smtClean="0">
                <a:latin typeface="Arial" pitchFamily="34" charset="0"/>
                <a:cs typeface="Arial" pitchFamily="34" charset="0"/>
              </a:rPr>
              <a:pPr/>
              <a:t>‹#›</a:t>
            </a:fld>
            <a:endParaRPr lang="en-US" sz="900">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900">
                <a:latin typeface="Arial" pitchFamily="34" charset="0"/>
                <a:cs typeface="Arial"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900">
                <a:latin typeface="Arial" pitchFamily="34" charset="0"/>
                <a:cs typeface="Arial" pitchFamily="34" charset="0"/>
              </a:defRPr>
            </a:lvl1pPr>
          </a:lstStyle>
          <a:p>
            <a:fld id="{4C9D6970-2381-4A6F-8016-49E76EF02DE7}" type="datetimeFigureOut">
              <a:rPr lang="en-US" smtClean="0"/>
              <a:pPr/>
              <a:t>9/19/2012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900">
                <a:latin typeface="Arial" pitchFamily="34" charset="0"/>
                <a:cs typeface="Arial"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900">
                <a:latin typeface="Arial" pitchFamily="34" charset="0"/>
                <a:cs typeface="Arial" pitchFamily="34" charset="0"/>
              </a:defRPr>
            </a:lvl1pPr>
          </a:lstStyle>
          <a:p>
            <a:fld id="{104C5D67-D91E-40D0-AFA9-25945CB0C62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252" rtl="0" eaLnBrk="1" latinLnBrk="0" hangingPunct="1">
      <a:defRPr sz="1200" kern="1200">
        <a:solidFill>
          <a:schemeClr val="tx1"/>
        </a:solidFill>
        <a:latin typeface="+mn-lt"/>
        <a:ea typeface="+mn-ea"/>
        <a:cs typeface="+mn-cs"/>
      </a:defRPr>
    </a:lvl1pPr>
    <a:lvl2pPr marL="457126" algn="l" defTabSz="914252" rtl="0" eaLnBrk="1" latinLnBrk="0" hangingPunct="1">
      <a:defRPr sz="1200" kern="1200">
        <a:solidFill>
          <a:schemeClr val="tx1"/>
        </a:solidFill>
        <a:latin typeface="+mn-lt"/>
        <a:ea typeface="+mn-ea"/>
        <a:cs typeface="+mn-cs"/>
      </a:defRPr>
    </a:lvl2pPr>
    <a:lvl3pPr marL="914252" algn="l" defTabSz="914252" rtl="0" eaLnBrk="1" latinLnBrk="0" hangingPunct="1">
      <a:defRPr sz="1200" kern="1200">
        <a:solidFill>
          <a:schemeClr val="tx1"/>
        </a:solidFill>
        <a:latin typeface="+mn-lt"/>
        <a:ea typeface="+mn-ea"/>
        <a:cs typeface="+mn-cs"/>
      </a:defRPr>
    </a:lvl3pPr>
    <a:lvl4pPr marL="1371380" algn="l" defTabSz="914252" rtl="0" eaLnBrk="1" latinLnBrk="0" hangingPunct="1">
      <a:defRPr sz="1200" kern="1200">
        <a:solidFill>
          <a:schemeClr val="tx1"/>
        </a:solidFill>
        <a:latin typeface="+mn-lt"/>
        <a:ea typeface="+mn-ea"/>
        <a:cs typeface="+mn-cs"/>
      </a:defRPr>
    </a:lvl4pPr>
    <a:lvl5pPr marL="1828506" algn="l" defTabSz="914252" rtl="0" eaLnBrk="1" latinLnBrk="0" hangingPunct="1">
      <a:defRPr sz="1200" kern="1200">
        <a:solidFill>
          <a:schemeClr val="tx1"/>
        </a:solidFill>
        <a:latin typeface="+mn-lt"/>
        <a:ea typeface="+mn-ea"/>
        <a:cs typeface="+mn-cs"/>
      </a:defRPr>
    </a:lvl5pPr>
    <a:lvl6pPr marL="2285632" algn="l" defTabSz="914252" rtl="0" eaLnBrk="1" latinLnBrk="0" hangingPunct="1">
      <a:defRPr sz="1200" kern="1200">
        <a:solidFill>
          <a:schemeClr val="tx1"/>
        </a:solidFill>
        <a:latin typeface="+mn-lt"/>
        <a:ea typeface="+mn-ea"/>
        <a:cs typeface="+mn-cs"/>
      </a:defRPr>
    </a:lvl6pPr>
    <a:lvl7pPr marL="2742758" algn="l" defTabSz="914252" rtl="0" eaLnBrk="1" latinLnBrk="0" hangingPunct="1">
      <a:defRPr sz="1200" kern="1200">
        <a:solidFill>
          <a:schemeClr val="tx1"/>
        </a:solidFill>
        <a:latin typeface="+mn-lt"/>
        <a:ea typeface="+mn-ea"/>
        <a:cs typeface="+mn-cs"/>
      </a:defRPr>
    </a:lvl7pPr>
    <a:lvl8pPr marL="3199885" algn="l" defTabSz="914252" rtl="0" eaLnBrk="1" latinLnBrk="0" hangingPunct="1">
      <a:defRPr sz="1200" kern="1200">
        <a:solidFill>
          <a:schemeClr val="tx1"/>
        </a:solidFill>
        <a:latin typeface="+mn-lt"/>
        <a:ea typeface="+mn-ea"/>
        <a:cs typeface="+mn-cs"/>
      </a:defRPr>
    </a:lvl8pPr>
    <a:lvl9pPr marL="3657011" algn="l" defTabSz="914252"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a:prstGeom prst="rect">
            <a:avLst/>
          </a:prstGeom>
        </p:spPr>
        <p:txBody>
          <a:bodyPr lIns="91425" tIns="45713" rIns="91425" bIns="45713"/>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Arial" pitchFamily="34" charset="0"/>
                <a:cs typeface="Arial" pitchFamily="34" charset="0"/>
              </a:defRPr>
            </a:lvl1pPr>
            <a:lvl2pPr marL="457126" indent="0" algn="ctr">
              <a:buNone/>
              <a:defRPr>
                <a:solidFill>
                  <a:schemeClr val="tx1">
                    <a:tint val="75000"/>
                  </a:schemeClr>
                </a:solidFill>
              </a:defRPr>
            </a:lvl2pPr>
            <a:lvl3pPr marL="914252" indent="0" algn="ctr">
              <a:buNone/>
              <a:defRPr>
                <a:solidFill>
                  <a:schemeClr val="tx1">
                    <a:tint val="75000"/>
                  </a:schemeClr>
                </a:solidFill>
              </a:defRPr>
            </a:lvl3pPr>
            <a:lvl4pPr marL="1371380" indent="0" algn="ctr">
              <a:buNone/>
              <a:defRPr>
                <a:solidFill>
                  <a:schemeClr val="tx1">
                    <a:tint val="75000"/>
                  </a:schemeClr>
                </a:solidFill>
              </a:defRPr>
            </a:lvl4pPr>
            <a:lvl5pPr marL="1828506" indent="0" algn="ctr">
              <a:buNone/>
              <a:defRPr>
                <a:solidFill>
                  <a:schemeClr val="tx1">
                    <a:tint val="75000"/>
                  </a:schemeClr>
                </a:solidFill>
              </a:defRPr>
            </a:lvl5pPr>
            <a:lvl6pPr marL="2285632" indent="0" algn="ctr">
              <a:buNone/>
              <a:defRPr>
                <a:solidFill>
                  <a:schemeClr val="tx1">
                    <a:tint val="75000"/>
                  </a:schemeClr>
                </a:solidFill>
              </a:defRPr>
            </a:lvl6pPr>
            <a:lvl7pPr marL="2742758" indent="0" algn="ctr">
              <a:buNone/>
              <a:defRPr>
                <a:solidFill>
                  <a:schemeClr val="tx1">
                    <a:tint val="75000"/>
                  </a:schemeClr>
                </a:solidFill>
              </a:defRPr>
            </a:lvl7pPr>
            <a:lvl8pPr marL="3199885" indent="0" algn="ctr">
              <a:buNone/>
              <a:defRPr>
                <a:solidFill>
                  <a:schemeClr val="tx1">
                    <a:tint val="75000"/>
                  </a:schemeClr>
                </a:solidFill>
              </a:defRPr>
            </a:lvl8pPr>
            <a:lvl9pPr marL="3657011"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a:xfrm>
            <a:off x="457200" y="6324603"/>
            <a:ext cx="2895600" cy="365125"/>
          </a:xfrm>
        </p:spPr>
        <p:txBody>
          <a:bodyPr/>
          <a:lstStyle/>
          <a:p>
            <a:r>
              <a:rPr lang="en-US" dirty="0" smtClean="0"/>
              <a:t>Footer</a:t>
            </a:r>
            <a:endParaRPr lang="en-US" dirty="0"/>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debar">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a:xfrm>
            <a:off x="1524000" y="6324600"/>
            <a:ext cx="2895600" cy="365125"/>
          </a:xfrm>
        </p:spPr>
        <p:txBody>
          <a:bodyPr/>
          <a:lstStyle/>
          <a:p>
            <a:endParaRPr lang="en-US" dirty="0"/>
          </a:p>
        </p:txBody>
      </p:sp>
      <p:sp>
        <p:nvSpPr>
          <p:cNvPr id="4" name="Slide Number Placeholder 3"/>
          <p:cNvSpPr>
            <a:spLocks noGrp="1"/>
          </p:cNvSpPr>
          <p:nvPr>
            <p:ph type="sldNum" sz="quarter" idx="11"/>
          </p:nvPr>
        </p:nvSpPr>
        <p:spPr/>
        <p:txBody>
          <a:bodyPr/>
          <a:lstStyle/>
          <a:p>
            <a:fld id="{2363C456-CFC3-4674-83B9-34DB1ABF1FA1}" type="slidenum">
              <a:rPr lang="en-US" smtClean="0"/>
              <a:pPr/>
              <a:t>‹#›</a:t>
            </a:fld>
            <a:endParaRPr lang="en-US"/>
          </a:p>
        </p:txBody>
      </p:sp>
      <p:sp>
        <p:nvSpPr>
          <p:cNvPr id="6" name="Text Placeholder 5"/>
          <p:cNvSpPr>
            <a:spLocks noGrp="1"/>
          </p:cNvSpPr>
          <p:nvPr>
            <p:ph type="body" sz="quarter" idx="12" hasCustomPrompt="1"/>
          </p:nvPr>
        </p:nvSpPr>
        <p:spPr>
          <a:xfrm>
            <a:off x="0" y="1447800"/>
            <a:ext cx="1524000" cy="5410200"/>
          </a:xfrm>
          <a:solidFill>
            <a:srgbClr val="008272"/>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tIns="91440">
            <a:noAutofit/>
          </a:bodyPr>
          <a:lstStyle>
            <a:lvl1pPr marL="0" marR="0" indent="0" algn="l" defTabSz="914252" rtl="0" eaLnBrk="1" fontAlgn="auto" latinLnBrk="0" hangingPunct="1">
              <a:lnSpc>
                <a:spcPct val="100000"/>
              </a:lnSpc>
              <a:spcBef>
                <a:spcPct val="20000"/>
              </a:spcBef>
              <a:spcAft>
                <a:spcPts val="0"/>
              </a:spcAft>
              <a:buClrTx/>
              <a:buSzTx/>
              <a:buFont typeface="Arial" pitchFamily="34" charset="0"/>
              <a:buNone/>
              <a:tabLst/>
              <a:defRPr sz="1800" baseline="0">
                <a:solidFill>
                  <a:schemeClr val="bg1"/>
                </a:solidFill>
              </a:defRPr>
            </a:lvl1pPr>
          </a:lstStyle>
          <a:p>
            <a:pPr marL="0" marR="0" lvl="0" indent="0" algn="l" defTabSz="914252" rtl="0" eaLnBrk="1" fontAlgn="auto" latinLnBrk="0" hangingPunct="1">
              <a:lnSpc>
                <a:spcPct val="100000"/>
              </a:lnSpc>
              <a:spcBef>
                <a:spcPct val="20000"/>
              </a:spcBef>
              <a:spcAft>
                <a:spcPts val="0"/>
              </a:spcAft>
              <a:buClrTx/>
              <a:buSzTx/>
              <a:buFont typeface="Arial" pitchFamily="34" charset="0"/>
              <a:buNone/>
              <a:tabLst/>
              <a:defRPr/>
            </a:pPr>
            <a:r>
              <a:rPr lang="en-US" dirty="0" smtClean="0"/>
              <a:t>Sidebar Text: Insert links, contents, pictures, bulleted or numbered lists. Use custom animations to add dimension and visual interest to your presentation.</a:t>
            </a:r>
          </a:p>
          <a:p>
            <a:pPr lvl="0"/>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63C456-CFC3-4674-83B9-34DB1ABF1FA1}" type="slidenum">
              <a:rPr lang="en-US" smtClean="0"/>
              <a:pPr/>
              <a:t>‹#›</a:t>
            </a:fld>
            <a:endParaRPr lang="en-US"/>
          </a:p>
        </p:txBody>
      </p:sp>
      <p:sp>
        <p:nvSpPr>
          <p:cNvPr id="7" name="Title 1"/>
          <p:cNvSpPr>
            <a:spLocks noGrp="1"/>
          </p:cNvSpPr>
          <p:nvPr>
            <p:ph type="ctrTitle"/>
          </p:nvPr>
        </p:nvSpPr>
        <p:spPr>
          <a:xfrm>
            <a:off x="685800" y="2130428"/>
            <a:ext cx="7772400" cy="1470025"/>
          </a:xfrm>
          <a:prstGeom prst="rect">
            <a:avLst/>
          </a:prstGeom>
        </p:spPr>
        <p:txBody>
          <a:bodyPr lIns="91425" tIns="45713" rIns="91425" bIns="45713"/>
          <a:lstStyle>
            <a:lvl1pPr>
              <a:defRPr>
                <a:latin typeface="Arial" pitchFamily="34" charset="0"/>
                <a:cs typeface="Arial" pitchFamily="34" charset="0"/>
              </a:defRPr>
            </a:lvl1pPr>
          </a:lstStyle>
          <a:p>
            <a:r>
              <a:rPr lang="en-US" dirty="0" smtClean="0"/>
              <a:t>Click to edit Master title style</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2" y="1600201"/>
            <a:ext cx="4040188"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2" y="2438402"/>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8" y="1600201"/>
            <a:ext cx="4041775" cy="761999"/>
          </a:xfrm>
        </p:spPr>
        <p:txBody>
          <a:bodyPr anchor="b"/>
          <a:lstStyle>
            <a:lvl1pPr marL="0" indent="0">
              <a:buNone/>
              <a:defRPr sz="2400" b="1"/>
            </a:lvl1pPr>
            <a:lvl2pPr marL="457126" indent="0">
              <a:buNone/>
              <a:defRPr sz="2000" b="1"/>
            </a:lvl2pPr>
            <a:lvl3pPr marL="914252" indent="0">
              <a:buNone/>
              <a:defRPr sz="1800" b="1"/>
            </a:lvl3pPr>
            <a:lvl4pPr marL="1371380" indent="0">
              <a:buNone/>
              <a:defRPr sz="1600" b="1"/>
            </a:lvl4pPr>
            <a:lvl5pPr marL="1828506" indent="0">
              <a:buNone/>
              <a:defRPr sz="1600" b="1"/>
            </a:lvl5pPr>
            <a:lvl6pPr marL="2285632" indent="0">
              <a:buNone/>
              <a:defRPr sz="1600" b="1"/>
            </a:lvl6pPr>
            <a:lvl7pPr marL="2742758" indent="0">
              <a:buNone/>
              <a:defRPr sz="1600" b="1"/>
            </a:lvl7pPr>
            <a:lvl8pPr marL="3199885" indent="0">
              <a:buNone/>
              <a:defRPr sz="1600" b="1"/>
            </a:lvl8pPr>
            <a:lvl9pPr marL="365701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438402"/>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63C456-CFC3-4674-83B9-34DB1ABF1FA1}" type="slidenum">
              <a:rPr lang="en-US" smtClean="0"/>
              <a:pPr/>
              <a:t>‹#›</a:t>
            </a:fld>
            <a:endParaRPr lang="en-US"/>
          </a:p>
        </p:txBody>
      </p:sp>
      <p:sp>
        <p:nvSpPr>
          <p:cNvPr id="8" name="Table Placeholder 7"/>
          <p:cNvSpPr>
            <a:spLocks noGrp="1"/>
          </p:cNvSpPr>
          <p:nvPr>
            <p:ph type="tbl" sz="quarter" idx="13"/>
          </p:nvPr>
        </p:nvSpPr>
        <p:spPr>
          <a:xfrm>
            <a:off x="381000" y="1600200"/>
            <a:ext cx="8382000" cy="4419600"/>
          </a:xfrm>
        </p:spPr>
        <p:txBody>
          <a:bodyPr/>
          <a:lstStyle/>
          <a:p>
            <a:r>
              <a:rPr lang="en-US" dirty="0" smtClean="0"/>
              <a:t>Click icon to add table</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63C456-CFC3-4674-83B9-34DB1ABF1FA1}" type="slidenum">
              <a:rPr lang="en-US" smtClean="0"/>
              <a:pPr/>
              <a:t>‹#›</a:t>
            </a:fld>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1676400"/>
            <a:ext cx="3008313" cy="933450"/>
          </a:xfrm>
          <a:prstGeom prst="rect">
            <a:avLst/>
          </a:prstGeom>
        </p:spPr>
        <p:txBody>
          <a:bodyPr lIns="91425" tIns="45713" rIns="91425" bIns="45713"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2" y="1676403"/>
            <a:ext cx="5111751" cy="44497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743203"/>
            <a:ext cx="3008313" cy="3382963"/>
          </a:xfrm>
        </p:spPr>
        <p:txBody>
          <a:bodyPr/>
          <a:lstStyle>
            <a:lvl1pPr marL="0" indent="0">
              <a:buNone/>
              <a:defRPr sz="1400"/>
            </a:lvl1pPr>
            <a:lvl2pPr marL="457126" indent="0">
              <a:buNone/>
              <a:defRPr sz="1200"/>
            </a:lvl2pPr>
            <a:lvl3pPr marL="914252" indent="0">
              <a:buNone/>
              <a:defRPr sz="1000"/>
            </a:lvl3pPr>
            <a:lvl4pPr marL="1371380" indent="0">
              <a:buNone/>
              <a:defRPr sz="900"/>
            </a:lvl4pPr>
            <a:lvl5pPr marL="1828506" indent="0">
              <a:buNone/>
              <a:defRPr sz="900"/>
            </a:lvl5pPr>
            <a:lvl6pPr marL="2285632" indent="0">
              <a:buNone/>
              <a:defRPr sz="900"/>
            </a:lvl6pPr>
            <a:lvl7pPr marL="2742758" indent="0">
              <a:buNone/>
              <a:defRPr sz="900"/>
            </a:lvl7pPr>
            <a:lvl8pPr marL="3199885" indent="0">
              <a:buNone/>
              <a:defRPr sz="900"/>
            </a:lvl8pPr>
            <a:lvl9pPr marL="3657011"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a:prstGeom prst="rect">
            <a:avLst/>
          </a:prstGeom>
        </p:spPr>
        <p:txBody>
          <a:bodyPr lIns="91425" tIns="45713" rIns="91425" bIns="45713"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066800" y="1600200"/>
            <a:ext cx="7010400" cy="3127374"/>
          </a:xfrm>
        </p:spPr>
        <p:txBody>
          <a:bodyPr/>
          <a:lstStyle>
            <a:lvl1pPr marL="0" indent="0">
              <a:buNone/>
              <a:defRPr sz="3200"/>
            </a:lvl1pPr>
            <a:lvl2pPr marL="457126" indent="0">
              <a:buNone/>
              <a:defRPr sz="2800"/>
            </a:lvl2pPr>
            <a:lvl3pPr marL="914252" indent="0">
              <a:buNone/>
              <a:defRPr sz="2400"/>
            </a:lvl3pPr>
            <a:lvl4pPr marL="1371380" indent="0">
              <a:buNone/>
              <a:defRPr sz="2000"/>
            </a:lvl4pPr>
            <a:lvl5pPr marL="1828506" indent="0">
              <a:buNone/>
              <a:defRPr sz="2000"/>
            </a:lvl5pPr>
            <a:lvl6pPr marL="2285632" indent="0">
              <a:buNone/>
              <a:defRPr sz="2000"/>
            </a:lvl6pPr>
            <a:lvl7pPr marL="2742758" indent="0">
              <a:buNone/>
              <a:defRPr sz="2000"/>
            </a:lvl7pPr>
            <a:lvl8pPr marL="3199885" indent="0">
              <a:buNone/>
              <a:defRPr sz="2000"/>
            </a:lvl8pPr>
            <a:lvl9pPr marL="3657011"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atin typeface="Arial" pitchFamily="34" charset="0"/>
                <a:cs typeface="Arial" pitchFamily="34" charset="0"/>
              </a:defRPr>
            </a:lvl1pPr>
            <a:lvl2pPr marL="457126" indent="0">
              <a:buNone/>
              <a:defRPr sz="1200"/>
            </a:lvl2pPr>
            <a:lvl3pPr marL="914252" indent="0">
              <a:buNone/>
              <a:defRPr sz="1000"/>
            </a:lvl3pPr>
            <a:lvl4pPr marL="1371380" indent="0">
              <a:buNone/>
              <a:defRPr sz="900"/>
            </a:lvl4pPr>
            <a:lvl5pPr marL="1828506" indent="0">
              <a:buNone/>
              <a:defRPr sz="900"/>
            </a:lvl5pPr>
            <a:lvl6pPr marL="2285632" indent="0">
              <a:buNone/>
              <a:defRPr sz="900"/>
            </a:lvl6pPr>
            <a:lvl7pPr marL="2742758" indent="0">
              <a:buNone/>
              <a:defRPr sz="900"/>
            </a:lvl7pPr>
            <a:lvl8pPr marL="3199885" indent="0">
              <a:buNone/>
              <a:defRPr sz="900"/>
            </a:lvl8pPr>
            <a:lvl9pPr marL="3657011"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63C456-CFC3-4674-83B9-34DB1ABF1FA1}" type="slidenum">
              <a:rPr lang="en-US" smtClean="0"/>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tif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9000">
              <a:schemeClr val="bg1"/>
            </a:gs>
            <a:gs pos="100000">
              <a:srgbClr val="008272">
                <a:alpha val="52941"/>
              </a:srgbClr>
            </a:gs>
          </a:gsLst>
          <a:lin ang="6000000" scaled="0"/>
          <a:tileRect/>
        </a:gra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3"/>
            <a:ext cx="8229600" cy="4525963"/>
          </a:xfrm>
          <a:prstGeom prst="rect">
            <a:avLst/>
          </a:prstGeom>
        </p:spPr>
        <p:txBody>
          <a:bodyPr vert="horz" lIns="91425" tIns="45713" rIns="91425" bIns="45713"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3"/>
          </p:nvPr>
        </p:nvSpPr>
        <p:spPr>
          <a:xfrm>
            <a:off x="457200" y="6324603"/>
            <a:ext cx="2895600" cy="365125"/>
          </a:xfrm>
          <a:prstGeom prst="rect">
            <a:avLst/>
          </a:prstGeom>
        </p:spPr>
        <p:txBody>
          <a:bodyPr vert="horz" lIns="91425" tIns="45713" rIns="91425" bIns="45713" rtlCol="0" anchor="ctr"/>
          <a:lstStyle>
            <a:lvl1pPr algn="l">
              <a:defRPr sz="900" b="0">
                <a:solidFill>
                  <a:schemeClr val="bg1">
                    <a:lumMod val="50000"/>
                  </a:schemeClr>
                </a:solidFill>
                <a:latin typeface="Arial" pitchFamily="34" charset="0"/>
                <a:cs typeface="Arial" pitchFamily="34" charset="0"/>
              </a:defRPr>
            </a:lvl1pPr>
          </a:lstStyle>
          <a:p>
            <a:endParaRPr lang="en-US" dirty="0"/>
          </a:p>
        </p:txBody>
      </p:sp>
      <p:sp>
        <p:nvSpPr>
          <p:cNvPr id="6" name="Slide Number Placeholder 5"/>
          <p:cNvSpPr>
            <a:spLocks noGrp="1"/>
          </p:cNvSpPr>
          <p:nvPr>
            <p:ph type="sldNum" sz="quarter" idx="4"/>
          </p:nvPr>
        </p:nvSpPr>
        <p:spPr>
          <a:xfrm>
            <a:off x="6553200" y="6324603"/>
            <a:ext cx="2133600" cy="365125"/>
          </a:xfrm>
          <a:prstGeom prst="rect">
            <a:avLst/>
          </a:prstGeom>
        </p:spPr>
        <p:txBody>
          <a:bodyPr vert="horz" lIns="91425" tIns="45713" rIns="91425" bIns="45713" rtlCol="0" anchor="ctr"/>
          <a:lstStyle>
            <a:lvl1pPr algn="r">
              <a:defRPr sz="900">
                <a:solidFill>
                  <a:schemeClr val="tx1">
                    <a:tint val="75000"/>
                  </a:schemeClr>
                </a:solidFill>
                <a:latin typeface="Arial" pitchFamily="34" charset="0"/>
                <a:cs typeface="Arial" pitchFamily="34" charset="0"/>
              </a:defRPr>
            </a:lvl1pPr>
          </a:lstStyle>
          <a:p>
            <a:fld id="{2363C456-CFC3-4674-83B9-34DB1ABF1FA1}" type="slidenum">
              <a:rPr lang="en-US" smtClean="0"/>
              <a:pPr/>
              <a:t>‹#›</a:t>
            </a:fld>
            <a:endParaRPr lang="en-US" dirty="0"/>
          </a:p>
        </p:txBody>
      </p:sp>
      <p:grpSp>
        <p:nvGrpSpPr>
          <p:cNvPr id="7" name="Group 6"/>
          <p:cNvGrpSpPr/>
          <p:nvPr/>
        </p:nvGrpSpPr>
        <p:grpSpPr>
          <a:xfrm>
            <a:off x="914400" y="152400"/>
            <a:ext cx="8077127" cy="914400"/>
            <a:chOff x="0" y="1579"/>
            <a:chExt cx="8077127" cy="1367203"/>
          </a:xfrm>
          <a:scene3d>
            <a:camera prst="orthographicFront"/>
            <a:lightRig rig="threePt" dir="t">
              <a:rot lat="0" lon="0" rev="7500000"/>
            </a:lightRig>
          </a:scene3d>
        </p:grpSpPr>
        <p:sp>
          <p:nvSpPr>
            <p:cNvPr id="8" name="Rectangle 7"/>
            <p:cNvSpPr/>
            <p:nvPr userDrawn="1"/>
          </p:nvSpPr>
          <p:spPr>
            <a:xfrm>
              <a:off x="0" y="1579"/>
              <a:ext cx="8077127" cy="1367203"/>
            </a:xfrm>
            <a:prstGeom prst="rect">
              <a:avLst/>
            </a:prstGeom>
            <a:solidFill>
              <a:srgbClr val="008272"/>
            </a:solidFill>
            <a:sp3d prstMaterial="plastic">
              <a:bevelT w="127000" h="25400" prst="relaxedInset"/>
            </a:sp3d>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sp>
        <p:sp>
          <p:nvSpPr>
            <p:cNvPr id="9" name="Rectangle 8"/>
            <p:cNvSpPr/>
            <p:nvPr userDrawn="1"/>
          </p:nvSpPr>
          <p:spPr>
            <a:xfrm>
              <a:off x="0" y="1579"/>
              <a:ext cx="8077127" cy="1367203"/>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94310" tIns="194310" rIns="194310" bIns="194310" numCol="1" spcCol="1270" anchor="ctr" anchorCtr="0">
              <a:noAutofit/>
            </a:bodyPr>
            <a:lstStyle/>
            <a:p>
              <a:pPr lvl="0" algn="ctr" defTabSz="2266585" rtl="0">
                <a:lnSpc>
                  <a:spcPct val="90000"/>
                </a:lnSpc>
                <a:spcBef>
                  <a:spcPct val="0"/>
                </a:spcBef>
                <a:spcAft>
                  <a:spcPct val="35000"/>
                </a:spcAft>
              </a:pPr>
              <a:r>
                <a:rPr lang="en-US" sz="2800" kern="1200" baseline="0" dirty="0" smtClean="0">
                  <a:latin typeface="Arial" pitchFamily="34" charset="0"/>
                  <a:cs typeface="Arial" pitchFamily="34" charset="0"/>
                </a:rPr>
                <a:t>Proposed Rulemaking for DEQ’s Operator Certification Program</a:t>
              </a:r>
              <a:endParaRPr lang="en-US" sz="2800" kern="1200" baseline="0" dirty="0">
                <a:latin typeface="Arial" pitchFamily="34" charset="0"/>
                <a:cs typeface="Arial" pitchFamily="34" charset="0"/>
              </a:endParaRPr>
            </a:p>
          </p:txBody>
        </p:sp>
      </p:grpSp>
      <p:pic>
        <p:nvPicPr>
          <p:cNvPr id="10" name="Picture 9" descr="Logo Color Regular copy.jpg"/>
          <p:cNvPicPr>
            <a:picLocks noChangeAspect="1"/>
          </p:cNvPicPr>
          <p:nvPr/>
        </p:nvPicPr>
        <p:blipFill>
          <a:blip r:embed="rId12" cstate="print"/>
          <a:stretch>
            <a:fillRect/>
          </a:stretch>
        </p:blipFill>
        <p:spPr>
          <a:xfrm>
            <a:off x="229469" y="152400"/>
            <a:ext cx="437749" cy="1005840"/>
          </a:xfrm>
          <a:prstGeom prst="rect">
            <a:avLst/>
          </a:prstGeom>
        </p:spPr>
      </p:pic>
      <p:cxnSp>
        <p:nvCxnSpPr>
          <p:cNvPr id="11" name="Straight Connector 10"/>
          <p:cNvCxnSpPr/>
          <p:nvPr userDrawn="1"/>
        </p:nvCxnSpPr>
        <p:spPr>
          <a:xfrm>
            <a:off x="0" y="1295400"/>
            <a:ext cx="8305800" cy="0"/>
          </a:xfrm>
          <a:prstGeom prst="line">
            <a:avLst/>
          </a:prstGeom>
          <a:ln w="76200">
            <a:solidFill>
              <a:srgbClr val="008272"/>
            </a:solidFill>
          </a:ln>
          <a:effectLst>
            <a:outerShdw blurRad="50800" dist="38100" dir="8100000" algn="tr" rotWithShape="0">
              <a:prstClr val="black">
                <a:alpha val="40000"/>
              </a:prstClr>
            </a:outerShdw>
          </a:effectLst>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ransition>
    <p:fade/>
  </p:transition>
  <p:txStyles>
    <p:titleStyle>
      <a:lvl1pPr algn="ctr" defTabSz="914252" rtl="0" eaLnBrk="1" latinLnBrk="0" hangingPunct="1">
        <a:spcBef>
          <a:spcPct val="0"/>
        </a:spcBef>
        <a:buNone/>
        <a:defRPr sz="4400" kern="1200">
          <a:solidFill>
            <a:schemeClr val="tx1"/>
          </a:solidFill>
          <a:latin typeface="+mj-lt"/>
          <a:ea typeface="+mj-ea"/>
          <a:cs typeface="+mj-cs"/>
        </a:defRPr>
      </a:lvl1pPr>
    </p:titleStyle>
    <p:bodyStyle>
      <a:lvl1pPr marL="342845" indent="-342845" algn="l" defTabSz="914252"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1pPr>
      <a:lvl2pPr marL="742830" indent="-285704" algn="l" defTabSz="914252" rtl="0" eaLnBrk="1" latinLnBrk="0" hangingPunct="1">
        <a:spcBef>
          <a:spcPct val="20000"/>
        </a:spcBef>
        <a:buFont typeface="Arial" pitchFamily="34" charset="0"/>
        <a:buChar char="–"/>
        <a:defRPr sz="2200" kern="1200">
          <a:solidFill>
            <a:schemeClr val="tx1"/>
          </a:solidFill>
          <a:latin typeface="Arial" pitchFamily="34" charset="0"/>
          <a:ea typeface="+mn-ea"/>
          <a:cs typeface="Arial" pitchFamily="34" charset="0"/>
        </a:defRPr>
      </a:lvl2pPr>
      <a:lvl3pPr marL="1142816" indent="-228564" algn="l" defTabSz="914252"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3pPr>
      <a:lvl4pPr marL="1599942" indent="-228564" algn="l" defTabSz="914252"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4pPr>
      <a:lvl5pPr marL="2057069" indent="-228564" algn="l" defTabSz="914252"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5pPr>
      <a:lvl6pPr marL="2514194"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321"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448"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574" indent="-228564" algn="l" defTabSz="91425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252" rtl="0" eaLnBrk="1" latinLnBrk="0" hangingPunct="1">
        <a:defRPr sz="1800" kern="1200">
          <a:solidFill>
            <a:schemeClr val="tx1"/>
          </a:solidFill>
          <a:latin typeface="+mn-lt"/>
          <a:ea typeface="+mn-ea"/>
          <a:cs typeface="+mn-cs"/>
        </a:defRPr>
      </a:lvl1pPr>
      <a:lvl2pPr marL="457126" algn="l" defTabSz="914252" rtl="0" eaLnBrk="1" latinLnBrk="0" hangingPunct="1">
        <a:defRPr sz="1800" kern="1200">
          <a:solidFill>
            <a:schemeClr val="tx1"/>
          </a:solidFill>
          <a:latin typeface="+mn-lt"/>
          <a:ea typeface="+mn-ea"/>
          <a:cs typeface="+mn-cs"/>
        </a:defRPr>
      </a:lvl2pPr>
      <a:lvl3pPr marL="914252" algn="l" defTabSz="914252" rtl="0" eaLnBrk="1" latinLnBrk="0" hangingPunct="1">
        <a:defRPr sz="1800" kern="1200">
          <a:solidFill>
            <a:schemeClr val="tx1"/>
          </a:solidFill>
          <a:latin typeface="+mn-lt"/>
          <a:ea typeface="+mn-ea"/>
          <a:cs typeface="+mn-cs"/>
        </a:defRPr>
      </a:lvl3pPr>
      <a:lvl4pPr marL="1371380" algn="l" defTabSz="914252" rtl="0" eaLnBrk="1" latinLnBrk="0" hangingPunct="1">
        <a:defRPr sz="1800" kern="1200">
          <a:solidFill>
            <a:schemeClr val="tx1"/>
          </a:solidFill>
          <a:latin typeface="+mn-lt"/>
          <a:ea typeface="+mn-ea"/>
          <a:cs typeface="+mn-cs"/>
        </a:defRPr>
      </a:lvl4pPr>
      <a:lvl5pPr marL="1828506" algn="l" defTabSz="914252" rtl="0" eaLnBrk="1" latinLnBrk="0" hangingPunct="1">
        <a:defRPr sz="1800" kern="1200">
          <a:solidFill>
            <a:schemeClr val="tx1"/>
          </a:solidFill>
          <a:latin typeface="+mn-lt"/>
          <a:ea typeface="+mn-ea"/>
          <a:cs typeface="+mn-cs"/>
        </a:defRPr>
      </a:lvl5pPr>
      <a:lvl6pPr marL="2285632" algn="l" defTabSz="914252" rtl="0" eaLnBrk="1" latinLnBrk="0" hangingPunct="1">
        <a:defRPr sz="1800" kern="1200">
          <a:solidFill>
            <a:schemeClr val="tx1"/>
          </a:solidFill>
          <a:latin typeface="+mn-lt"/>
          <a:ea typeface="+mn-ea"/>
          <a:cs typeface="+mn-cs"/>
        </a:defRPr>
      </a:lvl6pPr>
      <a:lvl7pPr marL="2742758" algn="l" defTabSz="914252" rtl="0" eaLnBrk="1" latinLnBrk="0" hangingPunct="1">
        <a:defRPr sz="1800" kern="1200">
          <a:solidFill>
            <a:schemeClr val="tx1"/>
          </a:solidFill>
          <a:latin typeface="+mn-lt"/>
          <a:ea typeface="+mn-ea"/>
          <a:cs typeface="+mn-cs"/>
        </a:defRPr>
      </a:lvl7pPr>
      <a:lvl8pPr marL="3199885" algn="l" defTabSz="914252" rtl="0" eaLnBrk="1" latinLnBrk="0" hangingPunct="1">
        <a:defRPr sz="1800" kern="1200">
          <a:solidFill>
            <a:schemeClr val="tx1"/>
          </a:solidFill>
          <a:latin typeface="+mn-lt"/>
          <a:ea typeface="+mn-ea"/>
          <a:cs typeface="+mn-cs"/>
        </a:defRPr>
      </a:lvl8pPr>
      <a:lvl9pPr marL="3657011" algn="l" defTabSz="91425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1"/>
            <a:ext cx="8534400" cy="5257800"/>
          </a:xfrm>
        </p:spPr>
        <p:txBody>
          <a:bodyPr>
            <a:normAutofit lnSpcReduction="10000"/>
          </a:bodyPr>
          <a:lstStyle/>
          <a:p>
            <a:pPr>
              <a:buNone/>
            </a:pPr>
            <a:r>
              <a:rPr lang="en-US" dirty="0" smtClean="0"/>
              <a:t>	</a:t>
            </a:r>
          </a:p>
          <a:p>
            <a:pPr>
              <a:buNone/>
            </a:pPr>
            <a:endParaRPr lang="en-US" dirty="0" smtClean="0"/>
          </a:p>
          <a:p>
            <a:pPr>
              <a:buNone/>
            </a:pPr>
            <a:endParaRPr lang="en-US" dirty="0" smtClean="0"/>
          </a:p>
          <a:p>
            <a:pPr>
              <a:buNone/>
            </a:pPr>
            <a:r>
              <a:rPr lang="en-US" dirty="0" smtClean="0"/>
              <a:t>	</a:t>
            </a:r>
            <a:r>
              <a:rPr lang="en-US" sz="3400" dirty="0" smtClean="0"/>
              <a:t>Oregon DEQ proposes a rulemaking to increase wastewater system operator certification and program support fees. The proposal also includes minor program changes. </a:t>
            </a:r>
          </a:p>
          <a:p>
            <a:pPr>
              <a:buNone/>
            </a:pPr>
            <a:endParaRPr lang="en-US" dirty="0" smtClean="0"/>
          </a:p>
          <a:p>
            <a:pPr>
              <a:buNone/>
            </a:pPr>
            <a:endParaRPr lang="en-US" dirty="0" smtClean="0"/>
          </a:p>
          <a:p>
            <a:pPr>
              <a:buNone/>
            </a:pPr>
            <a:r>
              <a:rPr lang="en-US" dirty="0" smtClean="0"/>
              <a:t>			Statutory Authority- OAR 340-049-0005</a:t>
            </a:r>
            <a:endParaRPr lang="en-US" dirty="0"/>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None/>
            </a:pPr>
            <a:r>
              <a:rPr lang="en-US" sz="2800" b="1" dirty="0" smtClean="0"/>
              <a:t>History:</a:t>
            </a:r>
          </a:p>
          <a:p>
            <a:pPr>
              <a:buNone/>
            </a:pPr>
            <a:endParaRPr lang="en-US" sz="1400" b="1" dirty="0" smtClean="0"/>
          </a:p>
          <a:p>
            <a:pPr>
              <a:lnSpc>
                <a:spcPct val="120000"/>
              </a:lnSpc>
              <a:buNone/>
            </a:pPr>
            <a:r>
              <a:rPr lang="en-US" sz="1400" dirty="0" smtClean="0"/>
              <a:t>	</a:t>
            </a:r>
            <a:r>
              <a:rPr lang="en-US" sz="3000" dirty="0" smtClean="0"/>
              <a:t>The last rule revision and fee increase was in 2002. Over the last 10 years program cost has increased while fees stayed the same. This fee increase is needed to fund the program to continue program administration. Additional changes reflect current program practices and improvements.</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600200"/>
            <a:ext cx="8534400" cy="4708981"/>
          </a:xfrm>
          <a:prstGeom prst="rect">
            <a:avLst/>
          </a:prstGeom>
        </p:spPr>
        <p:txBody>
          <a:bodyPr wrap="square">
            <a:spAutoFit/>
          </a:bodyPr>
          <a:lstStyle/>
          <a:p>
            <a:pPr lvl="0"/>
            <a:r>
              <a:rPr lang="en-US" sz="2600" b="1" dirty="0" smtClean="0">
                <a:latin typeface="Arial" pitchFamily="34" charset="0"/>
                <a:cs typeface="Arial" pitchFamily="34" charset="0"/>
              </a:rPr>
              <a:t>Proposed rule includes the following changes:</a:t>
            </a:r>
          </a:p>
          <a:p>
            <a:pPr lvl="0"/>
            <a:endParaRPr lang="en-US" sz="1400" dirty="0" smtClean="0">
              <a:latin typeface="Arial" pitchFamily="34" charset="0"/>
              <a:cs typeface="Arial" pitchFamily="34" charset="0"/>
            </a:endParaRPr>
          </a:p>
          <a:p>
            <a:pPr lvl="1">
              <a:buFont typeface="Arial" pitchFamily="34" charset="0"/>
              <a:buChar char="•"/>
            </a:pPr>
            <a:r>
              <a:rPr lang="en-US" sz="2600" dirty="0" smtClean="0">
                <a:latin typeface="Arial" pitchFamily="34" charset="0"/>
                <a:cs typeface="Arial" pitchFamily="34" charset="0"/>
              </a:rPr>
              <a:t>Operator certification and program support fees,</a:t>
            </a:r>
          </a:p>
          <a:p>
            <a:pPr lvl="1"/>
            <a:endParaRPr lang="en-US" sz="1000" dirty="0" smtClean="0">
              <a:latin typeface="Arial" pitchFamily="34" charset="0"/>
              <a:cs typeface="Arial" pitchFamily="34" charset="0"/>
            </a:endParaRPr>
          </a:p>
          <a:p>
            <a:pPr lvl="1">
              <a:buFont typeface="Arial" pitchFamily="34" charset="0"/>
              <a:buChar char="•"/>
            </a:pPr>
            <a:r>
              <a:rPr lang="en-US" sz="2600" dirty="0" smtClean="0">
                <a:latin typeface="Arial" pitchFamily="34" charset="0"/>
                <a:cs typeface="Arial" pitchFamily="34" charset="0"/>
              </a:rPr>
              <a:t>System Supervisor compliance requirement,</a:t>
            </a:r>
          </a:p>
          <a:p>
            <a:pPr lvl="1"/>
            <a:endParaRPr lang="en-US" sz="1000" dirty="0" smtClean="0">
              <a:latin typeface="Arial" pitchFamily="34" charset="0"/>
              <a:cs typeface="Arial" pitchFamily="34" charset="0"/>
            </a:endParaRPr>
          </a:p>
          <a:p>
            <a:pPr lvl="1">
              <a:buFont typeface="Arial" pitchFamily="34" charset="0"/>
              <a:buChar char="•"/>
            </a:pPr>
            <a:r>
              <a:rPr lang="en-US" sz="2600" dirty="0" smtClean="0">
                <a:latin typeface="Arial" pitchFamily="34" charset="0"/>
                <a:cs typeface="Arial" pitchFamily="34" charset="0"/>
              </a:rPr>
              <a:t>Small Wastewater System Certification,</a:t>
            </a:r>
          </a:p>
          <a:p>
            <a:pPr lvl="1"/>
            <a:endParaRPr lang="en-US" sz="1000" dirty="0" smtClean="0">
              <a:latin typeface="Arial" pitchFamily="34" charset="0"/>
              <a:cs typeface="Arial" pitchFamily="34" charset="0"/>
            </a:endParaRPr>
          </a:p>
          <a:p>
            <a:pPr lvl="1">
              <a:buFont typeface="Arial" pitchFamily="34" charset="0"/>
              <a:buChar char="•"/>
            </a:pPr>
            <a:r>
              <a:rPr lang="en-US" sz="2400" dirty="0" smtClean="0">
                <a:latin typeface="Arial" pitchFamily="34" charset="0"/>
                <a:cs typeface="Arial" pitchFamily="34" charset="0"/>
              </a:rPr>
              <a:t> </a:t>
            </a:r>
            <a:r>
              <a:rPr lang="en-US" sz="2600" dirty="0" smtClean="0">
                <a:latin typeface="Arial" pitchFamily="34" charset="0"/>
                <a:cs typeface="Arial" pitchFamily="34" charset="0"/>
              </a:rPr>
              <a:t>“Acceptable Operating Experience” language,</a:t>
            </a:r>
          </a:p>
          <a:p>
            <a:pPr lvl="1"/>
            <a:endParaRPr lang="en-US" sz="1000" dirty="0" smtClean="0">
              <a:latin typeface="Arial" pitchFamily="34" charset="0"/>
              <a:cs typeface="Arial" pitchFamily="34" charset="0"/>
            </a:endParaRPr>
          </a:p>
          <a:p>
            <a:pPr lvl="1">
              <a:buFont typeface="Arial" pitchFamily="34" charset="0"/>
              <a:buChar char="•"/>
            </a:pPr>
            <a:r>
              <a:rPr lang="en-US" sz="2600" dirty="0" smtClean="0">
                <a:latin typeface="Arial" pitchFamily="34" charset="0"/>
                <a:cs typeface="Arial" pitchFamily="34" charset="0"/>
              </a:rPr>
              <a:t>Exam scheduling language,</a:t>
            </a:r>
          </a:p>
          <a:p>
            <a:pPr lvl="1"/>
            <a:endParaRPr lang="en-US" sz="1000" dirty="0" smtClean="0">
              <a:latin typeface="Arial" pitchFamily="34" charset="0"/>
              <a:cs typeface="Arial" pitchFamily="34" charset="0"/>
            </a:endParaRPr>
          </a:p>
          <a:p>
            <a:pPr lvl="1">
              <a:buFont typeface="Arial" pitchFamily="34" charset="0"/>
              <a:buChar char="•"/>
            </a:pPr>
            <a:r>
              <a:rPr lang="en-US" sz="2600" dirty="0" smtClean="0">
                <a:latin typeface="Arial" pitchFamily="34" charset="0"/>
                <a:cs typeface="Arial" pitchFamily="34" charset="0"/>
              </a:rPr>
              <a:t>Duration of Re-examination period and,</a:t>
            </a:r>
          </a:p>
          <a:p>
            <a:pPr lvl="1"/>
            <a:endParaRPr lang="en-US" sz="1000" dirty="0" smtClean="0">
              <a:latin typeface="Arial" pitchFamily="34" charset="0"/>
              <a:cs typeface="Arial" pitchFamily="34" charset="0"/>
            </a:endParaRPr>
          </a:p>
          <a:p>
            <a:pPr lvl="1">
              <a:buFont typeface="Arial" pitchFamily="34" charset="0"/>
              <a:buChar char="•"/>
            </a:pPr>
            <a:r>
              <a:rPr lang="en-US" sz="2600" dirty="0" smtClean="0">
                <a:latin typeface="Arial" pitchFamily="34" charset="0"/>
                <a:cs typeface="Arial" pitchFamily="34" charset="0"/>
              </a:rPr>
              <a:t>Advisory Committee language.</a:t>
            </a:r>
          </a:p>
          <a:p>
            <a:pPr lvl="0">
              <a:buFont typeface="Arial" pitchFamily="34" charset="0"/>
              <a:buChar char="•"/>
            </a:pPr>
            <a:endParaRPr lang="en-US"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457200" y="1447801"/>
            <a:ext cx="7315200" cy="457200"/>
          </a:xfrm>
        </p:spPr>
        <p:txBody>
          <a:bodyPr/>
          <a:lstStyle/>
          <a:p>
            <a:r>
              <a:rPr lang="en-US" sz="1800" b="1" dirty="0" smtClean="0"/>
              <a:t>Operator Certification Fee</a:t>
            </a:r>
            <a:endParaRPr lang="en-US" sz="1800" b="1" dirty="0"/>
          </a:p>
        </p:txBody>
      </p:sp>
      <p:sp>
        <p:nvSpPr>
          <p:cNvPr id="3" name="Content Placeholder 2"/>
          <p:cNvSpPr>
            <a:spLocks noGrp="1"/>
          </p:cNvSpPr>
          <p:nvPr>
            <p:ph idx="4294967295"/>
          </p:nvPr>
        </p:nvSpPr>
        <p:spPr>
          <a:xfrm>
            <a:off x="685800" y="6400800"/>
            <a:ext cx="7315200" cy="304800"/>
          </a:xfrm>
        </p:spPr>
        <p:txBody>
          <a:bodyPr>
            <a:normAutofit fontScale="25000" lnSpcReduction="20000"/>
          </a:bodyPr>
          <a:lstStyle/>
          <a:p>
            <a:pPr>
              <a:buNone/>
            </a:pPr>
            <a:endParaRPr lang="en-US" sz="4000" dirty="0" smtClean="0"/>
          </a:p>
          <a:p>
            <a:pPr>
              <a:buNone/>
            </a:pPr>
            <a:r>
              <a:rPr lang="en-US" sz="4000" dirty="0" smtClean="0"/>
              <a:t>	</a:t>
            </a:r>
          </a:p>
          <a:p>
            <a:pPr>
              <a:buNone/>
            </a:pPr>
            <a:endParaRPr lang="en-US" dirty="0" smtClean="0"/>
          </a:p>
          <a:p>
            <a:pPr>
              <a:buNone/>
            </a:pPr>
            <a:r>
              <a:rPr lang="en-US" dirty="0" smtClean="0"/>
              <a:t> </a:t>
            </a:r>
          </a:p>
        </p:txBody>
      </p:sp>
      <p:graphicFrame>
        <p:nvGraphicFramePr>
          <p:cNvPr id="4" name="Table 3"/>
          <p:cNvGraphicFramePr>
            <a:graphicFrameLocks noGrp="1"/>
          </p:cNvGraphicFramePr>
          <p:nvPr/>
        </p:nvGraphicFramePr>
        <p:xfrm>
          <a:off x="457200" y="1828800"/>
          <a:ext cx="8077200" cy="4323080"/>
        </p:xfrm>
        <a:graphic>
          <a:graphicData uri="http://schemas.openxmlformats.org/drawingml/2006/table">
            <a:tbl>
              <a:tblPr firstRow="1" bandRow="1">
                <a:tableStyleId>{5C22544A-7EE6-4342-B048-85BDC9FD1C3A}</a:tableStyleId>
              </a:tblPr>
              <a:tblGrid>
                <a:gridCol w="2971800"/>
                <a:gridCol w="1676400"/>
                <a:gridCol w="1600200"/>
                <a:gridCol w="1828800"/>
              </a:tblGrid>
              <a:tr h="716280">
                <a:tc>
                  <a:txBody>
                    <a:bodyPr/>
                    <a:lstStyle/>
                    <a:p>
                      <a:r>
                        <a:rPr lang="en-US" dirty="0" smtClean="0"/>
                        <a:t>Certification Type by Examination </a:t>
                      </a:r>
                      <a:endParaRPr lang="en-US" dirty="0"/>
                    </a:p>
                  </a:txBody>
                  <a:tcPr/>
                </a:tc>
                <a:tc>
                  <a:txBody>
                    <a:bodyPr/>
                    <a:lstStyle/>
                    <a:p>
                      <a:r>
                        <a:rPr lang="en-US" dirty="0" smtClean="0"/>
                        <a:t>Current CBE </a:t>
                      </a:r>
                      <a:r>
                        <a:rPr lang="en-US" dirty="0" smtClean="0"/>
                        <a:t>Fee ($)</a:t>
                      </a:r>
                      <a:endParaRPr lang="en-US" dirty="0"/>
                    </a:p>
                  </a:txBody>
                  <a:tcPr/>
                </a:tc>
                <a:tc>
                  <a:txBody>
                    <a:bodyPr/>
                    <a:lstStyle/>
                    <a:p>
                      <a:r>
                        <a:rPr lang="en-US" dirty="0" smtClean="0"/>
                        <a:t>Proposed </a:t>
                      </a:r>
                      <a:r>
                        <a:rPr lang="en-US" dirty="0" smtClean="0"/>
                        <a:t>Fee ($)</a:t>
                      </a:r>
                      <a:endParaRPr lang="en-US" dirty="0"/>
                    </a:p>
                  </a:txBody>
                  <a:tcPr/>
                </a:tc>
                <a:tc>
                  <a:txBody>
                    <a:bodyPr/>
                    <a:lstStyle/>
                    <a:p>
                      <a:r>
                        <a:rPr lang="en-US" dirty="0" smtClean="0"/>
                        <a:t>Proposed Fee </a:t>
                      </a:r>
                      <a:r>
                        <a:rPr lang="en-US" dirty="0" smtClean="0"/>
                        <a:t>Increase ($)</a:t>
                      </a:r>
                      <a:endParaRPr lang="en-US" dirty="0"/>
                    </a:p>
                  </a:txBody>
                  <a:tcPr/>
                </a:tc>
              </a:tr>
              <a:tr h="370840">
                <a:tc>
                  <a:txBody>
                    <a:bodyPr/>
                    <a:lstStyle/>
                    <a:p>
                      <a:r>
                        <a:rPr lang="en-US" dirty="0" smtClean="0"/>
                        <a:t>Small WW Systems </a:t>
                      </a:r>
                      <a:endParaRPr lang="en-US" dirty="0"/>
                    </a:p>
                  </a:txBody>
                  <a:tcPr/>
                </a:tc>
                <a:tc>
                  <a:txBody>
                    <a:bodyPr/>
                    <a:lstStyle/>
                    <a:p>
                      <a:r>
                        <a:rPr lang="en-US" dirty="0" smtClean="0"/>
                        <a:t>                -</a:t>
                      </a:r>
                      <a:endParaRPr lang="en-US" dirty="0"/>
                    </a:p>
                  </a:txBody>
                  <a:tcPr/>
                </a:tc>
                <a:tc>
                  <a:txBody>
                    <a:bodyPr/>
                    <a:lstStyle/>
                    <a:p>
                      <a:r>
                        <a:rPr lang="en-US" dirty="0" smtClean="0"/>
                        <a:t>240</a:t>
                      </a:r>
                      <a:r>
                        <a:rPr lang="en-US" baseline="0" dirty="0" smtClean="0"/>
                        <a:t> (new)</a:t>
                      </a:r>
                      <a:endParaRPr lang="en-US" dirty="0"/>
                    </a:p>
                  </a:txBody>
                  <a:tcPr/>
                </a:tc>
                <a:tc>
                  <a:txBody>
                    <a:bodyPr/>
                    <a:lstStyle/>
                    <a:p>
                      <a:r>
                        <a:rPr lang="en-US" dirty="0" smtClean="0"/>
                        <a:t>            -</a:t>
                      </a:r>
                      <a:endParaRPr lang="en-US" dirty="0"/>
                    </a:p>
                  </a:txBody>
                  <a:tcPr/>
                </a:tc>
              </a:tr>
              <a:tr h="370840">
                <a:tc>
                  <a:txBody>
                    <a:bodyPr/>
                    <a:lstStyle/>
                    <a:p>
                      <a:r>
                        <a:rPr lang="en-US" dirty="0" smtClean="0"/>
                        <a:t>Grade I Provisional T or C</a:t>
                      </a:r>
                      <a:endParaRPr lang="en-US" dirty="0"/>
                    </a:p>
                  </a:txBody>
                  <a:tcPr/>
                </a:tc>
                <a:tc>
                  <a:txBody>
                    <a:bodyPr/>
                    <a:lstStyle/>
                    <a:p>
                      <a:r>
                        <a:rPr lang="en-US" dirty="0" smtClean="0"/>
                        <a:t>150</a:t>
                      </a:r>
                      <a:endParaRPr lang="en-US" dirty="0"/>
                    </a:p>
                  </a:txBody>
                  <a:tcPr/>
                </a:tc>
                <a:tc>
                  <a:txBody>
                    <a:bodyPr/>
                    <a:lstStyle/>
                    <a:p>
                      <a:r>
                        <a:rPr lang="en-US" dirty="0" smtClean="0"/>
                        <a:t>240</a:t>
                      </a:r>
                      <a:endParaRPr lang="en-US" dirty="0"/>
                    </a:p>
                  </a:txBody>
                  <a:tcPr/>
                </a:tc>
                <a:tc>
                  <a:txBody>
                    <a:bodyPr/>
                    <a:lstStyle/>
                    <a:p>
                      <a:r>
                        <a:rPr lang="en-US" dirty="0" smtClean="0"/>
                        <a:t>90</a:t>
                      </a:r>
                      <a:endParaRPr lang="en-US" dirty="0"/>
                    </a:p>
                  </a:txBody>
                  <a:tcPr/>
                </a:tc>
              </a:tr>
              <a:tr h="370840">
                <a:tc>
                  <a:txBody>
                    <a:bodyPr/>
                    <a:lstStyle/>
                    <a:p>
                      <a:r>
                        <a:rPr lang="en-US" dirty="0" smtClean="0"/>
                        <a:t>Grade I  T or C</a:t>
                      </a:r>
                      <a:endParaRPr lang="en-US" dirty="0"/>
                    </a:p>
                  </a:txBody>
                  <a:tcPr/>
                </a:tc>
                <a:tc>
                  <a:txBody>
                    <a:bodyPr/>
                    <a:lstStyle/>
                    <a:p>
                      <a:r>
                        <a:rPr lang="en-US" dirty="0" smtClean="0"/>
                        <a:t>150</a:t>
                      </a:r>
                    </a:p>
                  </a:txBody>
                  <a:tcPr/>
                </a:tc>
                <a:tc>
                  <a:txBody>
                    <a:bodyPr/>
                    <a:lstStyle/>
                    <a:p>
                      <a:r>
                        <a:rPr lang="en-US" dirty="0" smtClean="0"/>
                        <a:t>240</a:t>
                      </a:r>
                      <a:endParaRPr lang="en-US" dirty="0"/>
                    </a:p>
                  </a:txBody>
                  <a:tcPr/>
                </a:tc>
                <a:tc>
                  <a:txBody>
                    <a:bodyPr/>
                    <a:lstStyle/>
                    <a:p>
                      <a:r>
                        <a:rPr lang="en-US" dirty="0" smtClean="0"/>
                        <a:t>90</a:t>
                      </a:r>
                      <a:endParaRPr lang="en-US" dirty="0"/>
                    </a:p>
                  </a:txBody>
                  <a:tcPr/>
                </a:tc>
              </a:tr>
              <a:tr h="370840">
                <a:tc>
                  <a:txBody>
                    <a:bodyPr/>
                    <a:lstStyle/>
                    <a:p>
                      <a:r>
                        <a:rPr lang="en-US" dirty="0" smtClean="0"/>
                        <a:t>Grade I  Provisional T &amp; C</a:t>
                      </a:r>
                      <a:endParaRPr lang="en-US" dirty="0"/>
                    </a:p>
                  </a:txBody>
                  <a:tcPr/>
                </a:tc>
                <a:tc>
                  <a:txBody>
                    <a:bodyPr/>
                    <a:lstStyle/>
                    <a:p>
                      <a:r>
                        <a:rPr lang="en-US" dirty="0" smtClean="0"/>
                        <a:t>250</a:t>
                      </a:r>
                      <a:endParaRPr lang="en-US" dirty="0"/>
                    </a:p>
                  </a:txBody>
                  <a:tcPr/>
                </a:tc>
                <a:tc>
                  <a:txBody>
                    <a:bodyPr/>
                    <a:lstStyle/>
                    <a:p>
                      <a:r>
                        <a:rPr lang="en-US" dirty="0" smtClean="0"/>
                        <a:t>400</a:t>
                      </a:r>
                      <a:endParaRPr lang="en-US" dirty="0"/>
                    </a:p>
                  </a:txBody>
                  <a:tcPr/>
                </a:tc>
                <a:tc>
                  <a:txBody>
                    <a:bodyPr/>
                    <a:lstStyle/>
                    <a:p>
                      <a:r>
                        <a:rPr lang="en-US" dirty="0" smtClean="0"/>
                        <a:t>150</a:t>
                      </a:r>
                      <a:endParaRPr lang="en-US" dirty="0"/>
                    </a:p>
                  </a:txBody>
                  <a:tcPr/>
                </a:tc>
              </a:tr>
              <a:tr h="370840">
                <a:tc>
                  <a:txBody>
                    <a:bodyPr/>
                    <a:lstStyle/>
                    <a:p>
                      <a:r>
                        <a:rPr lang="en-US" dirty="0" smtClean="0"/>
                        <a:t>Grade</a:t>
                      </a:r>
                      <a:r>
                        <a:rPr lang="en-US" baseline="0" dirty="0" smtClean="0"/>
                        <a:t> I T &amp; C</a:t>
                      </a:r>
                      <a:endParaRPr lang="en-US" dirty="0"/>
                    </a:p>
                  </a:txBody>
                  <a:tcPr/>
                </a:tc>
                <a:tc>
                  <a:txBody>
                    <a:bodyPr/>
                    <a:lstStyle/>
                    <a:p>
                      <a:r>
                        <a:rPr lang="en-US" dirty="0" smtClean="0"/>
                        <a:t>250</a:t>
                      </a:r>
                      <a:endParaRPr lang="en-US" dirty="0"/>
                    </a:p>
                  </a:txBody>
                  <a:tcPr/>
                </a:tc>
                <a:tc>
                  <a:txBody>
                    <a:bodyPr/>
                    <a:lstStyle/>
                    <a:p>
                      <a:r>
                        <a:rPr lang="en-US" dirty="0" smtClean="0"/>
                        <a:t>400</a:t>
                      </a:r>
                      <a:endParaRPr lang="en-US" dirty="0"/>
                    </a:p>
                  </a:txBody>
                  <a:tcPr/>
                </a:tc>
                <a:tc>
                  <a:txBody>
                    <a:bodyPr/>
                    <a:lstStyle/>
                    <a:p>
                      <a:r>
                        <a:rPr lang="en-US" dirty="0" smtClean="0"/>
                        <a:t>150</a:t>
                      </a:r>
                      <a:endParaRPr lang="en-US" dirty="0"/>
                    </a:p>
                  </a:txBody>
                  <a:tcPr/>
                </a:tc>
              </a:tr>
              <a:tr h="370840">
                <a:tc>
                  <a:txBody>
                    <a:bodyPr/>
                    <a:lstStyle/>
                    <a:p>
                      <a:r>
                        <a:rPr lang="en-US" dirty="0" smtClean="0"/>
                        <a:t>Grade II T or</a:t>
                      </a:r>
                      <a:r>
                        <a:rPr lang="en-US" baseline="0" dirty="0" smtClean="0"/>
                        <a:t> C</a:t>
                      </a:r>
                      <a:endParaRPr lang="en-US" dirty="0"/>
                    </a:p>
                  </a:txBody>
                  <a:tcPr/>
                </a:tc>
                <a:tc>
                  <a:txBody>
                    <a:bodyPr/>
                    <a:lstStyle/>
                    <a:p>
                      <a:r>
                        <a:rPr lang="en-US" dirty="0" smtClean="0"/>
                        <a:t>170</a:t>
                      </a:r>
                      <a:endParaRPr lang="en-US" dirty="0"/>
                    </a:p>
                  </a:txBody>
                  <a:tcPr/>
                </a:tc>
                <a:tc>
                  <a:txBody>
                    <a:bodyPr/>
                    <a:lstStyle/>
                    <a:p>
                      <a:r>
                        <a:rPr lang="en-US" dirty="0" smtClean="0"/>
                        <a:t>270</a:t>
                      </a:r>
                      <a:endParaRPr lang="en-US" dirty="0"/>
                    </a:p>
                  </a:txBody>
                  <a:tcPr/>
                </a:tc>
                <a:tc>
                  <a:txBody>
                    <a:bodyPr/>
                    <a:lstStyle/>
                    <a:p>
                      <a:r>
                        <a:rPr lang="en-US" dirty="0" smtClean="0"/>
                        <a:t>100</a:t>
                      </a:r>
                      <a:endParaRPr lang="en-US" dirty="0"/>
                    </a:p>
                  </a:txBody>
                  <a:tcPr/>
                </a:tc>
              </a:tr>
              <a:tr h="370840">
                <a:tc>
                  <a:txBody>
                    <a:bodyPr/>
                    <a:lstStyle/>
                    <a:p>
                      <a:r>
                        <a:rPr lang="en-US" dirty="0" smtClean="0"/>
                        <a:t>Grade III T or C </a:t>
                      </a:r>
                      <a:endParaRPr lang="en-US" dirty="0"/>
                    </a:p>
                  </a:txBody>
                  <a:tcPr/>
                </a:tc>
                <a:tc>
                  <a:txBody>
                    <a:bodyPr/>
                    <a:lstStyle/>
                    <a:p>
                      <a:r>
                        <a:rPr lang="en-US" dirty="0" smtClean="0"/>
                        <a:t>190</a:t>
                      </a:r>
                      <a:endParaRPr lang="en-US" dirty="0"/>
                    </a:p>
                  </a:txBody>
                  <a:tcPr/>
                </a:tc>
                <a:tc>
                  <a:txBody>
                    <a:bodyPr/>
                    <a:lstStyle/>
                    <a:p>
                      <a:r>
                        <a:rPr lang="en-US" dirty="0" smtClean="0"/>
                        <a:t>300</a:t>
                      </a:r>
                      <a:endParaRPr lang="en-US" dirty="0"/>
                    </a:p>
                  </a:txBody>
                  <a:tcPr/>
                </a:tc>
                <a:tc>
                  <a:txBody>
                    <a:bodyPr/>
                    <a:lstStyle/>
                    <a:p>
                      <a:r>
                        <a:rPr lang="en-US" dirty="0" smtClean="0"/>
                        <a:t>110</a:t>
                      </a:r>
                      <a:endParaRPr lang="en-US" dirty="0"/>
                    </a:p>
                  </a:txBody>
                  <a:tcPr/>
                </a:tc>
              </a:tr>
              <a:tr h="370840">
                <a:tc>
                  <a:txBody>
                    <a:bodyPr/>
                    <a:lstStyle/>
                    <a:p>
                      <a:r>
                        <a:rPr lang="en-US" dirty="0" smtClean="0"/>
                        <a:t>Grade IV T or C</a:t>
                      </a:r>
                      <a:endParaRPr lang="en-US" dirty="0"/>
                    </a:p>
                  </a:txBody>
                  <a:tcPr/>
                </a:tc>
                <a:tc>
                  <a:txBody>
                    <a:bodyPr/>
                    <a:lstStyle/>
                    <a:p>
                      <a:r>
                        <a:rPr lang="en-US" dirty="0" smtClean="0"/>
                        <a:t>210</a:t>
                      </a:r>
                      <a:endParaRPr lang="en-US" dirty="0"/>
                    </a:p>
                  </a:txBody>
                  <a:tcPr/>
                </a:tc>
                <a:tc>
                  <a:txBody>
                    <a:bodyPr/>
                    <a:lstStyle/>
                    <a:p>
                      <a:r>
                        <a:rPr lang="en-US" dirty="0" smtClean="0"/>
                        <a:t>340</a:t>
                      </a:r>
                      <a:endParaRPr lang="en-US" dirty="0"/>
                    </a:p>
                  </a:txBody>
                  <a:tcPr/>
                </a:tc>
                <a:tc>
                  <a:txBody>
                    <a:bodyPr/>
                    <a:lstStyle/>
                    <a:p>
                      <a:r>
                        <a:rPr lang="en-US" dirty="0" smtClean="0"/>
                        <a:t>130</a:t>
                      </a:r>
                      <a:endParaRPr lang="en-US" dirty="0"/>
                    </a:p>
                  </a:txBody>
                  <a:tcPr/>
                </a:tc>
              </a:tr>
              <a:tr h="370840">
                <a:tc>
                  <a:txBody>
                    <a:bodyPr/>
                    <a:lstStyle/>
                    <a:p>
                      <a:r>
                        <a:rPr lang="en-US" dirty="0" smtClean="0"/>
                        <a:t>Re-exam or Reschedule </a:t>
                      </a:r>
                    </a:p>
                    <a:p>
                      <a:r>
                        <a:rPr lang="en-US" dirty="0" smtClean="0"/>
                        <a:t>(all grades)</a:t>
                      </a:r>
                      <a:endParaRPr lang="en-US" dirty="0"/>
                    </a:p>
                  </a:txBody>
                  <a:tcPr/>
                </a:tc>
                <a:tc>
                  <a:txBody>
                    <a:bodyPr/>
                    <a:lstStyle/>
                    <a:p>
                      <a:r>
                        <a:rPr lang="en-US" dirty="0" smtClean="0"/>
                        <a:t>150</a:t>
                      </a:r>
                      <a:endParaRPr lang="en-US" dirty="0"/>
                    </a:p>
                  </a:txBody>
                  <a:tcPr/>
                </a:tc>
                <a:tc>
                  <a:txBody>
                    <a:bodyPr/>
                    <a:lstStyle/>
                    <a:p>
                      <a:r>
                        <a:rPr lang="en-US" dirty="0" smtClean="0"/>
                        <a:t>240</a:t>
                      </a:r>
                      <a:endParaRPr lang="en-US" dirty="0"/>
                    </a:p>
                  </a:txBody>
                  <a:tcPr/>
                </a:tc>
                <a:tc>
                  <a:txBody>
                    <a:bodyPr/>
                    <a:lstStyle/>
                    <a:p>
                      <a:r>
                        <a:rPr lang="en-US" dirty="0" smtClean="0"/>
                        <a:t>90</a:t>
                      </a:r>
                      <a:endParaRPr lang="en-US" dirty="0"/>
                    </a:p>
                  </a:txBody>
                  <a:tcPr/>
                </a:tc>
              </a:tr>
            </a:tbl>
          </a:graphicData>
        </a:graphic>
      </p:graphicFrame>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nvPr>
        </p:nvGraphicFramePr>
        <p:xfrm>
          <a:off x="457200" y="1447801"/>
          <a:ext cx="8229600" cy="2494280"/>
        </p:xfrm>
        <a:graphic>
          <a:graphicData uri="http://schemas.openxmlformats.org/drawingml/2006/table">
            <a:tbl>
              <a:tblPr firstRow="1" bandRow="1">
                <a:tableStyleId>{5C22544A-7EE6-4342-B048-85BDC9FD1C3A}</a:tableStyleId>
              </a:tblPr>
              <a:tblGrid>
                <a:gridCol w="2057400"/>
                <a:gridCol w="2057400"/>
                <a:gridCol w="2057400"/>
                <a:gridCol w="2057400"/>
              </a:tblGrid>
              <a:tr h="609599">
                <a:tc>
                  <a:txBody>
                    <a:bodyPr/>
                    <a:lstStyle/>
                    <a:p>
                      <a:r>
                        <a:rPr lang="en-US" dirty="0" smtClean="0"/>
                        <a:t>Certification Type by Reciprocity</a:t>
                      </a:r>
                      <a:endParaRPr lang="en-US" dirty="0"/>
                    </a:p>
                  </a:txBody>
                  <a:tcPr/>
                </a:tc>
                <a:tc>
                  <a:txBody>
                    <a:bodyPr/>
                    <a:lstStyle/>
                    <a:p>
                      <a:r>
                        <a:rPr lang="en-US" dirty="0" smtClean="0"/>
                        <a:t>Current </a:t>
                      </a:r>
                      <a:r>
                        <a:rPr lang="en-US" dirty="0" smtClean="0"/>
                        <a:t>Fee ($)</a:t>
                      </a:r>
                      <a:endParaRPr lang="en-US" dirty="0"/>
                    </a:p>
                  </a:txBody>
                  <a:tcPr/>
                </a:tc>
                <a:tc>
                  <a:txBody>
                    <a:bodyPr/>
                    <a:lstStyle/>
                    <a:p>
                      <a:r>
                        <a:rPr lang="en-US" dirty="0" smtClean="0"/>
                        <a:t>Proposed </a:t>
                      </a:r>
                      <a:r>
                        <a:rPr lang="en-US" dirty="0" smtClean="0"/>
                        <a:t>Fee ($)</a:t>
                      </a:r>
                      <a:endParaRPr lang="en-US" dirty="0"/>
                    </a:p>
                  </a:txBody>
                  <a:tcPr/>
                </a:tc>
                <a:tc>
                  <a:txBody>
                    <a:bodyPr/>
                    <a:lstStyle/>
                    <a:p>
                      <a:r>
                        <a:rPr lang="en-US" dirty="0" smtClean="0"/>
                        <a:t>Proposed Fee </a:t>
                      </a:r>
                      <a:r>
                        <a:rPr lang="en-US" dirty="0" smtClean="0"/>
                        <a:t>Increase ($)</a:t>
                      </a:r>
                      <a:endParaRPr lang="en-US" dirty="0"/>
                    </a:p>
                  </a:txBody>
                  <a:tcPr/>
                </a:tc>
              </a:tr>
              <a:tr h="370840">
                <a:tc>
                  <a:txBody>
                    <a:bodyPr/>
                    <a:lstStyle/>
                    <a:p>
                      <a:pPr marL="0" marR="0" indent="0" algn="l" defTabSz="914252" rtl="0" eaLnBrk="1" fontAlgn="auto" latinLnBrk="0" hangingPunct="1">
                        <a:lnSpc>
                          <a:spcPct val="100000"/>
                        </a:lnSpc>
                        <a:spcBef>
                          <a:spcPts val="0"/>
                        </a:spcBef>
                        <a:spcAft>
                          <a:spcPts val="0"/>
                        </a:spcAft>
                        <a:buClrTx/>
                        <a:buSzTx/>
                        <a:buFontTx/>
                        <a:buNone/>
                        <a:tabLst/>
                        <a:defRPr/>
                      </a:pPr>
                      <a:r>
                        <a:rPr lang="en-US" dirty="0" smtClean="0"/>
                        <a:t>Grade</a:t>
                      </a:r>
                      <a:r>
                        <a:rPr lang="en-US" baseline="0" dirty="0" smtClean="0"/>
                        <a:t> I T or C</a:t>
                      </a:r>
                      <a:endParaRPr lang="en-US" dirty="0" smtClean="0"/>
                    </a:p>
                  </a:txBody>
                  <a:tcPr/>
                </a:tc>
                <a:tc>
                  <a:txBody>
                    <a:bodyPr/>
                    <a:lstStyle/>
                    <a:p>
                      <a:r>
                        <a:rPr lang="en-US" dirty="0" smtClean="0"/>
                        <a:t>100</a:t>
                      </a:r>
                      <a:endParaRPr lang="en-US" dirty="0"/>
                    </a:p>
                  </a:txBody>
                  <a:tcPr/>
                </a:tc>
                <a:tc>
                  <a:txBody>
                    <a:bodyPr/>
                    <a:lstStyle/>
                    <a:p>
                      <a:r>
                        <a:rPr lang="en-US" dirty="0" smtClean="0"/>
                        <a:t>160</a:t>
                      </a:r>
                      <a:endParaRPr lang="en-US" dirty="0"/>
                    </a:p>
                  </a:txBody>
                  <a:tcPr/>
                </a:tc>
                <a:tc>
                  <a:txBody>
                    <a:bodyPr/>
                    <a:lstStyle/>
                    <a:p>
                      <a:r>
                        <a:rPr lang="en-US" dirty="0" smtClean="0"/>
                        <a:t>60</a:t>
                      </a:r>
                      <a:endParaRPr lang="en-US" dirty="0"/>
                    </a:p>
                  </a:txBody>
                  <a:tcPr/>
                </a:tc>
              </a:tr>
              <a:tr h="370840">
                <a:tc>
                  <a:txBody>
                    <a:bodyPr/>
                    <a:lstStyle/>
                    <a:p>
                      <a:r>
                        <a:rPr lang="en-US" dirty="0" smtClean="0"/>
                        <a:t>Grade</a:t>
                      </a:r>
                      <a:r>
                        <a:rPr lang="en-US" baseline="0" dirty="0" smtClean="0"/>
                        <a:t> I T &amp; C</a:t>
                      </a:r>
                      <a:endParaRPr lang="en-US" dirty="0"/>
                    </a:p>
                  </a:txBody>
                  <a:tcPr/>
                </a:tc>
                <a:tc>
                  <a:txBody>
                    <a:bodyPr/>
                    <a:lstStyle/>
                    <a:p>
                      <a:r>
                        <a:rPr lang="en-US" dirty="0" smtClean="0"/>
                        <a:t>150</a:t>
                      </a:r>
                      <a:endParaRPr lang="en-US" dirty="0"/>
                    </a:p>
                  </a:txBody>
                  <a:tcPr/>
                </a:tc>
                <a:tc>
                  <a:txBody>
                    <a:bodyPr/>
                    <a:lstStyle/>
                    <a:p>
                      <a:r>
                        <a:rPr lang="en-US" dirty="0" smtClean="0"/>
                        <a:t>240</a:t>
                      </a:r>
                      <a:endParaRPr lang="en-US" dirty="0"/>
                    </a:p>
                  </a:txBody>
                  <a:tcPr/>
                </a:tc>
                <a:tc>
                  <a:txBody>
                    <a:bodyPr/>
                    <a:lstStyle/>
                    <a:p>
                      <a:r>
                        <a:rPr lang="en-US" dirty="0" smtClean="0"/>
                        <a:t>90</a:t>
                      </a:r>
                      <a:endParaRPr lang="en-US" dirty="0"/>
                    </a:p>
                  </a:txBody>
                  <a:tcPr/>
                </a:tc>
              </a:tr>
              <a:tr h="370840">
                <a:tc>
                  <a:txBody>
                    <a:bodyPr/>
                    <a:lstStyle/>
                    <a:p>
                      <a:r>
                        <a:rPr lang="en-US" dirty="0" smtClean="0"/>
                        <a:t>Grade II T or</a:t>
                      </a:r>
                      <a:r>
                        <a:rPr lang="en-US" baseline="0" dirty="0" smtClean="0"/>
                        <a:t> C</a:t>
                      </a:r>
                      <a:endParaRPr lang="en-US" dirty="0"/>
                    </a:p>
                  </a:txBody>
                  <a:tcPr/>
                </a:tc>
                <a:tc>
                  <a:txBody>
                    <a:bodyPr/>
                    <a:lstStyle/>
                    <a:p>
                      <a:r>
                        <a:rPr lang="en-US" dirty="0" smtClean="0"/>
                        <a:t>120</a:t>
                      </a:r>
                      <a:endParaRPr lang="en-US" dirty="0"/>
                    </a:p>
                  </a:txBody>
                  <a:tcPr/>
                </a:tc>
                <a:tc>
                  <a:txBody>
                    <a:bodyPr/>
                    <a:lstStyle/>
                    <a:p>
                      <a:r>
                        <a:rPr lang="en-US" dirty="0" smtClean="0"/>
                        <a:t>190</a:t>
                      </a:r>
                      <a:endParaRPr lang="en-US" dirty="0"/>
                    </a:p>
                  </a:txBody>
                  <a:tcPr/>
                </a:tc>
                <a:tc>
                  <a:txBody>
                    <a:bodyPr/>
                    <a:lstStyle/>
                    <a:p>
                      <a:r>
                        <a:rPr lang="en-US" dirty="0" smtClean="0"/>
                        <a:t>70</a:t>
                      </a:r>
                      <a:endParaRPr lang="en-US" dirty="0"/>
                    </a:p>
                  </a:txBody>
                  <a:tcPr/>
                </a:tc>
              </a:tr>
              <a:tr h="370840">
                <a:tc>
                  <a:txBody>
                    <a:bodyPr/>
                    <a:lstStyle/>
                    <a:p>
                      <a:r>
                        <a:rPr lang="en-US" dirty="0" smtClean="0"/>
                        <a:t>Grade III T or C </a:t>
                      </a:r>
                      <a:endParaRPr lang="en-US" dirty="0"/>
                    </a:p>
                  </a:txBody>
                  <a:tcPr/>
                </a:tc>
                <a:tc>
                  <a:txBody>
                    <a:bodyPr/>
                    <a:lstStyle/>
                    <a:p>
                      <a:r>
                        <a:rPr lang="en-US" dirty="0" smtClean="0"/>
                        <a:t>140</a:t>
                      </a:r>
                      <a:endParaRPr lang="en-US" dirty="0"/>
                    </a:p>
                  </a:txBody>
                  <a:tcPr/>
                </a:tc>
                <a:tc>
                  <a:txBody>
                    <a:bodyPr/>
                    <a:lstStyle/>
                    <a:p>
                      <a:r>
                        <a:rPr lang="en-US" dirty="0" smtClean="0"/>
                        <a:t>220</a:t>
                      </a:r>
                      <a:endParaRPr lang="en-US" dirty="0"/>
                    </a:p>
                  </a:txBody>
                  <a:tcPr/>
                </a:tc>
                <a:tc>
                  <a:txBody>
                    <a:bodyPr/>
                    <a:lstStyle/>
                    <a:p>
                      <a:r>
                        <a:rPr lang="en-US" dirty="0" smtClean="0"/>
                        <a:t>80</a:t>
                      </a:r>
                      <a:endParaRPr lang="en-US" dirty="0"/>
                    </a:p>
                  </a:txBody>
                  <a:tcPr/>
                </a:tc>
              </a:tr>
              <a:tr h="370840">
                <a:tc>
                  <a:txBody>
                    <a:bodyPr/>
                    <a:lstStyle/>
                    <a:p>
                      <a:r>
                        <a:rPr lang="en-US" dirty="0" smtClean="0"/>
                        <a:t>Grade IV T or C</a:t>
                      </a:r>
                      <a:endParaRPr lang="en-US" dirty="0"/>
                    </a:p>
                  </a:txBody>
                  <a:tcPr/>
                </a:tc>
                <a:tc>
                  <a:txBody>
                    <a:bodyPr/>
                    <a:lstStyle/>
                    <a:p>
                      <a:r>
                        <a:rPr lang="en-US" dirty="0" smtClean="0"/>
                        <a:t>160</a:t>
                      </a:r>
                      <a:endParaRPr lang="en-US" dirty="0"/>
                    </a:p>
                  </a:txBody>
                  <a:tcPr/>
                </a:tc>
                <a:tc>
                  <a:txBody>
                    <a:bodyPr/>
                    <a:lstStyle/>
                    <a:p>
                      <a:r>
                        <a:rPr lang="en-US" dirty="0" smtClean="0"/>
                        <a:t>260</a:t>
                      </a:r>
                      <a:endParaRPr lang="en-US" dirty="0"/>
                    </a:p>
                  </a:txBody>
                  <a:tcPr/>
                </a:tc>
                <a:tc>
                  <a:txBody>
                    <a:bodyPr/>
                    <a:lstStyle/>
                    <a:p>
                      <a:r>
                        <a:rPr lang="en-US" dirty="0" smtClean="0"/>
                        <a:t>100</a:t>
                      </a:r>
                      <a:endParaRPr lang="en-US" dirty="0"/>
                    </a:p>
                  </a:txBody>
                  <a:tcPr/>
                </a:tc>
              </a:tr>
            </a:tbl>
          </a:graphicData>
        </a:graphic>
      </p:graphicFrame>
      <p:graphicFrame>
        <p:nvGraphicFramePr>
          <p:cNvPr id="4" name="Table 3"/>
          <p:cNvGraphicFramePr>
            <a:graphicFrameLocks noGrp="1"/>
          </p:cNvGraphicFramePr>
          <p:nvPr/>
        </p:nvGraphicFramePr>
        <p:xfrm>
          <a:off x="457200" y="4495799"/>
          <a:ext cx="8153400" cy="1701717"/>
        </p:xfrm>
        <a:graphic>
          <a:graphicData uri="http://schemas.openxmlformats.org/drawingml/2006/table">
            <a:tbl>
              <a:tblPr firstRow="1" bandRow="1">
                <a:tableStyleId>{5C22544A-7EE6-4342-B048-85BDC9FD1C3A}</a:tableStyleId>
              </a:tblPr>
              <a:tblGrid>
                <a:gridCol w="2038350"/>
                <a:gridCol w="2113844"/>
                <a:gridCol w="1962856"/>
                <a:gridCol w="2038350"/>
              </a:tblGrid>
              <a:tr h="335280">
                <a:tc>
                  <a:txBody>
                    <a:bodyPr/>
                    <a:lstStyle/>
                    <a:p>
                      <a:pPr marL="0" marR="0" indent="0" algn="l" defTabSz="914252" rtl="0" eaLnBrk="1" fontAlgn="auto" latinLnBrk="0" hangingPunct="1">
                        <a:lnSpc>
                          <a:spcPct val="100000"/>
                        </a:lnSpc>
                        <a:spcBef>
                          <a:spcPts val="0"/>
                        </a:spcBef>
                        <a:spcAft>
                          <a:spcPts val="0"/>
                        </a:spcAft>
                        <a:buClrTx/>
                        <a:buSzTx/>
                        <a:buFontTx/>
                        <a:buNone/>
                        <a:tabLst/>
                        <a:defRPr/>
                      </a:pPr>
                      <a:r>
                        <a:rPr lang="en-US" dirty="0" smtClean="0"/>
                        <a:t>License Renewal and Reinstatement</a:t>
                      </a:r>
                    </a:p>
                  </a:txBody>
                  <a:tcPr/>
                </a:tc>
                <a:tc>
                  <a:txBody>
                    <a:bodyPr/>
                    <a:lstStyle/>
                    <a:p>
                      <a:r>
                        <a:rPr lang="en-US" dirty="0" smtClean="0"/>
                        <a:t>Current </a:t>
                      </a:r>
                      <a:r>
                        <a:rPr lang="en-US" dirty="0" smtClean="0"/>
                        <a:t>Fee ($)</a:t>
                      </a:r>
                      <a:endParaRPr lang="en-US" dirty="0"/>
                    </a:p>
                  </a:txBody>
                  <a:tcPr/>
                </a:tc>
                <a:tc>
                  <a:txBody>
                    <a:bodyPr/>
                    <a:lstStyle/>
                    <a:p>
                      <a:r>
                        <a:rPr lang="en-US" dirty="0" smtClean="0"/>
                        <a:t>Proposed </a:t>
                      </a:r>
                      <a:r>
                        <a:rPr lang="en-US" dirty="0" smtClean="0"/>
                        <a:t>Fee ($)</a:t>
                      </a:r>
                      <a:endParaRPr lang="en-US" dirty="0"/>
                    </a:p>
                  </a:txBody>
                  <a:tcPr/>
                </a:tc>
                <a:tc>
                  <a:txBody>
                    <a:bodyPr/>
                    <a:lstStyle/>
                    <a:p>
                      <a:r>
                        <a:rPr lang="en-US" dirty="0" smtClean="0"/>
                        <a:t>Proposed Fee </a:t>
                      </a:r>
                      <a:r>
                        <a:rPr lang="en-US" dirty="0" smtClean="0"/>
                        <a:t>Increase ($)</a:t>
                      </a:r>
                      <a:endParaRPr lang="en-US" dirty="0"/>
                    </a:p>
                  </a:txBody>
                  <a:tcPr/>
                </a:tc>
              </a:tr>
              <a:tr h="421557">
                <a:tc>
                  <a:txBody>
                    <a:bodyPr/>
                    <a:lstStyle/>
                    <a:p>
                      <a:pPr marL="0" marR="0" indent="0" algn="l" defTabSz="914252" rtl="0" eaLnBrk="1" fontAlgn="auto" latinLnBrk="0" hangingPunct="1">
                        <a:lnSpc>
                          <a:spcPct val="100000"/>
                        </a:lnSpc>
                        <a:spcBef>
                          <a:spcPts val="0"/>
                        </a:spcBef>
                        <a:spcAft>
                          <a:spcPts val="0"/>
                        </a:spcAft>
                        <a:buClrTx/>
                        <a:buSzTx/>
                        <a:buFontTx/>
                        <a:buNone/>
                        <a:tabLst/>
                        <a:defRPr/>
                      </a:pPr>
                      <a:r>
                        <a:rPr lang="en-US" dirty="0" smtClean="0"/>
                        <a:t>Renewal, all grades</a:t>
                      </a:r>
                    </a:p>
                  </a:txBody>
                  <a:tcPr/>
                </a:tc>
                <a:tc>
                  <a:txBody>
                    <a:bodyPr/>
                    <a:lstStyle/>
                    <a:p>
                      <a:r>
                        <a:rPr lang="en-US" dirty="0" smtClean="0"/>
                        <a:t>100</a:t>
                      </a:r>
                      <a:endParaRPr lang="en-US" dirty="0"/>
                    </a:p>
                  </a:txBody>
                  <a:tcPr/>
                </a:tc>
                <a:tc>
                  <a:txBody>
                    <a:bodyPr/>
                    <a:lstStyle/>
                    <a:p>
                      <a:r>
                        <a:rPr lang="en-US" dirty="0" smtClean="0"/>
                        <a:t>160</a:t>
                      </a:r>
                      <a:endParaRPr lang="en-US" dirty="0"/>
                    </a:p>
                  </a:txBody>
                  <a:tcPr/>
                </a:tc>
                <a:tc>
                  <a:txBody>
                    <a:bodyPr/>
                    <a:lstStyle/>
                    <a:p>
                      <a:r>
                        <a:rPr lang="en-US" dirty="0" smtClean="0"/>
                        <a:t>60</a:t>
                      </a:r>
                      <a:endParaRPr lang="en-US" dirty="0"/>
                    </a:p>
                  </a:txBody>
                  <a:tcPr/>
                </a:tc>
              </a:tr>
              <a:tr h="421557">
                <a:tc>
                  <a:txBody>
                    <a:bodyPr/>
                    <a:lstStyle/>
                    <a:p>
                      <a:r>
                        <a:rPr lang="en-US" dirty="0" smtClean="0"/>
                        <a:t>Reinstatement</a:t>
                      </a:r>
                      <a:r>
                        <a:rPr lang="en-US" baseline="0" dirty="0" smtClean="0"/>
                        <a:t> and Renewal, all grades</a:t>
                      </a:r>
                      <a:endParaRPr lang="en-US" dirty="0"/>
                    </a:p>
                  </a:txBody>
                  <a:tcPr/>
                </a:tc>
                <a:tc>
                  <a:txBody>
                    <a:bodyPr/>
                    <a:lstStyle/>
                    <a:p>
                      <a:r>
                        <a:rPr lang="en-US" dirty="0" smtClean="0"/>
                        <a:t>175</a:t>
                      </a:r>
                      <a:endParaRPr lang="en-US" dirty="0"/>
                    </a:p>
                  </a:txBody>
                  <a:tcPr/>
                </a:tc>
                <a:tc>
                  <a:txBody>
                    <a:bodyPr/>
                    <a:lstStyle/>
                    <a:p>
                      <a:r>
                        <a:rPr lang="en-US" dirty="0" smtClean="0"/>
                        <a:t>280</a:t>
                      </a:r>
                      <a:endParaRPr lang="en-US" dirty="0"/>
                    </a:p>
                  </a:txBody>
                  <a:tcPr/>
                </a:tc>
                <a:tc>
                  <a:txBody>
                    <a:bodyPr/>
                    <a:lstStyle/>
                    <a:p>
                      <a:r>
                        <a:rPr lang="en-US" dirty="0" smtClean="0"/>
                        <a:t>105</a:t>
                      </a:r>
                      <a:endParaRPr lang="en-US" dirty="0"/>
                    </a:p>
                  </a:txBody>
                  <a:tcPr/>
                </a:tc>
              </a:tr>
            </a:tbl>
          </a:graphicData>
        </a:graphic>
      </p:graphicFrame>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nvPr>
        </p:nvGraphicFramePr>
        <p:xfrm>
          <a:off x="457200" y="1600200"/>
          <a:ext cx="8229600" cy="219456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r>
                        <a:rPr lang="en-US" dirty="0" smtClean="0"/>
                        <a:t>Other Certification</a:t>
                      </a:r>
                      <a:r>
                        <a:rPr lang="en-US" baseline="0" dirty="0" smtClean="0"/>
                        <a:t> Fee</a:t>
                      </a:r>
                      <a:endParaRPr lang="en-US" dirty="0"/>
                    </a:p>
                  </a:txBody>
                  <a:tcPr/>
                </a:tc>
                <a:tc>
                  <a:txBody>
                    <a:bodyPr/>
                    <a:lstStyle/>
                    <a:p>
                      <a:r>
                        <a:rPr lang="en-US" dirty="0" smtClean="0"/>
                        <a:t>Current </a:t>
                      </a:r>
                      <a:r>
                        <a:rPr lang="en-US" dirty="0" smtClean="0"/>
                        <a:t>Fee ($)</a:t>
                      </a:r>
                      <a:endParaRPr lang="en-US" dirty="0"/>
                    </a:p>
                  </a:txBody>
                  <a:tcPr/>
                </a:tc>
                <a:tc>
                  <a:txBody>
                    <a:bodyPr/>
                    <a:lstStyle/>
                    <a:p>
                      <a:r>
                        <a:rPr lang="en-US" dirty="0" smtClean="0"/>
                        <a:t>Proposed </a:t>
                      </a:r>
                      <a:r>
                        <a:rPr lang="en-US" dirty="0" smtClean="0"/>
                        <a:t>Fee ($)</a:t>
                      </a:r>
                      <a:endParaRPr lang="en-US" dirty="0"/>
                    </a:p>
                  </a:txBody>
                  <a:tcPr/>
                </a:tc>
                <a:tc>
                  <a:txBody>
                    <a:bodyPr/>
                    <a:lstStyle/>
                    <a:p>
                      <a:pPr marL="0" marR="0" indent="0" algn="l" defTabSz="914252" rtl="0" eaLnBrk="1" fontAlgn="auto" latinLnBrk="0" hangingPunct="1">
                        <a:lnSpc>
                          <a:spcPct val="100000"/>
                        </a:lnSpc>
                        <a:spcBef>
                          <a:spcPts val="0"/>
                        </a:spcBef>
                        <a:spcAft>
                          <a:spcPts val="0"/>
                        </a:spcAft>
                        <a:buClrTx/>
                        <a:buSzTx/>
                        <a:buFontTx/>
                        <a:buNone/>
                        <a:tabLst/>
                        <a:defRPr/>
                      </a:pPr>
                      <a:r>
                        <a:rPr lang="en-US" dirty="0" smtClean="0"/>
                        <a:t>Proposed Fee </a:t>
                      </a:r>
                      <a:r>
                        <a:rPr lang="en-US" dirty="0" smtClean="0"/>
                        <a:t>Increase ($)</a:t>
                      </a:r>
                      <a:endParaRPr lang="en-US" dirty="0" smtClean="0"/>
                    </a:p>
                    <a:p>
                      <a:endParaRPr lang="en-US" dirty="0"/>
                    </a:p>
                  </a:txBody>
                  <a:tcPr/>
                </a:tc>
              </a:tr>
              <a:tr h="370840">
                <a:tc>
                  <a:txBody>
                    <a:bodyPr/>
                    <a:lstStyle/>
                    <a:p>
                      <a:r>
                        <a:rPr lang="en-US" dirty="0" smtClean="0"/>
                        <a:t>Post-Exam Application Fee</a:t>
                      </a:r>
                      <a:endParaRPr lang="en-US" dirty="0"/>
                    </a:p>
                  </a:txBody>
                  <a:tcPr/>
                </a:tc>
                <a:tc>
                  <a:txBody>
                    <a:bodyPr/>
                    <a:lstStyle/>
                    <a:p>
                      <a:r>
                        <a:rPr lang="en-US" dirty="0" smtClean="0"/>
                        <a:t>30</a:t>
                      </a:r>
                      <a:endParaRPr lang="en-US" dirty="0"/>
                    </a:p>
                  </a:txBody>
                  <a:tcPr/>
                </a:tc>
                <a:tc>
                  <a:txBody>
                    <a:bodyPr/>
                    <a:lstStyle/>
                    <a:p>
                      <a:r>
                        <a:rPr lang="en-US" dirty="0" smtClean="0"/>
                        <a:t>50</a:t>
                      </a:r>
                      <a:endParaRPr lang="en-US" dirty="0"/>
                    </a:p>
                  </a:txBody>
                  <a:tcPr/>
                </a:tc>
                <a:tc>
                  <a:txBody>
                    <a:bodyPr/>
                    <a:lstStyle/>
                    <a:p>
                      <a:r>
                        <a:rPr lang="en-US" dirty="0" smtClean="0"/>
                        <a:t>20</a:t>
                      </a:r>
                      <a:endParaRPr lang="en-US" dirty="0"/>
                    </a:p>
                  </a:txBody>
                  <a:tcPr/>
                </a:tc>
              </a:tr>
              <a:tr h="370840">
                <a:tc>
                  <a:txBody>
                    <a:bodyPr/>
                    <a:lstStyle/>
                    <a:p>
                      <a:r>
                        <a:rPr lang="en-US" dirty="0" smtClean="0"/>
                        <a:t>Document Replacement Fee</a:t>
                      </a:r>
                      <a:endParaRPr lang="en-US" dirty="0"/>
                    </a:p>
                  </a:txBody>
                  <a:tcPr/>
                </a:tc>
                <a:tc>
                  <a:txBody>
                    <a:bodyPr/>
                    <a:lstStyle/>
                    <a:p>
                      <a:r>
                        <a:rPr lang="en-US" dirty="0" smtClean="0"/>
                        <a:t>30</a:t>
                      </a:r>
                      <a:endParaRPr lang="en-US" dirty="0"/>
                    </a:p>
                  </a:txBody>
                  <a:tcPr/>
                </a:tc>
                <a:tc>
                  <a:txBody>
                    <a:bodyPr/>
                    <a:lstStyle/>
                    <a:p>
                      <a:r>
                        <a:rPr lang="en-US" dirty="0" smtClean="0"/>
                        <a:t>50</a:t>
                      </a:r>
                      <a:endParaRPr lang="en-US" dirty="0"/>
                    </a:p>
                  </a:txBody>
                  <a:tcPr/>
                </a:tc>
                <a:tc>
                  <a:txBody>
                    <a:bodyPr/>
                    <a:lstStyle/>
                    <a:p>
                      <a:r>
                        <a:rPr lang="en-US" dirty="0" smtClean="0"/>
                        <a:t>20</a:t>
                      </a:r>
                      <a:endParaRPr lang="en-US" dirty="0"/>
                    </a:p>
                  </a:txBody>
                  <a:tcPr/>
                </a:tc>
              </a:tr>
            </a:tbl>
          </a:graphicData>
        </a:graphic>
      </p:graphicFrame>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457200" y="1371601"/>
            <a:ext cx="7543800" cy="533400"/>
          </a:xfrm>
        </p:spPr>
        <p:txBody>
          <a:bodyPr/>
          <a:lstStyle/>
          <a:p>
            <a:r>
              <a:rPr lang="en-US" sz="2400" b="1" dirty="0" smtClean="0"/>
              <a:t>Program Support Fee</a:t>
            </a:r>
            <a:endParaRPr lang="en-US" sz="2400" b="1" dirty="0"/>
          </a:p>
        </p:txBody>
      </p:sp>
      <p:sp>
        <p:nvSpPr>
          <p:cNvPr id="6" name="Subtitle 5"/>
          <p:cNvSpPr>
            <a:spLocks noGrp="1"/>
          </p:cNvSpPr>
          <p:nvPr>
            <p:ph type="subTitle" idx="1"/>
          </p:nvPr>
        </p:nvSpPr>
        <p:spPr/>
        <p:txBody>
          <a:bodyPr/>
          <a:lstStyle/>
          <a:p>
            <a:endParaRPr lang="en-US"/>
          </a:p>
        </p:txBody>
      </p:sp>
      <p:graphicFrame>
        <p:nvGraphicFramePr>
          <p:cNvPr id="4" name="Content Placeholder 3"/>
          <p:cNvGraphicFramePr>
            <a:graphicFrameLocks noGrp="1"/>
          </p:cNvGraphicFramePr>
          <p:nvPr>
            <p:ph idx="4294967295"/>
          </p:nvPr>
        </p:nvGraphicFramePr>
        <p:xfrm>
          <a:off x="457200" y="1905000"/>
          <a:ext cx="8382000" cy="4659661"/>
        </p:xfrm>
        <a:graphic>
          <a:graphicData uri="http://schemas.openxmlformats.org/drawingml/2006/table">
            <a:tbl>
              <a:tblPr firstRow="1" bandRow="1">
                <a:tableStyleId>{5C22544A-7EE6-4342-B048-85BDC9FD1C3A}</a:tableStyleId>
              </a:tblPr>
              <a:tblGrid>
                <a:gridCol w="2057400"/>
                <a:gridCol w="2057400"/>
                <a:gridCol w="1905000"/>
                <a:gridCol w="2362200"/>
              </a:tblGrid>
              <a:tr h="365760">
                <a:tc>
                  <a:txBody>
                    <a:bodyPr/>
                    <a:lstStyle/>
                    <a:p>
                      <a:r>
                        <a:rPr lang="en-US" dirty="0" smtClean="0"/>
                        <a:t>ADFW (MGD)</a:t>
                      </a:r>
                      <a:endParaRPr lang="en-US" dirty="0"/>
                    </a:p>
                  </a:txBody>
                  <a:tcPr/>
                </a:tc>
                <a:tc>
                  <a:txBody>
                    <a:bodyPr/>
                    <a:lstStyle/>
                    <a:p>
                      <a:r>
                        <a:rPr lang="en-US" dirty="0" smtClean="0"/>
                        <a:t>Current </a:t>
                      </a:r>
                      <a:r>
                        <a:rPr lang="en-US" dirty="0" smtClean="0"/>
                        <a:t>Fee ($)</a:t>
                      </a:r>
                      <a:endParaRPr lang="en-US" dirty="0"/>
                    </a:p>
                  </a:txBody>
                  <a:tcPr/>
                </a:tc>
                <a:tc>
                  <a:txBody>
                    <a:bodyPr/>
                    <a:lstStyle/>
                    <a:p>
                      <a:r>
                        <a:rPr lang="en-US" dirty="0" smtClean="0"/>
                        <a:t>Proposed </a:t>
                      </a:r>
                      <a:r>
                        <a:rPr lang="en-US" dirty="0" smtClean="0"/>
                        <a:t>Fee ($)</a:t>
                      </a:r>
                      <a:endParaRPr lang="en-US" dirty="0"/>
                    </a:p>
                  </a:txBody>
                  <a:tcPr/>
                </a:tc>
                <a:tc>
                  <a:txBody>
                    <a:bodyPr/>
                    <a:lstStyle/>
                    <a:p>
                      <a:r>
                        <a:rPr lang="en-US" dirty="0" smtClean="0"/>
                        <a:t>Proposed Fee </a:t>
                      </a:r>
                      <a:r>
                        <a:rPr lang="en-US" dirty="0" smtClean="0"/>
                        <a:t>Increase ($)</a:t>
                      </a:r>
                      <a:endParaRPr lang="en-US" dirty="0"/>
                    </a:p>
                  </a:txBody>
                  <a:tcPr/>
                </a:tc>
              </a:tr>
              <a:tr h="396240">
                <a:tc>
                  <a:txBody>
                    <a:bodyPr/>
                    <a:lstStyle/>
                    <a:p>
                      <a:pPr algn="ctr" fontAlgn="b"/>
                      <a:r>
                        <a:rPr lang="en-US" sz="1600" b="0" i="0" u="none" strike="noStrike" dirty="0">
                          <a:solidFill>
                            <a:srgbClr val="000000"/>
                          </a:solidFill>
                          <a:latin typeface="Arial"/>
                        </a:rPr>
                        <a:t>Less than 0.075 MGD</a:t>
                      </a:r>
                    </a:p>
                  </a:txBody>
                  <a:tcPr marL="9525" marR="9525" marT="9525" marB="0" anchor="b"/>
                </a:tc>
                <a:tc>
                  <a:txBody>
                    <a:bodyPr/>
                    <a:lstStyle/>
                    <a:p>
                      <a:pPr algn="ctr" fontAlgn="b"/>
                      <a:r>
                        <a:rPr lang="en-US" sz="1600" b="0" i="0" u="none" strike="noStrike" dirty="0">
                          <a:solidFill>
                            <a:srgbClr val="000000"/>
                          </a:solidFill>
                          <a:latin typeface="Arial"/>
                        </a:rPr>
                        <a:t>50 </a:t>
                      </a:r>
                    </a:p>
                  </a:txBody>
                  <a:tcPr marL="9525" marR="9525" marT="9525" marB="0" anchor="b"/>
                </a:tc>
                <a:tc>
                  <a:txBody>
                    <a:bodyPr/>
                    <a:lstStyle/>
                    <a:p>
                      <a:pPr algn="ctr" fontAlgn="b"/>
                      <a:r>
                        <a:rPr lang="en-US" sz="1600" b="0" i="0" u="none" strike="noStrike" dirty="0">
                          <a:solidFill>
                            <a:srgbClr val="000000"/>
                          </a:solidFill>
                          <a:latin typeface="Arial"/>
                        </a:rPr>
                        <a:t>80 </a:t>
                      </a:r>
                    </a:p>
                  </a:txBody>
                  <a:tcPr marL="9525" marR="9525" marT="9525" marB="0" anchor="b"/>
                </a:tc>
                <a:tc>
                  <a:txBody>
                    <a:bodyPr/>
                    <a:lstStyle/>
                    <a:p>
                      <a:pPr algn="ctr" fontAlgn="ctr"/>
                      <a:r>
                        <a:rPr lang="en-US" sz="1600" b="0" i="0" u="none" strike="noStrike" dirty="0">
                          <a:solidFill>
                            <a:srgbClr val="000000"/>
                          </a:solidFill>
                          <a:latin typeface="Arial"/>
                        </a:rPr>
                        <a:t>30 </a:t>
                      </a:r>
                    </a:p>
                  </a:txBody>
                  <a:tcPr marL="9525" marR="9525" marT="9525" marB="0" anchor="ctr"/>
                </a:tc>
              </a:tr>
              <a:tr h="304800">
                <a:tc>
                  <a:txBody>
                    <a:bodyPr/>
                    <a:lstStyle/>
                    <a:p>
                      <a:pPr algn="ctr" fontAlgn="b"/>
                      <a:r>
                        <a:rPr lang="en-US" sz="1600" b="0" i="0" u="none" strike="noStrike" dirty="0">
                          <a:solidFill>
                            <a:srgbClr val="000000"/>
                          </a:solidFill>
                          <a:latin typeface="Arial"/>
                        </a:rPr>
                        <a:t>0.075 – 0.4999 MGD</a:t>
                      </a:r>
                    </a:p>
                  </a:txBody>
                  <a:tcPr marL="9525" marR="9525" marT="9525" marB="0" anchor="b"/>
                </a:tc>
                <a:tc>
                  <a:txBody>
                    <a:bodyPr/>
                    <a:lstStyle/>
                    <a:p>
                      <a:pPr algn="ctr" fontAlgn="b"/>
                      <a:r>
                        <a:rPr lang="en-US" sz="1600" b="0" i="0" u="none" strike="noStrike">
                          <a:solidFill>
                            <a:srgbClr val="000000"/>
                          </a:solidFill>
                          <a:latin typeface="Arial"/>
                        </a:rPr>
                        <a:t>60 </a:t>
                      </a:r>
                    </a:p>
                  </a:txBody>
                  <a:tcPr marL="9525" marR="9525" marT="9525" marB="0" anchor="b"/>
                </a:tc>
                <a:tc>
                  <a:txBody>
                    <a:bodyPr/>
                    <a:lstStyle/>
                    <a:p>
                      <a:pPr algn="ctr" fontAlgn="b"/>
                      <a:r>
                        <a:rPr lang="en-US" sz="1600" b="0" i="0" u="none" strike="noStrike" dirty="0" smtClean="0">
                          <a:solidFill>
                            <a:srgbClr val="000000"/>
                          </a:solidFill>
                          <a:latin typeface="Arial"/>
                        </a:rPr>
                        <a:t>100</a:t>
                      </a:r>
                      <a:endParaRPr lang="en-US" sz="1600" b="0" i="0" u="none" strike="noStrike" dirty="0">
                        <a:solidFill>
                          <a:srgbClr val="000000"/>
                        </a:solidFill>
                        <a:latin typeface="Arial"/>
                      </a:endParaRPr>
                    </a:p>
                  </a:txBody>
                  <a:tcPr marL="9525" marR="9525" marT="9525" marB="0" anchor="b"/>
                </a:tc>
                <a:tc>
                  <a:txBody>
                    <a:bodyPr/>
                    <a:lstStyle/>
                    <a:p>
                      <a:pPr algn="ctr" fontAlgn="ctr"/>
                      <a:r>
                        <a:rPr lang="en-US" sz="1600" b="0" i="0" u="none" strike="noStrike" dirty="0" smtClean="0">
                          <a:solidFill>
                            <a:srgbClr val="000000"/>
                          </a:solidFill>
                          <a:latin typeface="Arial"/>
                        </a:rPr>
                        <a:t>40</a:t>
                      </a:r>
                      <a:endParaRPr lang="en-US" sz="1600" b="0" i="0" u="none" strike="noStrike" dirty="0">
                        <a:solidFill>
                          <a:srgbClr val="000000"/>
                        </a:solidFill>
                        <a:latin typeface="Arial"/>
                      </a:endParaRPr>
                    </a:p>
                  </a:txBody>
                  <a:tcPr marL="9525" marR="9525" marT="9525" marB="0" anchor="ctr"/>
                </a:tc>
              </a:tr>
              <a:tr h="304800">
                <a:tc>
                  <a:txBody>
                    <a:bodyPr/>
                    <a:lstStyle/>
                    <a:p>
                      <a:pPr algn="ctr" fontAlgn="b"/>
                      <a:r>
                        <a:rPr lang="en-US" sz="1600" b="0" i="0" u="none" strike="noStrike" dirty="0">
                          <a:solidFill>
                            <a:srgbClr val="000000"/>
                          </a:solidFill>
                          <a:latin typeface="Arial"/>
                        </a:rPr>
                        <a:t>0.500 – 0.999 MGD</a:t>
                      </a:r>
                    </a:p>
                  </a:txBody>
                  <a:tcPr marL="9525" marR="9525" marT="9525" marB="0" anchor="b"/>
                </a:tc>
                <a:tc>
                  <a:txBody>
                    <a:bodyPr/>
                    <a:lstStyle/>
                    <a:p>
                      <a:pPr algn="ctr" fontAlgn="b"/>
                      <a:r>
                        <a:rPr lang="en-US" sz="1600" b="0" i="0" u="none" strike="noStrike">
                          <a:solidFill>
                            <a:srgbClr val="000000"/>
                          </a:solidFill>
                          <a:latin typeface="Arial"/>
                        </a:rPr>
                        <a:t>120 </a:t>
                      </a:r>
                    </a:p>
                  </a:txBody>
                  <a:tcPr marL="9525" marR="9525" marT="9525" marB="0" anchor="b"/>
                </a:tc>
                <a:tc>
                  <a:txBody>
                    <a:bodyPr/>
                    <a:lstStyle/>
                    <a:p>
                      <a:pPr algn="ctr" fontAlgn="b"/>
                      <a:r>
                        <a:rPr lang="en-US" sz="1600" b="0" i="0" u="none" strike="noStrike" dirty="0" smtClean="0">
                          <a:solidFill>
                            <a:srgbClr val="000000"/>
                          </a:solidFill>
                          <a:latin typeface="Arial"/>
                        </a:rPr>
                        <a:t>190</a:t>
                      </a:r>
                      <a:endParaRPr lang="en-US" sz="1600" b="0" i="0" u="none" strike="noStrike" dirty="0">
                        <a:solidFill>
                          <a:srgbClr val="000000"/>
                        </a:solidFill>
                        <a:latin typeface="Arial"/>
                      </a:endParaRPr>
                    </a:p>
                  </a:txBody>
                  <a:tcPr marL="9525" marR="9525" marT="9525" marB="0" anchor="b"/>
                </a:tc>
                <a:tc>
                  <a:txBody>
                    <a:bodyPr/>
                    <a:lstStyle/>
                    <a:p>
                      <a:pPr algn="ctr" fontAlgn="ctr"/>
                      <a:r>
                        <a:rPr lang="en-US" sz="1600" b="0" i="0" u="none" strike="noStrike" dirty="0" smtClean="0">
                          <a:solidFill>
                            <a:srgbClr val="000000"/>
                          </a:solidFill>
                          <a:latin typeface="Arial"/>
                        </a:rPr>
                        <a:t>70</a:t>
                      </a:r>
                      <a:endParaRPr lang="en-US" sz="1600" b="0" i="0" u="none" strike="noStrike" dirty="0">
                        <a:solidFill>
                          <a:srgbClr val="000000"/>
                        </a:solidFill>
                        <a:latin typeface="Arial"/>
                      </a:endParaRPr>
                    </a:p>
                  </a:txBody>
                  <a:tcPr marL="9525" marR="9525" marT="9525" marB="0" anchor="ctr"/>
                </a:tc>
              </a:tr>
              <a:tr h="304800">
                <a:tc>
                  <a:txBody>
                    <a:bodyPr/>
                    <a:lstStyle/>
                    <a:p>
                      <a:pPr algn="ctr" fontAlgn="b"/>
                      <a:r>
                        <a:rPr lang="en-US" sz="1600" b="0" i="0" u="none" strike="noStrike" dirty="0">
                          <a:solidFill>
                            <a:srgbClr val="000000"/>
                          </a:solidFill>
                          <a:latin typeface="Arial"/>
                        </a:rPr>
                        <a:t>1.0 – 1.999 MGD</a:t>
                      </a:r>
                    </a:p>
                  </a:txBody>
                  <a:tcPr marL="9525" marR="9525" marT="9525" marB="0" anchor="b"/>
                </a:tc>
                <a:tc>
                  <a:txBody>
                    <a:bodyPr/>
                    <a:lstStyle/>
                    <a:p>
                      <a:pPr algn="ctr" fontAlgn="b"/>
                      <a:r>
                        <a:rPr lang="en-US" sz="1600" b="0" i="0" u="none" strike="noStrike">
                          <a:solidFill>
                            <a:srgbClr val="000000"/>
                          </a:solidFill>
                          <a:latin typeface="Arial"/>
                        </a:rPr>
                        <a:t>225 </a:t>
                      </a:r>
                    </a:p>
                  </a:txBody>
                  <a:tcPr marL="9525" marR="9525" marT="9525" marB="0" anchor="b"/>
                </a:tc>
                <a:tc>
                  <a:txBody>
                    <a:bodyPr/>
                    <a:lstStyle/>
                    <a:p>
                      <a:pPr algn="ctr" fontAlgn="b"/>
                      <a:r>
                        <a:rPr lang="en-US" sz="1600" b="0" i="0" u="none" strike="noStrike">
                          <a:solidFill>
                            <a:srgbClr val="000000"/>
                          </a:solidFill>
                          <a:latin typeface="Arial"/>
                        </a:rPr>
                        <a:t>360 </a:t>
                      </a:r>
                    </a:p>
                  </a:txBody>
                  <a:tcPr marL="9525" marR="9525" marT="9525" marB="0" anchor="b"/>
                </a:tc>
                <a:tc>
                  <a:txBody>
                    <a:bodyPr/>
                    <a:lstStyle/>
                    <a:p>
                      <a:pPr algn="ctr" fontAlgn="ctr"/>
                      <a:r>
                        <a:rPr lang="en-US" sz="1600" b="0" i="0" u="none" strike="noStrike" dirty="0">
                          <a:solidFill>
                            <a:srgbClr val="000000"/>
                          </a:solidFill>
                          <a:latin typeface="Arial"/>
                        </a:rPr>
                        <a:t>135 </a:t>
                      </a:r>
                    </a:p>
                  </a:txBody>
                  <a:tcPr marL="9525" marR="9525" marT="9525" marB="0" anchor="ctr"/>
                </a:tc>
              </a:tr>
              <a:tr h="304800">
                <a:tc>
                  <a:txBody>
                    <a:bodyPr/>
                    <a:lstStyle/>
                    <a:p>
                      <a:pPr algn="ctr" fontAlgn="b"/>
                      <a:r>
                        <a:rPr lang="en-US" sz="1600" b="0" i="0" u="none" strike="noStrike" dirty="0">
                          <a:solidFill>
                            <a:srgbClr val="000000"/>
                          </a:solidFill>
                          <a:latin typeface="Arial"/>
                        </a:rPr>
                        <a:t>2.0 – 4.999 MGD</a:t>
                      </a:r>
                    </a:p>
                  </a:txBody>
                  <a:tcPr marL="9525" marR="9525" marT="9525" marB="0" anchor="b"/>
                </a:tc>
                <a:tc>
                  <a:txBody>
                    <a:bodyPr/>
                    <a:lstStyle/>
                    <a:p>
                      <a:pPr algn="ctr" fontAlgn="b"/>
                      <a:r>
                        <a:rPr lang="en-US" sz="1600" b="0" i="0" u="none" strike="noStrike">
                          <a:solidFill>
                            <a:srgbClr val="000000"/>
                          </a:solidFill>
                          <a:latin typeface="Arial"/>
                        </a:rPr>
                        <a:t>525 </a:t>
                      </a:r>
                    </a:p>
                  </a:txBody>
                  <a:tcPr marL="9525" marR="9525" marT="9525" marB="0" anchor="b"/>
                </a:tc>
                <a:tc>
                  <a:txBody>
                    <a:bodyPr/>
                    <a:lstStyle/>
                    <a:p>
                      <a:pPr algn="ctr" fontAlgn="b"/>
                      <a:r>
                        <a:rPr lang="en-US" sz="1600" b="0" i="0" u="none" strike="noStrike">
                          <a:solidFill>
                            <a:srgbClr val="000000"/>
                          </a:solidFill>
                          <a:latin typeface="Arial"/>
                        </a:rPr>
                        <a:t>840 </a:t>
                      </a:r>
                    </a:p>
                  </a:txBody>
                  <a:tcPr marL="9525" marR="9525" marT="9525" marB="0" anchor="b"/>
                </a:tc>
                <a:tc>
                  <a:txBody>
                    <a:bodyPr/>
                    <a:lstStyle/>
                    <a:p>
                      <a:pPr algn="ctr" fontAlgn="ctr"/>
                      <a:r>
                        <a:rPr lang="en-US" sz="1600" b="0" i="0" u="none" strike="noStrike">
                          <a:solidFill>
                            <a:srgbClr val="000000"/>
                          </a:solidFill>
                          <a:latin typeface="Arial"/>
                        </a:rPr>
                        <a:t>315 </a:t>
                      </a:r>
                    </a:p>
                  </a:txBody>
                  <a:tcPr marL="9525" marR="9525" marT="9525" marB="0" anchor="ctr"/>
                </a:tc>
              </a:tr>
              <a:tr h="304800">
                <a:tc>
                  <a:txBody>
                    <a:bodyPr/>
                    <a:lstStyle/>
                    <a:p>
                      <a:pPr algn="ctr" fontAlgn="b"/>
                      <a:r>
                        <a:rPr lang="en-US" sz="1600" b="0" i="0" u="none" strike="noStrike" dirty="0">
                          <a:solidFill>
                            <a:srgbClr val="000000"/>
                          </a:solidFill>
                          <a:latin typeface="Arial"/>
                        </a:rPr>
                        <a:t>5.0 – 9.999 MGD</a:t>
                      </a:r>
                    </a:p>
                  </a:txBody>
                  <a:tcPr marL="9525" marR="9525" marT="9525" marB="0" anchor="b"/>
                </a:tc>
                <a:tc>
                  <a:txBody>
                    <a:bodyPr/>
                    <a:lstStyle/>
                    <a:p>
                      <a:pPr algn="ctr" fontAlgn="b"/>
                      <a:r>
                        <a:rPr lang="en-US" sz="1600" b="0" i="0" u="none" strike="noStrike">
                          <a:solidFill>
                            <a:srgbClr val="000000"/>
                          </a:solidFill>
                          <a:latin typeface="Arial"/>
                        </a:rPr>
                        <a:t>1,150 </a:t>
                      </a:r>
                    </a:p>
                  </a:txBody>
                  <a:tcPr marL="9525" marR="9525" marT="9525" marB="0" anchor="b"/>
                </a:tc>
                <a:tc>
                  <a:txBody>
                    <a:bodyPr/>
                    <a:lstStyle/>
                    <a:p>
                      <a:pPr algn="ctr" fontAlgn="b"/>
                      <a:r>
                        <a:rPr lang="en-US" sz="1600" b="0" i="0" u="none" strike="noStrike" dirty="0">
                          <a:solidFill>
                            <a:srgbClr val="000000"/>
                          </a:solidFill>
                          <a:latin typeface="Arial"/>
                        </a:rPr>
                        <a:t>1,840 </a:t>
                      </a:r>
                    </a:p>
                  </a:txBody>
                  <a:tcPr marL="9525" marR="9525" marT="9525" marB="0" anchor="b"/>
                </a:tc>
                <a:tc>
                  <a:txBody>
                    <a:bodyPr/>
                    <a:lstStyle/>
                    <a:p>
                      <a:pPr algn="ctr" fontAlgn="ctr"/>
                      <a:r>
                        <a:rPr lang="en-US" sz="1600" b="0" i="0" u="none" strike="noStrike" dirty="0">
                          <a:solidFill>
                            <a:srgbClr val="000000"/>
                          </a:solidFill>
                          <a:latin typeface="Arial"/>
                        </a:rPr>
                        <a:t>690 </a:t>
                      </a:r>
                    </a:p>
                  </a:txBody>
                  <a:tcPr marL="9525" marR="9525" marT="9525" marB="0" anchor="ctr"/>
                </a:tc>
              </a:tr>
              <a:tr h="304800">
                <a:tc>
                  <a:txBody>
                    <a:bodyPr/>
                    <a:lstStyle/>
                    <a:p>
                      <a:pPr algn="ctr" fontAlgn="b"/>
                      <a:r>
                        <a:rPr lang="en-US" sz="1600" b="0" i="0" u="none" strike="noStrike" dirty="0">
                          <a:solidFill>
                            <a:srgbClr val="000000"/>
                          </a:solidFill>
                          <a:latin typeface="Arial"/>
                        </a:rPr>
                        <a:t>10.0 – 19.999 MGD</a:t>
                      </a:r>
                    </a:p>
                  </a:txBody>
                  <a:tcPr marL="9525" marR="9525" marT="9525" marB="0" anchor="b"/>
                </a:tc>
                <a:tc>
                  <a:txBody>
                    <a:bodyPr/>
                    <a:lstStyle/>
                    <a:p>
                      <a:pPr algn="ctr" fontAlgn="b"/>
                      <a:r>
                        <a:rPr lang="en-US" sz="1600" b="0" i="0" u="none" strike="noStrike">
                          <a:solidFill>
                            <a:srgbClr val="000000"/>
                          </a:solidFill>
                          <a:latin typeface="Arial"/>
                        </a:rPr>
                        <a:t>2,250 </a:t>
                      </a:r>
                    </a:p>
                  </a:txBody>
                  <a:tcPr marL="9525" marR="9525" marT="9525" marB="0" anchor="b"/>
                </a:tc>
                <a:tc>
                  <a:txBody>
                    <a:bodyPr/>
                    <a:lstStyle/>
                    <a:p>
                      <a:pPr algn="ctr" fontAlgn="b"/>
                      <a:r>
                        <a:rPr lang="en-US" sz="1600" b="0" i="0" u="none" strike="noStrike">
                          <a:solidFill>
                            <a:srgbClr val="000000"/>
                          </a:solidFill>
                          <a:latin typeface="Arial"/>
                        </a:rPr>
                        <a:t>3,600 </a:t>
                      </a:r>
                    </a:p>
                  </a:txBody>
                  <a:tcPr marL="9525" marR="9525" marT="9525" marB="0" anchor="b"/>
                </a:tc>
                <a:tc>
                  <a:txBody>
                    <a:bodyPr/>
                    <a:lstStyle/>
                    <a:p>
                      <a:pPr algn="ctr" fontAlgn="ctr"/>
                      <a:r>
                        <a:rPr lang="en-US" sz="1600" b="0" i="0" u="none" strike="noStrike" dirty="0">
                          <a:solidFill>
                            <a:srgbClr val="000000"/>
                          </a:solidFill>
                          <a:latin typeface="Arial"/>
                        </a:rPr>
                        <a:t>1,350 </a:t>
                      </a:r>
                    </a:p>
                  </a:txBody>
                  <a:tcPr marL="9525" marR="9525" marT="9525" marB="0" anchor="ctr"/>
                </a:tc>
              </a:tr>
              <a:tr h="381000">
                <a:tc>
                  <a:txBody>
                    <a:bodyPr/>
                    <a:lstStyle/>
                    <a:p>
                      <a:pPr algn="ctr" fontAlgn="b"/>
                      <a:r>
                        <a:rPr lang="en-US" sz="1600" b="0" i="0" u="none" strike="noStrike" dirty="0">
                          <a:solidFill>
                            <a:srgbClr val="000000"/>
                          </a:solidFill>
                          <a:latin typeface="Arial"/>
                        </a:rPr>
                        <a:t>20.0 – 29.999 MGD</a:t>
                      </a:r>
                    </a:p>
                  </a:txBody>
                  <a:tcPr marL="9525" marR="9525" marT="9525" marB="0" anchor="b"/>
                </a:tc>
                <a:tc>
                  <a:txBody>
                    <a:bodyPr/>
                    <a:lstStyle/>
                    <a:p>
                      <a:pPr algn="ctr" fontAlgn="b"/>
                      <a:r>
                        <a:rPr lang="en-US" sz="1600" b="0" i="0" u="none" strike="noStrike">
                          <a:solidFill>
                            <a:srgbClr val="000000"/>
                          </a:solidFill>
                          <a:latin typeface="Arial"/>
                        </a:rPr>
                        <a:t>3,750 </a:t>
                      </a:r>
                    </a:p>
                  </a:txBody>
                  <a:tcPr marL="9525" marR="9525" marT="9525" marB="0" anchor="b"/>
                </a:tc>
                <a:tc>
                  <a:txBody>
                    <a:bodyPr/>
                    <a:lstStyle/>
                    <a:p>
                      <a:pPr algn="ctr" fontAlgn="b"/>
                      <a:r>
                        <a:rPr lang="en-US" sz="1600" b="0" i="0" u="none" strike="noStrike">
                          <a:solidFill>
                            <a:srgbClr val="000000"/>
                          </a:solidFill>
                          <a:latin typeface="Arial"/>
                        </a:rPr>
                        <a:t>6,000 </a:t>
                      </a:r>
                    </a:p>
                  </a:txBody>
                  <a:tcPr marL="9525" marR="9525" marT="9525" marB="0" anchor="b"/>
                </a:tc>
                <a:tc>
                  <a:txBody>
                    <a:bodyPr/>
                    <a:lstStyle/>
                    <a:p>
                      <a:pPr algn="ctr" fontAlgn="ctr"/>
                      <a:r>
                        <a:rPr lang="en-US" sz="1600" b="0" i="0" u="none" strike="noStrike" dirty="0">
                          <a:solidFill>
                            <a:srgbClr val="000000"/>
                          </a:solidFill>
                          <a:latin typeface="Arial"/>
                        </a:rPr>
                        <a:t>2,250 </a:t>
                      </a:r>
                    </a:p>
                  </a:txBody>
                  <a:tcPr marL="9525" marR="9525" marT="9525" marB="0" anchor="ctr"/>
                </a:tc>
              </a:tr>
              <a:tr h="304800">
                <a:tc>
                  <a:txBody>
                    <a:bodyPr/>
                    <a:lstStyle/>
                    <a:p>
                      <a:pPr algn="ctr" fontAlgn="b"/>
                      <a:r>
                        <a:rPr lang="en-US" sz="1600" b="0" i="0" u="none" strike="noStrike" dirty="0">
                          <a:solidFill>
                            <a:srgbClr val="000000"/>
                          </a:solidFill>
                          <a:latin typeface="Arial"/>
                        </a:rPr>
                        <a:t>30.0 – 39.999 MGD</a:t>
                      </a:r>
                    </a:p>
                  </a:txBody>
                  <a:tcPr marL="9525" marR="9525" marT="9525" marB="0" anchor="b"/>
                </a:tc>
                <a:tc>
                  <a:txBody>
                    <a:bodyPr/>
                    <a:lstStyle/>
                    <a:p>
                      <a:pPr algn="ctr" fontAlgn="b"/>
                      <a:r>
                        <a:rPr lang="en-US" sz="1600" b="0" i="0" u="none" strike="noStrike">
                          <a:solidFill>
                            <a:srgbClr val="000000"/>
                          </a:solidFill>
                          <a:latin typeface="Arial"/>
                        </a:rPr>
                        <a:t>5,250 </a:t>
                      </a:r>
                    </a:p>
                  </a:txBody>
                  <a:tcPr marL="9525" marR="9525" marT="9525" marB="0" anchor="b"/>
                </a:tc>
                <a:tc>
                  <a:txBody>
                    <a:bodyPr/>
                    <a:lstStyle/>
                    <a:p>
                      <a:pPr algn="ctr" fontAlgn="b"/>
                      <a:r>
                        <a:rPr lang="en-US" sz="1600" b="0" i="0" u="none" strike="noStrike">
                          <a:solidFill>
                            <a:srgbClr val="000000"/>
                          </a:solidFill>
                          <a:latin typeface="Arial"/>
                        </a:rPr>
                        <a:t>8,400 </a:t>
                      </a:r>
                    </a:p>
                  </a:txBody>
                  <a:tcPr marL="9525" marR="9525" marT="9525" marB="0" anchor="b"/>
                </a:tc>
                <a:tc>
                  <a:txBody>
                    <a:bodyPr/>
                    <a:lstStyle/>
                    <a:p>
                      <a:pPr algn="ctr" fontAlgn="ctr"/>
                      <a:r>
                        <a:rPr lang="en-US" sz="1600" b="0" i="0" u="none" strike="noStrike" dirty="0">
                          <a:solidFill>
                            <a:srgbClr val="000000"/>
                          </a:solidFill>
                          <a:latin typeface="Arial"/>
                        </a:rPr>
                        <a:t>3,150 </a:t>
                      </a:r>
                    </a:p>
                  </a:txBody>
                  <a:tcPr marL="9525" marR="9525" marT="9525" marB="0" anchor="ctr"/>
                </a:tc>
              </a:tr>
              <a:tr h="304800">
                <a:tc>
                  <a:txBody>
                    <a:bodyPr/>
                    <a:lstStyle/>
                    <a:p>
                      <a:pPr algn="ctr" fontAlgn="b"/>
                      <a:r>
                        <a:rPr lang="en-US" sz="1600" b="0" i="0" u="none" strike="noStrike" dirty="0">
                          <a:solidFill>
                            <a:srgbClr val="000000"/>
                          </a:solidFill>
                          <a:latin typeface="Arial"/>
                        </a:rPr>
                        <a:t>40.0 – 59.999 MGD</a:t>
                      </a:r>
                    </a:p>
                  </a:txBody>
                  <a:tcPr marL="9525" marR="9525" marT="9525" marB="0" anchor="b"/>
                </a:tc>
                <a:tc>
                  <a:txBody>
                    <a:bodyPr/>
                    <a:lstStyle/>
                    <a:p>
                      <a:pPr algn="ctr" fontAlgn="b"/>
                      <a:r>
                        <a:rPr lang="en-US" sz="1600" b="0" i="0" u="none" strike="noStrike">
                          <a:solidFill>
                            <a:srgbClr val="000000"/>
                          </a:solidFill>
                          <a:latin typeface="Arial"/>
                        </a:rPr>
                        <a:t>7,500 </a:t>
                      </a:r>
                    </a:p>
                  </a:txBody>
                  <a:tcPr marL="9525" marR="9525" marT="9525" marB="0" anchor="b"/>
                </a:tc>
                <a:tc>
                  <a:txBody>
                    <a:bodyPr/>
                    <a:lstStyle/>
                    <a:p>
                      <a:pPr algn="ctr" fontAlgn="b"/>
                      <a:r>
                        <a:rPr lang="en-US" sz="1600" b="0" i="0" u="none" strike="noStrike">
                          <a:solidFill>
                            <a:srgbClr val="000000"/>
                          </a:solidFill>
                          <a:latin typeface="Arial"/>
                        </a:rPr>
                        <a:t>12,000 </a:t>
                      </a:r>
                    </a:p>
                  </a:txBody>
                  <a:tcPr marL="9525" marR="9525" marT="9525" marB="0" anchor="b"/>
                </a:tc>
                <a:tc>
                  <a:txBody>
                    <a:bodyPr/>
                    <a:lstStyle/>
                    <a:p>
                      <a:pPr algn="ctr" fontAlgn="ctr"/>
                      <a:r>
                        <a:rPr lang="en-US" sz="1600" b="0" i="0" u="none" strike="noStrike" dirty="0">
                          <a:solidFill>
                            <a:srgbClr val="000000"/>
                          </a:solidFill>
                          <a:latin typeface="Arial"/>
                        </a:rPr>
                        <a:t>4,500 </a:t>
                      </a:r>
                    </a:p>
                  </a:txBody>
                  <a:tcPr marL="9525" marR="9525" marT="9525" marB="0" anchor="ctr"/>
                </a:tc>
              </a:tr>
              <a:tr h="270541">
                <a:tc>
                  <a:txBody>
                    <a:bodyPr/>
                    <a:lstStyle/>
                    <a:p>
                      <a:pPr algn="ctr" fontAlgn="b"/>
                      <a:r>
                        <a:rPr lang="en-US" sz="1600" b="0" i="0" u="none" strike="noStrike" dirty="0">
                          <a:solidFill>
                            <a:srgbClr val="000000"/>
                          </a:solidFill>
                          <a:latin typeface="Arial"/>
                        </a:rPr>
                        <a:t>60.0 – 79.999 MGD</a:t>
                      </a:r>
                    </a:p>
                  </a:txBody>
                  <a:tcPr marL="9525" marR="9525" marT="9525" marB="0" anchor="b"/>
                </a:tc>
                <a:tc>
                  <a:txBody>
                    <a:bodyPr/>
                    <a:lstStyle/>
                    <a:p>
                      <a:pPr algn="ctr" fontAlgn="b"/>
                      <a:r>
                        <a:rPr lang="en-US" sz="1600" b="0" i="0" u="none" strike="noStrike">
                          <a:solidFill>
                            <a:srgbClr val="000000"/>
                          </a:solidFill>
                          <a:latin typeface="Arial"/>
                        </a:rPr>
                        <a:t>10,500 </a:t>
                      </a:r>
                    </a:p>
                  </a:txBody>
                  <a:tcPr marL="9525" marR="9525" marT="9525" marB="0" anchor="b"/>
                </a:tc>
                <a:tc>
                  <a:txBody>
                    <a:bodyPr/>
                    <a:lstStyle/>
                    <a:p>
                      <a:pPr algn="ctr" fontAlgn="b"/>
                      <a:r>
                        <a:rPr lang="en-US" sz="1600" b="0" i="0" u="none" strike="noStrike">
                          <a:solidFill>
                            <a:srgbClr val="000000"/>
                          </a:solidFill>
                          <a:latin typeface="Arial"/>
                        </a:rPr>
                        <a:t>16,800 </a:t>
                      </a:r>
                    </a:p>
                  </a:txBody>
                  <a:tcPr marL="9525" marR="9525" marT="9525" marB="0" anchor="b"/>
                </a:tc>
                <a:tc>
                  <a:txBody>
                    <a:bodyPr/>
                    <a:lstStyle/>
                    <a:p>
                      <a:pPr algn="ctr" fontAlgn="ctr"/>
                      <a:r>
                        <a:rPr lang="en-US" sz="1600" b="0" i="0" u="none" strike="noStrike" dirty="0">
                          <a:solidFill>
                            <a:srgbClr val="000000"/>
                          </a:solidFill>
                          <a:latin typeface="Arial"/>
                        </a:rPr>
                        <a:t>6,300 </a:t>
                      </a:r>
                    </a:p>
                  </a:txBody>
                  <a:tcPr marL="9525" marR="9525" marT="9525" marB="0" anchor="ctr"/>
                </a:tc>
              </a:tr>
              <a:tr h="262859">
                <a:tc>
                  <a:txBody>
                    <a:bodyPr/>
                    <a:lstStyle/>
                    <a:p>
                      <a:pPr algn="ctr" fontAlgn="b"/>
                      <a:r>
                        <a:rPr lang="en-US" sz="1600" b="0" i="0" u="none" strike="noStrike" dirty="0">
                          <a:solidFill>
                            <a:srgbClr val="000000"/>
                          </a:solidFill>
                          <a:latin typeface="Arial"/>
                        </a:rPr>
                        <a:t>80.0 – 119.999 MGD</a:t>
                      </a:r>
                    </a:p>
                  </a:txBody>
                  <a:tcPr marL="9525" marR="9525" marT="9525" marB="0" anchor="b"/>
                </a:tc>
                <a:tc>
                  <a:txBody>
                    <a:bodyPr/>
                    <a:lstStyle/>
                    <a:p>
                      <a:pPr algn="ctr" fontAlgn="b"/>
                      <a:r>
                        <a:rPr lang="en-US" sz="1600" b="0" i="0" u="none" strike="noStrike">
                          <a:solidFill>
                            <a:srgbClr val="000000"/>
                          </a:solidFill>
                          <a:latin typeface="Arial"/>
                        </a:rPr>
                        <a:t>15,000 </a:t>
                      </a:r>
                    </a:p>
                  </a:txBody>
                  <a:tcPr marL="9525" marR="9525" marT="9525" marB="0" anchor="b"/>
                </a:tc>
                <a:tc>
                  <a:txBody>
                    <a:bodyPr/>
                    <a:lstStyle/>
                    <a:p>
                      <a:pPr algn="ctr" fontAlgn="b"/>
                      <a:r>
                        <a:rPr lang="en-US" sz="1600" b="0" i="0" u="none" strike="noStrike">
                          <a:solidFill>
                            <a:srgbClr val="000000"/>
                          </a:solidFill>
                          <a:latin typeface="Arial"/>
                        </a:rPr>
                        <a:t>24,000 </a:t>
                      </a:r>
                    </a:p>
                  </a:txBody>
                  <a:tcPr marL="9525" marR="9525" marT="9525" marB="0" anchor="b"/>
                </a:tc>
                <a:tc>
                  <a:txBody>
                    <a:bodyPr/>
                    <a:lstStyle/>
                    <a:p>
                      <a:pPr algn="ctr" fontAlgn="ctr"/>
                      <a:r>
                        <a:rPr lang="en-US" sz="1600" b="0" i="0" u="none" strike="noStrike" dirty="0">
                          <a:solidFill>
                            <a:srgbClr val="000000"/>
                          </a:solidFill>
                          <a:latin typeface="Arial"/>
                        </a:rPr>
                        <a:t>9,000 </a:t>
                      </a:r>
                    </a:p>
                  </a:txBody>
                  <a:tcPr marL="9525" marR="9525" marT="9525" marB="0" anchor="ctr"/>
                </a:tc>
              </a:tr>
              <a:tr h="270541">
                <a:tc>
                  <a:txBody>
                    <a:bodyPr/>
                    <a:lstStyle/>
                    <a:p>
                      <a:pPr algn="ctr" fontAlgn="b"/>
                      <a:r>
                        <a:rPr lang="en-US" sz="1600" b="0" i="0" u="none" strike="noStrike" dirty="0">
                          <a:solidFill>
                            <a:srgbClr val="000000"/>
                          </a:solidFill>
                          <a:latin typeface="Arial"/>
                        </a:rPr>
                        <a:t>120.0 MGD or greater</a:t>
                      </a:r>
                    </a:p>
                  </a:txBody>
                  <a:tcPr marL="9525" marR="9525" marT="9525" marB="0" anchor="b"/>
                </a:tc>
                <a:tc>
                  <a:txBody>
                    <a:bodyPr/>
                    <a:lstStyle/>
                    <a:p>
                      <a:pPr algn="ctr" fontAlgn="b"/>
                      <a:r>
                        <a:rPr lang="en-US" sz="1600" b="0" i="0" u="none" strike="noStrike">
                          <a:solidFill>
                            <a:srgbClr val="000000"/>
                          </a:solidFill>
                          <a:latin typeface="Arial"/>
                        </a:rPr>
                        <a:t>21,000 </a:t>
                      </a:r>
                    </a:p>
                  </a:txBody>
                  <a:tcPr marL="9525" marR="9525" marT="9525" marB="0" anchor="b"/>
                </a:tc>
                <a:tc>
                  <a:txBody>
                    <a:bodyPr/>
                    <a:lstStyle/>
                    <a:p>
                      <a:pPr algn="ctr" fontAlgn="b"/>
                      <a:r>
                        <a:rPr lang="en-US" sz="1600" b="0" i="0" u="none" strike="noStrike" dirty="0">
                          <a:solidFill>
                            <a:srgbClr val="000000"/>
                          </a:solidFill>
                          <a:latin typeface="Arial"/>
                        </a:rPr>
                        <a:t>33,600 </a:t>
                      </a:r>
                    </a:p>
                  </a:txBody>
                  <a:tcPr marL="9525" marR="9525" marT="9525" marB="0" anchor="b"/>
                </a:tc>
                <a:tc>
                  <a:txBody>
                    <a:bodyPr/>
                    <a:lstStyle/>
                    <a:p>
                      <a:pPr algn="ctr" fontAlgn="ctr"/>
                      <a:r>
                        <a:rPr lang="en-US" sz="1600" b="0" i="0" u="none" strike="noStrike" dirty="0">
                          <a:solidFill>
                            <a:srgbClr val="000000"/>
                          </a:solidFill>
                          <a:latin typeface="Arial"/>
                        </a:rPr>
                        <a:t>12,600 </a:t>
                      </a:r>
                    </a:p>
                  </a:txBody>
                  <a:tcPr marL="9525" marR="9525" marT="9525" marB="0" anchor="ctr"/>
                </a:tc>
              </a:tr>
            </a:tbl>
          </a:graphicData>
        </a:graphic>
      </p:graphicFrame>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None/>
            </a:pPr>
            <a:r>
              <a:rPr lang="en-US" sz="2800" b="1" dirty="0" smtClean="0"/>
              <a:t>Next step:</a:t>
            </a:r>
          </a:p>
          <a:p>
            <a:pPr>
              <a:buNone/>
            </a:pPr>
            <a:endParaRPr lang="en-US" sz="1200" b="1" dirty="0" smtClean="0"/>
          </a:p>
          <a:p>
            <a:pPr marL="0" indent="0"/>
            <a:r>
              <a:rPr lang="en-US" dirty="0" smtClean="0"/>
              <a:t>DEQ will recommend that Oregon Environmental Quality Commission (EQC) adopt the rules at Dec. 6, 2012 EQC meeting.</a:t>
            </a:r>
          </a:p>
          <a:p>
            <a:pPr marL="0" indent="0">
              <a:buNone/>
            </a:pPr>
            <a:endParaRPr lang="en-US" sz="1100" dirty="0" smtClean="0"/>
          </a:p>
          <a:p>
            <a:pPr marL="0" indent="0"/>
            <a:r>
              <a:rPr lang="en-US" dirty="0" smtClean="0"/>
              <a:t>DEQ will notify final EQC action to persons that submitted comments during hearing or comment period. </a:t>
            </a:r>
          </a:p>
          <a:p>
            <a:pPr marL="0" indent="0">
              <a:buNone/>
            </a:pPr>
            <a:endParaRPr lang="en-US" sz="1100" dirty="0" smtClean="0"/>
          </a:p>
          <a:p>
            <a:pPr marL="0" indent="0"/>
            <a:r>
              <a:rPr lang="en-US" dirty="0" smtClean="0"/>
              <a:t>If approved, rules will be effective March 1</a:t>
            </a:r>
            <a:r>
              <a:rPr lang="en-US" baseline="30000" dirty="0" smtClean="0"/>
              <a:t>st</a:t>
            </a:r>
            <a:r>
              <a:rPr lang="en-US" dirty="0" smtClean="0"/>
              <a:t> 2013.</a:t>
            </a:r>
          </a:p>
          <a:p>
            <a:pPr marL="0" indent="0">
              <a:buNone/>
            </a:pPr>
            <a:endParaRPr lang="en-US" sz="1200" dirty="0" smtClean="0"/>
          </a:p>
          <a:p>
            <a:pPr marL="0" indent="0">
              <a:buNone/>
            </a:pPr>
            <a:r>
              <a:rPr lang="en-US" sz="2800" b="1" dirty="0" smtClean="0"/>
              <a:t>Deadline for comments: </a:t>
            </a:r>
          </a:p>
          <a:p>
            <a:pPr marL="0" indent="0">
              <a:buNone/>
            </a:pPr>
            <a:r>
              <a:rPr lang="en-US" sz="2800" dirty="0" smtClean="0"/>
              <a:t>	 5:00 pm, September 25, 2012</a:t>
            </a:r>
          </a:p>
          <a:p>
            <a:pPr>
              <a:buNone/>
            </a:pPr>
            <a:endParaRPr lang="en-US" sz="2800" b="1" dirty="0" smtClean="0"/>
          </a:p>
          <a:p>
            <a:pPr>
              <a:buNone/>
            </a:pPr>
            <a:endParaRPr lang="en-US" dirty="0"/>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endParaRPr lang="en-US" dirty="0" smtClean="0"/>
          </a:p>
          <a:p>
            <a:pPr>
              <a:buNone/>
            </a:pPr>
            <a:r>
              <a:rPr lang="en-US" sz="2800" b="1" dirty="0" smtClean="0"/>
              <a:t>Send comments to:</a:t>
            </a:r>
          </a:p>
          <a:p>
            <a:pPr>
              <a:buNone/>
            </a:pPr>
            <a:endParaRPr lang="en-US" dirty="0" smtClean="0"/>
          </a:p>
          <a:p>
            <a:pPr>
              <a:buNone/>
            </a:pPr>
            <a:r>
              <a:rPr lang="en-US" dirty="0" smtClean="0"/>
              <a:t>		</a:t>
            </a:r>
            <a:r>
              <a:rPr lang="en-US" sz="2800" dirty="0" smtClean="0"/>
              <a:t>Etsegenet Belete, Oregon DEQ, </a:t>
            </a:r>
          </a:p>
          <a:p>
            <a:pPr>
              <a:buNone/>
            </a:pPr>
            <a:r>
              <a:rPr lang="en-US" sz="2800" dirty="0" smtClean="0"/>
              <a:t>		Northwest Region Water Quality</a:t>
            </a:r>
          </a:p>
          <a:p>
            <a:pPr>
              <a:buNone/>
            </a:pPr>
            <a:r>
              <a:rPr lang="en-US" sz="2800" dirty="0" smtClean="0"/>
              <a:t>		2020 SW 4th Avenue, Suite 400</a:t>
            </a:r>
          </a:p>
          <a:p>
            <a:pPr>
              <a:buNone/>
            </a:pPr>
            <a:r>
              <a:rPr lang="en-US" sz="2800" dirty="0" smtClean="0"/>
              <a:t>		Portland OR 97201</a:t>
            </a:r>
          </a:p>
          <a:p>
            <a:pPr>
              <a:buNone/>
            </a:pPr>
            <a:endParaRPr lang="en-US" dirty="0"/>
          </a:p>
        </p:txBody>
      </p:sp>
    </p:spTree>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Presentation1Nb">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424</Words>
  <Application>Microsoft Office PowerPoint</Application>
  <PresentationFormat>On-screen Show (4:3)</PresentationFormat>
  <Paragraphs>193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Presentation1Nb</vt:lpstr>
      <vt:lpstr>Slide 1</vt:lpstr>
      <vt:lpstr>Slide 2</vt:lpstr>
      <vt:lpstr>Slide 3</vt:lpstr>
      <vt:lpstr>Operator Certification Fee</vt:lpstr>
      <vt:lpstr>Slide 5</vt:lpstr>
      <vt:lpstr>Slide 6</vt:lpstr>
      <vt:lpstr>Program Support Fee</vt:lpstr>
      <vt:lpstr>Slide 8</vt:lpstr>
      <vt:lpstr>Slide 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2011-02-16T18:46:51Z</dcterms:created>
  <dcterms:modified xsi:type="dcterms:W3CDTF">2012-09-19T18:15:40Z</dcterms:modified>
</cp:coreProperties>
</file>