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Default Extension="tiff" ContentType="image/tiff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2">
  <p:sldMasterIdLst>
    <p:sldMasterId id="2147483673" r:id="rId4"/>
    <p:sldMasterId id="2147483681" r:id="rId5"/>
    <p:sldMasterId id="2147483660" r:id="rId6"/>
  </p:sldMasterIdLst>
  <p:notesMasterIdLst>
    <p:notesMasterId r:id="rId15"/>
  </p:notesMasterIdLst>
  <p:handoutMasterIdLst>
    <p:handoutMasterId r:id="rId16"/>
  </p:handoutMasterIdLst>
  <p:sldIdLst>
    <p:sldId id="256" r:id="rId7"/>
    <p:sldId id="257" r:id="rId8"/>
    <p:sldId id="258" r:id="rId9"/>
    <p:sldId id="264" r:id="rId10"/>
    <p:sldId id="259" r:id="rId11"/>
    <p:sldId id="260" r:id="rId12"/>
    <p:sldId id="261" r:id="rId13"/>
    <p:sldId id="265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6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2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32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58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85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11" algn="l" defTabSz="91425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72"/>
    <a:srgbClr val="00817E"/>
    <a:srgbClr val="009999"/>
    <a:srgbClr val="29949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 autoAdjust="0"/>
    <p:restoredTop sz="94671" autoAdjust="0"/>
  </p:normalViewPr>
  <p:slideViewPr>
    <p:cSldViewPr>
      <p:cViewPr varScale="1">
        <p:scale>
          <a:sx n="94" d="100"/>
          <a:sy n="94" d="100"/>
        </p:scale>
        <p:origin x="-96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060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pie%20cha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5.4996778811739436E-2"/>
          <c:y val="8.9069953212370198E-2"/>
          <c:w val="0.59571331424481033"/>
          <c:h val="0.89673932062839967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12117066332617514"/>
                  <c:y val="7.2817288967911273E-2"/>
                </c:manualLayout>
              </c:layout>
              <c:showVal val="1"/>
            </c:dLbl>
            <c:dLbl>
              <c:idx val="1"/>
              <c:layout>
                <c:manualLayout>
                  <c:x val="0.19178024337866859"/>
                  <c:y val="-0.2236256455846245"/>
                </c:manualLayout>
              </c:layout>
              <c:showVal val="1"/>
            </c:dLbl>
            <c:dLbl>
              <c:idx val="2"/>
              <c:layout>
                <c:manualLayout>
                  <c:x val="-5.5264654418197744E-2"/>
                  <c:y val="-4.0781204432779279E-2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showVal val="1"/>
            <c:showLeaderLines val="1"/>
          </c:dLbls>
          <c:cat>
            <c:strRef>
              <c:f>Sheet1!$A$1:$C$1</c:f>
              <c:strCache>
                <c:ptCount val="3"/>
                <c:pt idx="0">
                  <c:v>BASE FEES</c:v>
                </c:pt>
                <c:pt idx="1">
                  <c:v>EMISSIONS FEES</c:v>
                </c:pt>
                <c:pt idx="2">
                  <c:v>SPECIFIC ACTIVITY FEES</c:v>
                </c:pt>
              </c:strCache>
            </c:strRef>
          </c:cat>
          <c:val>
            <c:numRef>
              <c:f>Sheet1!$A$2:$C$2</c:f>
              <c:numCache>
                <c:formatCode>_([$$-409]* #,##0_);_([$$-409]* \(#,##0\);_([$$-409]* "-"_);_(@_)</c:formatCode>
                <c:ptCount val="3"/>
                <c:pt idx="0">
                  <c:v>848991</c:v>
                </c:pt>
                <c:pt idx="1">
                  <c:v>3082786</c:v>
                </c:pt>
                <c:pt idx="2">
                  <c:v>110321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2000"/>
          </a:pPr>
          <a:endParaRPr lang="en-US"/>
        </a:p>
      </c:txPr>
    </c:legend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1D3C7A-54F4-49B9-8880-8CF32C1BEB9A}" type="datetimeFigureOut">
              <a:rPr lang="en-US" sz="900" smtClean="0">
                <a:latin typeface="Arial" pitchFamily="34" charset="0"/>
                <a:cs typeface="Arial" pitchFamily="34" charset="0"/>
              </a:rPr>
              <a:pPr/>
              <a:t>11/30/2012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706AD-4987-49D9-85BE-B3D1E709A58E}" type="slidenum">
              <a:rPr lang="en-US" sz="900" smtClean="0">
                <a:latin typeface="Arial" pitchFamily="34" charset="0"/>
                <a:cs typeface="Arial" pitchFamily="34" charset="0"/>
              </a:rPr>
              <a:pPr/>
              <a:t>‹#›</a:t>
            </a:fld>
            <a:endParaRPr lang="en-US" sz="900" dirty="0"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4C9D6970-2381-4A6F-8016-49E76EF02DE7}" type="datetimeFigureOut">
              <a:rPr lang="en-US" smtClean="0"/>
              <a:pPr/>
              <a:t>11/30/2012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fld id="{104C5D67-D91E-40D0-AFA9-25945CB0C62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6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52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80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06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32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58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85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11" algn="l" defTabSz="9142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C5D67-D91E-40D0-AFA9-25945CB0C62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24603"/>
            <a:ext cx="2895600" cy="365125"/>
          </a:xfrm>
        </p:spPr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600201"/>
            <a:ext cx="4040188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438402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600201"/>
            <a:ext cx="4041775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438402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3"/>
          </p:nvPr>
        </p:nvSpPr>
        <p:spPr>
          <a:xfrm>
            <a:off x="381000" y="1600200"/>
            <a:ext cx="8382000" cy="4419600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524000" y="6324600"/>
            <a:ext cx="2895600" cy="365125"/>
          </a:xfrm>
        </p:spPr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447800"/>
            <a:ext cx="1524000" cy="5410200"/>
          </a:xfrm>
          <a:solidFill>
            <a:srgbClr val="00827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tIns="91440">
            <a:noAutofit/>
          </a:bodyPr>
          <a:lstStyle>
            <a:lvl1pPr marL="0" marR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Sidebar Text: Insert links, contents, pictures, bulleted or numbered lists. Use custom animations to add dimension and visual interest to your presentation.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-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600201"/>
            <a:ext cx="4040188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438402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600201"/>
            <a:ext cx="4041775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6" indent="0">
              <a:buNone/>
              <a:defRPr sz="2000" b="1"/>
            </a:lvl2pPr>
            <a:lvl3pPr marL="914252" indent="0">
              <a:buNone/>
              <a:defRPr sz="1800" b="1"/>
            </a:lvl3pPr>
            <a:lvl4pPr marL="1371380" indent="0">
              <a:buNone/>
              <a:defRPr sz="1600" b="1"/>
            </a:lvl4pPr>
            <a:lvl5pPr marL="1828506" indent="0">
              <a:buNone/>
              <a:defRPr sz="1600" b="1"/>
            </a:lvl5pPr>
            <a:lvl6pPr marL="2285632" indent="0">
              <a:buNone/>
              <a:defRPr sz="1600" b="1"/>
            </a:lvl6pPr>
            <a:lvl7pPr marL="2742758" indent="0">
              <a:buNone/>
              <a:defRPr sz="1600" b="1"/>
            </a:lvl7pPr>
            <a:lvl8pPr marL="3199885" indent="0">
              <a:buNone/>
              <a:defRPr sz="1600" b="1"/>
            </a:lvl8pPr>
            <a:lvl9pPr marL="36570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438402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able Placeholder 7"/>
          <p:cNvSpPr>
            <a:spLocks noGrp="1"/>
          </p:cNvSpPr>
          <p:nvPr>
            <p:ph type="tbl" sz="quarter" idx="13"/>
          </p:nvPr>
        </p:nvSpPr>
        <p:spPr>
          <a:xfrm>
            <a:off x="381000" y="1600200"/>
            <a:ext cx="8382000" cy="4419600"/>
          </a:xfrm>
        </p:spPr>
        <p:txBody>
          <a:bodyPr/>
          <a:lstStyle/>
          <a:p>
            <a:r>
              <a:rPr lang="en-US" dirty="0" smtClean="0"/>
              <a:t>Click icon to add table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524000" y="6324600"/>
            <a:ext cx="2895600" cy="365125"/>
          </a:xfrm>
        </p:spPr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447800"/>
            <a:ext cx="1524000" cy="5410200"/>
          </a:xfrm>
          <a:solidFill>
            <a:srgbClr val="00827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tIns="91440">
            <a:noAutofit/>
          </a:bodyPr>
          <a:lstStyle>
            <a:lvl1pPr marL="0" marR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 baseline="0">
                <a:solidFill>
                  <a:schemeClr val="bg1"/>
                </a:solidFill>
              </a:defRPr>
            </a:lvl1pPr>
          </a:lstStyle>
          <a:p>
            <a:pPr marL="0" marR="0" lvl="0" indent="0" algn="l" defTabSz="9142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 smtClean="0"/>
              <a:t>Sidebar Text: Insert links, contents, pictures, bulleted or numbered lists. Use custom animations to add dimension and visual interest to your presentation.</a:t>
            </a:r>
          </a:p>
          <a:p>
            <a:pPr lvl="0"/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  <a:prstGeom prst="rect">
            <a:avLst/>
          </a:prstGeom>
        </p:spPr>
        <p:txBody>
          <a:bodyPr lIns="91425" tIns="45713" rIns="91425" bIns="45713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324603"/>
            <a:ext cx="2895600" cy="365125"/>
          </a:xfrm>
        </p:spPr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tif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1.tif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9000">
              <a:schemeClr val="bg1"/>
            </a:gs>
            <a:gs pos="100000">
              <a:srgbClr val="008272">
                <a:alpha val="52941"/>
              </a:srgbClr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24603"/>
            <a:ext cx="2895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900" b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603"/>
            <a:ext cx="2133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914400" y="152400"/>
            <a:ext cx="8077127" cy="914400"/>
            <a:chOff x="0" y="1579"/>
            <a:chExt cx="8077127" cy="136720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Rectangle 7"/>
            <p:cNvSpPr/>
            <p:nvPr userDrawn="1"/>
          </p:nvSpPr>
          <p:spPr>
            <a:xfrm>
              <a:off x="0" y="1579"/>
              <a:ext cx="8077127" cy="1367203"/>
            </a:xfrm>
            <a:prstGeom prst="rect">
              <a:avLst/>
            </a:prstGeom>
            <a:solidFill>
              <a:srgbClr val="008272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 userDrawn="1"/>
          </p:nvSpPr>
          <p:spPr>
            <a:xfrm>
              <a:off x="0" y="1579"/>
              <a:ext cx="8077127" cy="13672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4310" tIns="194310" rIns="194310" bIns="194310" numCol="1" spcCol="1270" anchor="ctr" anchorCtr="0">
              <a:noAutofit/>
            </a:bodyPr>
            <a:lstStyle/>
            <a:p>
              <a:pPr lvl="0" algn="ctr" defTabSz="2266585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kern="1200" dirty="0" smtClean="0">
                  <a:latin typeface="Arial" pitchFamily="34" charset="0"/>
                  <a:cs typeface="Arial" pitchFamily="34" charset="0"/>
                </a:rPr>
                <a:t>Rule proposal: Title V operating</a:t>
              </a:r>
              <a:r>
                <a:rPr lang="en-US" sz="3600" kern="1200" baseline="0" dirty="0" smtClean="0">
                  <a:latin typeface="Arial" pitchFamily="34" charset="0"/>
                  <a:cs typeface="Arial" pitchFamily="34" charset="0"/>
                </a:rPr>
                <a:t> permit fees authorized in statute</a:t>
              </a:r>
              <a:endParaRPr lang="en-US" sz="36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" name="Picture 9" descr="Logo Color Regular copy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29469" y="152400"/>
            <a:ext cx="437749" cy="1005840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0" y="1295400"/>
            <a:ext cx="8305800" cy="0"/>
          </a:xfrm>
          <a:prstGeom prst="line">
            <a:avLst/>
          </a:prstGeom>
          <a:ln w="76200">
            <a:solidFill>
              <a:srgbClr val="008272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0" r:id="rId2"/>
    <p:sldLayoutId id="2147483652" r:id="rId3"/>
    <p:sldLayoutId id="2147483653" r:id="rId4"/>
    <p:sldLayoutId id="2147483654" r:id="rId5"/>
    <p:sldLayoutId id="2147483658" r:id="rId6"/>
    <p:sldLayoutId id="2147483659" r:id="rId7"/>
  </p:sldLayoutIdLst>
  <p:transition>
    <p:fade/>
  </p:transition>
  <p:hf hdr="0" ftr="0" dt="0"/>
  <p:txStyles>
    <p:titleStyle>
      <a:lvl1pPr algn="ctr" defTabSz="91425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252" rtl="0" eaLnBrk="1" latinLnBrk="0" hangingPunct="1">
        <a:spcBef>
          <a:spcPct val="20000"/>
        </a:spcBef>
        <a:buFontTx/>
        <a:buNone/>
        <a:defRPr sz="2400" u="none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830" indent="-285704" algn="l" defTabSz="91425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2816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9942" indent="-228564" algn="l" defTabSz="914252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069" indent="-228564" algn="l" defTabSz="91425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194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21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48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74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6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2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80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6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32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58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85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11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59000">
              <a:schemeClr val="bg1"/>
            </a:gs>
            <a:gs pos="100000">
              <a:srgbClr val="008272">
                <a:alpha val="52941"/>
              </a:srgbClr>
            </a:gs>
          </a:gsLst>
          <a:lin ang="6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25" tIns="45713" rIns="91425" bIns="45713" rtlCol="0">
            <a:normAutofit/>
          </a:bodyPr>
          <a:lstStyle/>
          <a:p>
            <a:pPr lvl="0"/>
            <a:r>
              <a:rPr lang="en-US" dirty="0" smtClean="0"/>
              <a:t>Introduction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Section 112(r) of the Clean Air Act requires sources that use substances that pose the greatest risk of harm from accidental releases to develop a risk management program</a:t>
            </a:r>
          </a:p>
          <a:p>
            <a:pPr lvl="0"/>
            <a:r>
              <a:rPr lang="en-US" dirty="0" err="1" smtClean="0"/>
              <a:t>Regs</a:t>
            </a:r>
            <a:r>
              <a:rPr lang="en-US" dirty="0" smtClean="0"/>
              <a:t> in 40 CFR Part 68 require facilities to submit an RMP to EPA summarizing the program</a:t>
            </a:r>
          </a:p>
          <a:p>
            <a:pPr lvl="0"/>
            <a:r>
              <a:rPr lang="en-US" dirty="0" smtClean="0"/>
              <a:t>DEQ and EPA entered into an MOA establishing the agencies’ respective duties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24603"/>
            <a:ext cx="2895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l">
              <a:defRPr sz="900" b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24603"/>
            <a:ext cx="2133600" cy="365125"/>
          </a:xfrm>
          <a:prstGeom prst="rect">
            <a:avLst/>
          </a:prstGeom>
        </p:spPr>
        <p:txBody>
          <a:bodyPr vert="horz" lIns="91425" tIns="45713" rIns="91425" bIns="45713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363C456-CFC3-4674-83B9-34DB1ABF1FA1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6"/>
          <p:cNvGrpSpPr/>
          <p:nvPr/>
        </p:nvGrpSpPr>
        <p:grpSpPr>
          <a:xfrm>
            <a:off x="914400" y="152400"/>
            <a:ext cx="8077127" cy="914400"/>
            <a:chOff x="0" y="1579"/>
            <a:chExt cx="8077127" cy="136720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8" name="Rectangle 7"/>
            <p:cNvSpPr/>
            <p:nvPr userDrawn="1"/>
          </p:nvSpPr>
          <p:spPr>
            <a:xfrm>
              <a:off x="0" y="1579"/>
              <a:ext cx="8077127" cy="1367203"/>
            </a:xfrm>
            <a:prstGeom prst="rect">
              <a:avLst/>
            </a:prstGeom>
            <a:solidFill>
              <a:srgbClr val="008272"/>
            </a:solidFill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 userDrawn="1"/>
          </p:nvSpPr>
          <p:spPr>
            <a:xfrm>
              <a:off x="0" y="1579"/>
              <a:ext cx="8077127" cy="136720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4310" tIns="194310" rIns="194310" bIns="194310" numCol="1" spcCol="1270" anchor="ctr" anchorCtr="0">
              <a:noAutofit/>
            </a:bodyPr>
            <a:lstStyle/>
            <a:p>
              <a:pPr lvl="0" algn="ctr" defTabSz="2266585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600" kern="1200" dirty="0" smtClean="0">
                  <a:latin typeface="Arial" pitchFamily="34" charset="0"/>
                  <a:cs typeface="Arial" pitchFamily="34" charset="0"/>
                </a:rPr>
                <a:t>Air Quality Inspectors’ Forum:  Section</a:t>
              </a:r>
              <a:r>
                <a:rPr lang="en-US" sz="3600" kern="1200" baseline="0" dirty="0" smtClean="0">
                  <a:latin typeface="Arial" pitchFamily="34" charset="0"/>
                  <a:cs typeface="Arial" pitchFamily="34" charset="0"/>
                </a:rPr>
                <a:t> 112(r) Implementation</a:t>
              </a:r>
              <a:endParaRPr lang="en-US" sz="3600" kern="1200" dirty="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" name="Picture 9" descr="Logo Color Regular copy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229469" y="152400"/>
            <a:ext cx="437749" cy="1005840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0" y="1295400"/>
            <a:ext cx="8305800" cy="0"/>
          </a:xfrm>
          <a:prstGeom prst="line">
            <a:avLst/>
          </a:prstGeom>
          <a:ln w="76200">
            <a:solidFill>
              <a:srgbClr val="008272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</p:sldLayoutIdLst>
  <p:transition>
    <p:fade/>
  </p:transition>
  <p:hf hdr="0" ftr="0" dt="0"/>
  <p:txStyles>
    <p:titleStyle>
      <a:lvl1pPr algn="ctr" defTabSz="914252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252" rtl="0" eaLnBrk="1" latinLnBrk="0" hangingPunct="1">
        <a:spcBef>
          <a:spcPct val="20000"/>
        </a:spcBef>
        <a:buFontTx/>
        <a:buNone/>
        <a:defRPr sz="2400" u="none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830" indent="-285704" algn="l" defTabSz="91425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2816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99942" indent="-228564" algn="l" defTabSz="914252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069" indent="-228564" algn="l" defTabSz="91425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194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21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48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74" indent="-228564" algn="l" defTabSz="91425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6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2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80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06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32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58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85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11" algn="l" defTabSz="91425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37001-CCAD-4155-A34F-A9C138F82E4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Environmental Quality Commission Meeting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5700" dirty="0" smtClean="0">
                <a:solidFill>
                  <a:prstClr val="black"/>
                </a:solidFill>
                <a:ea typeface="+mj-ea"/>
              </a:rPr>
              <a:t>December 6, 2012</a:t>
            </a:r>
          </a:p>
          <a:p>
            <a:endParaRPr lang="en-US" sz="4400" dirty="0" smtClean="0">
              <a:solidFill>
                <a:prstClr val="black"/>
              </a:solidFill>
              <a:ea typeface="+mj-ea"/>
            </a:endParaRPr>
          </a:p>
          <a:p>
            <a:r>
              <a:rPr lang="en-US" sz="4400" dirty="0" smtClean="0">
                <a:solidFill>
                  <a:prstClr val="black"/>
                </a:solidFill>
                <a:ea typeface="+mj-ea"/>
              </a:rPr>
              <a:t>Esther L. Westbrook, J.D.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77824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smtClean="0"/>
              <a:t>DEQ’s Title V Air Permitting Program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Operating permit program for major sources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 120 Title V sources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/>
          </a:p>
          <a:p>
            <a:r>
              <a:rPr lang="en-US" sz="3200" dirty="0" smtClean="0"/>
              <a:t>Key functions: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Timely issuance and renewal of permits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Compliance inspections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Monitoring and enforcement to ensure          compliance with air quality regulations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Issuing public notices and information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447800"/>
            <a:ext cx="8686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smtClean="0"/>
              <a:t>2012 Revenue from </a:t>
            </a:r>
            <a:r>
              <a:rPr lang="en-US" sz="3200" u="sng" dirty="0" smtClean="0"/>
              <a:t>Title </a:t>
            </a:r>
            <a:r>
              <a:rPr lang="en-US" sz="3200" u="sng" dirty="0" smtClean="0"/>
              <a:t>V </a:t>
            </a:r>
            <a:r>
              <a:rPr lang="en-US" sz="3200" u="sng" dirty="0" smtClean="0"/>
              <a:t>Fees</a:t>
            </a:r>
            <a:endParaRPr lang="en-US" sz="3200" u="sng" dirty="0" smtClean="0"/>
          </a:p>
          <a:p>
            <a:endParaRPr lang="en-US" sz="3200" dirty="0" smtClean="0"/>
          </a:p>
          <a:p>
            <a:endParaRPr lang="en-US" sz="32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304800" y="1981200"/>
          <a:ext cx="83820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9939" name="Picture 3" descr="C:\Users\ewestbr\Desktop\TV RM timeline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371600"/>
            <a:ext cx="7848600" cy="5486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43000" y="16764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smtClean="0"/>
              <a:t>Two Phase Rulemaking Approach</a:t>
            </a:r>
            <a:endParaRPr lang="en-US" sz="3200" u="sng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447800"/>
            <a:ext cx="86106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smtClean="0"/>
              <a:t>Need for Fee Increase</a:t>
            </a:r>
          </a:p>
          <a:p>
            <a:endParaRPr lang="en-US" sz="3200" dirty="0" smtClean="0"/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Provides funding for DEQ to operate program at its current level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CPI increase reflects impacts of inflation on program costs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Failure to increase fees could jeopardize DEQ’s ability to maintain federal approval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2128520"/>
          <a:ext cx="8153400" cy="4527629"/>
        </p:xfrm>
        <a:graphic>
          <a:graphicData uri="http://schemas.openxmlformats.org/drawingml/2006/table">
            <a:tbl>
              <a:tblPr/>
              <a:tblGrid>
                <a:gridCol w="2038350"/>
                <a:gridCol w="2038350"/>
                <a:gridCol w="2038350"/>
                <a:gridCol w="2038350"/>
              </a:tblGrid>
              <a:tr h="88328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Times New Roman"/>
                        </a:rPr>
                        <a:t>Fee category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Times New Roman"/>
                        </a:rPr>
                        <a:t> Existing fees in rule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Times New Roman"/>
                        </a:rPr>
                        <a:t>Proposed </a:t>
                      </a:r>
                      <a:r>
                        <a:rPr lang="en-US" sz="2000" dirty="0" smtClean="0">
                          <a:latin typeface="+mj-lt"/>
                          <a:ea typeface="Times New Roman"/>
                          <a:cs typeface="Times New Roman"/>
                        </a:rPr>
                        <a:t>2013 </a:t>
                      </a:r>
                      <a:r>
                        <a:rPr lang="en-US" sz="2000" dirty="0">
                          <a:latin typeface="+mj-lt"/>
                          <a:ea typeface="Times New Roman"/>
                          <a:cs typeface="Times New Roman"/>
                        </a:rPr>
                        <a:t>fees</a:t>
                      </a:r>
                    </a:p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+mj-lt"/>
                          <a:ea typeface="Times New Roman"/>
                          <a:cs typeface="Times New Roman"/>
                        </a:rPr>
                        <a:t>(to be invoiced)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+mj-lt"/>
                          <a:ea typeface="Times New Roman"/>
                          <a:cs typeface="Times New Roman"/>
                        </a:rPr>
                        <a:t>Increase over </a:t>
                      </a: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+mj-lt"/>
                          <a:ea typeface="Times New Roman"/>
                          <a:cs typeface="Times New Roman"/>
                        </a:rPr>
                        <a:t>existing</a:t>
                      </a: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+mj-lt"/>
                          <a:ea typeface="Times New Roman"/>
                          <a:cs typeface="Times New Roman"/>
                        </a:rPr>
                        <a:t>fees (~</a:t>
                      </a:r>
                      <a:r>
                        <a:rPr lang="en-US" sz="2000" i="1" dirty="0" smtClean="0">
                          <a:latin typeface="+mj-lt"/>
                          <a:ea typeface="Times New Roman"/>
                          <a:cs typeface="Times New Roman"/>
                        </a:rPr>
                        <a:t>2.6%)</a:t>
                      </a: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68794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Annual base 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fee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252" rtl="0" eaLnBrk="1" latinLnBrk="0" hangingPunct="1"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$7,466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defTabSz="914252" rtl="0" eaLnBrk="1" latinLnBrk="0" hangingPunct="1"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$7,657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 smtClean="0">
                          <a:latin typeface="+mj-lt"/>
                          <a:ea typeface="Times New Roman"/>
                          <a:cs typeface="Times New Roman"/>
                        </a:rPr>
                        <a:t>$191</a:t>
                      </a: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94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Emission fee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(per ton)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50"/>
                        </a:spcBef>
                        <a:spcAft>
                          <a:spcPts val="50"/>
                        </a:spcAft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$56.45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kern="1200" dirty="0" smtClean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$57.90</a:t>
                      </a:r>
                      <a:endParaRPr lang="en-US" sz="2000" kern="1200" dirty="0">
                        <a:solidFill>
                          <a:schemeClr val="tx1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latin typeface="+mj-lt"/>
                          <a:ea typeface="Times New Roman"/>
                          <a:cs typeface="Times New Roman"/>
                        </a:rPr>
                        <a:t>$</a:t>
                      </a:r>
                      <a:r>
                        <a:rPr lang="en-US" sz="2000" i="1" dirty="0" smtClean="0">
                          <a:latin typeface="+mj-lt"/>
                          <a:ea typeface="Times New Roman"/>
                          <a:cs typeface="Times New Roman"/>
                        </a:rPr>
                        <a:t>1.45</a:t>
                      </a:r>
                      <a:endParaRPr lang="en-US" sz="20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73">
                <a:tc gridSpan="4"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Specific Activity Fees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027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Administrative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$455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$466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i="1" dirty="0">
                          <a:latin typeface="+mj-lt"/>
                        </a:rPr>
                        <a:t>$11 </a:t>
                      </a:r>
                      <a:endParaRPr lang="en-US" sz="2000" dirty="0">
                        <a:latin typeface="+mj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7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Simple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$1,820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$1,867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i="1" dirty="0">
                          <a:latin typeface="+mj-lt"/>
                        </a:rPr>
                        <a:t>$</a:t>
                      </a:r>
                      <a:r>
                        <a:rPr lang="en-US" sz="2000" i="1" dirty="0" smtClean="0">
                          <a:latin typeface="+mj-lt"/>
                        </a:rPr>
                        <a:t>47 </a:t>
                      </a:r>
                      <a:endParaRPr lang="en-US" sz="2000" dirty="0">
                        <a:latin typeface="+mj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7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Moderate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$13,657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$14,008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i="1" dirty="0" smtClean="0">
                          <a:latin typeface="+mj-lt"/>
                        </a:rPr>
                        <a:t>$351</a:t>
                      </a:r>
                      <a:endParaRPr lang="en-US" sz="2000" dirty="0">
                        <a:latin typeface="+mj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27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Complex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$27,314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$28,016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i="1" dirty="0" smtClean="0">
                          <a:latin typeface="+mj-lt"/>
                        </a:rPr>
                        <a:t>$702 </a:t>
                      </a:r>
                      <a:endParaRPr lang="en-US" sz="2000" dirty="0">
                        <a:latin typeface="+mj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794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Ambient</a:t>
                      </a: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dirty="0">
                          <a:latin typeface="+mj-lt"/>
                        </a:rPr>
                        <a:t>Review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$3,641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$3,735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US" sz="2000" i="1" dirty="0" smtClean="0">
                          <a:latin typeface="+mj-lt"/>
                        </a:rPr>
                        <a:t>$94</a:t>
                      </a:r>
                      <a:endParaRPr lang="en-US" sz="2000" dirty="0">
                        <a:latin typeface="+mj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1524001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Proposed Title V fees for 2013 by fee category:</a:t>
            </a:r>
          </a:p>
          <a:p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38200" y="2590800"/>
          <a:ext cx="7162803" cy="3962400"/>
        </p:xfrm>
        <a:graphic>
          <a:graphicData uri="http://schemas.openxmlformats.org/drawingml/2006/table">
            <a:tbl>
              <a:tblPr/>
              <a:tblGrid>
                <a:gridCol w="2024271"/>
                <a:gridCol w="1712844"/>
                <a:gridCol w="1712844"/>
                <a:gridCol w="1712844"/>
              </a:tblGrid>
              <a:tr h="15574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</a:rPr>
                        <a:t>Emissions per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</a:rPr>
                        <a:t>calendar year</a:t>
                      </a:r>
                    </a:p>
                  </a:txBody>
                  <a:tcPr marL="18415" marR="18415" marB="184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</a:rPr>
                        <a:t>2012 </a:t>
                      </a:r>
                      <a:r>
                        <a:rPr lang="en-US" sz="2400" dirty="0">
                          <a:latin typeface="+mn-lt"/>
                          <a:ea typeface="Times New Roman"/>
                        </a:rPr>
                        <a:t>fees in rule    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</a:rPr>
                        <a:t>(already invoiced)</a:t>
                      </a:r>
                    </a:p>
                  </a:txBody>
                  <a:tcPr marL="18415" marR="18415" marB="184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</a:rPr>
                        <a:t>Proposed </a:t>
                      </a:r>
                      <a:r>
                        <a:rPr lang="en-US" sz="2400" dirty="0" smtClean="0">
                          <a:latin typeface="+mn-lt"/>
                          <a:ea typeface="Times New Roman"/>
                        </a:rPr>
                        <a:t>2013 </a:t>
                      </a:r>
                      <a:r>
                        <a:rPr lang="en-US" sz="2400" dirty="0">
                          <a:latin typeface="+mn-lt"/>
                          <a:ea typeface="Times New Roman"/>
                        </a:rPr>
                        <a:t>fees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</a:rPr>
                        <a:t>(to be invoiced)</a:t>
                      </a:r>
                    </a:p>
                  </a:txBody>
                  <a:tcPr marL="18415" marR="18415" marB="184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>
                          <a:latin typeface="+mn-lt"/>
                          <a:ea typeface="Times New Roman"/>
                        </a:rPr>
                        <a:t>Increase over 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 smtClean="0">
                          <a:latin typeface="+mn-lt"/>
                          <a:ea typeface="Times New Roman"/>
                        </a:rPr>
                        <a:t>2012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 smtClean="0">
                          <a:latin typeface="+mn-lt"/>
                          <a:ea typeface="Times New Roman"/>
                        </a:rPr>
                        <a:t>Fees (2.6%)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8016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</a:rPr>
                        <a:t>50 tons</a:t>
                      </a: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</a:rPr>
                        <a:t>$10,288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</a:rPr>
                        <a:t>$10,552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 smtClean="0">
                          <a:latin typeface="+mn-lt"/>
                          <a:ea typeface="Times New Roman"/>
                        </a:rPr>
                        <a:t>$264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6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</a:rPr>
                        <a:t>500 tons</a:t>
                      </a: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</a:rPr>
                        <a:t>$35,691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</a:rPr>
                        <a:t>$36,607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 smtClean="0">
                          <a:latin typeface="+mn-lt"/>
                          <a:ea typeface="Times New Roman"/>
                        </a:rPr>
                        <a:t>$916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164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+mn-lt"/>
                          <a:ea typeface="Times New Roman"/>
                        </a:rPr>
                        <a:t>5,000 tons</a:t>
                      </a: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</a:rPr>
                        <a:t>$289,539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+mn-lt"/>
                          <a:ea typeface="Times New Roman"/>
                        </a:rPr>
                        <a:t>$297,157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 smtClean="0">
                          <a:latin typeface="+mn-lt"/>
                          <a:ea typeface="Times New Roman"/>
                        </a:rPr>
                        <a:t>$7,618</a:t>
                      </a:r>
                      <a:endParaRPr lang="en-US" sz="2400" dirty="0">
                        <a:latin typeface="+mn-lt"/>
                        <a:ea typeface="Times New Roman"/>
                      </a:endParaRPr>
                    </a:p>
                  </a:txBody>
                  <a:tcPr marL="18415" marR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5800" y="14478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Impact of 2013 fee increase on sources by      tons of emissions:</a:t>
            </a:r>
            <a:endParaRPr lang="en-US" sz="32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63C456-CFC3-4674-83B9-34DB1ABF1FA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1524000"/>
            <a:ext cx="81534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smtClean="0"/>
              <a:t>Conclusion</a:t>
            </a:r>
          </a:p>
          <a:p>
            <a:endParaRPr lang="en-US" sz="3200" dirty="0" smtClean="0"/>
          </a:p>
          <a:p>
            <a:pPr marL="342900" indent="-342900"/>
            <a:r>
              <a:rPr lang="en-US" sz="2800" dirty="0" smtClean="0"/>
              <a:t>DEQ recommends that the EQC: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2800" dirty="0" smtClean="0"/>
              <a:t>Determine that increasing Title V operating permit fees by the change in the CPI is necessary to cover the costs of implementing the program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2800" dirty="0" smtClean="0"/>
              <a:t> Adopt the proposed amendments to Div. 220 to increase Title V operating permit fees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QAgency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DEQAgencyTemplat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Description0 xmlns="08640a8b-e5b9-4d94-ad0b-431b0f141ade">Light Background
To edit the top slide header, go to View tab &gt; Slide Master. Click on the top thumbnail slide in left column, then click back on your main view slide.</Description0>
    <Category xmlns="08640a8b-e5b9-4d94-ad0b-431b0f141ade">Handouts and Presentations</Category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491CD19C8EA243BD32342320DE40EB" ma:contentTypeVersion="17" ma:contentTypeDescription="Create a new document." ma:contentTypeScope="" ma:versionID="61f4a6f27076e0fe08bd2d7317ee109e">
  <xsd:schema xmlns:xsd="http://www.w3.org/2001/XMLSchema" xmlns:p="http://schemas.microsoft.com/office/2006/metadata/properties" xmlns:ns1="08640a8b-e5b9-4d94-ad0b-431b0f141ade" targetNamespace="http://schemas.microsoft.com/office/2006/metadata/properties" ma:root="true" ma:fieldsID="50d15a55a19487603197165b42f2d8b2" ns1:_="">
    <xsd:import namespace="08640a8b-e5b9-4d94-ad0b-431b0f141ade"/>
    <xsd:element name="properties">
      <xsd:complexType>
        <xsd:sequence>
          <xsd:element name="documentManagement">
            <xsd:complexType>
              <xsd:all>
                <xsd:element ref="ns1:Category" minOccurs="0"/>
                <xsd:element ref="ns1:Description0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08640a8b-e5b9-4d94-ad0b-431b0f141ade" elementFormDefault="qualified">
    <xsd:import namespace="http://schemas.microsoft.com/office/2006/documentManagement/types"/>
    <xsd:element name="Category" ma:index="0" nillable="true" ma:displayName="Category" ma:internalName="Category">
      <xsd:simpleType>
        <xsd:restriction base="dms:Text">
          <xsd:maxLength value="255"/>
        </xsd:restriction>
      </xsd:simpleType>
    </xsd:element>
    <xsd:element name="Description0" ma:index="3" nillable="true" ma:displayName="Description" ma:internalName="Description0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 ma:readOnly="true"/>
        <xsd:element ref="dc:title" minOccurs="0" maxOccurs="1" ma:index="2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EA6E8CB9-6666-4B5C-83D0-DDF58C5B9DA1}">
  <ds:schemaRefs>
    <ds:schemaRef ds:uri="http://schemas.microsoft.com/office/2006/metadata/properties"/>
    <ds:schemaRef ds:uri="08640a8b-e5b9-4d94-ad0b-431b0f141ade"/>
  </ds:schemaRefs>
</ds:datastoreItem>
</file>

<file path=customXml/itemProps2.xml><?xml version="1.0" encoding="utf-8"?>
<ds:datastoreItem xmlns:ds="http://schemas.openxmlformats.org/officeDocument/2006/customXml" ds:itemID="{7B61359C-3ACA-4B57-8AFE-5C0A874496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09EEA8C-9B8B-4523-AAAE-7379A546B1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8640a8b-e5b9-4d94-ad0b-431b0f141ade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DEQAgencyTemplate1</Template>
  <TotalTime>0</TotalTime>
  <Words>332</Words>
  <Application>Microsoft Office PowerPoint</Application>
  <PresentationFormat>On-screen Show (4:3)</PresentationFormat>
  <Paragraphs>99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1_DEQAgencyTemplate1</vt:lpstr>
      <vt:lpstr>2_DEQAgencyTemplate1</vt:lpstr>
      <vt:lpstr>Custom Design</vt:lpstr>
      <vt:lpstr>Environmental Quality Commission Meeting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2012-04-18T22:11:50Z</dcterms:created>
  <dcterms:modified xsi:type="dcterms:W3CDTF">2012-11-30T17:11:02Z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0x01010069491CD19C8EA243BD32342320DE40EB</vt:lpwstr>
  </property>
</Properties>
</file>