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slideLayouts/slideLayout10.xml" ContentType="application/vnd.openxmlformats-officedocument.presentationml.slideLayout+xml"/>
  <Default Extension="tiff" ContentType="image/tif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2"/>
  </p:notesMasterIdLst>
  <p:handoutMasterIdLst>
    <p:handoutMasterId r:id="rId13"/>
  </p:handoutMasterIdLst>
  <p:sldIdLst>
    <p:sldId id="260" r:id="rId5"/>
    <p:sldId id="256" r:id="rId6"/>
    <p:sldId id="264" r:id="rId7"/>
    <p:sldId id="257" r:id="rId8"/>
    <p:sldId id="265" r:id="rId9"/>
    <p:sldId id="268" r:id="rId10"/>
    <p:sldId id="267" r:id="rId11"/>
  </p:sldIdLst>
  <p:sldSz cx="9144000" cy="6858000" type="screen4x3"/>
  <p:notesSz cx="7010400" cy="9296400"/>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72"/>
    <a:srgbClr val="00817E"/>
    <a:srgbClr val="009999"/>
    <a:srgbClr val="29949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845" autoAdjust="0"/>
  </p:normalViewPr>
  <p:slideViewPr>
    <p:cSldViewPr>
      <p:cViewPr>
        <p:scale>
          <a:sx n="66" d="100"/>
          <a:sy n="66" d="100"/>
        </p:scale>
        <p:origin x="-1284" y="4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1992" y="-11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A1D3C7A-54F4-49B9-8880-8CF32C1BEB9A}" type="datetimeFigureOut">
              <a:rPr lang="en-US" sz="900" smtClean="0">
                <a:latin typeface="Arial" pitchFamily="34" charset="0"/>
                <a:cs typeface="Arial" pitchFamily="34" charset="0"/>
              </a:rPr>
              <a:pPr/>
              <a:t>10/10/2011</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extLst>
      <p:ext uri="{BB962C8B-B14F-4D97-AF65-F5344CB8AC3E}">
        <p14:creationId xmlns:p14="http://schemas.microsoft.com/office/powerpoint/2010/main" xmlns="" val="30108786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900">
                <a:latin typeface="Arial" pitchFamily="34" charset="0"/>
                <a:cs typeface="Arial" pitchFamily="34" charset="0"/>
              </a:defRPr>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900">
                <a:latin typeface="Arial" pitchFamily="34" charset="0"/>
                <a:cs typeface="Arial" pitchFamily="34" charset="0"/>
              </a:defRPr>
            </a:lvl1pPr>
          </a:lstStyle>
          <a:p>
            <a:fld id="{4C9D6970-2381-4A6F-8016-49E76EF02DE7}" type="datetimeFigureOut">
              <a:rPr lang="en-US" smtClean="0"/>
              <a:pPr/>
              <a:t>10/10/2011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a:p>
        </p:txBody>
      </p:sp>
    </p:spTree>
    <p:extLst>
      <p:ext uri="{BB962C8B-B14F-4D97-AF65-F5344CB8AC3E}">
        <p14:creationId xmlns:p14="http://schemas.microsoft.com/office/powerpoint/2010/main" xmlns="" val="1857781063"/>
      </p:ext>
    </p:extLst>
  </p:cSld>
  <p:clrMap bg1="lt1" tx1="dk1" bg2="lt2" tx2="dk2" accent1="accent1" accent2="accent2" accent3="accent3" accent4="accent4" accent5="accent5" accent6="accent6" hlink="hlink" folHlink="folHlink"/>
  <p:hf hdr="0" ftr="0" dt="0"/>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04C5D67-D91E-40D0-AFA9-25945CB0C62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defTabSz="931623">
              <a:defRPr/>
            </a:pPr>
            <a:r>
              <a:rPr lang="en-US" sz="1200" b="1" dirty="0" smtClean="0"/>
              <a:t>Initiation Level Rule</a:t>
            </a:r>
          </a:p>
          <a:p>
            <a:pPr defTabSz="931623">
              <a:buFont typeface="Arial" pitchFamily="34" charset="0"/>
              <a:buChar char="•"/>
              <a:defRPr/>
            </a:pPr>
            <a:r>
              <a:rPr lang="en-US" sz="1200" dirty="0" smtClean="0"/>
              <a:t>The EQC passed the Initiation Level Rule in June 2010 </a:t>
            </a:r>
          </a:p>
          <a:p>
            <a:pPr defTabSz="931623">
              <a:buFont typeface="Arial" pitchFamily="34" charset="0"/>
              <a:buChar char="•"/>
              <a:defRPr/>
            </a:pPr>
            <a:r>
              <a:rPr lang="en-US" sz="1200" dirty="0" smtClean="0"/>
              <a:t>It requires Oregon’s 52 largest municipal wastewater treatment plants to develop Persistent Pollutant Reduction Plans for pollutants present above Plan Initiation Levels (PILs) in effluent. </a:t>
            </a:r>
          </a:p>
          <a:p>
            <a:pPr defTabSz="931623">
              <a:buFont typeface="Arial" pitchFamily="34" charset="0"/>
              <a:buChar char="•"/>
              <a:defRPr/>
            </a:pPr>
            <a:r>
              <a:rPr lang="en-US" sz="1200" dirty="0" smtClean="0"/>
              <a:t>SB 737 requires that these plans be incorporated into NPDES and WPCF permits on renewal.</a:t>
            </a:r>
          </a:p>
          <a:p>
            <a:endParaRPr lang="en-US" sz="1200" dirty="0" smtClean="0"/>
          </a:p>
          <a:p>
            <a:r>
              <a:rPr lang="en-US" sz="1200" b="1" dirty="0" smtClean="0"/>
              <a:t>Effluent Screening</a:t>
            </a:r>
          </a:p>
          <a:p>
            <a:r>
              <a:rPr lang="en-US" sz="1200" dirty="0" smtClean="0"/>
              <a:t>Q: How and when did municipalities test their effluent for persistent pollutants?</a:t>
            </a:r>
          </a:p>
          <a:p>
            <a:pPr lvl="0"/>
            <a:r>
              <a:rPr lang="en-US" sz="1200" dirty="0" smtClean="0"/>
              <a:t>Municipalities sampled their effluent for 117 persistent pollutants in summer and fall 2010. </a:t>
            </a:r>
          </a:p>
          <a:p>
            <a:pPr lvl="1">
              <a:buFont typeface="Arial" pitchFamily="34" charset="0"/>
              <a:buChar char="•"/>
            </a:pPr>
            <a:r>
              <a:rPr lang="en-US" sz="1200" dirty="0" smtClean="0"/>
              <a:t>They sampled twice to find out if there is a difference between summer and winter use patterns for certain products, and to catch any variability between wet and dry seasons. </a:t>
            </a:r>
          </a:p>
          <a:p>
            <a:pPr lvl="0"/>
            <a:r>
              <a:rPr lang="en-US" sz="1200" dirty="0" smtClean="0"/>
              <a:t>DEQ’s lab performed the analysis, and coordinated the sampling schedule to accommodate 52 facilities.</a:t>
            </a:r>
          </a:p>
          <a:p>
            <a:pPr lvl="1">
              <a:buFont typeface="Arial" pitchFamily="34" charset="0"/>
              <a:buChar char="•"/>
            </a:pPr>
            <a:r>
              <a:rPr lang="en-US" sz="1200" dirty="0" smtClean="0"/>
              <a:t>During the summer and fall sampling events, sampling and analysis were grouped into 3 batches, spaced two weeks apart.</a:t>
            </a:r>
          </a:p>
          <a:p>
            <a:endParaRPr lang="en-US" sz="1200" b="1" dirty="0" smtClean="0"/>
          </a:p>
          <a:p>
            <a:r>
              <a:rPr lang="en-US" sz="1200" dirty="0" smtClean="0"/>
              <a:t>Results:</a:t>
            </a:r>
          </a:p>
          <a:p>
            <a:pPr>
              <a:buFont typeface="Arial" pitchFamily="34" charset="0"/>
              <a:buChar char="•"/>
            </a:pPr>
            <a:r>
              <a:rPr lang="en-US" sz="1200" dirty="0" smtClean="0"/>
              <a:t>Sampling revealed Plan Initiation Level (PIL) exceedances at nearly every location for cholesterol and coprostanol, and only a handful of PIL exceedances for other persistent pollutants. </a:t>
            </a:r>
          </a:p>
          <a:p>
            <a:endParaRPr lang="en-US" sz="1200" dirty="0" smtClean="0"/>
          </a:p>
          <a:p>
            <a:r>
              <a:rPr lang="en-US" sz="1200" b="1" dirty="0" smtClean="0"/>
              <a:t>Temporary Rule</a:t>
            </a:r>
          </a:p>
          <a:p>
            <a:pPr marL="0" marR="0" indent="0" algn="l" defTabSz="931623"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47 of the 52 municipalities would be required to prepare a reduction plan for these two pollutants only. </a:t>
            </a:r>
          </a:p>
          <a:p>
            <a:pPr defTabSz="931623">
              <a:buFont typeface="Arial" pitchFamily="34" charset="0"/>
              <a:buChar char="•"/>
            </a:pPr>
            <a:r>
              <a:rPr lang="en-US" sz="1200" dirty="0" smtClean="0"/>
              <a:t>Suspended pollutant reduction plan requirement for cholesterol and coprostanol</a:t>
            </a:r>
          </a:p>
          <a:p>
            <a:pPr defTabSz="931623">
              <a:buFont typeface="Arial" pitchFamily="34" charset="0"/>
              <a:buChar char="•"/>
            </a:pPr>
            <a:r>
              <a:rPr lang="en-US" sz="1200" dirty="0" smtClean="0"/>
              <a:t>Expired September 11, 2011</a:t>
            </a:r>
          </a:p>
          <a:p>
            <a:pPr defTabSz="931623">
              <a:buFont typeface="Arial" pitchFamily="34" charset="0"/>
              <a:buNone/>
            </a:pPr>
            <a:endParaRPr lang="en-US" sz="1200" dirty="0" smtClean="0"/>
          </a:p>
          <a:p>
            <a:r>
              <a:rPr lang="en-US" sz="1200" b="1" dirty="0" smtClean="0"/>
              <a:t>Reduction</a:t>
            </a:r>
            <a:r>
              <a:rPr lang="en-US" sz="1200" b="1" baseline="0" dirty="0" smtClean="0"/>
              <a:t> Plans</a:t>
            </a:r>
            <a:endParaRPr lang="en-US" sz="1200" b="1" dirty="0" smtClean="0"/>
          </a:p>
          <a:p>
            <a:pPr defTabSz="931623">
              <a:buFont typeface="Arial" pitchFamily="34" charset="0"/>
              <a:buChar char="•"/>
            </a:pPr>
            <a:r>
              <a:rPr lang="en-US" sz="1200" dirty="0" smtClean="0"/>
              <a:t>All five municipalities’ plans were received and approved</a:t>
            </a:r>
            <a:r>
              <a:rPr lang="en-US" sz="1200" baseline="0" dirty="0" smtClean="0"/>
              <a:t> as of September 2011</a:t>
            </a:r>
            <a:endParaRPr lang="en-US" dirty="0" smtClean="0"/>
          </a:p>
          <a:p>
            <a:r>
              <a:rPr lang="en-US" dirty="0" smtClean="0"/>
              <a:t>Arsenic</a:t>
            </a:r>
            <a:r>
              <a:rPr lang="en-US" baseline="0" dirty="0" smtClean="0"/>
              <a:t> – Klamath Falls &amp; Ontario</a:t>
            </a:r>
          </a:p>
          <a:p>
            <a:r>
              <a:rPr lang="en-US" baseline="0" dirty="0" err="1" smtClean="0"/>
              <a:t>Pyrene</a:t>
            </a:r>
            <a:r>
              <a:rPr lang="en-US" baseline="0" dirty="0" smtClean="0"/>
              <a:t> – City of Portland, Columbia Blvd plant</a:t>
            </a:r>
          </a:p>
          <a:p>
            <a:r>
              <a:rPr lang="en-US" baseline="0" dirty="0" smtClean="0"/>
              <a:t>Beta-</a:t>
            </a:r>
            <a:r>
              <a:rPr lang="en-US" baseline="0" dirty="0" err="1" smtClean="0"/>
              <a:t>Sitosterol</a:t>
            </a:r>
            <a:r>
              <a:rPr lang="en-US" baseline="0" dirty="0" smtClean="0"/>
              <a:t> – Hermiston and Oak Lodge</a:t>
            </a:r>
          </a:p>
          <a:p>
            <a:endParaRPr lang="en-US" baseline="0" dirty="0" smtClean="0"/>
          </a:p>
          <a:p>
            <a:r>
              <a:rPr lang="en-US" sz="1200" b="0" u="sng" dirty="0" smtClean="0"/>
              <a:t>Beta-</a:t>
            </a:r>
            <a:r>
              <a:rPr lang="en-US" sz="1200" b="0" u="sng" dirty="0" err="1" smtClean="0"/>
              <a:t>sitosterol</a:t>
            </a:r>
            <a:r>
              <a:rPr lang="en-US" sz="1200" b="0" u="sng" dirty="0" smtClean="0"/>
              <a:t> </a:t>
            </a:r>
            <a:r>
              <a:rPr lang="en-US" sz="1200" dirty="0" smtClean="0"/>
              <a:t>is a plant-based sterol that occurs</a:t>
            </a:r>
            <a:r>
              <a:rPr lang="en-US" sz="1200" baseline="0" dirty="0" smtClean="0"/>
              <a:t> naturally. </a:t>
            </a:r>
          </a:p>
          <a:p>
            <a:r>
              <a:rPr lang="en-US" sz="1200" baseline="0" dirty="0" smtClean="0"/>
              <a:t>It is found exclusively in plants and is therefore a normal constituent of human diet.</a:t>
            </a:r>
          </a:p>
          <a:p>
            <a:r>
              <a:rPr lang="en-US" sz="1200" baseline="0" dirty="0" smtClean="0"/>
              <a:t>It appears in municipal effluent as a by-product of domestic and commercial human activity such as digestion and food preparation, and also in industrial effluent as a by-product of food processing or wood processing. </a:t>
            </a:r>
          </a:p>
          <a:p>
            <a:r>
              <a:rPr lang="en-US" sz="1200" baseline="0" dirty="0" smtClean="0"/>
              <a:t>There is scientific literature that validates the selected PIL, and there are potential pollution prevention activities to reduce beta-</a:t>
            </a:r>
            <a:r>
              <a:rPr lang="en-US" sz="1200" baseline="0" dirty="0" err="1" smtClean="0"/>
              <a:t>sitosterol</a:t>
            </a:r>
            <a:r>
              <a:rPr lang="en-US" sz="1200" baseline="0" dirty="0" smtClean="0"/>
              <a:t>.</a:t>
            </a:r>
            <a:endParaRPr lang="en-US" sz="1200" b="1"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proposed rule revision makes permanent</a:t>
            </a:r>
            <a:r>
              <a:rPr lang="en-US" baseline="0" dirty="0" smtClean="0"/>
              <a:t> the suspension of the requirement to develop persistent reduction plans for cholesterol and coprostanol, which otherwise would have been required at 47 of the 52 municipal wastewater treatment plants.</a:t>
            </a:r>
          </a:p>
          <a:p>
            <a:endParaRPr lang="en-US" baseline="0" dirty="0" smtClean="0"/>
          </a:p>
          <a:p>
            <a:r>
              <a:rPr lang="en-US" sz="1200" b="1" dirty="0" smtClean="0"/>
              <a:t>Q: What are Cholesterol and Coprostanol? </a:t>
            </a:r>
            <a:endParaRPr lang="en-US" sz="1200" dirty="0" smtClean="0"/>
          </a:p>
          <a:p>
            <a:r>
              <a:rPr lang="en-US" sz="1200" dirty="0" smtClean="0"/>
              <a:t>Cholesterol and Coprostanol are primarily naturally occurring byproducts of human (and animal) digestion, and are present in human waste.</a:t>
            </a:r>
            <a:endParaRPr lang="en-US" sz="1200" i="1" dirty="0" smtClean="0"/>
          </a:p>
          <a:p>
            <a:endParaRPr lang="en-US" sz="1200" dirty="0" smtClean="0"/>
          </a:p>
          <a:p>
            <a:r>
              <a:rPr lang="en-US" sz="1200" b="1" dirty="0" smtClean="0"/>
              <a:t>Q: Why are Cholesterol and Coprostanol on the P3 List? </a:t>
            </a:r>
            <a:endParaRPr lang="en-US" sz="1200" dirty="0" smtClean="0"/>
          </a:p>
          <a:p>
            <a:pPr lvl="0">
              <a:buFont typeface="Arial" pitchFamily="34" charset="0"/>
              <a:buChar char="•"/>
            </a:pPr>
            <a:r>
              <a:rPr lang="en-US" sz="1200" dirty="0" smtClean="0"/>
              <a:t>SB 737 directed DEQ to develop a list of priority persistent pollutants that are toxic and either persist in the environment</a:t>
            </a:r>
            <a:r>
              <a:rPr lang="en-US" sz="1200" baseline="0" dirty="0" smtClean="0"/>
              <a:t> </a:t>
            </a:r>
            <a:r>
              <a:rPr lang="en-US" sz="1200" dirty="0" smtClean="0"/>
              <a:t>or bioaccumulate in animals. </a:t>
            </a:r>
          </a:p>
          <a:p>
            <a:pPr lvl="0">
              <a:buFont typeface="Arial" pitchFamily="34" charset="0"/>
              <a:buChar char="•"/>
            </a:pPr>
            <a:r>
              <a:rPr lang="en-US" sz="1200" dirty="0" smtClean="0"/>
              <a:t>In developing the list of priority persistent pollutants, DEQ evaluated more than 2,000 chemicals using an</a:t>
            </a:r>
            <a:r>
              <a:rPr lang="en-US" sz="1200" baseline="0" dirty="0" smtClean="0"/>
              <a:t> EPA model to estimate toxicity</a:t>
            </a:r>
            <a:r>
              <a:rPr lang="en-US" sz="1200" dirty="0" smtClean="0"/>
              <a:t>. </a:t>
            </a:r>
          </a:p>
          <a:p>
            <a:pPr lvl="0">
              <a:buFont typeface="Arial" pitchFamily="34" charset="0"/>
              <a:buChar char="•"/>
            </a:pPr>
            <a:r>
              <a:rPr lang="en-US" sz="1200" dirty="0" smtClean="0"/>
              <a:t>There are 4</a:t>
            </a:r>
            <a:r>
              <a:rPr lang="en-US" sz="1200" baseline="0" dirty="0" smtClean="0"/>
              <a:t> </a:t>
            </a:r>
            <a:r>
              <a:rPr lang="en-US" sz="1200" dirty="0" smtClean="0"/>
              <a:t>sterols/stanols on the P3 List that met the above criteria because they have a high estimated toxicity and persist in the environment. </a:t>
            </a:r>
          </a:p>
          <a:p>
            <a:r>
              <a:rPr lang="en-US" sz="1200" b="1" dirty="0" smtClean="0"/>
              <a:t>NOTE:</a:t>
            </a:r>
            <a:r>
              <a:rPr lang="en-US" sz="1200" dirty="0" smtClean="0"/>
              <a:t> The requirement to develop the P3 List was not limited to pollutants that could be addressed through municipal wastewater treatment plants’ reduction plans. The P3 List was intended to identify pollutants with certain characteristics regardless of potential source, and it may be used by a variety of entities to inform many decisions about how to minimize the impact of persistent pollutants on human and aquatic life and the environment.</a:t>
            </a:r>
            <a:endParaRPr lang="en-US" baseline="0" dirty="0" smtClean="0"/>
          </a:p>
          <a:p>
            <a:pPr marL="0" indent="0">
              <a:buFont typeface="Arial" pitchFamily="34" charset="0"/>
              <a:buNone/>
            </a:pPr>
            <a:endParaRPr lang="en-US" baseline="0" dirty="0" smtClean="0"/>
          </a:p>
          <a:p>
            <a:pPr marL="0" indent="0">
              <a:buFont typeface="Arial" pitchFamily="34" charset="0"/>
              <a:buNone/>
            </a:pPr>
            <a:r>
              <a:rPr lang="en-US" b="1" baseline="0" dirty="0" smtClean="0"/>
              <a:t>Clarifying provisions</a:t>
            </a:r>
          </a:p>
          <a:p>
            <a:pPr marL="0" indent="0">
              <a:buFont typeface="Arial" pitchFamily="34" charset="0"/>
              <a:buNone/>
            </a:pPr>
            <a:r>
              <a:rPr lang="en-US" baseline="0" dirty="0" smtClean="0"/>
              <a:t>Based on stakeholder input, staff review, and public comments, clarifying provisions were added to specify when a permittee is no longer subject to the monitoring and reduction plan requirement for a specific pollutant.</a:t>
            </a:r>
            <a:endParaRPr lang="en-US"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b="1" dirty="0" smtClean="0"/>
              <a:t>Stakeholder Sounding Board </a:t>
            </a:r>
            <a:r>
              <a:rPr lang="en-US" sz="1200" b="0" dirty="0" smtClean="0"/>
              <a:t>(list of participants in Attachment D)</a:t>
            </a:r>
          </a:p>
          <a:p>
            <a:r>
              <a:rPr lang="en-US" sz="1200" dirty="0" smtClean="0"/>
              <a:t>DEQ met w/a volunteer Stakeholder Sounding Board in October 2010 and May and January 2011</a:t>
            </a:r>
            <a:r>
              <a:rPr lang="en-US" sz="1200" baseline="0" dirty="0" smtClean="0"/>
              <a:t> </a:t>
            </a:r>
            <a:r>
              <a:rPr lang="en-US" sz="1200" dirty="0" smtClean="0"/>
              <a:t>for discussion and input regarding options to address cholesterol and coprostanol. </a:t>
            </a:r>
          </a:p>
          <a:p>
            <a:endParaRPr lang="en-US" sz="1200" dirty="0" smtClean="0"/>
          </a:p>
          <a:p>
            <a:r>
              <a:rPr lang="en-US" sz="1200" dirty="0" smtClean="0"/>
              <a:t>During the first meeting, DEQ informed Sounding Board members that it was considering two options for addressing pollutants with no feasible municipal pollution prevention activities or treatment options: </a:t>
            </a:r>
          </a:p>
          <a:p>
            <a:pPr marL="232943" indent="-232943">
              <a:buAutoNum type="alphaLcParenBoth"/>
            </a:pPr>
            <a:r>
              <a:rPr lang="en-US" sz="1200" dirty="0" smtClean="0"/>
              <a:t>minimal reduction plans focused on maintaining or optimizing existing treatment; or </a:t>
            </a:r>
          </a:p>
          <a:p>
            <a:pPr marL="232943" indent="-232943">
              <a:buAutoNum type="alphaLcParenBoth"/>
            </a:pPr>
            <a:r>
              <a:rPr lang="en-US" sz="1200" dirty="0" smtClean="0"/>
              <a:t>a rule revision to suspend permittees’ requirement to develop Persistent Pollutant Reduction Plans for these pollutants. </a:t>
            </a:r>
          </a:p>
          <a:p>
            <a:pPr marL="232943" indent="-232943">
              <a:buNone/>
            </a:pPr>
            <a:r>
              <a:rPr lang="en-US" sz="1200" dirty="0" smtClean="0"/>
              <a:t>DEQ offered Sounding Board members an informal opportunity to provide input on these two options, and evaluated input received.</a:t>
            </a:r>
          </a:p>
          <a:p>
            <a:pPr marL="232943" indent="-232943">
              <a:buAutoNum type="alphaLcParenBoth"/>
            </a:pPr>
            <a:endParaRPr lang="en-US" sz="1200" dirty="0" smtClean="0"/>
          </a:p>
          <a:p>
            <a:r>
              <a:rPr lang="en-US" sz="1200" dirty="0" smtClean="0"/>
              <a:t>After evaluating input and performing further research, DEQ indicated its intent to pursue a revised rule and provided Sounding Board members a draft staff report and supporting materials. DEQ accepted additional input from Sounding Board members that improved the documents’ accuracy. </a:t>
            </a:r>
          </a:p>
          <a:p>
            <a:endParaRPr lang="en-US" sz="1200" dirty="0" smtClean="0"/>
          </a:p>
          <a:p>
            <a:r>
              <a:rPr lang="en-US" sz="1200" b="1" dirty="0" smtClean="0"/>
              <a:t>Municipalities</a:t>
            </a:r>
          </a:p>
          <a:p>
            <a:r>
              <a:rPr lang="en-US" sz="1200" dirty="0" smtClean="0"/>
              <a:t>DEQ contacted all affected municipalities regarding its intent to pursue a revised rule and invited them to participate in the Sounding Board.</a:t>
            </a:r>
          </a:p>
          <a:p>
            <a:endParaRPr lang="en-US" sz="1200" dirty="0" smtClean="0"/>
          </a:p>
          <a:p>
            <a:r>
              <a:rPr lang="en-US" sz="1200" b="1" dirty="0" smtClean="0"/>
              <a:t>Tribal nations</a:t>
            </a:r>
          </a:p>
          <a:p>
            <a:pPr>
              <a:buFont typeface="Arial" pitchFamily="34" charset="0"/>
              <a:buChar char="•"/>
            </a:pPr>
            <a:r>
              <a:rPr lang="en-US" sz="1200" dirty="0" smtClean="0"/>
              <a:t>DEQ updated tribal nations regarding the proposed rule revision at the January 2011 </a:t>
            </a:r>
          </a:p>
          <a:p>
            <a:pPr>
              <a:buFont typeface="Arial" pitchFamily="34" charset="0"/>
              <a:buNone/>
            </a:pPr>
            <a:r>
              <a:rPr lang="en-US" sz="1200" dirty="0" smtClean="0"/>
              <a:t>“</a:t>
            </a:r>
            <a:r>
              <a:rPr lang="en-US" sz="1200" b="0" i="1" u="sng" dirty="0" smtClean="0"/>
              <a:t>State–Tribal Government-to-Government Natural Resources Workgroup Meeting</a:t>
            </a:r>
            <a:r>
              <a:rPr lang="en-US" sz="1200" b="0" i="1" dirty="0" smtClean="0"/>
              <a:t>.” </a:t>
            </a:r>
          </a:p>
          <a:p>
            <a:pPr>
              <a:buFont typeface="Arial" pitchFamily="34" charset="0"/>
              <a:buChar char="•"/>
            </a:pPr>
            <a:r>
              <a:rPr lang="en-US" sz="1200" dirty="0" smtClean="0"/>
              <a:t>Natural resources representatives from 8 of the 9 Federally-recognized Tribes in Oregon and staff from the Natural Resource agencies attended.</a:t>
            </a:r>
          </a:p>
          <a:p>
            <a:pPr>
              <a:buFont typeface="Arial" pitchFamily="34" charset="0"/>
              <a:buChar char="•"/>
            </a:pPr>
            <a:r>
              <a:rPr lang="en-US" sz="1200" dirty="0" smtClean="0"/>
              <a:t>DEQ’s tribal liaison also sent more detailed information in an e-mail following the meeting. </a:t>
            </a:r>
          </a:p>
          <a:p>
            <a:endParaRPr lang="en-US" sz="1200" dirty="0" smtClean="0"/>
          </a:p>
          <a:p>
            <a:r>
              <a:rPr lang="en-US" sz="1200" b="1" dirty="0" smtClean="0"/>
              <a:t>Public Comments</a:t>
            </a:r>
          </a:p>
          <a:p>
            <a:r>
              <a:rPr lang="en-US" sz="1200" dirty="0" smtClean="0"/>
              <a:t>Minimal comments received – details</a:t>
            </a:r>
            <a:r>
              <a:rPr lang="en-US" sz="1200" baseline="0" dirty="0" smtClean="0"/>
              <a:t> on slide #6.</a:t>
            </a:r>
          </a:p>
          <a:p>
            <a:r>
              <a:rPr lang="en-US" sz="1200" dirty="0" smtClean="0"/>
              <a:t>One person testified at public</a:t>
            </a:r>
            <a:r>
              <a:rPr lang="en-US" sz="1200" baseline="0" dirty="0" smtClean="0"/>
              <a:t> hearing and 3 letters received during public comment period.</a:t>
            </a:r>
            <a:endParaRPr lang="en-US" sz="1200" dirty="0" smtClean="0"/>
          </a:p>
          <a:p>
            <a:endParaRPr lang="en-US" sz="1200"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lvl="0" indent="0" algn="l" defTabSz="914252" rtl="0" eaLnBrk="1" fontAlgn="auto" latinLnBrk="0" hangingPunct="1">
              <a:lnSpc>
                <a:spcPct val="100000"/>
              </a:lnSpc>
              <a:spcBef>
                <a:spcPts val="0"/>
              </a:spcBef>
              <a:spcAft>
                <a:spcPts val="0"/>
              </a:spcAft>
              <a:buClrTx/>
              <a:buSzTx/>
              <a:buFontTx/>
              <a:buNone/>
              <a:tabLst/>
              <a:defRPr/>
            </a:pPr>
            <a:r>
              <a:rPr lang="en-US" sz="1200" b="1" dirty="0" smtClean="0"/>
              <a:t>DEQ considered the following options</a:t>
            </a:r>
            <a:r>
              <a:rPr lang="en-US" sz="1200" b="1" baseline="0" dirty="0" smtClean="0"/>
              <a:t> prior to developing the temporary rule:</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b="0" dirty="0" smtClean="0"/>
          </a:p>
          <a:p>
            <a:pPr lvl="0">
              <a:buFont typeface="Arial" pitchFamily="34" charset="0"/>
              <a:buNone/>
            </a:pPr>
            <a:r>
              <a:rPr lang="en-US" sz="1200" b="0" baseline="0" dirty="0" smtClean="0"/>
              <a:t>Minimal reduction plans - administrative exercise with little or no environmental benefit</a:t>
            </a:r>
          </a:p>
          <a:p>
            <a:pPr lvl="0">
              <a:buFont typeface="Arial" pitchFamily="34" charset="0"/>
              <a:buNone/>
            </a:pPr>
            <a:endParaRPr lang="en-US" sz="1200" b="0" baseline="0" dirty="0" smtClean="0"/>
          </a:p>
          <a:p>
            <a:pPr marL="0" marR="0" lvl="0" indent="0" algn="l" defTabSz="914252"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t>Revising the P3 List - </a:t>
            </a:r>
            <a:r>
              <a:rPr lang="en-US" sz="1200" dirty="0" smtClean="0"/>
              <a:t>The P3 List was intended to identify pollutants with certain characteristics regardless of potential source or ability to be addressed through municipal wastewater</a:t>
            </a:r>
            <a:r>
              <a:rPr lang="en-US" sz="1200" baseline="0" dirty="0" smtClean="0"/>
              <a:t> treatment</a:t>
            </a:r>
            <a:r>
              <a:rPr lang="en-US" sz="1200" dirty="0" smtClean="0"/>
              <a:t>, and it may be used by a variety of entities to inform many decisions about how to minimize the impact of persistent pollutants on human and aquatic life and the environment.</a:t>
            </a:r>
            <a:endParaRPr lang="en-US" sz="1200" b="0" baseline="0" dirty="0" smtClean="0"/>
          </a:p>
          <a:p>
            <a:pPr marL="0" marR="0" lvl="0" indent="0" algn="l" defTabSz="914252" rtl="0" eaLnBrk="1" fontAlgn="auto" latinLnBrk="0" hangingPunct="1">
              <a:lnSpc>
                <a:spcPct val="100000"/>
              </a:lnSpc>
              <a:spcBef>
                <a:spcPts val="0"/>
              </a:spcBef>
              <a:spcAft>
                <a:spcPts val="0"/>
              </a:spcAft>
              <a:buClrTx/>
              <a:buSzTx/>
              <a:buFont typeface="Arial" pitchFamily="34" charset="0"/>
              <a:buNone/>
              <a:tabLst/>
              <a:defRPr/>
            </a:pPr>
            <a:endParaRPr lang="en-US" sz="1200" b="0" baseline="0" dirty="0" smtClean="0"/>
          </a:p>
          <a:p>
            <a:pPr marL="0" marR="0" lvl="0" indent="0" algn="l" defTabSz="914252" rtl="0" eaLnBrk="1" fontAlgn="auto" latinLnBrk="0" hangingPunct="1">
              <a:lnSpc>
                <a:spcPct val="100000"/>
              </a:lnSpc>
              <a:spcBef>
                <a:spcPts val="0"/>
              </a:spcBef>
              <a:spcAft>
                <a:spcPts val="0"/>
              </a:spcAft>
              <a:buClrTx/>
              <a:buSzTx/>
              <a:buFont typeface="Arial" pitchFamily="34" charset="0"/>
              <a:buNone/>
              <a:tabLst/>
              <a:defRPr/>
            </a:pPr>
            <a:r>
              <a:rPr lang="en-US" sz="1200" b="0" baseline="0" dirty="0" smtClean="0"/>
              <a:t>Treatment options – not cost-effective</a:t>
            </a:r>
          </a:p>
          <a:p>
            <a:pPr marL="0" marR="0" lvl="0" indent="0" algn="l" defTabSz="914252" rtl="0" eaLnBrk="1" fontAlgn="auto" latinLnBrk="0" hangingPunct="1">
              <a:lnSpc>
                <a:spcPct val="100000"/>
              </a:lnSpc>
              <a:spcBef>
                <a:spcPts val="0"/>
              </a:spcBef>
              <a:spcAft>
                <a:spcPts val="0"/>
              </a:spcAft>
              <a:buClrTx/>
              <a:buSzTx/>
              <a:buFont typeface="Arial" pitchFamily="34" charset="0"/>
              <a:buChar char="•"/>
              <a:tabLst/>
              <a:defRPr/>
            </a:pPr>
            <a:endParaRPr lang="en-US" sz="1200" b="0" baseline="0" dirty="0" smtClean="0"/>
          </a:p>
          <a:p>
            <a:pPr marL="0" marR="0" lvl="0" indent="0" algn="l" defTabSz="914252" rtl="0" eaLnBrk="1" fontAlgn="auto" latinLnBrk="0" hangingPunct="1">
              <a:lnSpc>
                <a:spcPct val="100000"/>
              </a:lnSpc>
              <a:spcBef>
                <a:spcPts val="0"/>
              </a:spcBef>
              <a:spcAft>
                <a:spcPts val="0"/>
              </a:spcAft>
              <a:buClrTx/>
              <a:buSzTx/>
              <a:buFont typeface="Arial" pitchFamily="34" charset="0"/>
              <a:buNone/>
              <a:tabLst/>
              <a:defRPr/>
            </a:pPr>
            <a:r>
              <a:rPr lang="en-US" sz="1200" b="1" baseline="0" dirty="0" smtClean="0"/>
              <a:t>Expiration of temp rule</a:t>
            </a:r>
          </a:p>
          <a:p>
            <a:pPr lvl="0"/>
            <a:r>
              <a:rPr lang="en-US" sz="1200" baseline="0" dirty="0" smtClean="0"/>
              <a:t>Some stakeholders are concerned about the </a:t>
            </a:r>
            <a:r>
              <a:rPr lang="en-US" sz="1200" dirty="0" smtClean="0"/>
              <a:t>need for permittees to prepare a reduction plan addressing cholesterol or coprostanol if DEQ fails to follow through with a timely permanent rule after the temporary rule expires.</a:t>
            </a:r>
          </a:p>
          <a:p>
            <a:pPr marL="628576" lvl="1" indent="-171450">
              <a:buFont typeface="Arial" pitchFamily="34" charset="0"/>
              <a:buChar char="•"/>
            </a:pPr>
            <a:r>
              <a:rPr lang="en-US" sz="1200" dirty="0" smtClean="0"/>
              <a:t>Legal counsel advised DEQ that, with few exceptions, permittees will not be required to go back and prepare reduction plans addressing cholesterol or coprostanol after the expiration of the temporary rule, as detailed in the legal memo from the Department of Justice (1/18/11). </a:t>
            </a:r>
            <a:endParaRPr lang="en-US" sz="1200" b="0" dirty="0" smtClean="0"/>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b="1" dirty="0" smtClean="0"/>
          </a:p>
          <a:p>
            <a:endParaRPr lang="en-US" sz="1200" b="1"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b="1" dirty="0" smtClean="0"/>
              <a:t>Public Comments</a:t>
            </a:r>
          </a:p>
          <a:p>
            <a:r>
              <a:rPr lang="en-US" sz="1200" dirty="0" smtClean="0"/>
              <a:t>Only one person testified at the public</a:t>
            </a:r>
            <a:r>
              <a:rPr lang="en-US" sz="1200" baseline="0" dirty="0" smtClean="0"/>
              <a:t> hearing.</a:t>
            </a:r>
          </a:p>
          <a:p>
            <a:pPr>
              <a:buFont typeface="Arial" pitchFamily="34" charset="0"/>
              <a:buChar char="•"/>
            </a:pPr>
            <a:r>
              <a:rPr lang="en-US" sz="1200" baseline="0" dirty="0" smtClean="0"/>
              <a:t>Paul Eckley for ACWA – suggested changes:</a:t>
            </a:r>
          </a:p>
          <a:p>
            <a:pPr marL="457126" marR="0" lvl="1" indent="0" algn="l" defTabSz="914252" rtl="0" eaLnBrk="1" fontAlgn="auto" latinLnBrk="0" hangingPunct="1">
              <a:lnSpc>
                <a:spcPct val="100000"/>
              </a:lnSpc>
              <a:spcBef>
                <a:spcPts val="0"/>
              </a:spcBef>
              <a:spcAft>
                <a:spcPts val="0"/>
              </a:spcAft>
              <a:buClrTx/>
              <a:buSzTx/>
              <a:buFont typeface="Arial" pitchFamily="34" charset="0"/>
              <a:buChar char="•"/>
              <a:tabLst/>
              <a:defRPr/>
            </a:pPr>
            <a:r>
              <a:rPr lang="en-US" sz="1200" baseline="0" dirty="0" smtClean="0"/>
              <a:t>Remove pollution prevention plan requirement if sampling demonstrates levels are below the PIL</a:t>
            </a:r>
          </a:p>
          <a:p>
            <a:pPr lvl="2">
              <a:buFont typeface="Arial" pitchFamily="34" charset="0"/>
              <a:buNone/>
            </a:pPr>
            <a:r>
              <a:rPr lang="en-US" sz="1200" i="1" baseline="0" dirty="0" smtClean="0"/>
              <a:t>Incorporated into the revised rule</a:t>
            </a:r>
          </a:p>
          <a:p>
            <a:pPr lvl="1">
              <a:buFont typeface="Arial" pitchFamily="34" charset="0"/>
              <a:buChar char="•"/>
            </a:pPr>
            <a:r>
              <a:rPr lang="en-US" sz="1200" baseline="0" dirty="0" smtClean="0"/>
              <a:t>Limit sampling to pollutants for which there are Oregon commercially available labs to do analysis</a:t>
            </a:r>
          </a:p>
          <a:p>
            <a:pPr lvl="2">
              <a:buFont typeface="Arial" pitchFamily="34" charset="0"/>
              <a:buChar char="•"/>
            </a:pPr>
            <a:r>
              <a:rPr lang="en-US" sz="1200" b="0" i="1" baseline="0" dirty="0" smtClean="0"/>
              <a:t>Incorporated modified version of this – requirement is suspended if DEQ determines that there are no labs to do analysis</a:t>
            </a:r>
          </a:p>
          <a:p>
            <a:pPr lvl="1">
              <a:buFont typeface="Arial" pitchFamily="34" charset="0"/>
              <a:buChar char="•"/>
            </a:pPr>
            <a:r>
              <a:rPr lang="en-US" sz="1200" b="0" i="0" baseline="0" dirty="0" smtClean="0"/>
              <a:t>Provide clarification on when the 18-month planning period begins for municipalities that become subject to this rule in the future</a:t>
            </a:r>
          </a:p>
          <a:p>
            <a:pPr lvl="2">
              <a:buFont typeface="Arial" pitchFamily="34" charset="0"/>
              <a:buChar char="•"/>
            </a:pPr>
            <a:r>
              <a:rPr lang="en-US" sz="1200" b="0" i="1" baseline="0" dirty="0" smtClean="0"/>
              <a:t>No revisions were made for this; DEQ will communicate to permittees that they are subject to these rules as part of the permit application or renewal process</a:t>
            </a:r>
            <a:endParaRPr lang="en-US" sz="1200" baseline="0" dirty="0" smtClean="0"/>
          </a:p>
          <a:p>
            <a:pPr>
              <a:buFont typeface="Arial" pitchFamily="34" charset="0"/>
              <a:buNone/>
            </a:pPr>
            <a:endParaRPr lang="en-US" sz="1200" baseline="0" dirty="0" smtClean="0"/>
          </a:p>
          <a:p>
            <a:pPr>
              <a:buFont typeface="Arial" pitchFamily="34" charset="0"/>
              <a:buNone/>
            </a:pPr>
            <a:r>
              <a:rPr lang="en-US" sz="1200" baseline="0" dirty="0" smtClean="0"/>
              <a:t>Three letters were received during public comment period.</a:t>
            </a:r>
          </a:p>
          <a:p>
            <a:pPr>
              <a:buFont typeface="Arial" pitchFamily="34" charset="0"/>
              <a:buChar char="•"/>
            </a:pPr>
            <a:r>
              <a:rPr lang="en-US" sz="1200" baseline="0" dirty="0" smtClean="0"/>
              <a:t>Letter #1 from ACWA / League of Oregon Cities / SDAO (jointly) w/basically the same comments that were provided at the hearing, the main difference being that the letter asked for </a:t>
            </a:r>
            <a:r>
              <a:rPr lang="en-US" sz="1200" u="sng" baseline="0" dirty="0" smtClean="0"/>
              <a:t>written notice </a:t>
            </a:r>
            <a:r>
              <a:rPr lang="en-US" sz="1200" baseline="0" dirty="0" smtClean="0"/>
              <a:t>to be provided to permittees when they become subject to the rule.</a:t>
            </a:r>
          </a:p>
          <a:p>
            <a:pPr lvl="1">
              <a:buFont typeface="Arial" pitchFamily="34" charset="0"/>
              <a:buChar char="•"/>
            </a:pPr>
            <a:endParaRPr lang="en-US" sz="1200" baseline="0" dirty="0" smtClean="0"/>
          </a:p>
          <a:p>
            <a:pPr marL="0" marR="0" indent="0" algn="l" defTabSz="914252" rtl="0" eaLnBrk="1" fontAlgn="auto" latinLnBrk="0" hangingPunct="1">
              <a:lnSpc>
                <a:spcPct val="100000"/>
              </a:lnSpc>
              <a:spcBef>
                <a:spcPts val="0"/>
              </a:spcBef>
              <a:spcAft>
                <a:spcPts val="0"/>
              </a:spcAft>
              <a:buClrTx/>
              <a:buSzTx/>
              <a:buFont typeface="Arial" pitchFamily="34" charset="0"/>
              <a:buChar char="•"/>
              <a:tabLst/>
              <a:defRPr/>
            </a:pPr>
            <a:r>
              <a:rPr lang="en-US" sz="1200" baseline="0" dirty="0" smtClean="0"/>
              <a:t>Letter #2 </a:t>
            </a:r>
            <a:r>
              <a:rPr lang="en-US" sz="1200" baseline="0" smtClean="0"/>
              <a:t>from the Oregon </a:t>
            </a:r>
            <a:r>
              <a:rPr lang="en-US" sz="1200" baseline="0" dirty="0" smtClean="0"/>
              <a:t>Health Authority and Letter </a:t>
            </a:r>
            <a:r>
              <a:rPr lang="en-US" sz="1200" baseline="0" smtClean="0"/>
              <a:t>#3 from </a:t>
            </a:r>
            <a:r>
              <a:rPr lang="en-US" sz="1200" baseline="0" dirty="0" smtClean="0"/>
              <a:t>Portland Bureau of Environmental Services – both offered general support w/no suggested changes.</a:t>
            </a:r>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sz="1200" dirty="0" smtClean="0"/>
          </a:p>
          <a:p>
            <a:pPr lvl="0">
              <a:buFont typeface="Arial" pitchFamily="34" charset="0"/>
              <a:buNone/>
            </a:pPr>
            <a:endParaRPr lang="en-US" sz="1200" b="1"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126" indent="0" algn="ctr">
              <a:buNone/>
              <a:defRPr>
                <a:solidFill>
                  <a:schemeClr val="tx1">
                    <a:tint val="75000"/>
                  </a:schemeClr>
                </a:solidFill>
              </a:defRPr>
            </a:lvl2pPr>
            <a:lvl3pPr marL="914252" indent="0" algn="ctr">
              <a:buNone/>
              <a:defRPr>
                <a:solidFill>
                  <a:schemeClr val="tx1">
                    <a:tint val="75000"/>
                  </a:schemeClr>
                </a:solidFill>
              </a:defRPr>
            </a:lvl3pPr>
            <a:lvl4pPr marL="1371380" indent="0" algn="ctr">
              <a:buNone/>
              <a:defRPr>
                <a:solidFill>
                  <a:schemeClr val="tx1">
                    <a:tint val="75000"/>
                  </a:schemeClr>
                </a:solidFill>
              </a:defRPr>
            </a:lvl4pPr>
            <a:lvl5pPr marL="1828506" indent="0" algn="ctr">
              <a:buNone/>
              <a:defRPr>
                <a:solidFill>
                  <a:schemeClr val="tx1">
                    <a:tint val="75000"/>
                  </a:schemeClr>
                </a:solidFill>
              </a:defRPr>
            </a:lvl5pPr>
            <a:lvl6pPr marL="2285632" indent="0" algn="ctr">
              <a:buNone/>
              <a:defRPr>
                <a:solidFill>
                  <a:schemeClr val="tx1">
                    <a:tint val="75000"/>
                  </a:schemeClr>
                </a:solidFill>
              </a:defRPr>
            </a:lvl6pPr>
            <a:lvl7pPr marL="2742758" indent="0" algn="ctr">
              <a:buNone/>
              <a:defRPr>
                <a:solidFill>
                  <a:schemeClr val="tx1">
                    <a:tint val="75000"/>
                  </a:schemeClr>
                </a:solidFill>
              </a:defRPr>
            </a:lvl7pPr>
            <a:lvl8pPr marL="3199885" indent="0" algn="ctr">
              <a:buNone/>
              <a:defRPr>
                <a:solidFill>
                  <a:schemeClr val="tx1">
                    <a:tint val="75000"/>
                  </a:schemeClr>
                </a:solidFill>
              </a:defRPr>
            </a:lvl8pPr>
            <a:lvl9pPr marL="3657011"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0"/>
            <a:ext cx="2895600" cy="365125"/>
          </a:xfrm>
          <a:prstGeom prst="rect">
            <a:avLst/>
          </a:prstGeo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
        <p:nvSpPr>
          <p:cNvPr id="7"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1"/>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2"/>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600201"/>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438402"/>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457200" y="6324603"/>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457200" y="6324603"/>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57200" y="6324603"/>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676400"/>
            <a:ext cx="3008313" cy="933450"/>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1676403"/>
            <a:ext cx="5111751"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743203"/>
            <a:ext cx="3008313" cy="3382963"/>
          </a:xfrm>
        </p:spPr>
        <p:txBody>
          <a:bodyPr/>
          <a:lstStyle>
            <a:lvl1pPr marL="0" indent="0">
              <a:buNone/>
              <a:defRPr sz="1400"/>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457200" y="6324603"/>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066800" y="1600200"/>
            <a:ext cx="7010400" cy="3127374"/>
          </a:xfrm>
        </p:spPr>
        <p:txBody>
          <a:bodyPr/>
          <a:lstStyle>
            <a:lvl1pPr marL="0" indent="0">
              <a:buNone/>
              <a:defRPr sz="3200"/>
            </a:lvl1pPr>
            <a:lvl2pPr marL="457126" indent="0">
              <a:buNone/>
              <a:defRPr sz="2800"/>
            </a:lvl2pPr>
            <a:lvl3pPr marL="914252" indent="0">
              <a:buNone/>
              <a:defRPr sz="2400"/>
            </a:lvl3pPr>
            <a:lvl4pPr marL="1371380" indent="0">
              <a:buNone/>
              <a:defRPr sz="2000"/>
            </a:lvl4pPr>
            <a:lvl5pPr marL="1828506" indent="0">
              <a:buNone/>
              <a:defRPr sz="2000"/>
            </a:lvl5pPr>
            <a:lvl6pPr marL="2285632" indent="0">
              <a:buNone/>
              <a:defRPr sz="2000"/>
            </a:lvl6pPr>
            <a:lvl7pPr marL="2742758" indent="0">
              <a:buNone/>
              <a:defRPr sz="2000"/>
            </a:lvl7pPr>
            <a:lvl8pPr marL="3199885" indent="0">
              <a:buNone/>
              <a:defRPr sz="2000"/>
            </a:lvl8pPr>
            <a:lvl9pPr marL="3657011"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atin typeface="Arial" pitchFamily="34" charset="0"/>
                <a:cs typeface="Arial" pitchFamily="34" charset="0"/>
              </a:defRPr>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457200" y="6324603"/>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tif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9000">
              <a:schemeClr val="bg1"/>
            </a:gs>
            <a:gs pos="100000">
              <a:srgbClr val="008272">
                <a:alpha val="52941"/>
              </a:srgbClr>
            </a:gs>
          </a:gsLst>
          <a:lin ang="6000000" scaled="0"/>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3"/>
            <a:ext cx="8229600" cy="4525963"/>
          </a:xfrm>
          <a:prstGeom prst="rect">
            <a:avLst/>
          </a:prstGeom>
        </p:spPr>
        <p:txBody>
          <a:bodyPr vert="horz" lIns="91425" tIns="45713" rIns="91425" bIns="4571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24603"/>
            <a:ext cx="2133600" cy="365125"/>
          </a:xfrm>
          <a:prstGeom prst="rect">
            <a:avLst/>
          </a:prstGeom>
        </p:spPr>
        <p:txBody>
          <a:bodyPr vert="horz" lIns="91425" tIns="45713" rIns="91425" bIns="45713" rtlCol="0" anchor="ctr"/>
          <a:lstStyle>
            <a:lvl1pPr algn="r">
              <a:defRPr sz="900">
                <a:solidFill>
                  <a:schemeClr val="tx1">
                    <a:tint val="75000"/>
                  </a:schemeClr>
                </a:solidFill>
                <a:latin typeface="Arial" pitchFamily="34" charset="0"/>
                <a:cs typeface="Arial" pitchFamily="34" charset="0"/>
              </a:defRPr>
            </a:lvl1pPr>
          </a:lstStyle>
          <a:p>
            <a:fld id="{2363C456-CFC3-4674-83B9-34DB1ABF1FA1}" type="slidenum">
              <a:rPr lang="en-US" smtClean="0"/>
              <a:pPr/>
              <a:t>‹#›</a:t>
            </a:fld>
            <a:endParaRPr lang="en-US" dirty="0"/>
          </a:p>
        </p:txBody>
      </p:sp>
      <p:grpSp>
        <p:nvGrpSpPr>
          <p:cNvPr id="7" name="Group 6"/>
          <p:cNvGrpSpPr/>
          <p:nvPr/>
        </p:nvGrpSpPr>
        <p:grpSpPr>
          <a:xfrm>
            <a:off x="914400" y="152400"/>
            <a:ext cx="8077127" cy="914400"/>
            <a:chOff x="0" y="1579"/>
            <a:chExt cx="8077127" cy="1367203"/>
          </a:xfrm>
          <a:scene3d>
            <a:camera prst="orthographicFront"/>
            <a:lightRig rig="threePt" dir="t">
              <a:rot lat="0" lon="0" rev="7500000"/>
            </a:lightRig>
          </a:scene3d>
        </p:grpSpPr>
        <p:sp>
          <p:nvSpPr>
            <p:cNvPr id="8" name="Rectangle 7"/>
            <p:cNvSpPr/>
            <p:nvPr userDrawn="1"/>
          </p:nvSpPr>
          <p:spPr>
            <a:xfrm>
              <a:off x="0" y="1579"/>
              <a:ext cx="8077127" cy="1367203"/>
            </a:xfrm>
            <a:prstGeom prst="rect">
              <a:avLst/>
            </a:prstGeom>
            <a:solidFill>
              <a:srgbClr val="008272"/>
            </a:soli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9" name="Rectangle 8"/>
            <p:cNvSpPr/>
            <p:nvPr userDrawn="1"/>
          </p:nvSpPr>
          <p:spPr>
            <a:xfrm>
              <a:off x="0" y="1579"/>
              <a:ext cx="8077127" cy="136720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4310" tIns="194310" rIns="194310" bIns="194310" numCol="1" spcCol="1270" anchor="ctr" anchorCtr="0">
              <a:noAutofit/>
            </a:bodyPr>
            <a:lstStyle/>
            <a:p>
              <a:pPr lvl="0" algn="ctr" defTabSz="2266585" rtl="0">
                <a:lnSpc>
                  <a:spcPct val="90000"/>
                </a:lnSpc>
                <a:spcBef>
                  <a:spcPct val="0"/>
                </a:spcBef>
                <a:spcAft>
                  <a:spcPct val="35000"/>
                </a:spcAft>
              </a:pPr>
              <a:r>
                <a:rPr lang="en-US" sz="3000" b="1" kern="1200" dirty="0" smtClean="0">
                  <a:latin typeface="Arial" pitchFamily="34" charset="0"/>
                  <a:cs typeface="Arial" pitchFamily="34" charset="0"/>
                </a:rPr>
                <a:t>Initiation Level Rule – Permanent Revision</a:t>
              </a:r>
              <a:endParaRPr lang="en-US" sz="3000" b="1" kern="1200" dirty="0">
                <a:latin typeface="Arial" pitchFamily="34" charset="0"/>
                <a:cs typeface="Arial" pitchFamily="34" charset="0"/>
              </a:endParaRPr>
            </a:p>
          </p:txBody>
        </p:sp>
      </p:grpSp>
      <p:pic>
        <p:nvPicPr>
          <p:cNvPr id="10" name="Picture 9" descr="Logo Color Regular copy.jpg"/>
          <p:cNvPicPr>
            <a:picLocks noChangeAspect="1"/>
          </p:cNvPicPr>
          <p:nvPr/>
        </p:nvPicPr>
        <p:blipFill>
          <a:blip r:embed="rId12" cstate="print"/>
          <a:stretch>
            <a:fillRect/>
          </a:stretch>
        </p:blipFill>
        <p:spPr>
          <a:xfrm>
            <a:off x="229469" y="152400"/>
            <a:ext cx="437749" cy="1005840"/>
          </a:xfrm>
          <a:prstGeom prst="rect">
            <a:avLst/>
          </a:prstGeom>
        </p:spPr>
      </p:pic>
      <p:cxnSp>
        <p:nvCxnSpPr>
          <p:cNvPr id="11" name="Straight Connector 10"/>
          <p:cNvCxnSpPr/>
          <p:nvPr userDrawn="1"/>
        </p:nvCxnSpPr>
        <p:spPr>
          <a:xfrm>
            <a:off x="0" y="1295400"/>
            <a:ext cx="8305800" cy="0"/>
          </a:xfrm>
          <a:prstGeom prst="line">
            <a:avLst/>
          </a:prstGeom>
          <a:ln w="76200">
            <a:solidFill>
              <a:srgbClr val="008272"/>
            </a:solidFill>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p:fade/>
  </p:transition>
  <p:hf hdr="0" dt="0"/>
  <p:txStyles>
    <p:titleStyle>
      <a:lvl1pPr algn="ctr" defTabSz="914252" rtl="0" eaLnBrk="1" latinLnBrk="0" hangingPunct="1">
        <a:spcBef>
          <a:spcPct val="0"/>
        </a:spcBef>
        <a:buNone/>
        <a:defRPr sz="4400" kern="1200">
          <a:solidFill>
            <a:schemeClr val="tx1"/>
          </a:solidFill>
          <a:latin typeface="+mj-lt"/>
          <a:ea typeface="+mj-ea"/>
          <a:cs typeface="+mj-cs"/>
        </a:defRPr>
      </a:lvl1pPr>
    </p:titleStyle>
    <p:bodyStyle>
      <a:lvl1pPr marL="342845" indent="-342845" algn="l" defTabSz="914252"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830" indent="-285704" algn="l" defTabSz="914252"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2pPr>
      <a:lvl3pPr marL="1142816" indent="-228564" algn="l" defTabSz="914252"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599942" indent="-228564" algn="l" defTabSz="914252"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069" indent="-228564" algn="l" defTabSz="914252"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19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21"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448"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7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2289172"/>
          </a:xfrm>
        </p:spPr>
        <p:txBody>
          <a:bodyPr/>
          <a:lstStyle/>
          <a:p>
            <a:r>
              <a:rPr lang="en-US" dirty="0" smtClean="0"/>
              <a:t>Rule Adoption: Permanent Revision of Division 45 Initiation Level Rule</a:t>
            </a:r>
            <a:endParaRPr lang="en-US" dirty="0"/>
          </a:p>
        </p:txBody>
      </p:sp>
      <p:sp>
        <p:nvSpPr>
          <p:cNvPr id="3" name="Subtitle 2"/>
          <p:cNvSpPr>
            <a:spLocks noGrp="1"/>
          </p:cNvSpPr>
          <p:nvPr>
            <p:ph type="subTitle" idx="1"/>
          </p:nvPr>
        </p:nvSpPr>
        <p:spPr>
          <a:xfrm>
            <a:off x="1371600" y="4572000"/>
            <a:ext cx="6400800" cy="1752600"/>
          </a:xfrm>
        </p:spPr>
        <p:txBody>
          <a:bodyPr/>
          <a:lstStyle/>
          <a:p>
            <a:r>
              <a:rPr lang="en-US" b="1" dirty="0" smtClean="0"/>
              <a:t>October 2011 EQC meeting</a:t>
            </a:r>
          </a:p>
          <a:p>
            <a:r>
              <a:rPr lang="en-US" dirty="0" smtClean="0"/>
              <a:t>Presented by Neil </a:t>
            </a:r>
            <a:r>
              <a:rPr lang="en-US" dirty="0" err="1" smtClean="0"/>
              <a:t>Mullane</a:t>
            </a:r>
            <a:r>
              <a:rPr lang="en-US" dirty="0" smtClean="0"/>
              <a:t> and Jennifer </a:t>
            </a:r>
            <a:r>
              <a:rPr lang="en-US" dirty="0" err="1" smtClean="0"/>
              <a:t>Wigal</a:t>
            </a:r>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457200" y="1524000"/>
            <a:ext cx="7924800" cy="4952997"/>
          </a:xfrm>
        </p:spPr>
        <p:txBody>
          <a:bodyPr>
            <a:normAutofit fontScale="70000" lnSpcReduction="20000"/>
          </a:bodyPr>
          <a:lstStyle/>
          <a:p>
            <a:pPr algn="l">
              <a:buNone/>
            </a:pPr>
            <a:r>
              <a:rPr lang="en-US" sz="3200" b="1" dirty="0" smtClean="0">
                <a:solidFill>
                  <a:schemeClr val="tx1"/>
                </a:solidFill>
              </a:rPr>
              <a:t>Background</a:t>
            </a:r>
          </a:p>
          <a:p>
            <a:pPr algn="l">
              <a:buFont typeface="Arial" pitchFamily="34" charset="0"/>
              <a:buChar char="•"/>
            </a:pPr>
            <a:endParaRPr lang="en-US" sz="1300" dirty="0" smtClean="0">
              <a:solidFill>
                <a:schemeClr val="tx1"/>
              </a:solidFill>
            </a:endParaRPr>
          </a:p>
          <a:p>
            <a:pPr algn="l">
              <a:buNone/>
            </a:pPr>
            <a:r>
              <a:rPr lang="en-US" sz="3000" dirty="0" smtClean="0">
                <a:solidFill>
                  <a:schemeClr val="tx1"/>
                </a:solidFill>
              </a:rPr>
              <a:t>Initiation Level Rule</a:t>
            </a:r>
          </a:p>
          <a:p>
            <a:pPr lvl="1">
              <a:buFont typeface="Wingdings" pitchFamily="2" charset="2"/>
              <a:buChar char="Ø"/>
            </a:pPr>
            <a:r>
              <a:rPr lang="en-US" sz="2600" dirty="0" smtClean="0">
                <a:solidFill>
                  <a:schemeClr val="tx1"/>
                </a:solidFill>
              </a:rPr>
              <a:t>Passed June 2010</a:t>
            </a:r>
          </a:p>
          <a:p>
            <a:pPr lvl="1">
              <a:buNone/>
            </a:pPr>
            <a:endParaRPr lang="en-US" sz="2100" dirty="0" smtClean="0">
              <a:solidFill>
                <a:schemeClr val="tx1"/>
              </a:solidFill>
            </a:endParaRPr>
          </a:p>
          <a:p>
            <a:pPr algn="l">
              <a:buNone/>
            </a:pPr>
            <a:r>
              <a:rPr lang="en-US" sz="3000" dirty="0" smtClean="0">
                <a:solidFill>
                  <a:schemeClr val="tx1"/>
                </a:solidFill>
              </a:rPr>
              <a:t>Effluent screening</a:t>
            </a:r>
          </a:p>
          <a:p>
            <a:pPr lvl="1">
              <a:buFont typeface="Wingdings" pitchFamily="2" charset="2"/>
              <a:buChar char="Ø"/>
            </a:pPr>
            <a:r>
              <a:rPr lang="en-US" sz="2600" dirty="0" smtClean="0"/>
              <a:t>Nearly all facilities had cholesterol and coprostanol above Plan Initiation Level.</a:t>
            </a:r>
          </a:p>
          <a:p>
            <a:pPr lvl="1">
              <a:buFont typeface="Wingdings" pitchFamily="2" charset="2"/>
              <a:buChar char="Ø"/>
            </a:pPr>
            <a:r>
              <a:rPr lang="en-US" sz="2600" dirty="0" smtClean="0"/>
              <a:t>Sampling yielded few exceedances for other pollutants.</a:t>
            </a:r>
            <a:endParaRPr lang="en-US" sz="2600" dirty="0" smtClean="0">
              <a:solidFill>
                <a:schemeClr val="tx1"/>
              </a:solidFill>
            </a:endParaRPr>
          </a:p>
          <a:p>
            <a:pPr lvl="1">
              <a:buNone/>
            </a:pPr>
            <a:endParaRPr lang="en-US" sz="2100" dirty="0" smtClean="0">
              <a:solidFill>
                <a:schemeClr val="tx1"/>
              </a:solidFill>
            </a:endParaRPr>
          </a:p>
          <a:p>
            <a:pPr>
              <a:buNone/>
            </a:pPr>
            <a:r>
              <a:rPr lang="en-US" sz="3000" dirty="0" smtClean="0"/>
              <a:t>Temporary rule revision</a:t>
            </a:r>
          </a:p>
          <a:p>
            <a:pPr lvl="1">
              <a:buFont typeface="Wingdings" pitchFamily="2" charset="2"/>
              <a:buChar char="Ø"/>
            </a:pPr>
            <a:r>
              <a:rPr lang="en-US" sz="2600" dirty="0" smtClean="0"/>
              <a:t>Suspended reduction plan requirement for cholesterol and coprostanol</a:t>
            </a:r>
          </a:p>
          <a:p>
            <a:pPr lvl="1">
              <a:buFont typeface="Wingdings" pitchFamily="2" charset="2"/>
              <a:buChar char="Ø"/>
            </a:pPr>
            <a:r>
              <a:rPr lang="en-US" sz="2600" dirty="0" smtClean="0"/>
              <a:t>Expired September 11, 2011</a:t>
            </a:r>
          </a:p>
          <a:p>
            <a:pPr lvl="1">
              <a:buFont typeface="Wingdings" pitchFamily="2" charset="2"/>
              <a:buChar char="Ø"/>
            </a:pPr>
            <a:endParaRPr lang="en-US" sz="2600" dirty="0" smtClean="0"/>
          </a:p>
          <a:p>
            <a:pPr algn="l">
              <a:buNone/>
            </a:pPr>
            <a:r>
              <a:rPr lang="en-US" sz="3000" dirty="0" smtClean="0"/>
              <a:t>Municipal Persistent Pollutant Reduction Plans</a:t>
            </a:r>
          </a:p>
          <a:p>
            <a:pPr lvl="1">
              <a:buFont typeface="Wingdings" pitchFamily="2" charset="2"/>
              <a:buChar char="Ø"/>
            </a:pPr>
            <a:r>
              <a:rPr lang="en-US" sz="2600" dirty="0" smtClean="0">
                <a:solidFill>
                  <a:schemeClr val="tx1"/>
                </a:solidFill>
              </a:rPr>
              <a:t>All five received and approved as of September 2011</a:t>
            </a:r>
          </a:p>
          <a:p>
            <a:pPr marL="342845" indent="-342845" algn="l">
              <a:buAutoNum type="arabicPeriod"/>
            </a:pPr>
            <a:endParaRPr lang="en-US" sz="1000" dirty="0" smtClean="0">
              <a:solidFill>
                <a:schemeClr val="tx1"/>
              </a:solidFill>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2</a:t>
            </a:fld>
            <a:endParaRPr lang="en-US"/>
          </a:p>
        </p:txBody>
      </p:sp>
      <p:pic>
        <p:nvPicPr>
          <p:cNvPr id="17412" name="Picture 4" descr="C:\Documents and Settings\cgrabha\Local Settings\Temporary Internet Files\Content.IE5\F33TIWT9\MP900401404[1].jpg"/>
          <p:cNvPicPr>
            <a:picLocks noChangeAspect="1" noChangeArrowheads="1"/>
          </p:cNvPicPr>
          <p:nvPr/>
        </p:nvPicPr>
        <p:blipFill>
          <a:blip r:embed="rId3" cstate="print"/>
          <a:srcRect/>
          <a:stretch>
            <a:fillRect/>
          </a:stretch>
        </p:blipFill>
        <p:spPr bwMode="auto">
          <a:xfrm>
            <a:off x="6172200" y="1447800"/>
            <a:ext cx="2514600" cy="1675746"/>
          </a:xfrm>
          <a:prstGeom prst="rect">
            <a:avLst/>
          </a:prstGeom>
          <a:ln>
            <a:noFill/>
          </a:ln>
          <a:effectLst>
            <a:softEdge rad="112500"/>
          </a:effectLst>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7543800" cy="4525963"/>
          </a:xfrm>
        </p:spPr>
        <p:txBody>
          <a:bodyPr>
            <a:normAutofit fontScale="70000" lnSpcReduction="20000"/>
          </a:bodyPr>
          <a:lstStyle/>
          <a:p>
            <a:pPr>
              <a:buNone/>
            </a:pPr>
            <a:r>
              <a:rPr lang="en-US" sz="3200" b="1" dirty="0" smtClean="0"/>
              <a:t>Permanent rule revision</a:t>
            </a:r>
          </a:p>
          <a:p>
            <a:endParaRPr lang="en-US" sz="2800" dirty="0" smtClean="0"/>
          </a:p>
          <a:p>
            <a:pPr marL="0" indent="0">
              <a:buNone/>
            </a:pPr>
            <a:r>
              <a:rPr lang="en-US" sz="2800" dirty="0" smtClean="0"/>
              <a:t>Makes permanent the temporary rule revision’s suspension of municipalities’ requirement to develop reduction plans for cholesterol and coprostanol</a:t>
            </a:r>
          </a:p>
          <a:p>
            <a:endParaRPr lang="en-US" sz="2800" dirty="0" smtClean="0"/>
          </a:p>
          <a:p>
            <a:pPr marL="0" indent="0">
              <a:buNone/>
            </a:pPr>
            <a:r>
              <a:rPr lang="en-US" sz="2800" dirty="0" smtClean="0"/>
              <a:t>Clarifies when a permittee is no longer subject to the monitoring and reduction plan requirement</a:t>
            </a:r>
          </a:p>
          <a:p>
            <a:pPr lvl="1">
              <a:buFont typeface="Wingdings" pitchFamily="2" charset="2"/>
              <a:buChar char="Ø"/>
            </a:pPr>
            <a:r>
              <a:rPr lang="en-US" sz="2600" dirty="0" smtClean="0"/>
              <a:t>If sampling demonstrates the pollutant concentration is lower than the PIL</a:t>
            </a:r>
          </a:p>
          <a:p>
            <a:pPr lvl="1">
              <a:buFont typeface="Wingdings" pitchFamily="2" charset="2"/>
              <a:buChar char="Ø"/>
            </a:pPr>
            <a:r>
              <a:rPr lang="en-US" sz="2600" dirty="0" smtClean="0"/>
              <a:t>If DEQ determines that there are no analytical labs capable of performing analysis for a particular pollutant</a:t>
            </a:r>
          </a:p>
          <a:p>
            <a:pPr lvl="1">
              <a:buFont typeface="Wingdings" pitchFamily="2" charset="2"/>
              <a:buChar char="Ø"/>
            </a:pPr>
            <a:r>
              <a:rPr lang="en-US" sz="2600" dirty="0" smtClean="0"/>
              <a:t>If permittee is subject to duplicative or more stringent requirements addressing the same pollutant</a:t>
            </a:r>
          </a:p>
          <a:p>
            <a:pPr lvl="1">
              <a:buFont typeface="Wingdings" pitchFamily="2" charset="2"/>
              <a:buChar char="Ø"/>
            </a:pPr>
            <a:r>
              <a:rPr lang="en-US" sz="2600" dirty="0" smtClean="0"/>
              <a:t>For permittees that become subject to the rule in the future, if DEQ determines a pollutant is unlikely to be present in effluent based on available data </a:t>
            </a:r>
          </a:p>
        </p:txBody>
      </p:sp>
      <p:sp>
        <p:nvSpPr>
          <p:cNvPr id="3" name="Slide Number Placeholder 2"/>
          <p:cNvSpPr>
            <a:spLocks noGrp="1"/>
          </p:cNvSpPr>
          <p:nvPr>
            <p:ph type="sldNum" sz="quarter" idx="12"/>
          </p:nvPr>
        </p:nvSpPr>
        <p:spPr/>
        <p:txBody>
          <a:bodyPr/>
          <a:lstStyle/>
          <a:p>
            <a:fld id="{2363C456-CFC3-4674-83B9-34DB1ABF1FA1}" type="slidenum">
              <a:rPr lang="en-US" smtClean="0"/>
              <a:pPr/>
              <a:t>3</a:t>
            </a:fld>
            <a:endParaRPr lang="en-US"/>
          </a:p>
        </p:txBody>
      </p:sp>
      <p:sp>
        <p:nvSpPr>
          <p:cNvPr id="5" name="Footer Placeholder 4"/>
          <p:cNvSpPr>
            <a:spLocks noGrp="1"/>
          </p:cNvSpPr>
          <p:nvPr>
            <p:ph type="ftr" sz="quarter" idx="4294967295"/>
          </p:nvPr>
        </p:nvSpPr>
        <p:spPr>
          <a:xfrm>
            <a:off x="457200" y="6324603"/>
            <a:ext cx="2895600" cy="365125"/>
          </a:xfrm>
          <a:prstGeom prst="rect">
            <a:avLst/>
          </a:prstGeom>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915400" cy="4525963"/>
          </a:xfrm>
        </p:spPr>
        <p:txBody>
          <a:bodyPr>
            <a:normAutofit fontScale="92500" lnSpcReduction="10000"/>
          </a:bodyPr>
          <a:lstStyle/>
          <a:p>
            <a:pPr>
              <a:buNone/>
            </a:pPr>
            <a:r>
              <a:rPr lang="en-US" sz="3200" b="1" dirty="0" smtClean="0"/>
              <a:t>Public Outreach</a:t>
            </a:r>
          </a:p>
          <a:p>
            <a:pPr marL="0" indent="0">
              <a:buNone/>
            </a:pPr>
            <a:endParaRPr lang="en-US" sz="2800" dirty="0" smtClean="0"/>
          </a:p>
          <a:p>
            <a:pPr marL="0" indent="0">
              <a:buNone/>
            </a:pPr>
            <a:r>
              <a:rPr lang="en-US" sz="2800" dirty="0" smtClean="0"/>
              <a:t>Stakeholder Sounding Board</a:t>
            </a:r>
          </a:p>
          <a:p>
            <a:endParaRPr lang="en-US" dirty="0" smtClean="0"/>
          </a:p>
          <a:p>
            <a:pPr marL="0" indent="0">
              <a:buNone/>
            </a:pPr>
            <a:r>
              <a:rPr lang="en-US" sz="2800" dirty="0" smtClean="0"/>
              <a:t>Contacted affected municipalities</a:t>
            </a:r>
          </a:p>
          <a:p>
            <a:endParaRPr lang="en-US" dirty="0" smtClean="0"/>
          </a:p>
          <a:p>
            <a:pPr marL="0" indent="0">
              <a:buNone/>
            </a:pPr>
            <a:r>
              <a:rPr lang="en-US" sz="2800" dirty="0" smtClean="0"/>
              <a:t>Contacted Tribal Nations</a:t>
            </a:r>
          </a:p>
          <a:p>
            <a:pPr marL="0" indent="0">
              <a:buNone/>
            </a:pPr>
            <a:endParaRPr lang="en-US" sz="2800" dirty="0" smtClean="0"/>
          </a:p>
          <a:p>
            <a:pPr marL="0" indent="0">
              <a:buNone/>
            </a:pPr>
            <a:r>
              <a:rPr lang="en-US" sz="2800" dirty="0" smtClean="0"/>
              <a:t>Public comment period June 1 - 30, 2011</a:t>
            </a:r>
          </a:p>
          <a:p>
            <a:pPr lvl="1">
              <a:buFont typeface="Wingdings" pitchFamily="2" charset="2"/>
              <a:buChar char="Ø"/>
            </a:pPr>
            <a:r>
              <a:rPr lang="en-US" sz="2600" dirty="0" smtClean="0"/>
              <a:t>Public hearing June 15th</a:t>
            </a:r>
          </a:p>
          <a:p>
            <a:pPr marL="0" indent="0">
              <a:buNone/>
            </a:pPr>
            <a:endParaRPr lang="en-US" sz="2800"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4</a:t>
            </a:fld>
            <a:endParaRPr lang="en-US"/>
          </a:p>
        </p:txBody>
      </p:sp>
      <p:pic>
        <p:nvPicPr>
          <p:cNvPr id="5122" name="Picture 2" descr="C:\Documents and Settings\cgrabha\Local Settings\Temporary Internet Files\Content.IE5\F33TIWT9\MP900387639[1].jpg"/>
          <p:cNvPicPr>
            <a:picLocks noChangeAspect="1" noChangeArrowheads="1"/>
          </p:cNvPicPr>
          <p:nvPr/>
        </p:nvPicPr>
        <p:blipFill>
          <a:blip r:embed="rId3" cstate="print"/>
          <a:srcRect/>
          <a:stretch>
            <a:fillRect/>
          </a:stretch>
        </p:blipFill>
        <p:spPr bwMode="auto">
          <a:xfrm>
            <a:off x="6477000" y="1828800"/>
            <a:ext cx="2057400" cy="2884205"/>
          </a:xfrm>
          <a:prstGeom prst="rect">
            <a:avLst/>
          </a:prstGeom>
          <a:ln>
            <a:noFill/>
          </a:ln>
          <a:effectLst>
            <a:softEdge rad="112500"/>
          </a:effectLst>
        </p:spPr>
      </p:pic>
      <p:sp>
        <p:nvSpPr>
          <p:cNvPr id="5" name="Footer Placeholder 4"/>
          <p:cNvSpPr>
            <a:spLocks noGrp="1"/>
          </p:cNvSpPr>
          <p:nvPr>
            <p:ph type="ftr" sz="quarter" idx="4294967295"/>
          </p:nvPr>
        </p:nvSpPr>
        <p:spPr>
          <a:xfrm>
            <a:off x="457200" y="6324603"/>
            <a:ext cx="2895600" cy="365125"/>
          </a:xfrm>
          <a:prstGeom prst="rect">
            <a:avLst/>
          </a:prstGeom>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00200"/>
            <a:ext cx="7162800" cy="4525963"/>
          </a:xfrm>
        </p:spPr>
        <p:txBody>
          <a:bodyPr>
            <a:normAutofit fontScale="70000" lnSpcReduction="20000"/>
          </a:bodyPr>
          <a:lstStyle/>
          <a:p>
            <a:pPr>
              <a:buNone/>
            </a:pPr>
            <a:r>
              <a:rPr lang="en-US" sz="3200" b="1" dirty="0" smtClean="0"/>
              <a:t>Key Issues</a:t>
            </a:r>
          </a:p>
          <a:p>
            <a:pPr>
              <a:buNone/>
            </a:pPr>
            <a:endParaRPr lang="en-US" sz="2800" dirty="0" smtClean="0"/>
          </a:p>
          <a:p>
            <a:pPr marL="0" indent="0">
              <a:buNone/>
            </a:pPr>
            <a:r>
              <a:rPr lang="en-US" sz="2800" dirty="0" smtClean="0"/>
              <a:t>Previously we </a:t>
            </a:r>
            <a:r>
              <a:rPr lang="en-US" sz="2800" dirty="0" smtClean="0"/>
              <a:t>considered alternatives to a rule revision to address cholesterol and coprostanol.</a:t>
            </a:r>
            <a:endParaRPr lang="en-US" sz="2800" dirty="0" smtClean="0"/>
          </a:p>
          <a:p>
            <a:pPr marL="0" indent="0">
              <a:buNone/>
            </a:pPr>
            <a:endParaRPr lang="en-US" sz="2600" dirty="0" smtClean="0"/>
          </a:p>
          <a:p>
            <a:pPr>
              <a:buNone/>
            </a:pPr>
            <a:r>
              <a:rPr lang="en-US" sz="2800" dirty="0" smtClean="0"/>
              <a:t>Temporary </a:t>
            </a:r>
            <a:r>
              <a:rPr lang="en-US" sz="2800" dirty="0" smtClean="0"/>
              <a:t>rule considered the best approach.</a:t>
            </a:r>
            <a:endParaRPr lang="en-US" sz="2800" dirty="0" smtClean="0"/>
          </a:p>
          <a:p>
            <a:pPr marL="742831" lvl="2" indent="-342845">
              <a:buFont typeface="Wingdings" pitchFamily="2" charset="2"/>
              <a:buChar char="Ø"/>
            </a:pPr>
            <a:r>
              <a:rPr lang="en-US" sz="2600" dirty="0" smtClean="0"/>
              <a:t>Expired September 11, 2011</a:t>
            </a:r>
          </a:p>
          <a:p>
            <a:pPr>
              <a:buNone/>
            </a:pPr>
            <a:endParaRPr lang="en-US" sz="2800" dirty="0" smtClean="0"/>
          </a:p>
          <a:p>
            <a:pPr>
              <a:buNone/>
            </a:pPr>
            <a:r>
              <a:rPr lang="en-US" sz="2800" dirty="0" smtClean="0"/>
              <a:t>Permanent </a:t>
            </a:r>
            <a:r>
              <a:rPr lang="en-US" sz="2800" dirty="0" smtClean="0"/>
              <a:t>rule makes permanent the temporary rule’s approach to addressing cholesterol and coprostanol.</a:t>
            </a:r>
            <a:endParaRPr lang="en-US" sz="2800" dirty="0" smtClean="0"/>
          </a:p>
          <a:p>
            <a:pPr lvl="1">
              <a:buFont typeface="Wingdings" pitchFamily="2" charset="2"/>
              <a:buChar char="Ø"/>
            </a:pPr>
            <a:r>
              <a:rPr lang="en-US" sz="2600" dirty="0" smtClean="0"/>
              <a:t>Suspends </a:t>
            </a:r>
            <a:r>
              <a:rPr lang="en-US" sz="2600" dirty="0" smtClean="0"/>
              <a:t>reduction plan requirement for </a:t>
            </a:r>
            <a:r>
              <a:rPr lang="en-US" sz="2600" dirty="0" smtClean="0"/>
              <a:t>cholesterol and </a:t>
            </a:r>
            <a:r>
              <a:rPr lang="en-US" sz="2600" dirty="0" smtClean="0"/>
              <a:t>coprostanol</a:t>
            </a:r>
          </a:p>
          <a:p>
            <a:pPr lvl="1">
              <a:buFont typeface="Wingdings" pitchFamily="2" charset="2"/>
              <a:buChar char="Ø"/>
            </a:pPr>
            <a:r>
              <a:rPr lang="en-US" sz="2600" dirty="0" smtClean="0"/>
              <a:t>Clarifying language added to address exceptions to monitoring and reduction plan requirement</a:t>
            </a:r>
          </a:p>
          <a:p>
            <a:pPr lvl="1">
              <a:buFont typeface="Wingdings" pitchFamily="2" charset="2"/>
              <a:buChar char="Ø"/>
            </a:pPr>
            <a:r>
              <a:rPr lang="en-US" sz="2600" dirty="0" smtClean="0"/>
              <a:t>Addresses additional issues identified by stakeholders and DEQ staff regarding when reduction plan requirements apply</a:t>
            </a:r>
            <a:endParaRPr lang="en-US" sz="2600" dirty="0" smtClean="0"/>
          </a:p>
          <a:p>
            <a:pPr>
              <a:buNone/>
            </a:pPr>
            <a:endParaRPr lang="en-US" sz="2600" dirty="0" smtClean="0"/>
          </a:p>
          <a:p>
            <a:pPr lvl="1">
              <a:buFont typeface="Wingdings" pitchFamily="2" charset="2"/>
              <a:buChar char="Ø"/>
            </a:pPr>
            <a:endParaRPr lang="en-US" sz="2600" dirty="0" smtClean="0"/>
          </a:p>
          <a:p>
            <a:pPr>
              <a:buNone/>
            </a:pPr>
            <a:endParaRPr lang="en-US" dirty="0" smtClean="0"/>
          </a:p>
          <a:p>
            <a:pPr>
              <a:buNone/>
            </a:pPr>
            <a:endParaRPr lang="en-US" dirty="0" smtClean="0"/>
          </a:p>
          <a:p>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5</a:t>
            </a:fld>
            <a:endParaRPr lang="en-US"/>
          </a:p>
        </p:txBody>
      </p:sp>
      <p:pic>
        <p:nvPicPr>
          <p:cNvPr id="3074" name="Picture 2" descr="C:\Documents and Settings\cgrabha\Local Settings\Temporary Internet Files\Content.IE5\0RV7MW32\MP900447866[1].jpg"/>
          <p:cNvPicPr>
            <a:picLocks noChangeAspect="1" noChangeArrowheads="1"/>
          </p:cNvPicPr>
          <p:nvPr/>
        </p:nvPicPr>
        <p:blipFill>
          <a:blip r:embed="rId3" cstate="print"/>
          <a:srcRect/>
          <a:stretch>
            <a:fillRect/>
          </a:stretch>
        </p:blipFill>
        <p:spPr bwMode="auto">
          <a:xfrm>
            <a:off x="8763000" y="1066800"/>
            <a:ext cx="3883167" cy="2590800"/>
          </a:xfrm>
          <a:prstGeom prst="rect">
            <a:avLst/>
          </a:prstGeom>
          <a:ln>
            <a:noFill/>
          </a:ln>
          <a:effectLst>
            <a:softEdge rad="112500"/>
          </a:effectLst>
        </p:spPr>
      </p:pic>
      <p:sp>
        <p:nvSpPr>
          <p:cNvPr id="5" name="Footer Placeholder 4"/>
          <p:cNvSpPr>
            <a:spLocks noGrp="1"/>
          </p:cNvSpPr>
          <p:nvPr>
            <p:ph type="ftr" sz="quarter" idx="4294967295"/>
          </p:nvPr>
        </p:nvSpPr>
        <p:spPr>
          <a:xfrm>
            <a:off x="457200" y="6324603"/>
            <a:ext cx="2895600" cy="365125"/>
          </a:xfrm>
          <a:prstGeom prst="rect">
            <a:avLst/>
          </a:prstGeom>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915400" cy="4525963"/>
          </a:xfrm>
        </p:spPr>
        <p:txBody>
          <a:bodyPr>
            <a:normAutofit fontScale="92500" lnSpcReduction="10000"/>
          </a:bodyPr>
          <a:lstStyle/>
          <a:p>
            <a:pPr>
              <a:buNone/>
            </a:pPr>
            <a:r>
              <a:rPr lang="en-US" sz="3200" b="1" dirty="0" smtClean="0"/>
              <a:t>Public Comments</a:t>
            </a:r>
          </a:p>
          <a:p>
            <a:pPr marL="0" indent="0">
              <a:buNone/>
            </a:pPr>
            <a:endParaRPr lang="en-US" sz="2800" dirty="0" smtClean="0"/>
          </a:p>
          <a:p>
            <a:pPr marL="0" indent="0">
              <a:buNone/>
            </a:pPr>
            <a:r>
              <a:rPr lang="en-US" sz="2800" dirty="0" smtClean="0"/>
              <a:t>Public hearing testimony (1)</a:t>
            </a:r>
          </a:p>
          <a:p>
            <a:pPr marL="0" indent="0">
              <a:buFont typeface="Wingdings" pitchFamily="2" charset="2"/>
              <a:buChar char="Ø"/>
            </a:pPr>
            <a:r>
              <a:rPr lang="en-US" sz="2800" dirty="0" smtClean="0"/>
              <a:t>OR Association of Clean Water Agencies (ACWA)</a:t>
            </a:r>
            <a:endParaRPr lang="en-US" sz="2600" dirty="0" smtClean="0"/>
          </a:p>
          <a:p>
            <a:pPr marL="0" indent="0">
              <a:buNone/>
            </a:pPr>
            <a:endParaRPr lang="en-US" sz="2800" dirty="0" smtClean="0"/>
          </a:p>
          <a:p>
            <a:pPr marL="0" indent="0">
              <a:buNone/>
            </a:pPr>
            <a:r>
              <a:rPr lang="en-US" sz="2800" dirty="0" smtClean="0"/>
              <a:t>Written comments/letters(3)</a:t>
            </a:r>
          </a:p>
          <a:p>
            <a:pPr marL="0" indent="0">
              <a:buFont typeface="Wingdings" pitchFamily="2" charset="2"/>
              <a:buChar char="Ø"/>
            </a:pPr>
            <a:r>
              <a:rPr lang="en-US" sz="2800" dirty="0" smtClean="0"/>
              <a:t>ACWA / Oregon Health Authority/ Special Districts Association of Oregon (jointly)</a:t>
            </a:r>
          </a:p>
          <a:p>
            <a:pPr marL="0" indent="0">
              <a:buFont typeface="Wingdings" pitchFamily="2" charset="2"/>
              <a:buChar char="Ø"/>
            </a:pPr>
            <a:r>
              <a:rPr lang="en-US" sz="2800" dirty="0" smtClean="0"/>
              <a:t>Oregon Health Authority</a:t>
            </a:r>
          </a:p>
          <a:p>
            <a:pPr marL="0" indent="0">
              <a:buFont typeface="Wingdings" pitchFamily="2" charset="2"/>
              <a:buChar char="Ø"/>
            </a:pPr>
            <a:r>
              <a:rPr lang="en-US" sz="2800" dirty="0" smtClean="0"/>
              <a:t>City of Portland – Bureau of Environmental Services</a:t>
            </a:r>
            <a:endParaRPr lang="en-US" sz="2800"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6</a:t>
            </a:fld>
            <a:endParaRPr lang="en-US"/>
          </a:p>
        </p:txBody>
      </p:sp>
      <p:pic>
        <p:nvPicPr>
          <p:cNvPr id="5122" name="Picture 2" descr="C:\Documents and Settings\cgrabha\Local Settings\Temporary Internet Files\Content.IE5\F33TIWT9\MP900387639[1].jpg"/>
          <p:cNvPicPr>
            <a:picLocks noChangeAspect="1" noChangeArrowheads="1"/>
          </p:cNvPicPr>
          <p:nvPr/>
        </p:nvPicPr>
        <p:blipFill>
          <a:blip r:embed="rId3" cstate="print"/>
          <a:srcRect/>
          <a:stretch>
            <a:fillRect/>
          </a:stretch>
        </p:blipFill>
        <p:spPr bwMode="auto">
          <a:xfrm>
            <a:off x="9144000" y="1066800"/>
            <a:ext cx="2057400" cy="2884205"/>
          </a:xfrm>
          <a:prstGeom prst="rect">
            <a:avLst/>
          </a:prstGeom>
          <a:ln>
            <a:noFill/>
          </a:ln>
          <a:effectLst>
            <a:softEdge rad="112500"/>
          </a:effectLst>
        </p:spPr>
      </p:pic>
      <p:sp>
        <p:nvSpPr>
          <p:cNvPr id="5" name="Footer Placeholder 4"/>
          <p:cNvSpPr>
            <a:spLocks noGrp="1"/>
          </p:cNvSpPr>
          <p:nvPr>
            <p:ph type="ftr" sz="quarter" idx="4294967295"/>
          </p:nvPr>
        </p:nvSpPr>
        <p:spPr>
          <a:xfrm>
            <a:off x="457200" y="6324603"/>
            <a:ext cx="2895600" cy="365125"/>
          </a:xfrm>
          <a:prstGeom prst="rect">
            <a:avLst/>
          </a:prstGeom>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7924800" cy="4724397"/>
          </a:xfrm>
        </p:spPr>
        <p:txBody>
          <a:bodyPr>
            <a:normAutofit lnSpcReduction="10000"/>
          </a:bodyPr>
          <a:lstStyle/>
          <a:p>
            <a:pPr>
              <a:buNone/>
            </a:pPr>
            <a:r>
              <a:rPr lang="en-US" sz="3200" b="1" dirty="0" smtClean="0"/>
              <a:t>DEQ Recommendation and EQC Motion</a:t>
            </a:r>
          </a:p>
          <a:p>
            <a:pPr>
              <a:buNone/>
            </a:pPr>
            <a:endParaRPr lang="en-US" b="1" dirty="0" smtClean="0"/>
          </a:p>
          <a:p>
            <a:pPr marL="0" indent="0">
              <a:buNone/>
            </a:pPr>
            <a:r>
              <a:rPr lang="en-US" sz="2800" dirty="0" smtClean="0"/>
              <a:t>DEQ recommends that the EQC adopt the permanent revisions to the Initiation Level Rule, as presented in Attachment A.</a:t>
            </a:r>
          </a:p>
          <a:p>
            <a:pPr>
              <a:buFont typeface="Wingdings" pitchFamily="2" charset="2"/>
              <a:buChar char="Ø"/>
            </a:pPr>
            <a:r>
              <a:rPr lang="en-US" sz="2800" dirty="0" smtClean="0"/>
              <a:t>Suspends municipalities’ requirement to develop Persistent Pollutant Reduction Plans for cholesterol and coprostanol</a:t>
            </a:r>
          </a:p>
          <a:p>
            <a:pPr>
              <a:buFont typeface="Wingdings" pitchFamily="2" charset="2"/>
              <a:buChar char="Ø"/>
            </a:pPr>
            <a:r>
              <a:rPr lang="en-US" sz="2800" dirty="0" smtClean="0"/>
              <a:t>Clarifies when permittees are no longer subject to the monitoring and reduction plan requirement</a:t>
            </a:r>
          </a:p>
          <a:p>
            <a:endParaRPr lang="en-US" dirty="0"/>
          </a:p>
        </p:txBody>
      </p:sp>
      <p:sp>
        <p:nvSpPr>
          <p:cNvPr id="3" name="Footer Placeholder 2"/>
          <p:cNvSpPr>
            <a:spLocks noGrp="1"/>
          </p:cNvSpPr>
          <p:nvPr>
            <p:ph type="ftr" sz="quarter" idx="4294967295"/>
          </p:nvPr>
        </p:nvSpPr>
        <p:spPr>
          <a:xfrm>
            <a:off x="457200" y="6324603"/>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2363C456-CFC3-4674-83B9-34DB1ABF1FA1}" type="slidenum">
              <a:rPr lang="en-US" smtClean="0"/>
              <a:pPr/>
              <a:t>7</a:t>
            </a:fld>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Presentation1N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02C9BBA0E428148B5ED748D94B1815C" ma:contentTypeVersion="0" ma:contentTypeDescription="Create a new document." ma:contentTypeScope="" ma:versionID="0b7fba46a89aa56557b8664ee9bc9ae8">
  <xsd:schema xmlns:xsd="http://www.w3.org/2001/XMLSchema" xmlns:p="http://schemas.microsoft.com/office/2006/metadata/properties" targetNamespace="http://schemas.microsoft.com/office/2006/metadata/properties" ma:root="true" ma:fieldsID="d2b38e92e01493b6a9ea22f40540c5d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101C4F96-EF55-400F-8E6C-C1792D6B0287}">
  <ds:schemaRefs>
    <ds:schemaRef ds:uri="http://www.w3.org/XML/1998/namespace"/>
    <ds:schemaRef ds:uri="http://purl.org/dc/dcmitype/"/>
    <ds:schemaRef ds:uri="http://schemas.microsoft.com/office/2006/documentManagement/types"/>
    <ds:schemaRef ds:uri="http://schemas.openxmlformats.org/package/2006/metadata/core-properties"/>
    <ds:schemaRef ds:uri="http://purl.org/dc/elements/1.1/"/>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E16174D6-CA63-4F15-8BA5-89C8B85256B8}">
  <ds:schemaRefs>
    <ds:schemaRef ds:uri="http://schemas.microsoft.com/sharepoint/v3/contenttype/forms"/>
  </ds:schemaRefs>
</ds:datastoreItem>
</file>

<file path=customXml/itemProps3.xml><?xml version="1.0" encoding="utf-8"?>
<ds:datastoreItem xmlns:ds="http://schemas.openxmlformats.org/officeDocument/2006/customXml" ds:itemID="{18B1DB0E-3580-4069-9DEB-A0093C3EF4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2565</TotalTime>
  <Words>1556</Words>
  <Application>Microsoft Office PowerPoint</Application>
  <PresentationFormat>On-screen Show (4:3)</PresentationFormat>
  <Paragraphs>169</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Presentation1Nb</vt:lpstr>
      <vt:lpstr>Rule Adoption: Permanent Revision of Division 45 Initiation Level Rule</vt:lpstr>
      <vt:lpstr>Slide 2</vt:lpstr>
      <vt:lpstr>Slide 3</vt:lpstr>
      <vt:lpstr>Slide 4</vt:lpstr>
      <vt:lpstr>Slide 5</vt:lpstr>
      <vt:lpstr>Slide 6</vt:lpstr>
      <vt:lpstr>Slide 7</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ndinzil</dc:creator>
  <cp:lastModifiedBy>rleferi</cp:lastModifiedBy>
  <cp:revision>207</cp:revision>
  <dcterms:created xsi:type="dcterms:W3CDTF">2010-08-19T20:29:57Z</dcterms:created>
  <dcterms:modified xsi:type="dcterms:W3CDTF">2011-10-10T21:39:01Z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0x010100B02C9BBA0E428148B5ED748D94B1815C</vt:lpwstr>
  </property>
</Properties>
</file>