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4" r:id="rId2"/>
    <p:sldId id="335" r:id="rId3"/>
    <p:sldId id="336" r:id="rId4"/>
    <p:sldId id="338" r:id="rId5"/>
    <p:sldId id="339" r:id="rId6"/>
    <p:sldId id="337" r:id="rId7"/>
    <p:sldId id="340" r:id="rId8"/>
    <p:sldId id="341" r:id="rId9"/>
    <p:sldId id="342" r:id="rId10"/>
    <p:sldId id="343" r:id="rId11"/>
    <p:sldId id="316" r:id="rId12"/>
    <p:sldId id="319" r:id="rId13"/>
    <p:sldId id="320" r:id="rId14"/>
    <p:sldId id="322" r:id="rId15"/>
    <p:sldId id="321" r:id="rId16"/>
    <p:sldId id="323" r:id="rId17"/>
    <p:sldId id="344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BA"/>
    <a:srgbClr val="9CC9C4"/>
    <a:srgbClr val="008B7F"/>
    <a:srgbClr val="FFFFD9"/>
    <a:srgbClr val="EE96D7"/>
    <a:srgbClr val="D2A3E5"/>
    <a:srgbClr val="5F2278"/>
    <a:srgbClr val="A71A8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7289">
              <a:defRPr sz="1200"/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429" y="0"/>
            <a:ext cx="30589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7289">
              <a:defRPr sz="1200"/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2033"/>
            <a:ext cx="305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7289">
              <a:defRPr sz="1200"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429" y="8852033"/>
            <a:ext cx="30589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7289">
              <a:defRPr sz="1200"/>
            </a:lvl1pPr>
          </a:lstStyle>
          <a:p>
            <a:fld id="{11F02621-E4D1-4C13-AD1A-766D776931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6" tIns="46411" rIns="92826" bIns="464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6" tIns="46411" rIns="92826" bIns="464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3738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9120"/>
            <a:ext cx="5140960" cy="423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6" tIns="46411" rIns="92826" bIns="464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241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6" tIns="46411" rIns="92826" bIns="464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55241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6" tIns="46411" rIns="92826" bIns="464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3267AE-8F68-4727-AC33-84C6C12C30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914400"/>
            <a:ext cx="17526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914400"/>
            <a:ext cx="51054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14400"/>
            <a:ext cx="6934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2362200"/>
            <a:ext cx="34290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34000" y="2362200"/>
            <a:ext cx="3429000" cy="3352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14400"/>
            <a:ext cx="6934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752600" y="2362200"/>
            <a:ext cx="7010400" cy="3352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362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362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828800" y="0"/>
            <a:ext cx="7315200" cy="609600"/>
          </a:xfrm>
          <a:prstGeom prst="rect">
            <a:avLst/>
          </a:prstGeom>
          <a:solidFill>
            <a:srgbClr val="008B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362200"/>
            <a:ext cx="701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3" name="Picture 19" descr="P:\Ed&amp;Outreach\Communications Project 2000\Logos\Final Logos\rgb\rgbrg.t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838200"/>
            <a:ext cx="890588" cy="1371600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9144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1447800" y="1981200"/>
            <a:ext cx="7467600" cy="1470025"/>
          </a:xfrm>
        </p:spPr>
        <p:txBody>
          <a:bodyPr/>
          <a:lstStyle/>
          <a:p>
            <a:pPr algn="ctr"/>
            <a:r>
              <a:rPr lang="en-US" sz="3600" dirty="0" smtClean="0"/>
              <a:t>Suspended and Bedded Sediment and Toxic Pollutants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1447800" y="3810000"/>
            <a:ext cx="6400800" cy="1752600"/>
          </a:xfrm>
        </p:spPr>
        <p:txBody>
          <a:bodyPr/>
          <a:lstStyle/>
          <a:p>
            <a:r>
              <a:rPr lang="en-US" dirty="0" smtClean="0">
                <a:effectLst/>
              </a:rPr>
              <a:t>Presentation to the non-NPDES Workgroup</a:t>
            </a:r>
          </a:p>
          <a:p>
            <a:r>
              <a:rPr lang="en-US" dirty="0" smtClean="0">
                <a:effectLst/>
              </a:rPr>
              <a:t>March 31, 2010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0"/>
            <a:ext cx="6248400" cy="762000"/>
          </a:xfrm>
        </p:spPr>
        <p:txBody>
          <a:bodyPr/>
          <a:lstStyle/>
          <a:p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Limitations of buffers?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6172200" cy="472538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6248400"/>
            <a:ext cx="693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Wigington</a:t>
            </a:r>
            <a:r>
              <a:rPr lang="en-US" sz="1000" dirty="0" smtClean="0"/>
              <a:t>, PJ et al.  2005.  Stream network expansion: a riparian water quality factor. </a:t>
            </a:r>
            <a:r>
              <a:rPr lang="en-US" sz="1000" i="1" dirty="0" err="1" smtClean="0"/>
              <a:t>Hydrol</a:t>
            </a:r>
            <a:r>
              <a:rPr lang="en-US" sz="1000" i="1" dirty="0" smtClean="0"/>
              <a:t>. Process</a:t>
            </a:r>
            <a:r>
              <a:rPr lang="en-US" sz="1000" dirty="0" smtClean="0"/>
              <a:t> </a:t>
            </a:r>
            <a:r>
              <a:rPr lang="en-US" sz="1000" b="1" dirty="0" smtClean="0"/>
              <a:t>19</a:t>
            </a:r>
            <a:r>
              <a:rPr lang="en-US" sz="1000" dirty="0" smtClean="0"/>
              <a:t>: 1715-1721.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286000"/>
            <a:ext cx="190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Stream networks expand greatly in the winter.</a:t>
            </a:r>
          </a:p>
          <a:p>
            <a:endParaRPr lang="en-US" sz="1800" dirty="0" smtClean="0"/>
          </a:p>
          <a:p>
            <a:r>
              <a:rPr lang="en-US" sz="1800" dirty="0" smtClean="0"/>
              <a:t>Buffers on all perennial and intermittent streams has benefits.</a:t>
            </a:r>
          </a:p>
          <a:p>
            <a:endParaRPr lang="en-US" sz="1800" dirty="0" smtClean="0"/>
          </a:p>
          <a:p>
            <a:r>
              <a:rPr lang="en-US" sz="1800" dirty="0" smtClean="0"/>
              <a:t>Sediment transport still a problem.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2359152"/>
            <a:ext cx="70104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“Turbidity (Nephelometric Turbidity Units, NTU): No more than a </a:t>
            </a:r>
            <a:r>
              <a:rPr lang="en-US" b="1" i="1" dirty="0" smtClean="0"/>
              <a:t>ten percent cumulative increase </a:t>
            </a:r>
            <a:r>
              <a:rPr lang="en-US" dirty="0" smtClean="0"/>
              <a:t>in natural stream turbidities may be allowed, as measured relative to a control point immediately upstream of the turbidity causing activity…”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914400"/>
            <a:ext cx="6934200" cy="838200"/>
          </a:xfrm>
        </p:spPr>
        <p:txBody>
          <a:bodyPr/>
          <a:lstStyle/>
          <a:p>
            <a:r>
              <a:rPr lang="en-US" dirty="0" smtClean="0"/>
              <a:t>Current Turbidity Standard                   (OAR 340-041-0036)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revision</a:t>
            </a:r>
            <a:endParaRPr lang="en-US" dirty="0"/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 cstate="print"/>
          <a:srcRect l="25454" t="23957" r="21818" b="4171"/>
          <a:stretch>
            <a:fillRect/>
          </a:stretch>
        </p:blipFill>
        <p:spPr bwMode="auto">
          <a:xfrm>
            <a:off x="1981200" y="1676400"/>
            <a:ext cx="5181600" cy="428822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6096000"/>
            <a:ext cx="563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2">
                    <a:lumMod val="50000"/>
                  </a:schemeClr>
                </a:solidFill>
              </a:rPr>
              <a:t>From U.S. EPA. 2006. Framework for developing suspended and bedded sediments (SABS) water quality criteria.  EPA-822-R-06-001. Office of Water and Office of Research and Development, Washington, DC.</a:t>
            </a:r>
            <a:endParaRPr lang="en-US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growth of algae and other aquatic vegetation</a:t>
            </a:r>
          </a:p>
          <a:p>
            <a:r>
              <a:rPr lang="en-US" dirty="0" smtClean="0"/>
              <a:t>Impacts to zooplankton and invertebrates</a:t>
            </a:r>
          </a:p>
          <a:p>
            <a:r>
              <a:rPr lang="en-US" dirty="0" smtClean="0"/>
              <a:t>Reduced ability for fish to see/catch prey</a:t>
            </a:r>
          </a:p>
          <a:p>
            <a:r>
              <a:rPr lang="en-US" dirty="0" smtClean="0"/>
              <a:t>Recreation</a:t>
            </a:r>
          </a:p>
          <a:p>
            <a:r>
              <a:rPr lang="en-US" dirty="0" smtClean="0"/>
              <a:t>Higher water treatment costs/shutdowns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turbidity on beneficial uses</a:t>
            </a:r>
            <a:endParaRPr lang="en-US" dirty="0"/>
          </a:p>
        </p:txBody>
      </p:sp>
      <p:pic>
        <p:nvPicPr>
          <p:cNvPr id="4" name="Picture 3" descr="1250813_fish_in_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5365" y="5109464"/>
            <a:ext cx="1888435" cy="1447800"/>
          </a:xfrm>
          <a:prstGeom prst="rect">
            <a:avLst/>
          </a:prstGeom>
        </p:spPr>
      </p:pic>
      <p:pic>
        <p:nvPicPr>
          <p:cNvPr id="7" name="Picture 6" descr="150850_waste_water_treat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5109464"/>
            <a:ext cx="1930400" cy="1447800"/>
          </a:xfrm>
          <a:prstGeom prst="rect">
            <a:avLst/>
          </a:prstGeom>
        </p:spPr>
      </p:pic>
      <p:pic>
        <p:nvPicPr>
          <p:cNvPr id="8" name="Picture 7" descr="48147_lomojump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105400"/>
            <a:ext cx="2209800" cy="1473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7086600" cy="990600"/>
          </a:xfrm>
        </p:spPr>
        <p:txBody>
          <a:bodyPr/>
          <a:lstStyle/>
          <a:p>
            <a:r>
              <a:rPr lang="en-US" dirty="0" smtClean="0"/>
              <a:t>Development of Sediment Benchmarks for Use in CWA 303(d)/305(b) Integrated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048000"/>
            <a:ext cx="7010400" cy="3429000"/>
          </a:xfrm>
        </p:spPr>
        <p:txBody>
          <a:bodyPr/>
          <a:lstStyle/>
          <a:p>
            <a:pPr marL="461963" indent="-461963"/>
            <a:r>
              <a:rPr lang="en-US" dirty="0" smtClean="0"/>
              <a:t>“The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formation of appreciable </a:t>
            </a:r>
            <a:r>
              <a:rPr lang="en-US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bottom or sludge deposits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or the formation of any organic or inorganic deposits </a:t>
            </a:r>
            <a:r>
              <a:rPr lang="en-US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deleterious to fish or other aquatic life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or injurious to public health, recreation, or industry, </a:t>
            </a:r>
            <a:r>
              <a:rPr lang="en-US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may not be allowed.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  <a:p>
            <a:pPr marL="461963" indent="-461963"/>
            <a:r>
              <a:rPr lang="en-US" dirty="0" smtClean="0"/>
              <a:t>DEQ has listed ~100 streams as water quality limited due to excess fine sediment.</a:t>
            </a:r>
          </a:p>
          <a:p>
            <a:pPr marL="461963" indent="-461963"/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52600" y="2057400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Statewide Narrative Criteria</a:t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OAR 340-041-0007(12)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Beneficial uses – aquatic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buFont typeface="Wingdings" pitchFamily="2" charset="2"/>
              <a:buChar char="§"/>
            </a:pPr>
            <a:r>
              <a:rPr lang="en-US" dirty="0" smtClean="0">
                <a:ea typeface="+mn-ea"/>
                <a:cs typeface="+mn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and depend on habitat provided by healthy stream beds</a:t>
            </a:r>
          </a:p>
          <a:p>
            <a:pPr marL="285750"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Native fish species are sensitive to sediment conditions in stream beds</a:t>
            </a:r>
          </a:p>
          <a:p>
            <a:pPr marL="285750" lvl="1">
              <a:buFont typeface="Wingdings" pitchFamily="2" charset="2"/>
              <a:buChar char="§"/>
            </a:pPr>
            <a:r>
              <a:rPr lang="en-US" dirty="0" smtClean="0">
                <a:ea typeface="+mn-ea"/>
                <a:cs typeface="+mn-cs"/>
              </a:rPr>
              <a:t>Salmonids </a:t>
            </a:r>
            <a:r>
              <a:rPr lang="en-US" dirty="0" smtClean="0"/>
              <a:t>especially</a:t>
            </a:r>
            <a:r>
              <a:rPr lang="en-US" sz="2000" dirty="0" smtClean="0"/>
              <a:t> </a:t>
            </a:r>
            <a:r>
              <a:rPr lang="en-US" dirty="0" smtClean="0">
                <a:ea typeface="+mn-ea"/>
                <a:cs typeface="+mn-cs"/>
              </a:rPr>
              <a:t>sensitive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the spawning cycle (e.g., embryo survival)</a:t>
            </a:r>
          </a:p>
          <a:p>
            <a:pPr marL="285750"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Bottom-dwelling aquatic macroinvertebrates (bugs) form an important aquatic community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 approach for benchmarks to identify water quality-limited streams due to excess fine sediment.</a:t>
            </a:r>
          </a:p>
          <a:p>
            <a:pPr lvl="1"/>
            <a:r>
              <a:rPr lang="en-US" dirty="0" smtClean="0"/>
              <a:t>Association between sediment conditions and poor biological indicators.</a:t>
            </a:r>
          </a:p>
          <a:p>
            <a:r>
              <a:rPr lang="en-US" dirty="0" smtClean="0"/>
              <a:t>Does not address toxics.</a:t>
            </a:r>
          </a:p>
          <a:p>
            <a:r>
              <a:rPr lang="en-US" dirty="0" smtClean="0"/>
              <a:t>Targeting 2012 Integrated Report cycle for implementation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 benchmark efforts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Excessive fine sediment can</a:t>
            </a:r>
          </a:p>
          <a:p>
            <a:pPr lvl="1"/>
            <a:r>
              <a:rPr lang="en-US" dirty="0" smtClean="0"/>
              <a:t>Disrupt aquatic ecosystems</a:t>
            </a:r>
          </a:p>
          <a:p>
            <a:pPr lvl="1"/>
            <a:r>
              <a:rPr lang="en-US" dirty="0" smtClean="0"/>
              <a:t>Interfere with drinking water treatment</a:t>
            </a:r>
          </a:p>
          <a:p>
            <a:pPr lvl="1"/>
            <a:r>
              <a:rPr lang="en-US" dirty="0" smtClean="0"/>
              <a:t>Create nutrient problems (phosphorous)</a:t>
            </a:r>
          </a:p>
          <a:p>
            <a:pPr lvl="1"/>
            <a:r>
              <a:rPr lang="en-US" dirty="0" smtClean="0"/>
              <a:t>Transport toxic substances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914400"/>
            <a:ext cx="6934200" cy="685800"/>
          </a:xfrm>
        </p:spPr>
        <p:txBody>
          <a:bodyPr/>
          <a:lstStyle/>
          <a:p>
            <a:r>
              <a:rPr lang="en-US" dirty="0" smtClean="0"/>
              <a:t>Toxics are Part of Sediment Story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934200" cy="609600"/>
          </a:xfrm>
        </p:spPr>
        <p:txBody>
          <a:bodyPr/>
          <a:lstStyle/>
          <a:p>
            <a:pPr algn="ctr"/>
            <a:r>
              <a:rPr lang="en-US" sz="4000" dirty="0" smtClean="0">
                <a:latin typeface="Calibri" pitchFamily="34" charset="0"/>
              </a:rPr>
              <a:t>Overview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133600"/>
            <a:ext cx="7010400" cy="33528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Review sediment regimes and human influences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Interaction between sediment and toxic substances and effects on beneficial uses 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Discuss turbidity rule revisions and bedded sediment benchmarks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5250EC-9A07-4305-973A-49E22D3086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5046" t="13333" r="16898" b="4000"/>
          <a:stretch>
            <a:fillRect/>
          </a:stretch>
        </p:blipFill>
        <p:spPr bwMode="auto">
          <a:xfrm>
            <a:off x="1600200" y="1219200"/>
            <a:ext cx="70104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5400" y="5334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Sediment Processes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990600" y="6400800"/>
            <a:ext cx="7567613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</a:rPr>
              <a:t>Source: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</a:rPr>
              <a:t> U.S. Environmental Protection Agency. 2006. Framework for developing suspended and bedded sediments (SABS) water quality criteria.  EPA-822-R-06-001. Office of Water and Office of Research and Development, Washington, DC.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09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Episodic Sediment Delivery: Benefits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5" descr="Small slide on Arch Cape C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276600"/>
            <a:ext cx="4563533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9400" y="3276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e.g. Reeves et al 1995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latin typeface="Calibri" pitchFamily="34" charset="0"/>
              </a:rPr>
              <a:t>Sediment delivery to bodies of water is a key part of natural ecosystems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Slides on forested lands deliver key components to aquatic ecosystems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Large woody debris (LWD)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Gravel and cobbles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Short-term negative impacts with long-term gains in ecosystem productivity</a:t>
            </a:r>
          </a:p>
        </p:txBody>
      </p:sp>
      <p:pic>
        <p:nvPicPr>
          <p:cNvPr id="9" name="Picture 8" descr="rock7_mai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4472" y="3581400"/>
            <a:ext cx="519952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7086600" cy="533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Chronic Sources of Fine Sediment: Potentially Harmful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 descr="roads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33800" y="3124200"/>
            <a:ext cx="5248382" cy="3364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6002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Chronic sources like road runoff create constant stress on aquatic ecosystems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These sources lack the legacy that creates long-term benefits  (no LWD or gravel)</a:t>
            </a:r>
          </a:p>
        </p:txBody>
      </p:sp>
      <p:pic>
        <p:nvPicPr>
          <p:cNvPr id="8" name="Picture 7" descr="Lwr Shark Cr siltation 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" y="32766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362200"/>
            <a:ext cx="845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Toxics have varying solubility in water which affects their movement.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Water soluble toxics (such as </a:t>
            </a:r>
            <a:r>
              <a:rPr lang="en-US" sz="2000" dirty="0" err="1" smtClean="0"/>
              <a:t>diazinon</a:t>
            </a:r>
            <a:r>
              <a:rPr lang="en-US" sz="2000" dirty="0" smtClean="0"/>
              <a:t>, atrazine, &amp; some heavy metals) can be transported in surface water or ground water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Less soluble toxics can bind to soil particles (such as </a:t>
            </a:r>
            <a:r>
              <a:rPr lang="en-US" sz="2000" dirty="0" err="1" smtClean="0"/>
              <a:t>Pyrethroids</a:t>
            </a:r>
            <a:r>
              <a:rPr lang="en-US" sz="2000" dirty="0" smtClean="0"/>
              <a:t>, DDT, PCBs, dioxins/furans)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Erosion and transport of soil to waterbodies can carry soil-bound toxic chemicals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But, certain types and delivery of sediment is important for proper stream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10668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Sediment Delivery and Toxics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772400" cy="533400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Sediment Delivery and Toxics (cont.)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</a:p>
        </p:txBody>
      </p:sp>
      <p:pic>
        <p:nvPicPr>
          <p:cNvPr id="4" name="Picture 3" descr="far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24400" y="3733800"/>
            <a:ext cx="4114800" cy="293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2192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400" dirty="0" smtClean="0"/>
              <a:t>Nonpoint Sources of fine sediment and toxics: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Roads (Heavy metals, PAHs, petroleum products)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Urban Stormwater (Pesticides, metals, petroleum)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Rural residential (Pesticides, petroleum products, chemicals)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Agricultural lands (Pesticides, petroleum products)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Forest operations (Pesticides, road runoff)</a:t>
            </a:r>
            <a:endParaRPr lang="en-US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3733800"/>
            <a:ext cx="32283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66800"/>
            <a:ext cx="6858000" cy="838200"/>
          </a:xfrm>
        </p:spPr>
        <p:txBody>
          <a:bodyPr/>
          <a:lstStyle/>
          <a:p>
            <a:pPr algn="ctr"/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Sediment Delivery and Toxics</a:t>
            </a:r>
            <a:b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(cont.)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Toxics that bind to sediment are generally hydrophobic (</a:t>
            </a:r>
            <a:r>
              <a:rPr lang="en-US" sz="2400" dirty="0" err="1" smtClean="0"/>
              <a:t>lipophilic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Water chemistry (</a:t>
            </a:r>
            <a:r>
              <a:rPr lang="en-US" sz="2400" dirty="0" err="1" smtClean="0"/>
              <a:t>redox</a:t>
            </a:r>
            <a:r>
              <a:rPr lang="en-US" sz="2400" dirty="0" smtClean="0"/>
              <a:t> and pH) can mediate release of toxics from sediment</a:t>
            </a:r>
          </a:p>
          <a:p>
            <a:endParaRPr lang="en-US" sz="2400" dirty="0" smtClean="0"/>
          </a:p>
          <a:p>
            <a:r>
              <a:rPr lang="en-US" sz="2400" dirty="0" smtClean="0"/>
              <a:t>Sediment 	    Water	Aquatic life (incl. fish)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Hydrophobic chemicals can bioaccumulate and biomagnify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Ecological and human health effects are possible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514600" y="42672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0800000">
            <a:off x="2286000" y="4419600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962400" y="4343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0"/>
            <a:ext cx="7315200" cy="1143000"/>
          </a:xfrm>
        </p:spPr>
        <p:txBody>
          <a:bodyPr/>
          <a:lstStyle/>
          <a:p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Reducing transport of sediment and bound toxics to waterbodies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2860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Stream Buffers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Sedimentation Basins/Constructed Wetlands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Road design/maintenance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LID/Construction stormwater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Tillage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Irrigation practices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Individual efforts (household level)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D9"/>
      </a:accent1>
      <a:accent2>
        <a:srgbClr val="9CC9C4"/>
      </a:accent2>
      <a:accent3>
        <a:srgbClr val="FFFFFF"/>
      </a:accent3>
      <a:accent4>
        <a:srgbClr val="000000"/>
      </a:accent4>
      <a:accent5>
        <a:srgbClr val="FFFFE9"/>
      </a:accent5>
      <a:accent6>
        <a:srgbClr val="8DB6B1"/>
      </a:accent6>
      <a:hlink>
        <a:srgbClr val="0000FF"/>
      </a:hlink>
      <a:folHlink>
        <a:srgbClr val="99009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D9"/>
        </a:accent1>
        <a:accent2>
          <a:srgbClr val="9CC9C4"/>
        </a:accent2>
        <a:accent3>
          <a:srgbClr val="FFFFFF"/>
        </a:accent3>
        <a:accent4>
          <a:srgbClr val="000000"/>
        </a:accent4>
        <a:accent5>
          <a:srgbClr val="FFFFE9"/>
        </a:accent5>
        <a:accent6>
          <a:srgbClr val="8DB6B1"/>
        </a:accent6>
        <a:hlink>
          <a:srgbClr val="0000FF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D9"/>
        </a:accent1>
        <a:accent2>
          <a:srgbClr val="9CC9C4"/>
        </a:accent2>
        <a:accent3>
          <a:srgbClr val="FFFFFF"/>
        </a:accent3>
        <a:accent4>
          <a:srgbClr val="000000"/>
        </a:accent4>
        <a:accent5>
          <a:srgbClr val="FFFFE9"/>
        </a:accent5>
        <a:accent6>
          <a:srgbClr val="8DB6B1"/>
        </a:accent6>
        <a:hlink>
          <a:srgbClr val="0075BA"/>
        </a:hlink>
        <a:folHlink>
          <a:srgbClr val="A71A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746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Suspended and Bedded Sediment and Toxic Pollutants</vt:lpstr>
      <vt:lpstr>Overview</vt:lpstr>
      <vt:lpstr>Slide 3</vt:lpstr>
      <vt:lpstr>Slide 4</vt:lpstr>
      <vt:lpstr>Chronic Sources of Fine Sediment: Potentially Harmful </vt:lpstr>
      <vt:lpstr>Slide 6</vt:lpstr>
      <vt:lpstr>Sediment Delivery and Toxics (cont.)</vt:lpstr>
      <vt:lpstr>Sediment Delivery and Toxics  (cont.)</vt:lpstr>
      <vt:lpstr>Reducing transport of sediment and bound toxics to waterbodies</vt:lpstr>
      <vt:lpstr>Limitations of buffers?</vt:lpstr>
      <vt:lpstr>Current Turbidity Standard                   (OAR 340-041-0036)</vt:lpstr>
      <vt:lpstr>Scope of revision</vt:lpstr>
      <vt:lpstr>Effects of turbidity on beneficial uses</vt:lpstr>
      <vt:lpstr>Development of Sediment Benchmarks for Use in CWA 303(d)/305(b) Integrated Report</vt:lpstr>
      <vt:lpstr>Beneficial uses – aquatic life</vt:lpstr>
      <vt:lpstr>Sediment benchmark efforts</vt:lpstr>
      <vt:lpstr>Toxics are Part of Sediment Story</vt:lpstr>
    </vt:vector>
  </TitlesOfParts>
  <Company>DEQ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Fonts and Sizes - Title is Arial 26 Bold</dc:title>
  <dc:creator>State of Oregon</dc:creator>
  <cp:lastModifiedBy>Andrea Matzke</cp:lastModifiedBy>
  <cp:revision>80</cp:revision>
  <cp:lastPrinted>2002-04-10T21:43:21Z</cp:lastPrinted>
  <dcterms:created xsi:type="dcterms:W3CDTF">2002-04-19T19:12:22Z</dcterms:created>
  <dcterms:modified xsi:type="dcterms:W3CDTF">2010-03-30T22:46:12Z</dcterms:modified>
</cp:coreProperties>
</file>