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1" r:id="rId2"/>
  </p:sldMasterIdLst>
  <p:notesMasterIdLst>
    <p:notesMasterId r:id="rId24"/>
  </p:notesMasterIdLst>
  <p:handoutMasterIdLst>
    <p:handoutMasterId r:id="rId25"/>
  </p:handoutMasterIdLst>
  <p:sldIdLst>
    <p:sldId id="332" r:id="rId3"/>
    <p:sldId id="378" r:id="rId4"/>
    <p:sldId id="387" r:id="rId5"/>
    <p:sldId id="379" r:id="rId6"/>
    <p:sldId id="380" r:id="rId7"/>
    <p:sldId id="381" r:id="rId8"/>
    <p:sldId id="383" r:id="rId9"/>
    <p:sldId id="388" r:id="rId10"/>
    <p:sldId id="384" r:id="rId11"/>
    <p:sldId id="385" r:id="rId12"/>
    <p:sldId id="386" r:id="rId13"/>
    <p:sldId id="389" r:id="rId14"/>
    <p:sldId id="390" r:id="rId15"/>
    <p:sldId id="391" r:id="rId16"/>
    <p:sldId id="392" r:id="rId17"/>
    <p:sldId id="393" r:id="rId18"/>
    <p:sldId id="399" r:id="rId19"/>
    <p:sldId id="398" r:id="rId20"/>
    <p:sldId id="395" r:id="rId21"/>
    <p:sldId id="396" r:id="rId22"/>
    <p:sldId id="397"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389"/>
    <a:srgbClr val="FFCC66"/>
    <a:srgbClr val="00FFFF"/>
    <a:srgbClr val="FF33CC"/>
    <a:srgbClr val="009900"/>
    <a:srgbClr val="CC0000"/>
    <a:srgbClr val="FFCC99"/>
    <a:srgbClr val="996633"/>
    <a:srgbClr val="66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393" autoAdjust="0"/>
  </p:normalViewPr>
  <p:slideViewPr>
    <p:cSldViewPr>
      <p:cViewPr varScale="1">
        <p:scale>
          <a:sx n="69" d="100"/>
          <a:sy n="69" d="100"/>
        </p:scale>
        <p:origin x="-160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2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27" tIns="45713" rIns="91427" bIns="45713"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27" tIns="45713" rIns="91427" bIns="45713" rtlCol="0"/>
          <a:lstStyle>
            <a:lvl1pPr algn="r">
              <a:defRPr sz="1200"/>
            </a:lvl1pPr>
          </a:lstStyle>
          <a:p>
            <a:pPr>
              <a:defRPr/>
            </a:pPr>
            <a:fld id="{DC391367-4466-433B-8D30-7F9237B9B852}" type="datetimeFigureOut">
              <a:rPr lang="en-US"/>
              <a:pPr>
                <a:defRPr/>
              </a:pPr>
              <a:t>3/31/2010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27" tIns="45713" rIns="91427" bIns="4571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27" tIns="45713" rIns="91427" bIns="45713" rtlCol="0" anchor="b"/>
          <a:lstStyle>
            <a:lvl1pPr algn="r">
              <a:defRPr sz="1200"/>
            </a:lvl1pPr>
          </a:lstStyle>
          <a:p>
            <a:pPr>
              <a:defRPr/>
            </a:pPr>
            <a:fld id="{6DABCE48-4203-4D49-BA7D-2042C3C9D91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27" tIns="45713" rIns="91427" bIns="45713"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27" tIns="45713" rIns="91427" bIns="45713"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27" tIns="45713" rIns="91427" bIns="457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27" tIns="45713" rIns="91427" bIns="45713"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27" tIns="45713" rIns="91427" bIns="45713" numCol="1" anchor="b" anchorCtr="0" compatLnSpc="1">
            <a:prstTxWarp prst="textNoShape">
              <a:avLst/>
            </a:prstTxWarp>
          </a:bodyPr>
          <a:lstStyle>
            <a:lvl1pPr algn="r" eaLnBrk="1" hangingPunct="1">
              <a:defRPr sz="1200">
                <a:latin typeface="Arial" charset="0"/>
              </a:defRPr>
            </a:lvl1pPr>
          </a:lstStyle>
          <a:p>
            <a:pPr>
              <a:defRPr/>
            </a:pPr>
            <a:fld id="{49BBC1D8-7F79-415D-AC06-61F82504FFC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latin typeface="Calibri" pitchFamily="34" charset="0"/>
              </a:rPr>
              <a:t>Agriculture</a:t>
            </a:r>
          </a:p>
          <a:p>
            <a:r>
              <a:rPr lang="en-US" dirty="0" err="1" smtClean="0">
                <a:latin typeface="Calibri" pitchFamily="34" charset="0"/>
              </a:rPr>
              <a:t>AgWQM</a:t>
            </a:r>
            <a:r>
              <a:rPr lang="en-US" dirty="0" smtClean="0">
                <a:latin typeface="Calibri" pitchFamily="34" charset="0"/>
              </a:rPr>
              <a:t> Area Plans and Rules – SB 1010</a:t>
            </a:r>
          </a:p>
          <a:p>
            <a:r>
              <a:rPr lang="en-US" dirty="0" smtClean="0">
                <a:latin typeface="Calibri" pitchFamily="34" charset="0"/>
              </a:rPr>
              <a:t>SB 502</a:t>
            </a:r>
          </a:p>
          <a:p>
            <a:r>
              <a:rPr lang="en-US" dirty="0" smtClean="0">
                <a:latin typeface="Calibri" pitchFamily="34" charset="0"/>
              </a:rPr>
              <a:t>ODA is the lead, but DEQ retains regulatory authority for water quality on Ag lands</a:t>
            </a:r>
          </a:p>
          <a:p>
            <a:r>
              <a:rPr lang="en-US" dirty="0" smtClean="0">
                <a:latin typeface="Calibri" pitchFamily="34" charset="0"/>
              </a:rPr>
              <a:t>Outcome based – no specific buffers or BMPs required</a:t>
            </a:r>
          </a:p>
          <a:p>
            <a:endParaRPr lang="en-US" dirty="0" smtClean="0"/>
          </a:p>
          <a:p>
            <a:r>
              <a:rPr lang="en-US" dirty="0" smtClean="0"/>
              <a:t>Forestry</a:t>
            </a:r>
          </a:p>
          <a:p>
            <a:r>
              <a:rPr lang="en-US" sz="2800" dirty="0" smtClean="0">
                <a:latin typeface="Calibri" pitchFamily="34" charset="0"/>
              </a:rPr>
              <a:t>State and private land management </a:t>
            </a:r>
          </a:p>
          <a:p>
            <a:pPr lvl="1"/>
            <a:r>
              <a:rPr lang="en-US" dirty="0" smtClean="0">
                <a:latin typeface="Calibri" pitchFamily="34" charset="0"/>
              </a:rPr>
              <a:t>Forest Practices Act  - Specific BMPs required</a:t>
            </a:r>
          </a:p>
          <a:p>
            <a:pPr lvl="1"/>
            <a:r>
              <a:rPr lang="en-US" dirty="0" smtClean="0">
                <a:latin typeface="Calibri" pitchFamily="34" charset="0"/>
              </a:rPr>
              <a:t>Statutory relationship between EQC and BOF</a:t>
            </a:r>
          </a:p>
          <a:p>
            <a:endParaRPr lang="en-US" sz="2800" dirty="0" smtClean="0">
              <a:latin typeface="Calibri" pitchFamily="34" charset="0"/>
            </a:endParaRPr>
          </a:p>
          <a:p>
            <a:r>
              <a:rPr lang="en-US" sz="2800" dirty="0" smtClean="0">
                <a:latin typeface="Calibri" pitchFamily="34" charset="0"/>
              </a:rPr>
              <a:t>Federal forestland management </a:t>
            </a:r>
          </a:p>
          <a:p>
            <a:pPr lvl="1"/>
            <a:r>
              <a:rPr lang="en-US" dirty="0" smtClean="0">
                <a:latin typeface="Calibri" pitchFamily="34" charset="0"/>
              </a:rPr>
              <a:t>Resource Management Plans </a:t>
            </a:r>
          </a:p>
          <a:p>
            <a:pPr lvl="1"/>
            <a:r>
              <a:rPr lang="en-US" dirty="0" smtClean="0">
                <a:latin typeface="Calibri" pitchFamily="34" charset="0"/>
              </a:rPr>
              <a:t>National Forest Management Plans</a:t>
            </a:r>
          </a:p>
          <a:p>
            <a:pPr lvl="1"/>
            <a:r>
              <a:rPr lang="en-US" dirty="0" smtClean="0">
                <a:latin typeface="Calibri" pitchFamily="34" charset="0"/>
              </a:rPr>
              <a:t>Water Quality Goals met through Implementation of MOU/MOA between DEQ and Fed Agencies</a:t>
            </a:r>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pPr defTabSz="914265"/>
            <a:r>
              <a:rPr lang="en-US" dirty="0" smtClean="0">
                <a:latin typeface="+mn-lt"/>
              </a:rPr>
              <a:t>Since much of the sediment which enters streams comes from sediment washed off fields during storm events, pesticides associated with sediment may be controlled by reducing surface erosion.</a:t>
            </a:r>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Historically, DDT, </a:t>
            </a:r>
            <a:r>
              <a:rPr lang="en-US" dirty="0" err="1" smtClean="0"/>
              <a:t>dieldrin</a:t>
            </a:r>
            <a:r>
              <a:rPr lang="en-US" dirty="0" smtClean="0"/>
              <a:t>, and chlordane were used extensively as agricultural insecticides and to control insect disease vectors such as mosquitoes. The use of these compounds has been banned in the United States for decades (DDT since 1972, chlordane since 1988, and </a:t>
            </a:r>
            <a:r>
              <a:rPr lang="en-US" dirty="0" err="1" smtClean="0"/>
              <a:t>dieldrin</a:t>
            </a:r>
            <a:r>
              <a:rPr lang="en-US" dirty="0" smtClean="0"/>
              <a:t> since 1970) but they are long-lived in soils.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Model calculated concentrations in the Pudding River for these load allocations are presented in the form</a:t>
            </a:r>
          </a:p>
          <a:p>
            <a:r>
              <a:rPr lang="en-US" dirty="0" smtClean="0"/>
              <a:t>of a concentration duration plot in Figure 4 - 38. As shown, if the TSS targets are met, the model</a:t>
            </a:r>
          </a:p>
          <a:p>
            <a:r>
              <a:rPr lang="en-US" dirty="0" smtClean="0"/>
              <a:t>indicates that the chronic criterion for t-DDT should not be exceeded more than 10% of the time in the</a:t>
            </a:r>
          </a:p>
          <a:p>
            <a:r>
              <a:rPr lang="en-US" dirty="0" smtClean="0"/>
              <a:t>Pudding River. Furthermore, t-DDT should rarely if ever be detected in the stream.</a:t>
            </a:r>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Lower Yakima River Suspended Sediment and DDT TMDL was developed to reduce suspended sediment, turbidity, and the pesticide, DDT, in the lower reaches of the Yakima River. TMDL implementation is scheduled over 20 years with interim targets set at five-year intervals. </a:t>
            </a:r>
          </a:p>
          <a:p>
            <a:endParaRPr lang="en-US" dirty="0" smtClean="0"/>
          </a:p>
          <a:p>
            <a:r>
              <a:rPr lang="en-US" dirty="0" smtClean="0"/>
              <a:t>The fifth-year (2003) targets included meeting Washington State water quality criterion for turbidity in the lower Yakima River during the irrigation season. Also included was the requirement that non-Yakama Reservation tributaries to the lower </a:t>
            </a:r>
            <a:r>
              <a:rPr lang="en-US" dirty="0" err="1" smtClean="0"/>
              <a:t>mainstem</a:t>
            </a:r>
            <a:r>
              <a:rPr lang="en-US" dirty="0" smtClean="0"/>
              <a:t> – especially the major tributaries of </a:t>
            </a:r>
            <a:r>
              <a:rPr lang="en-US" dirty="0" err="1" smtClean="0"/>
              <a:t>Moxee</a:t>
            </a:r>
            <a:r>
              <a:rPr lang="en-US" dirty="0" smtClean="0"/>
              <a:t> Drain, Granger Drain, </a:t>
            </a:r>
            <a:r>
              <a:rPr lang="en-US" dirty="0" err="1" smtClean="0"/>
              <a:t>Sulphur</a:t>
            </a:r>
            <a:r>
              <a:rPr lang="en-US" dirty="0" smtClean="0"/>
              <a:t> Creek, and Spring Creek – achieve a maximum 90th percentile turbidity of 25 NTU at their mouths during the irrigation season. This report presents an assessment of the turbidity within the project area and the effectiveness of the TMDL in reducing agriculturally related sediment. </a:t>
            </a:r>
          </a:p>
          <a:p>
            <a:endParaRPr lang="en-US" dirty="0" smtClean="0"/>
          </a:p>
          <a:p>
            <a:r>
              <a:rPr lang="en-US" dirty="0" smtClean="0"/>
              <a:t>Sampling during the 2003 irrigation year demonstrated that sediment loads have been reduced in the agricultural drains and river, but improvement is needed to meet all of the targets. Of the four major agricultural drains, three met the criteria for turbidity, while the fourth failed to do so even though it had a sediment load reduction of approximately 80%. </a:t>
            </a:r>
            <a:r>
              <a:rPr lang="en-US" dirty="0" err="1" smtClean="0"/>
              <a:t>Mainstem</a:t>
            </a:r>
            <a:r>
              <a:rPr lang="en-US" dirty="0" smtClean="0"/>
              <a:t> turbidity requirements at the TMDL compliance point of </a:t>
            </a:r>
            <a:r>
              <a:rPr lang="en-US" dirty="0" err="1" smtClean="0"/>
              <a:t>Kiona</a:t>
            </a:r>
            <a:r>
              <a:rPr lang="en-US" dirty="0" smtClean="0"/>
              <a:t> Gauge did not meet the state water quality criterion of “5 NTU over background,” and neither did the intermediate </a:t>
            </a:r>
            <a:r>
              <a:rPr lang="en-US" dirty="0" err="1" smtClean="0"/>
              <a:t>mainstem</a:t>
            </a:r>
            <a:r>
              <a:rPr lang="en-US" dirty="0" smtClean="0"/>
              <a:t> sampling sites at Sunnyside-</a:t>
            </a:r>
            <a:r>
              <a:rPr lang="en-US" dirty="0" err="1" smtClean="0"/>
              <a:t>Mabton</a:t>
            </a:r>
            <a:r>
              <a:rPr lang="en-US" dirty="0" smtClean="0"/>
              <a:t> Road and Euclid Bridge. However, comparing suspended sediment data at the </a:t>
            </a:r>
            <a:r>
              <a:rPr lang="en-US" dirty="0" err="1" smtClean="0"/>
              <a:t>Kiona</a:t>
            </a:r>
            <a:r>
              <a:rPr lang="en-US" dirty="0" smtClean="0"/>
              <a:t> site collected during 1995 and 2003, both loads and concentrations were greatly reduced in 2003. </a:t>
            </a:r>
          </a:p>
          <a:p>
            <a:endParaRPr lang="en-US" dirty="0" smtClean="0"/>
          </a:p>
          <a:p>
            <a:r>
              <a:rPr lang="en-US" dirty="0" smtClean="0"/>
              <a:t>Page 3 </a:t>
            </a:r>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Encouraged to switch from furrow irrigation to more</a:t>
            </a:r>
          </a:p>
          <a:p>
            <a:r>
              <a:rPr lang="en-US" dirty="0" smtClean="0"/>
              <a:t>efficient drip and sprinkler systems. Local</a:t>
            </a:r>
          </a:p>
          <a:p>
            <a:r>
              <a:rPr lang="en-US" dirty="0" smtClean="0"/>
              <a:t>irrigation and conservation districts delivered</a:t>
            </a:r>
          </a:p>
          <a:p>
            <a:r>
              <a:rPr lang="en-US" dirty="0" smtClean="0"/>
              <a:t>education programs and monitoring irrigation</a:t>
            </a:r>
          </a:p>
          <a:p>
            <a:r>
              <a:rPr lang="en-US" dirty="0" smtClean="0"/>
              <a:t>returns to measure improvements to water clarity.</a:t>
            </a:r>
          </a:p>
          <a:p>
            <a:r>
              <a:rPr lang="en-US" dirty="0" smtClean="0"/>
              <a:t>In addition, the agencies helped farmers find</a:t>
            </a:r>
          </a:p>
          <a:p>
            <a:r>
              <a:rPr lang="en-US" dirty="0" smtClean="0"/>
              <a:t>resources to help pay for these irrigation changes.</a:t>
            </a:r>
          </a:p>
          <a:p>
            <a:endParaRPr lang="en-US" dirty="0" smtClean="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17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baseline="0" dirty="0" smtClean="0"/>
              <a:t> permitted facilities are identified as sources in TMDLs, then </a:t>
            </a:r>
            <a:r>
              <a:rPr lang="en-US" dirty="0" smtClean="0"/>
              <a:t>AQ</a:t>
            </a:r>
            <a:r>
              <a:rPr lang="en-US" baseline="0" dirty="0" smtClean="0"/>
              <a:t> Division would incorporate the WLA or LA into the permit.  Depending on the pollutant, AQ may develop rules or put policy statements in place.  The issuance of the Willamette Basin Mercury TMDL led to a new permit condition for a permitted facility (</a:t>
            </a:r>
            <a:r>
              <a:rPr lang="en-US" baseline="0" dirty="0" err="1" smtClean="0"/>
              <a:t>Ashgrove</a:t>
            </a:r>
            <a:r>
              <a:rPr lang="en-US" baseline="0" dirty="0" smtClean="0"/>
              <a:t> Cement Co. in eastern Oregon)  For NPS, i.e. cars, there are also certain tools available  </a:t>
            </a:r>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20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71"/>
          <p:cNvSpPr txBox="1">
            <a:spLocks noChangeArrowheads="1"/>
          </p:cNvSpPr>
          <p:nvPr userDrawn="1"/>
        </p:nvSpPr>
        <p:spPr bwMode="auto">
          <a:xfrm>
            <a:off x="3352800" y="5943600"/>
            <a:ext cx="3505200" cy="366713"/>
          </a:xfrm>
          <a:prstGeom prst="rect">
            <a:avLst/>
          </a:prstGeom>
          <a:noFill/>
          <a:ln w="9525">
            <a:noFill/>
            <a:miter lim="800000"/>
            <a:headEnd/>
            <a:tailEnd/>
          </a:ln>
          <a:effectLst/>
        </p:spPr>
        <p:txBody>
          <a:bodyPr>
            <a:spAutoFit/>
          </a:bodyPr>
          <a:lstStyle/>
          <a:p>
            <a:pPr>
              <a:spcBef>
                <a:spcPct val="50000"/>
              </a:spcBef>
              <a:defRPr/>
            </a:pPr>
            <a:endParaRPr lang="en-US"/>
          </a:p>
        </p:txBody>
      </p:sp>
      <p:sp>
        <p:nvSpPr>
          <p:cNvPr id="6146" name="Rectangle 2"/>
          <p:cNvSpPr>
            <a:spLocks noGrp="1" noChangeArrowheads="1"/>
          </p:cNvSpPr>
          <p:nvPr>
            <p:ph type="ctrTitle" sz="quarter"/>
          </p:nvPr>
        </p:nvSpPr>
        <p:spPr>
          <a:xfrm>
            <a:off x="685800" y="1676400"/>
            <a:ext cx="7772400" cy="1828800"/>
          </a:xfrm>
        </p:spPr>
        <p:txBody>
          <a:bodyPr/>
          <a:lstStyle>
            <a:lvl1pPr>
              <a:defRPr/>
            </a:lvl1pPr>
          </a:lstStyle>
          <a:p>
            <a:r>
              <a:rPr lang="en-US"/>
              <a:t>A National Perspective on Watershed-Based Planning</a:t>
            </a:r>
          </a:p>
        </p:txBody>
      </p:sp>
      <p:sp>
        <p:nvSpPr>
          <p:cNvPr id="6147" name="Rectangle 3"/>
          <p:cNvSpPr>
            <a:spLocks noGrp="1" noChangeArrowheads="1"/>
          </p:cNvSpPr>
          <p:nvPr>
            <p:ph type="subTitle" sz="quarter" idx="1"/>
          </p:nvPr>
        </p:nvSpPr>
        <p:spPr>
          <a:xfrm>
            <a:off x="762000" y="3886200"/>
            <a:ext cx="7696200" cy="1295400"/>
          </a:xfrm>
        </p:spPr>
        <p:txBody>
          <a:bodyPr/>
          <a:lstStyle>
            <a:lvl1pPr marL="0" indent="0" algn="ctr">
              <a:buFont typeface="Wingdings" pitchFamily="2" charset="2"/>
              <a:buNone/>
              <a:defRPr sz="2000"/>
            </a:lvl1pPr>
          </a:lstStyle>
          <a:p>
            <a:r>
              <a:rPr lang="en-US"/>
              <a:t>EPA Region 9 Tribal NPS Workshop</a:t>
            </a:r>
          </a:p>
          <a:p>
            <a:r>
              <a:rPr lang="en-US"/>
              <a:t>Dry Creek Rancheria</a:t>
            </a:r>
          </a:p>
          <a:p>
            <a:r>
              <a:rPr lang="en-US"/>
              <a:t>September 25, 2007</a:t>
            </a:r>
          </a:p>
          <a:p>
            <a:endParaRPr lang="en-US"/>
          </a:p>
        </p:txBody>
      </p:sp>
      <p:sp>
        <p:nvSpPr>
          <p:cNvPr id="5" name="Rectangle 4"/>
          <p:cNvSpPr>
            <a:spLocks noGrp="1" noChangeArrowheads="1"/>
          </p:cNvSpPr>
          <p:nvPr>
            <p:ph type="dt" sz="quarter"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711E9816-5564-4005-89A1-4708342607EF}" type="slidenum">
              <a:rPr lang="en-US"/>
              <a:pPr>
                <a:defRPr/>
              </a:pPr>
              <a:t>‹#›</a:t>
            </a:fld>
            <a:r>
              <a:rPr lang="en-US"/>
              <a:t>1</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65E8B16-D63F-4B51-B46B-B6BF44F884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BA2874-3323-4241-93AF-D467F28D122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FEB019-E699-418D-B25D-47E6E7E8B14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50650E-3408-4A79-A74B-365C127D1CC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00DBD7-5427-4660-AB98-AC431C2A63EA}"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53500B-D198-482B-B626-66F33361105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E24BB06-7654-49F6-B097-F5EF0C151D2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2E0571-0A50-4FF4-818C-39469E72156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6527389-005C-4892-8C8C-77E812E4E6A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884BCE-3D39-4C5B-8BCD-41A8F2DDAA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effectLst/>
              </a:defRPr>
            </a:lvl1pPr>
            <a:lvl2pPr>
              <a:defRPr>
                <a:effectLst/>
              </a:defRPr>
            </a:lvl2pPr>
            <a:lvl3pPr>
              <a:defRPr>
                <a:effectLst/>
              </a:defRPr>
            </a:lvl3pPr>
            <a:lvl4pPr>
              <a:defRPr>
                <a:effectLst/>
              </a:defRPr>
            </a:lvl4pPr>
            <a:lvl5pPr>
              <a:defRPr>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188BDD-E1AF-455E-B5FF-9EB746AB7884}"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F71E03-4828-4D4A-BF87-0136D9BCF75B}"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C80F86F-69A4-4A80-BED6-F9B8482D1067}"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99D750-62E1-4B4B-BD16-463F84D350E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B960D0-958A-4B07-9241-CCE064E58EF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3BA06C-D156-4A32-A225-1C8D3E4C5C4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E3BA81-0F2D-4AF0-8D51-E7377CEEFDC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7DD65B-AAB9-4C2E-A68F-3A0E7DA6946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F5250EC-9A07-4305-973A-49E22D30861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36659A4-1962-41FF-8629-C910821D137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A578D9-4A09-4211-8344-7ACC905432E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51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51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C299513E-A16D-4F14-9D56-BEACFAC1144D}"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6"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71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71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fld id="{040FD5D7-AFF1-4A4E-B448-29F4D21081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pitchFamily="34" charset="0"/>
        </a:defRPr>
      </a:lvl2pPr>
      <a:lvl3pPr algn="ctr" rtl="0" eaLnBrk="0" fontAlgn="base" hangingPunct="0">
        <a:spcBef>
          <a:spcPct val="0"/>
        </a:spcBef>
        <a:spcAft>
          <a:spcPct val="0"/>
        </a:spcAft>
        <a:defRPr sz="4400">
          <a:solidFill>
            <a:schemeClr val="tx2"/>
          </a:solidFill>
          <a:latin typeface="Tahoma" pitchFamily="34" charset="0"/>
        </a:defRPr>
      </a:lvl3pPr>
      <a:lvl4pPr algn="ctr" rtl="0" eaLnBrk="0" fontAlgn="base" hangingPunct="0">
        <a:spcBef>
          <a:spcPct val="0"/>
        </a:spcBef>
        <a:spcAft>
          <a:spcPct val="0"/>
        </a:spcAft>
        <a:defRPr sz="4400">
          <a:solidFill>
            <a:schemeClr val="tx2"/>
          </a:solidFill>
          <a:latin typeface="Tahoma" pitchFamily="34" charset="0"/>
        </a:defRPr>
      </a:lvl4pPr>
      <a:lvl5pPr algn="ctr" rtl="0" eaLnBrk="0" fontAlgn="base" hangingPunct="0">
        <a:spcBef>
          <a:spcPct val="0"/>
        </a:spcBef>
        <a:spcAft>
          <a:spcPct val="0"/>
        </a:spcAft>
        <a:defRPr sz="4400">
          <a:solidFill>
            <a:schemeClr val="tx2"/>
          </a:solidFill>
          <a:latin typeface="Tahoma" pitchFamily="34" charset="0"/>
        </a:defRPr>
      </a:lvl5pPr>
      <a:lvl6pPr marL="457200" algn="ctr" rtl="0" fontAlgn="base">
        <a:spcBef>
          <a:spcPct val="0"/>
        </a:spcBef>
        <a:spcAft>
          <a:spcPct val="0"/>
        </a:spcAft>
        <a:defRPr sz="4400">
          <a:solidFill>
            <a:schemeClr val="tx2"/>
          </a:solidFill>
          <a:latin typeface="Tahoma" pitchFamily="34" charset="0"/>
        </a:defRPr>
      </a:lvl6pPr>
      <a:lvl7pPr marL="914400" algn="ctr" rtl="0" fontAlgn="base">
        <a:spcBef>
          <a:spcPct val="0"/>
        </a:spcBef>
        <a:spcAft>
          <a:spcPct val="0"/>
        </a:spcAft>
        <a:defRPr sz="4400">
          <a:solidFill>
            <a:schemeClr val="tx2"/>
          </a:solidFill>
          <a:latin typeface="Tahoma" pitchFamily="34" charset="0"/>
        </a:defRPr>
      </a:lvl7pPr>
      <a:lvl8pPr marL="1371600" algn="ctr" rtl="0" fontAlgn="base">
        <a:spcBef>
          <a:spcPct val="0"/>
        </a:spcBef>
        <a:spcAft>
          <a:spcPct val="0"/>
        </a:spcAft>
        <a:defRPr sz="4400">
          <a:solidFill>
            <a:schemeClr val="tx2"/>
          </a:solidFill>
          <a:latin typeface="Tahoma" pitchFamily="34" charset="0"/>
        </a:defRPr>
      </a:lvl8pPr>
      <a:lvl9pPr marL="1828800" algn="ctr"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oleObject" Target="../embeddings/oleObject9.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45000"/>
            <a:lum/>
          </a:blip>
          <a:srcRect/>
          <a:stretch>
            <a:fillRect l="-22000" r="-22000"/>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6EF1514-A3C8-4D20-A8B7-7E768D74D11F}" type="slidenum">
              <a:rPr lang="en-US" smtClean="0"/>
              <a:pPr>
                <a:defRPr/>
              </a:pPr>
              <a:t>1</a:t>
            </a:fld>
            <a:endParaRPr lang="en-US"/>
          </a:p>
        </p:txBody>
      </p:sp>
      <p:sp>
        <p:nvSpPr>
          <p:cNvPr id="5" name="Rectangle 2"/>
          <p:cNvSpPr txBox="1">
            <a:spLocks noChangeArrowheads="1"/>
          </p:cNvSpPr>
          <p:nvPr/>
        </p:nvSpPr>
        <p:spPr bwMode="auto">
          <a:xfrm>
            <a:off x="685800" y="2362200"/>
            <a:ext cx="8153400" cy="1752600"/>
          </a:xfrm>
          <a:prstGeom prst="rect">
            <a:avLst/>
          </a:prstGeom>
          <a:noFill/>
          <a:ln w="9525">
            <a:noFill/>
            <a:miter lim="800000"/>
            <a:headEnd/>
            <a:tailEnd/>
          </a:ln>
          <a:effectLst/>
        </p:spPr>
        <p:txBody>
          <a:bodyPr anchor="ctr"/>
          <a:lstStyle/>
          <a:p>
            <a:pPr algn="ctr" eaLnBrk="1" hangingPunct="1">
              <a:defRPr/>
            </a:pPr>
            <a:r>
              <a:rPr lang="en-US" sz="4400" b="1" kern="0" dirty="0" smtClean="0">
                <a:solidFill>
                  <a:srgbClr val="0070C0"/>
                </a:solidFill>
                <a:effectLst>
                  <a:outerShdw blurRad="38100" dist="38100" dir="2700000" algn="tl">
                    <a:srgbClr val="000000">
                      <a:alpha val="43137"/>
                    </a:srgbClr>
                  </a:outerShdw>
                </a:effectLst>
                <a:latin typeface="+mj-lt"/>
              </a:rPr>
              <a:t>Current Nonpoint Source </a:t>
            </a:r>
          </a:p>
          <a:p>
            <a:pPr algn="ctr" eaLnBrk="1" hangingPunct="1">
              <a:defRPr/>
            </a:pPr>
            <a:r>
              <a:rPr lang="en-US" sz="4400" b="1" kern="0" dirty="0" smtClean="0">
                <a:solidFill>
                  <a:srgbClr val="0070C0"/>
                </a:solidFill>
                <a:effectLst>
                  <a:outerShdw blurRad="38100" dist="38100" dir="2700000" algn="tl">
                    <a:srgbClr val="000000">
                      <a:alpha val="43137"/>
                    </a:srgbClr>
                  </a:outerShdw>
                </a:effectLst>
                <a:latin typeface="+mj-lt"/>
              </a:rPr>
              <a:t>(Non-NPDES) Authorities </a:t>
            </a:r>
            <a:r>
              <a:rPr lang="en-US" sz="4400" b="1" kern="0" dirty="0" smtClean="0">
                <a:solidFill>
                  <a:srgbClr val="0070C0"/>
                </a:solidFill>
                <a:latin typeface="+mj-lt"/>
                <a:ea typeface="+mj-ea"/>
                <a:cs typeface="+mj-cs"/>
              </a:rPr>
              <a:t/>
            </a:r>
            <a:br>
              <a:rPr lang="en-US" sz="4400" b="1" kern="0" dirty="0" smtClean="0">
                <a:solidFill>
                  <a:srgbClr val="0070C0"/>
                </a:solidFill>
                <a:latin typeface="+mj-lt"/>
                <a:ea typeface="+mj-ea"/>
                <a:cs typeface="+mj-cs"/>
              </a:rPr>
            </a:br>
            <a:endParaRPr lang="en-US" sz="4400" kern="0" dirty="0">
              <a:solidFill>
                <a:srgbClr val="0070C0"/>
              </a:solidFill>
              <a:latin typeface="+mj-lt"/>
              <a:ea typeface="+mj-ea"/>
              <a:cs typeface="+mj-cs"/>
            </a:endParaRPr>
          </a:p>
        </p:txBody>
      </p:sp>
      <p:pic>
        <p:nvPicPr>
          <p:cNvPr id="6" name="Picture 5" descr="black and white logo_small.TIF"/>
          <p:cNvPicPr>
            <a:picLocks noChangeAspect="1"/>
          </p:cNvPicPr>
          <p:nvPr/>
        </p:nvPicPr>
        <p:blipFill>
          <a:blip r:embed="rId3" cstate="print"/>
          <a:stretch>
            <a:fillRect/>
          </a:stretch>
        </p:blipFill>
        <p:spPr>
          <a:xfrm>
            <a:off x="152400" y="228600"/>
            <a:ext cx="685800" cy="124936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10</a:t>
            </a:fld>
            <a:endParaRPr lang="en-US"/>
          </a:p>
        </p:txBody>
      </p:sp>
      <p:sp>
        <p:nvSpPr>
          <p:cNvPr id="3" name="Rectangle 2"/>
          <p:cNvSpPr/>
          <p:nvPr/>
        </p:nvSpPr>
        <p:spPr>
          <a:xfrm>
            <a:off x="0" y="1905000"/>
            <a:ext cx="9144000" cy="4524315"/>
          </a:xfrm>
          <a:prstGeom prst="rect">
            <a:avLst/>
          </a:prstGeom>
        </p:spPr>
        <p:txBody>
          <a:bodyPr wrap="square">
            <a:spAutoFit/>
          </a:bodyPr>
          <a:lstStyle/>
          <a:p>
            <a:pPr lvl="1">
              <a:buFont typeface="Arial" pitchFamily="34" charset="0"/>
              <a:buChar char="•"/>
            </a:pPr>
            <a:r>
              <a:rPr lang="en-US" sz="2400" dirty="0" smtClean="0">
                <a:latin typeface="+mn-lt"/>
              </a:rPr>
              <a:t> Identify the environmental condition needed to meet the Load Allocation (for example, vegetation targets within a riparian management area); </a:t>
            </a:r>
          </a:p>
          <a:p>
            <a:pPr lvl="1">
              <a:buFont typeface="Arial" pitchFamily="34" charset="0"/>
              <a:buChar char="•"/>
            </a:pPr>
            <a:endParaRPr lang="en-US" sz="2400" dirty="0" smtClean="0">
              <a:latin typeface="+mn-lt"/>
            </a:endParaRPr>
          </a:p>
          <a:p>
            <a:pPr lvl="1">
              <a:buFont typeface="Arial" pitchFamily="34" charset="0"/>
              <a:buChar char="•"/>
            </a:pPr>
            <a:r>
              <a:rPr lang="en-US" sz="2400" dirty="0" smtClean="0">
                <a:latin typeface="+mn-lt"/>
              </a:rPr>
              <a:t> Identify BMPs that could be used to meet the load allocation; </a:t>
            </a:r>
          </a:p>
          <a:p>
            <a:pPr lvl="0">
              <a:buFont typeface="Arial" pitchFamily="34" charset="0"/>
              <a:buChar char="•"/>
            </a:pPr>
            <a:endParaRPr lang="en-US" sz="2400" dirty="0" smtClean="0">
              <a:latin typeface="+mn-lt"/>
            </a:endParaRPr>
          </a:p>
          <a:p>
            <a:pPr lvl="1">
              <a:buFont typeface="Arial" pitchFamily="34" charset="0"/>
              <a:buChar char="•"/>
            </a:pPr>
            <a:r>
              <a:rPr lang="en-US" sz="2400" dirty="0" smtClean="0">
                <a:latin typeface="+mn-lt"/>
              </a:rPr>
              <a:t> Require TMDL Implementation Plans from all sources assigned a load allocation, sources would be required to identify in their plan how they will meet their load allocation, use of TMDL BMPs or approaches to meet the Load Allocations.</a:t>
            </a:r>
          </a:p>
        </p:txBody>
      </p:sp>
      <p:sp>
        <p:nvSpPr>
          <p:cNvPr id="4" name="Rectangle 3"/>
          <p:cNvSpPr/>
          <p:nvPr/>
        </p:nvSpPr>
        <p:spPr>
          <a:xfrm>
            <a:off x="0" y="228600"/>
            <a:ext cx="9144000" cy="1200329"/>
          </a:xfrm>
          <a:prstGeom prst="rect">
            <a:avLst/>
          </a:prstGeom>
        </p:spPr>
        <p:txBody>
          <a:bodyPr wrap="square">
            <a:spAutoFit/>
          </a:bodyPr>
          <a:lstStyle/>
          <a:p>
            <a:pPr algn="ctr"/>
            <a:r>
              <a:rPr lang="en-US" sz="3600" b="1" dirty="0" smtClean="0">
                <a:solidFill>
                  <a:schemeClr val="tx2"/>
                </a:solidFill>
                <a:effectLst>
                  <a:outerShdw blurRad="38100" dist="38100" dir="2700000" algn="tl">
                    <a:srgbClr val="000000">
                      <a:alpha val="43137"/>
                    </a:srgbClr>
                  </a:outerShdw>
                </a:effectLst>
                <a:latin typeface="+mn-lt"/>
              </a:rPr>
              <a:t>Implementation Ready TMDLs Example Concept (cont.)</a:t>
            </a:r>
            <a:endParaRPr lang="en-US" sz="36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11</a:t>
            </a:fld>
            <a:endParaRPr lang="en-US"/>
          </a:p>
        </p:txBody>
      </p:sp>
      <p:sp>
        <p:nvSpPr>
          <p:cNvPr id="3" name="TextBox 2"/>
          <p:cNvSpPr txBox="1"/>
          <p:nvPr/>
        </p:nvSpPr>
        <p:spPr>
          <a:xfrm>
            <a:off x="228600" y="457200"/>
            <a:ext cx="8763000" cy="646331"/>
          </a:xfrm>
          <a:prstGeom prst="rect">
            <a:avLst/>
          </a:prstGeom>
          <a:noFill/>
        </p:spPr>
        <p:txBody>
          <a:bodyPr wrap="square" rtlCol="0">
            <a:spAutoFit/>
          </a:bodyPr>
          <a:lstStyle/>
          <a:p>
            <a:pPr algn="ctr"/>
            <a:r>
              <a:rPr lang="en-US" sz="3600" b="1" dirty="0" smtClean="0">
                <a:solidFill>
                  <a:schemeClr val="tx2"/>
                </a:solidFill>
                <a:effectLst>
                  <a:outerShdw blurRad="38100" dist="38100" dir="2700000" algn="tl">
                    <a:srgbClr val="000000">
                      <a:alpha val="43137"/>
                    </a:srgbClr>
                  </a:outerShdw>
                </a:effectLst>
                <a:latin typeface="Calibri" pitchFamily="34" charset="0"/>
              </a:rPr>
              <a:t>Existing TMDLs That Address Toxic Chemicals</a:t>
            </a:r>
            <a:endParaRPr lang="en-US" sz="3600" b="1" dirty="0">
              <a:solidFill>
                <a:schemeClr val="tx2"/>
              </a:solidFill>
              <a:effectLst>
                <a:outerShdw blurRad="38100" dist="38100" dir="2700000" algn="tl">
                  <a:srgbClr val="000000">
                    <a:alpha val="43137"/>
                  </a:srgbClr>
                </a:outerShdw>
              </a:effectLst>
              <a:latin typeface="Calibri" pitchFamily="34" charset="0"/>
            </a:endParaRPr>
          </a:p>
        </p:txBody>
      </p:sp>
      <p:pic>
        <p:nvPicPr>
          <p:cNvPr id="5" name="Picture 2"/>
          <p:cNvPicPr>
            <a:picLocks noChangeAspect="1" noChangeArrowheads="1"/>
          </p:cNvPicPr>
          <p:nvPr/>
        </p:nvPicPr>
        <p:blipFill>
          <a:blip r:embed="rId2" cstate="screen"/>
          <a:srcRect/>
          <a:stretch>
            <a:fillRect/>
          </a:stretch>
        </p:blipFill>
        <p:spPr bwMode="auto">
          <a:xfrm>
            <a:off x="1828800" y="3657600"/>
            <a:ext cx="3276600" cy="2938911"/>
          </a:xfrm>
          <a:prstGeom prst="rect">
            <a:avLst/>
          </a:prstGeom>
          <a:noFill/>
          <a:ln w="9525">
            <a:noFill/>
            <a:miter lim="800000"/>
            <a:headEnd/>
            <a:tailEnd/>
          </a:ln>
          <a:effectLst/>
        </p:spPr>
      </p:pic>
      <p:pic>
        <p:nvPicPr>
          <p:cNvPr id="6" name="Picture 5" descr="farm.jpg"/>
          <p:cNvPicPr>
            <a:picLocks noChangeAspect="1"/>
          </p:cNvPicPr>
          <p:nvPr/>
        </p:nvPicPr>
        <p:blipFill>
          <a:blip r:embed="rId3" cstate="screen"/>
          <a:stretch>
            <a:fillRect/>
          </a:stretch>
        </p:blipFill>
        <p:spPr>
          <a:xfrm>
            <a:off x="5029200" y="3657600"/>
            <a:ext cx="4114800" cy="2935224"/>
          </a:xfrm>
          <a:prstGeom prst="rect">
            <a:avLst/>
          </a:prstGeom>
        </p:spPr>
      </p:pic>
      <p:pic>
        <p:nvPicPr>
          <p:cNvPr id="4" name="Picture 2" descr="http://www.hrwc.org/wp-content/uploads/2010/01/Storm-Drain-runoff.jpg"/>
          <p:cNvPicPr>
            <a:picLocks noChangeAspect="1" noChangeArrowheads="1"/>
          </p:cNvPicPr>
          <p:nvPr/>
        </p:nvPicPr>
        <p:blipFill>
          <a:blip r:embed="rId4" cstate="screen"/>
          <a:srcRect/>
          <a:stretch>
            <a:fillRect/>
          </a:stretch>
        </p:blipFill>
        <p:spPr bwMode="auto">
          <a:xfrm>
            <a:off x="0" y="3657600"/>
            <a:ext cx="2362200" cy="293287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12</a:t>
            </a:fld>
            <a:endParaRPr lang="en-US"/>
          </a:p>
        </p:txBody>
      </p:sp>
      <p:sp>
        <p:nvSpPr>
          <p:cNvPr id="3" name="TextBox 2"/>
          <p:cNvSpPr txBox="1"/>
          <p:nvPr/>
        </p:nvSpPr>
        <p:spPr>
          <a:xfrm>
            <a:off x="304800" y="152400"/>
            <a:ext cx="83058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
        <p:nvSpPr>
          <p:cNvPr id="7" name="Rectangle 6"/>
          <p:cNvSpPr/>
          <p:nvPr/>
        </p:nvSpPr>
        <p:spPr>
          <a:xfrm>
            <a:off x="685800" y="1143000"/>
            <a:ext cx="7848600" cy="4339650"/>
          </a:xfrm>
          <a:prstGeom prst="rect">
            <a:avLst/>
          </a:prstGeom>
        </p:spPr>
        <p:txBody>
          <a:bodyPr wrap="square">
            <a:spAutoFit/>
          </a:bodyPr>
          <a:lstStyle/>
          <a:p>
            <a:r>
              <a:rPr lang="en-US" sz="2800" dirty="0" smtClean="0">
                <a:latin typeface="+mn-lt"/>
              </a:rPr>
              <a:t>Example:  </a:t>
            </a:r>
            <a:r>
              <a:rPr lang="en-US" sz="2800" dirty="0" err="1" smtClean="0">
                <a:latin typeface="+mn-lt"/>
              </a:rPr>
              <a:t>Mollala</a:t>
            </a:r>
            <a:r>
              <a:rPr lang="en-US" sz="2800" dirty="0" smtClean="0">
                <a:latin typeface="+mn-lt"/>
              </a:rPr>
              <a:t>-Pudding TMDL </a:t>
            </a:r>
          </a:p>
          <a:p>
            <a:endParaRPr lang="en-US" sz="2800" dirty="0" smtClean="0">
              <a:latin typeface="+mn-lt"/>
            </a:endParaRPr>
          </a:p>
          <a:p>
            <a:r>
              <a:rPr lang="en-US" sz="2400" dirty="0" smtClean="0">
                <a:latin typeface="+mn-lt"/>
              </a:rPr>
              <a:t>Correlation found in Previous Studies </a:t>
            </a:r>
          </a:p>
          <a:p>
            <a:endParaRPr lang="en-US" sz="2400" dirty="0" smtClean="0">
              <a:latin typeface="+mn-lt"/>
            </a:endParaRPr>
          </a:p>
          <a:p>
            <a:r>
              <a:rPr lang="en-US" sz="2400" dirty="0" smtClean="0">
                <a:latin typeface="+mn-lt"/>
              </a:rPr>
              <a:t>Willamette River Basin Water Quality Study (WRBWQS) </a:t>
            </a:r>
          </a:p>
          <a:p>
            <a:pPr lvl="1">
              <a:buFont typeface="Arial" pitchFamily="34" charset="0"/>
              <a:buChar char="•"/>
            </a:pPr>
            <a:r>
              <a:rPr lang="en-US" sz="2400" dirty="0" smtClean="0">
                <a:latin typeface="+mn-lt"/>
              </a:rPr>
              <a:t>  In-stream DDT concentrations in the Willamette Basin correlate with suspended solids concentrations (Anderson, et al,1996)</a:t>
            </a:r>
          </a:p>
          <a:p>
            <a:pPr lvl="1">
              <a:buFont typeface="Arial" pitchFamily="34" charset="0"/>
              <a:buChar char="•"/>
            </a:pPr>
            <a:endParaRPr lang="en-US" sz="2400" dirty="0" smtClean="0">
              <a:latin typeface="+mn-lt"/>
            </a:endParaRPr>
          </a:p>
          <a:p>
            <a:pPr lvl="1"/>
            <a:endParaRPr lang="en-US" sz="2800" dirty="0" smtClean="0">
              <a:latin typeface="+mn-lt"/>
            </a:endParaRPr>
          </a:p>
        </p:txBody>
      </p:sp>
      <p:sp>
        <p:nvSpPr>
          <p:cNvPr id="5" name="TextBox 4"/>
          <p:cNvSpPr txBox="1"/>
          <p:nvPr/>
        </p:nvSpPr>
        <p:spPr>
          <a:xfrm>
            <a:off x="3733800" y="6172200"/>
            <a:ext cx="4724400" cy="369332"/>
          </a:xfrm>
          <a:prstGeom prst="rect">
            <a:avLst/>
          </a:prstGeom>
          <a:noFill/>
        </p:spPr>
        <p:txBody>
          <a:bodyPr wrap="square" rtlCol="0">
            <a:spAutoFit/>
          </a:bodyPr>
          <a:lstStyle/>
          <a:p>
            <a:r>
              <a:rPr lang="en-US" dirty="0" err="1" smtClean="0"/>
              <a:t>Mollala</a:t>
            </a:r>
            <a:r>
              <a:rPr lang="en-US" dirty="0" smtClean="0"/>
              <a:t>-Pudding </a:t>
            </a:r>
            <a:r>
              <a:rPr lang="en-US" dirty="0" err="1" smtClean="0"/>
              <a:t>Subbasin</a:t>
            </a:r>
            <a:r>
              <a:rPr lang="en-US" dirty="0" smtClean="0"/>
              <a:t> TMDL  Appendix J</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13</a:t>
            </a:fld>
            <a:endParaRPr lang="en-US"/>
          </a:p>
        </p:txBody>
      </p:sp>
      <p:sp>
        <p:nvSpPr>
          <p:cNvPr id="3" name="TextBox 2"/>
          <p:cNvSpPr txBox="1"/>
          <p:nvPr/>
        </p:nvSpPr>
        <p:spPr>
          <a:xfrm>
            <a:off x="304800" y="152400"/>
            <a:ext cx="83058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
        <p:nvSpPr>
          <p:cNvPr id="7" name="Rectangle 6"/>
          <p:cNvSpPr/>
          <p:nvPr/>
        </p:nvSpPr>
        <p:spPr>
          <a:xfrm>
            <a:off x="685800" y="1143000"/>
            <a:ext cx="7848600" cy="5693866"/>
          </a:xfrm>
          <a:prstGeom prst="rect">
            <a:avLst/>
          </a:prstGeom>
        </p:spPr>
        <p:txBody>
          <a:bodyPr wrap="square">
            <a:spAutoFit/>
          </a:bodyPr>
          <a:lstStyle/>
          <a:p>
            <a:r>
              <a:rPr lang="en-US" sz="2800" dirty="0" smtClean="0">
                <a:latin typeface="+mn-lt"/>
              </a:rPr>
              <a:t>Example:  </a:t>
            </a:r>
            <a:r>
              <a:rPr lang="en-US" sz="2800" dirty="0" err="1" smtClean="0">
                <a:latin typeface="+mn-lt"/>
              </a:rPr>
              <a:t>Mollala</a:t>
            </a:r>
            <a:r>
              <a:rPr lang="en-US" sz="2800" dirty="0" smtClean="0">
                <a:latin typeface="+mn-lt"/>
              </a:rPr>
              <a:t>-Pudding TMDL </a:t>
            </a:r>
          </a:p>
          <a:p>
            <a:endParaRPr lang="en-US" sz="2800" dirty="0" smtClean="0">
              <a:latin typeface="+mn-lt"/>
            </a:endParaRPr>
          </a:p>
          <a:p>
            <a:r>
              <a:rPr lang="en-US" sz="2800" dirty="0" smtClean="0">
                <a:latin typeface="+mn-lt"/>
              </a:rPr>
              <a:t>Chapter 4, Pesticides TMDL</a:t>
            </a:r>
          </a:p>
          <a:p>
            <a:pPr lvl="1">
              <a:buFont typeface="Arial" pitchFamily="34" charset="0"/>
              <a:buChar char="•"/>
            </a:pPr>
            <a:r>
              <a:rPr lang="en-US" sz="2800" dirty="0" smtClean="0">
                <a:latin typeface="+mn-lt"/>
              </a:rPr>
              <a:t> DDT</a:t>
            </a:r>
          </a:p>
          <a:p>
            <a:pPr lvl="1">
              <a:buFont typeface="Arial" pitchFamily="34" charset="0"/>
              <a:buChar char="•"/>
            </a:pPr>
            <a:r>
              <a:rPr lang="en-US" sz="2800" dirty="0" smtClean="0">
                <a:latin typeface="+mn-lt"/>
              </a:rPr>
              <a:t> Chlordane </a:t>
            </a:r>
          </a:p>
          <a:p>
            <a:pPr lvl="1">
              <a:buFont typeface="Arial" pitchFamily="34" charset="0"/>
              <a:buChar char="•"/>
            </a:pPr>
            <a:r>
              <a:rPr lang="en-US" sz="2800" dirty="0" smtClean="0">
                <a:latin typeface="+mn-lt"/>
              </a:rPr>
              <a:t> </a:t>
            </a:r>
            <a:r>
              <a:rPr lang="en-US" sz="2800" dirty="0" err="1" smtClean="0">
                <a:latin typeface="+mn-lt"/>
              </a:rPr>
              <a:t>Dieldrin</a:t>
            </a:r>
            <a:endParaRPr lang="en-US" sz="2800" dirty="0" smtClean="0">
              <a:latin typeface="+mn-lt"/>
            </a:endParaRPr>
          </a:p>
          <a:p>
            <a:pPr lvl="1">
              <a:buFont typeface="Arial" pitchFamily="34" charset="0"/>
              <a:buChar char="•"/>
            </a:pPr>
            <a:endParaRPr lang="en-US" sz="2800" dirty="0" smtClean="0">
              <a:latin typeface="+mn-lt"/>
            </a:endParaRPr>
          </a:p>
          <a:p>
            <a:r>
              <a:rPr lang="en-US" sz="2800" dirty="0" smtClean="0">
                <a:latin typeface="+mn-lt"/>
              </a:rPr>
              <a:t>Load allocations for DDT and </a:t>
            </a:r>
            <a:r>
              <a:rPr lang="en-US" sz="2800" dirty="0" err="1" smtClean="0">
                <a:latin typeface="+mn-lt"/>
              </a:rPr>
              <a:t>dieldrin</a:t>
            </a:r>
            <a:r>
              <a:rPr lang="en-US" sz="2800" dirty="0" smtClean="0">
                <a:latin typeface="+mn-lt"/>
              </a:rPr>
              <a:t> are expressed as a percent reduction.  </a:t>
            </a:r>
          </a:p>
          <a:p>
            <a:endParaRPr lang="en-US" sz="2800" dirty="0" smtClean="0">
              <a:latin typeface="+mn-lt"/>
            </a:endParaRPr>
          </a:p>
          <a:p>
            <a:r>
              <a:rPr lang="en-US" sz="2800" dirty="0" smtClean="0">
                <a:latin typeface="+mn-lt"/>
              </a:rPr>
              <a:t>Total suspended solids (TSS) concentration  target is used as a surrogate measure</a:t>
            </a:r>
          </a:p>
          <a:p>
            <a:pPr lvl="1"/>
            <a:endParaRPr lang="en-US" sz="2800" dirty="0" smtClean="0">
              <a:latin typeface="+mn-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14</a:t>
            </a:fld>
            <a:endParaRPr lang="en-US"/>
          </a:p>
        </p:txBody>
      </p:sp>
      <p:pic>
        <p:nvPicPr>
          <p:cNvPr id="29698" name="Picture 2"/>
          <p:cNvPicPr>
            <a:picLocks noChangeAspect="1" noChangeArrowheads="1"/>
          </p:cNvPicPr>
          <p:nvPr/>
        </p:nvPicPr>
        <p:blipFill>
          <a:blip r:embed="rId3" cstate="print"/>
          <a:srcRect/>
          <a:stretch>
            <a:fillRect/>
          </a:stretch>
        </p:blipFill>
        <p:spPr bwMode="auto">
          <a:xfrm>
            <a:off x="757238" y="766763"/>
            <a:ext cx="7629525" cy="5324475"/>
          </a:xfrm>
          <a:prstGeom prst="rect">
            <a:avLst/>
          </a:prstGeom>
          <a:noFill/>
          <a:ln w="9525">
            <a:noFill/>
            <a:miter lim="800000"/>
            <a:headEnd/>
            <a:tailEnd/>
          </a:ln>
          <a:effectLst/>
        </p:spPr>
      </p:pic>
      <p:sp>
        <p:nvSpPr>
          <p:cNvPr id="6" name="TextBox 5"/>
          <p:cNvSpPr txBox="1"/>
          <p:nvPr/>
        </p:nvSpPr>
        <p:spPr>
          <a:xfrm>
            <a:off x="3733800" y="6172200"/>
            <a:ext cx="4724400" cy="369332"/>
          </a:xfrm>
          <a:prstGeom prst="rect">
            <a:avLst/>
          </a:prstGeom>
          <a:noFill/>
        </p:spPr>
        <p:txBody>
          <a:bodyPr wrap="square" rtlCol="0">
            <a:spAutoFit/>
          </a:bodyPr>
          <a:lstStyle/>
          <a:p>
            <a:r>
              <a:rPr lang="en-US" dirty="0" err="1" smtClean="0"/>
              <a:t>Mollala</a:t>
            </a:r>
            <a:r>
              <a:rPr lang="en-US" dirty="0" smtClean="0"/>
              <a:t>-Pudding </a:t>
            </a:r>
            <a:r>
              <a:rPr lang="en-US" dirty="0" err="1" smtClean="0"/>
              <a:t>Subbasin</a:t>
            </a:r>
            <a:r>
              <a:rPr lang="en-US" dirty="0" smtClean="0"/>
              <a:t> TMDL  Chapter 4</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15</a:t>
            </a:fld>
            <a:endParaRPr lang="en-US"/>
          </a:p>
        </p:txBody>
      </p:sp>
      <p:sp>
        <p:nvSpPr>
          <p:cNvPr id="8" name="TextBox 7"/>
          <p:cNvSpPr txBox="1"/>
          <p:nvPr/>
        </p:nvSpPr>
        <p:spPr>
          <a:xfrm>
            <a:off x="228600" y="152400"/>
            <a:ext cx="85344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
        <p:nvSpPr>
          <p:cNvPr id="9" name="Rectangle 8"/>
          <p:cNvSpPr/>
          <p:nvPr/>
        </p:nvSpPr>
        <p:spPr>
          <a:xfrm>
            <a:off x="685800" y="1600200"/>
            <a:ext cx="7848600" cy="4401205"/>
          </a:xfrm>
          <a:prstGeom prst="rect">
            <a:avLst/>
          </a:prstGeom>
        </p:spPr>
        <p:txBody>
          <a:bodyPr wrap="square">
            <a:spAutoFit/>
          </a:bodyPr>
          <a:lstStyle/>
          <a:p>
            <a:r>
              <a:rPr lang="en-US" sz="2800" dirty="0" smtClean="0">
                <a:latin typeface="+mn-lt"/>
              </a:rPr>
              <a:t>Example:  </a:t>
            </a:r>
            <a:r>
              <a:rPr lang="en-US" sz="2800" dirty="0" err="1" smtClean="0">
                <a:latin typeface="+mn-lt"/>
              </a:rPr>
              <a:t>Mollala</a:t>
            </a:r>
            <a:r>
              <a:rPr lang="en-US" sz="2800" dirty="0" smtClean="0">
                <a:latin typeface="+mn-lt"/>
              </a:rPr>
              <a:t>-Pudding TMDL</a:t>
            </a:r>
          </a:p>
          <a:p>
            <a:endParaRPr lang="en-US" sz="2800" dirty="0" smtClean="0">
              <a:latin typeface="+mn-lt"/>
            </a:endParaRPr>
          </a:p>
          <a:p>
            <a:r>
              <a:rPr lang="en-US" sz="2800" dirty="0" smtClean="0">
                <a:latin typeface="+mn-lt"/>
              </a:rPr>
              <a:t>Chapter 7, Water Quality Management Plan</a:t>
            </a:r>
          </a:p>
          <a:p>
            <a:r>
              <a:rPr lang="en-US" sz="2800" dirty="0" smtClean="0">
                <a:latin typeface="+mn-lt"/>
              </a:rPr>
              <a:t> </a:t>
            </a:r>
          </a:p>
          <a:p>
            <a:pPr lvl="1"/>
            <a:r>
              <a:rPr lang="en-US" sz="2800" dirty="0" smtClean="0">
                <a:latin typeface="+mn-lt"/>
              </a:rPr>
              <a:t>Directs DMAs to </a:t>
            </a:r>
          </a:p>
          <a:p>
            <a:pPr lvl="1">
              <a:buFont typeface="Arial" pitchFamily="34" charset="0"/>
              <a:buChar char="•"/>
            </a:pPr>
            <a:r>
              <a:rPr lang="en-US" sz="2800" dirty="0" smtClean="0">
                <a:latin typeface="+mn-lt"/>
              </a:rPr>
              <a:t>  Reduce sediment delivered to streams by various means</a:t>
            </a:r>
          </a:p>
          <a:p>
            <a:pPr lvl="1">
              <a:buFont typeface="Arial" pitchFamily="34" charset="0"/>
              <a:buChar char="•"/>
            </a:pPr>
            <a:r>
              <a:rPr lang="en-US" sz="2800" dirty="0" smtClean="0">
                <a:latin typeface="+mn-lt"/>
              </a:rPr>
              <a:t>  Identify and investigate potential hot spots</a:t>
            </a:r>
          </a:p>
          <a:p>
            <a:endParaRPr lang="en-US" sz="2800" dirty="0" smtClean="0">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16</a:t>
            </a:fld>
            <a:endParaRPr lang="en-US"/>
          </a:p>
        </p:txBody>
      </p:sp>
      <p:sp>
        <p:nvSpPr>
          <p:cNvPr id="8" name="TextBox 7"/>
          <p:cNvSpPr txBox="1"/>
          <p:nvPr/>
        </p:nvSpPr>
        <p:spPr>
          <a:xfrm>
            <a:off x="228600" y="152400"/>
            <a:ext cx="85344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
        <p:nvSpPr>
          <p:cNvPr id="9" name="Rectangle 8"/>
          <p:cNvSpPr/>
          <p:nvPr/>
        </p:nvSpPr>
        <p:spPr>
          <a:xfrm>
            <a:off x="685800" y="1295400"/>
            <a:ext cx="7848600" cy="6124754"/>
          </a:xfrm>
          <a:prstGeom prst="rect">
            <a:avLst/>
          </a:prstGeom>
        </p:spPr>
        <p:txBody>
          <a:bodyPr wrap="square">
            <a:spAutoFit/>
          </a:bodyPr>
          <a:lstStyle/>
          <a:p>
            <a:r>
              <a:rPr lang="en-US" sz="2800" dirty="0" smtClean="0">
                <a:latin typeface="+mn-lt"/>
              </a:rPr>
              <a:t>Example:  Lower Yakima River TMDL  </a:t>
            </a:r>
          </a:p>
          <a:p>
            <a:endParaRPr lang="en-US" sz="2800" dirty="0" smtClean="0">
              <a:latin typeface="+mn-lt"/>
            </a:endParaRPr>
          </a:p>
          <a:p>
            <a:r>
              <a:rPr lang="en-US" sz="2800" dirty="0" smtClean="0">
                <a:latin typeface="+mn-lt"/>
              </a:rPr>
              <a:t>1998:  Load Allocations were set </a:t>
            </a:r>
          </a:p>
          <a:p>
            <a:pPr lvl="1">
              <a:buFont typeface="Arial" pitchFamily="34" charset="0"/>
              <a:buChar char="•"/>
            </a:pPr>
            <a:r>
              <a:rPr lang="en-US" sz="2800" dirty="0" smtClean="0">
                <a:latin typeface="+mn-lt"/>
              </a:rPr>
              <a:t>  DDT</a:t>
            </a:r>
          </a:p>
          <a:p>
            <a:pPr lvl="1">
              <a:buFont typeface="Arial" pitchFamily="34" charset="0"/>
              <a:buChar char="•"/>
            </a:pPr>
            <a:r>
              <a:rPr lang="en-US" sz="2800" dirty="0" smtClean="0">
                <a:latin typeface="+mn-lt"/>
              </a:rPr>
              <a:t>  Turbidity 25 NTU</a:t>
            </a:r>
          </a:p>
          <a:p>
            <a:pPr lvl="1"/>
            <a:endParaRPr lang="en-US" sz="2800" dirty="0" smtClean="0">
              <a:latin typeface="+mn-lt"/>
            </a:endParaRPr>
          </a:p>
          <a:p>
            <a:r>
              <a:rPr lang="en-US" sz="2800" dirty="0" smtClean="0">
                <a:latin typeface="+mn-lt"/>
              </a:rPr>
              <a:t>2003:  3 out of 4 tributaries met Load Allocation for Turbidity </a:t>
            </a:r>
          </a:p>
          <a:p>
            <a:endParaRPr lang="en-US" sz="2800" dirty="0" smtClean="0">
              <a:latin typeface="+mn-lt"/>
            </a:endParaRPr>
          </a:p>
          <a:p>
            <a:r>
              <a:rPr lang="en-US" sz="2800" dirty="0" smtClean="0">
                <a:latin typeface="+mn-lt"/>
              </a:rPr>
              <a:t>2006:  Fish Tissue study showed significant reduction in contaminant levels – fish consumption advisory related to DDT lifted</a:t>
            </a:r>
          </a:p>
          <a:p>
            <a:endParaRPr lang="en-US" sz="2800" dirty="0" smtClean="0">
              <a:latin typeface="+mn-lt"/>
            </a:endParaRPr>
          </a:p>
          <a:p>
            <a:pPr lvl="1"/>
            <a:endParaRPr lang="en-US" sz="2800" dirty="0" smtClean="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17</a:t>
            </a:fld>
            <a:endParaRPr lang="en-US"/>
          </a:p>
        </p:txBody>
      </p:sp>
      <p:sp>
        <p:nvSpPr>
          <p:cNvPr id="4" name="TextBox 3"/>
          <p:cNvSpPr txBox="1"/>
          <p:nvPr/>
        </p:nvSpPr>
        <p:spPr>
          <a:xfrm>
            <a:off x="228600" y="152400"/>
            <a:ext cx="85344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
        <p:nvSpPr>
          <p:cNvPr id="5" name="Rectangle 4"/>
          <p:cNvSpPr/>
          <p:nvPr/>
        </p:nvSpPr>
        <p:spPr>
          <a:xfrm>
            <a:off x="685800" y="1295400"/>
            <a:ext cx="7848600" cy="6555641"/>
          </a:xfrm>
          <a:prstGeom prst="rect">
            <a:avLst/>
          </a:prstGeom>
        </p:spPr>
        <p:txBody>
          <a:bodyPr wrap="square">
            <a:spAutoFit/>
          </a:bodyPr>
          <a:lstStyle/>
          <a:p>
            <a:r>
              <a:rPr lang="en-US" sz="2800" dirty="0" smtClean="0">
                <a:latin typeface="+mn-lt"/>
              </a:rPr>
              <a:t>Example:  Lower Yakima River TMDL  </a:t>
            </a:r>
          </a:p>
          <a:p>
            <a:endParaRPr lang="en-US" sz="2800" dirty="0" smtClean="0">
              <a:latin typeface="+mn-lt"/>
            </a:endParaRPr>
          </a:p>
          <a:p>
            <a:r>
              <a:rPr lang="en-US" sz="2800" dirty="0" smtClean="0">
                <a:latin typeface="+mn-lt"/>
              </a:rPr>
              <a:t>Implementation Efforts </a:t>
            </a:r>
          </a:p>
          <a:p>
            <a:endParaRPr lang="en-US" sz="2800" dirty="0" smtClean="0">
              <a:latin typeface="+mn-lt"/>
            </a:endParaRPr>
          </a:p>
          <a:p>
            <a:r>
              <a:rPr lang="en-US" sz="2800" dirty="0" smtClean="0">
                <a:latin typeface="+mn-lt"/>
              </a:rPr>
              <a:t>Encouraged growers to adopt BMPs aimed at reducing erosion from fields and drains through cost-share programs and technical assistance</a:t>
            </a:r>
          </a:p>
          <a:p>
            <a:endParaRPr lang="en-US" sz="2800" dirty="0" smtClean="0">
              <a:latin typeface="+mn-lt"/>
            </a:endParaRPr>
          </a:p>
          <a:p>
            <a:r>
              <a:rPr lang="en-US" sz="2800" dirty="0" smtClean="0">
                <a:latin typeface="+mn-lt"/>
              </a:rPr>
              <a:t>State Revolving Fund Low Interest Loan program allowed conversion to non-erosive irrigation methods </a:t>
            </a:r>
          </a:p>
          <a:p>
            <a:endParaRPr lang="en-US" sz="2800" dirty="0" smtClean="0">
              <a:latin typeface="+mn-lt"/>
            </a:endParaRPr>
          </a:p>
          <a:p>
            <a:endParaRPr lang="en-US" sz="2800" dirty="0" smtClean="0">
              <a:latin typeface="+mn-lt"/>
            </a:endParaRPr>
          </a:p>
          <a:p>
            <a:pPr lvl="1"/>
            <a:endParaRPr lang="en-US" sz="2800" dirty="0" smtClean="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18</a:t>
            </a:fld>
            <a:endParaRPr lang="en-US"/>
          </a:p>
        </p:txBody>
      </p:sp>
      <p:sp>
        <p:nvSpPr>
          <p:cNvPr id="3" name="TextBox 2"/>
          <p:cNvSpPr txBox="1"/>
          <p:nvPr/>
        </p:nvSpPr>
        <p:spPr>
          <a:xfrm>
            <a:off x="0" y="2667000"/>
            <a:ext cx="9144000" cy="1323439"/>
          </a:xfrm>
          <a:prstGeom prst="rect">
            <a:avLst/>
          </a:prstGeom>
          <a:noFill/>
        </p:spPr>
        <p:txBody>
          <a:bodyPr wrap="square" rtlCol="0">
            <a:spAutoFit/>
          </a:bodyPr>
          <a:lstStyle/>
          <a:p>
            <a:pPr algn="ctr"/>
            <a:r>
              <a:rPr lang="en-US" sz="4000" dirty="0" smtClean="0">
                <a:solidFill>
                  <a:schemeClr val="tx2"/>
                </a:solidFill>
                <a:effectLst>
                  <a:outerShdw blurRad="38100" dist="38100" dir="2700000" algn="tl">
                    <a:srgbClr val="000000">
                      <a:alpha val="43137"/>
                    </a:srgbClr>
                  </a:outerShdw>
                </a:effectLst>
                <a:latin typeface="+mn-lt"/>
              </a:rPr>
              <a:t>Oregon Department of Agriculture </a:t>
            </a:r>
          </a:p>
          <a:p>
            <a:pPr algn="ctr"/>
            <a:r>
              <a:rPr lang="en-US" sz="4000" dirty="0" smtClean="0">
                <a:solidFill>
                  <a:schemeClr val="tx2"/>
                </a:solidFill>
                <a:effectLst>
                  <a:outerShdw blurRad="38100" dist="38100" dir="2700000" algn="tl">
                    <a:srgbClr val="000000">
                      <a:alpha val="43137"/>
                    </a:srgbClr>
                  </a:outerShdw>
                </a:effectLst>
                <a:latin typeface="+mn-lt"/>
              </a:rPr>
              <a:t>Example</a:t>
            </a:r>
            <a:endParaRPr lang="en-US" sz="4000" dirty="0">
              <a:solidFill>
                <a:schemeClr val="tx2"/>
              </a:solidFill>
              <a:effectLst>
                <a:outerShdw blurRad="38100" dist="38100" dir="2700000" algn="tl">
                  <a:srgbClr val="000000">
                    <a:alpha val="43137"/>
                  </a:srgbClr>
                </a:outerShdw>
              </a:effectLst>
              <a:latin typeface="+mn-lt"/>
            </a:endParaRPr>
          </a:p>
        </p:txBody>
      </p:sp>
      <p:sp>
        <p:nvSpPr>
          <p:cNvPr id="4" name="TextBox 3"/>
          <p:cNvSpPr txBox="1"/>
          <p:nvPr/>
        </p:nvSpPr>
        <p:spPr>
          <a:xfrm>
            <a:off x="533400" y="304800"/>
            <a:ext cx="82296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Current Toxics TMDLs Strategy</a:t>
            </a:r>
            <a:endParaRPr lang="en-US" sz="40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524000"/>
            <a:ext cx="8686800" cy="5262979"/>
          </a:xfrm>
          <a:prstGeom prst="rect">
            <a:avLst/>
          </a:prstGeom>
        </p:spPr>
        <p:txBody>
          <a:bodyPr wrap="square">
            <a:spAutoFit/>
          </a:bodyPr>
          <a:lstStyle/>
          <a:p>
            <a:r>
              <a:rPr lang="en-US" sz="2800" dirty="0" smtClean="0">
                <a:latin typeface="+mn-lt"/>
              </a:rPr>
              <a:t>     </a:t>
            </a:r>
          </a:p>
          <a:p>
            <a:r>
              <a:rPr lang="en-US" sz="2800" dirty="0" smtClean="0">
                <a:latin typeface="+mn-lt"/>
              </a:rPr>
              <a:t>TMDLs and Water Quality Management Plans (WQMP) are currently developed to: </a:t>
            </a:r>
          </a:p>
          <a:p>
            <a:endParaRPr lang="en-US" sz="2800" dirty="0" smtClean="0">
              <a:latin typeface="+mn-lt"/>
            </a:endParaRPr>
          </a:p>
          <a:p>
            <a:pPr marL="971550" lvl="1" indent="-514350">
              <a:buFont typeface="+mj-lt"/>
              <a:buAutoNum type="arabicPeriod"/>
            </a:pPr>
            <a:r>
              <a:rPr lang="en-US" sz="2800" dirty="0" smtClean="0">
                <a:latin typeface="+mn-lt"/>
              </a:rPr>
              <a:t>Identify loading capacity to meet a WQS (for example, DDT); </a:t>
            </a:r>
          </a:p>
          <a:p>
            <a:pPr marL="971550" lvl="1" indent="-514350">
              <a:buFont typeface="+mj-lt"/>
              <a:buAutoNum type="arabicPeriod"/>
            </a:pPr>
            <a:endParaRPr lang="en-US" sz="2800" dirty="0" smtClean="0">
              <a:latin typeface="+mn-lt"/>
            </a:endParaRPr>
          </a:p>
          <a:p>
            <a:pPr marL="971550" lvl="1" indent="-514350">
              <a:buFont typeface="+mj-lt"/>
              <a:buAutoNum type="arabicPeriod"/>
            </a:pPr>
            <a:r>
              <a:rPr lang="en-US" sz="2800" dirty="0" smtClean="0">
                <a:latin typeface="+mn-lt"/>
              </a:rPr>
              <a:t>Use a surrogate for the load allocation (for example, suspended sediment) to meet the WQS;</a:t>
            </a:r>
          </a:p>
          <a:p>
            <a:pPr lvl="0">
              <a:buFont typeface="Arial" pitchFamily="34" charset="0"/>
              <a:buChar char="•"/>
            </a:pPr>
            <a:endParaRPr lang="en-US" sz="2800" dirty="0" smtClean="0">
              <a:latin typeface="+mn-lt"/>
            </a:endParaRPr>
          </a:p>
          <a:p>
            <a:pPr lvl="1"/>
            <a:endParaRPr lang="en-US" sz="2800" dirty="0" smtClean="0">
              <a:latin typeface="Calibri" pitchFamily="34" charset="0"/>
            </a:endParaRPr>
          </a:p>
        </p:txBody>
      </p:sp>
      <p:sp>
        <p:nvSpPr>
          <p:cNvPr id="7" name="TextBox 6"/>
          <p:cNvSpPr txBox="1"/>
          <p:nvPr/>
        </p:nvSpPr>
        <p:spPr>
          <a:xfrm>
            <a:off x="609600" y="152400"/>
            <a:ext cx="8229600" cy="707886"/>
          </a:xfrm>
          <a:prstGeom prst="rect">
            <a:avLst/>
          </a:prstGeom>
          <a:noFill/>
        </p:spPr>
        <p:txBody>
          <a:bodyPr wrap="square" rtlCol="0">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Proposed TMDLs Strategy</a:t>
            </a:r>
            <a:endParaRPr lang="en-US" sz="40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NPS </a:t>
            </a:r>
            <a:r>
              <a:rPr lang="en-US" dirty="0"/>
              <a:t>authorities under State and Federal Laws </a:t>
            </a:r>
          </a:p>
        </p:txBody>
      </p:sp>
      <p:sp>
        <p:nvSpPr>
          <p:cNvPr id="3" name="Content Placeholder 2"/>
          <p:cNvSpPr>
            <a:spLocks noGrp="1"/>
          </p:cNvSpPr>
          <p:nvPr>
            <p:ph idx="1"/>
          </p:nvPr>
        </p:nvSpPr>
        <p:spPr>
          <a:xfrm>
            <a:off x="381000" y="1905000"/>
            <a:ext cx="8229600" cy="4953000"/>
          </a:xfrm>
        </p:spPr>
        <p:txBody>
          <a:bodyPr>
            <a:normAutofit lnSpcReduction="10000"/>
          </a:bodyPr>
          <a:lstStyle/>
          <a:p>
            <a:r>
              <a:rPr lang="en-US" sz="2800" dirty="0" smtClean="0"/>
              <a:t>EQC has broad authority to protect waters from NPS pollution</a:t>
            </a:r>
          </a:p>
          <a:p>
            <a:endParaRPr lang="en-US" sz="2800" dirty="0" smtClean="0"/>
          </a:p>
          <a:p>
            <a:r>
              <a:rPr lang="en-US" sz="2800" dirty="0" smtClean="0"/>
              <a:t>Rules must be adopted to establish requirements to prevent and control NPS pollution</a:t>
            </a:r>
          </a:p>
          <a:p>
            <a:pPr lvl="0"/>
            <a:endParaRPr lang="en-US" sz="2800" dirty="0" smtClean="0"/>
          </a:p>
          <a:p>
            <a:pPr lvl="0"/>
            <a:r>
              <a:rPr lang="en-US" sz="2800" dirty="0" smtClean="0"/>
              <a:t>The State Legislature and EQC have delegated Nonpoint Source Authorities to DEQ and other agencies with oversight by DEQ</a:t>
            </a:r>
          </a:p>
          <a:p>
            <a:endParaRPr lang="en-US" sz="28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20</a:t>
            </a:fld>
            <a:endParaRPr lang="en-US"/>
          </a:p>
        </p:txBody>
      </p:sp>
      <p:sp>
        <p:nvSpPr>
          <p:cNvPr id="3" name="Rectangle 2"/>
          <p:cNvSpPr/>
          <p:nvPr/>
        </p:nvSpPr>
        <p:spPr>
          <a:xfrm>
            <a:off x="304800" y="1447800"/>
            <a:ext cx="8610600" cy="5570756"/>
          </a:xfrm>
          <a:prstGeom prst="rect">
            <a:avLst/>
          </a:prstGeom>
        </p:spPr>
        <p:txBody>
          <a:bodyPr wrap="square">
            <a:spAutoFit/>
          </a:bodyPr>
          <a:lstStyle/>
          <a:p>
            <a:pPr marL="457200" indent="-457200"/>
            <a:r>
              <a:rPr lang="en-US" sz="2800" dirty="0" smtClean="0">
                <a:latin typeface="+mn-lt"/>
              </a:rPr>
              <a:t> In Addition, take the following steps to clarify TMDL goals and facilitate Implementation</a:t>
            </a:r>
          </a:p>
          <a:p>
            <a:pPr marL="914400" lvl="1" indent="-457200"/>
            <a:endParaRPr lang="en-US" sz="2800" dirty="0" smtClean="0">
              <a:latin typeface="+mn-lt"/>
            </a:endParaRPr>
          </a:p>
          <a:p>
            <a:pPr marL="914400" lvl="1" indent="-457200">
              <a:buFont typeface="+mj-lt"/>
              <a:buAutoNum type="arabicPeriod" startAt="3"/>
            </a:pPr>
            <a:r>
              <a:rPr lang="en-US" sz="2800" dirty="0" smtClean="0">
                <a:latin typeface="+mn-lt"/>
              </a:rPr>
              <a:t>Assign load allocations in the TMDL </a:t>
            </a:r>
          </a:p>
          <a:p>
            <a:pPr marL="1371600" lvl="2" indent="-457200">
              <a:buFont typeface="Arial" pitchFamily="34" charset="0"/>
              <a:buChar char="•"/>
            </a:pPr>
            <a:r>
              <a:rPr lang="en-US" sz="2800" dirty="0" smtClean="0">
                <a:latin typeface="+mn-lt"/>
              </a:rPr>
              <a:t>More thorough source identification</a:t>
            </a:r>
          </a:p>
          <a:p>
            <a:pPr marL="1371600" lvl="2" indent="-457200">
              <a:buFont typeface="Arial" pitchFamily="34" charset="0"/>
              <a:buChar char="•"/>
            </a:pPr>
            <a:r>
              <a:rPr lang="en-US" sz="2800" dirty="0" smtClean="0">
                <a:latin typeface="+mn-lt"/>
              </a:rPr>
              <a:t>Include Air sources if appropriate</a:t>
            </a:r>
          </a:p>
          <a:p>
            <a:pPr marL="914400" lvl="1" indent="-457200">
              <a:buFont typeface="+mj-lt"/>
              <a:buAutoNum type="arabicPeriod" startAt="3"/>
            </a:pPr>
            <a:endParaRPr lang="en-US" sz="2800" dirty="0" smtClean="0">
              <a:latin typeface="+mn-lt"/>
            </a:endParaRPr>
          </a:p>
          <a:p>
            <a:pPr marL="914400" lvl="1" indent="-457200">
              <a:buFont typeface="+mj-lt"/>
              <a:buAutoNum type="arabicPeriod" startAt="3"/>
            </a:pPr>
            <a:r>
              <a:rPr lang="en-US" sz="2800" dirty="0" smtClean="0">
                <a:latin typeface="+mn-lt"/>
              </a:rPr>
              <a:t>Determine the environmental condition needed to meet the Load Allocation (for example, vegetation targets along streams) during TMDL development </a:t>
            </a:r>
          </a:p>
          <a:p>
            <a:pPr marL="914400" lvl="1" indent="-457200">
              <a:buFont typeface="+mj-lt"/>
              <a:buAutoNum type="arabicPeriod" startAt="3"/>
            </a:pPr>
            <a:endParaRPr lang="en-US" sz="2400" dirty="0" smtClean="0">
              <a:latin typeface="+mn-lt"/>
            </a:endParaRPr>
          </a:p>
          <a:p>
            <a:pPr marL="914400" lvl="1" indent="-457200"/>
            <a:endParaRPr lang="en-US" sz="2400" dirty="0" smtClean="0">
              <a:latin typeface="+mn-lt"/>
            </a:endParaRPr>
          </a:p>
        </p:txBody>
      </p:sp>
      <p:sp>
        <p:nvSpPr>
          <p:cNvPr id="4" name="Rectangle 3"/>
          <p:cNvSpPr/>
          <p:nvPr/>
        </p:nvSpPr>
        <p:spPr>
          <a:xfrm>
            <a:off x="1389106" y="228600"/>
            <a:ext cx="6340198" cy="707886"/>
          </a:xfrm>
          <a:prstGeom prst="rect">
            <a:avLst/>
          </a:prstGeom>
        </p:spPr>
        <p:txBody>
          <a:bodyPr wrap="none">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Proposed TMDLs Strategy</a:t>
            </a:r>
            <a:endParaRPr lang="en-US" sz="40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21</a:t>
            </a:fld>
            <a:endParaRPr lang="en-US"/>
          </a:p>
        </p:txBody>
      </p:sp>
      <p:sp>
        <p:nvSpPr>
          <p:cNvPr id="3" name="Rectangle 2"/>
          <p:cNvSpPr/>
          <p:nvPr/>
        </p:nvSpPr>
        <p:spPr>
          <a:xfrm>
            <a:off x="228600" y="1295400"/>
            <a:ext cx="8305800" cy="5509200"/>
          </a:xfrm>
          <a:prstGeom prst="rect">
            <a:avLst/>
          </a:prstGeom>
        </p:spPr>
        <p:txBody>
          <a:bodyPr wrap="square">
            <a:spAutoFit/>
          </a:bodyPr>
          <a:lstStyle/>
          <a:p>
            <a:pPr marL="914400" lvl="1" indent="-457200"/>
            <a:endParaRPr lang="en-US" sz="2400" dirty="0" smtClean="0">
              <a:latin typeface="+mn-lt"/>
            </a:endParaRPr>
          </a:p>
          <a:p>
            <a:pPr marL="914400" lvl="1" indent="-457200">
              <a:buFont typeface="+mj-lt"/>
              <a:buAutoNum type="arabicPeriod" startAt="5"/>
            </a:pPr>
            <a:r>
              <a:rPr lang="en-US" sz="2800" dirty="0" smtClean="0">
                <a:latin typeface="+mn-lt"/>
              </a:rPr>
              <a:t>Identify “safe harbor” BMPs (including geographical scope and frequency) that could be used to meet the load allocation.  Specify where and how often they are needed </a:t>
            </a:r>
          </a:p>
          <a:p>
            <a:pPr marL="457200" lvl="0" indent="-457200">
              <a:buFont typeface="+mj-lt"/>
              <a:buAutoNum type="arabicPeriod" startAt="5"/>
            </a:pPr>
            <a:endParaRPr lang="en-US" sz="2800" dirty="0" smtClean="0">
              <a:latin typeface="+mn-lt"/>
            </a:endParaRPr>
          </a:p>
          <a:p>
            <a:pPr marL="914400" lvl="1" indent="-457200">
              <a:buFont typeface="+mj-lt"/>
              <a:buAutoNum type="arabicPeriod" startAt="6"/>
            </a:pPr>
            <a:r>
              <a:rPr lang="en-US" sz="2800" dirty="0" smtClean="0">
                <a:latin typeface="+mn-lt"/>
              </a:rPr>
              <a:t>Require sources to include benchmarks in the TMDL implementation plan to show how and when they will meet their load allocation.</a:t>
            </a:r>
          </a:p>
          <a:p>
            <a:pPr marL="914400" lvl="1" indent="-457200"/>
            <a:endParaRPr lang="en-US" sz="2400" dirty="0" smtClean="0">
              <a:latin typeface="+mn-lt"/>
            </a:endParaRPr>
          </a:p>
          <a:p>
            <a:pPr marL="914400" lvl="1" indent="-457200"/>
            <a:endParaRPr lang="en-US" sz="2400" dirty="0" smtClean="0">
              <a:latin typeface="+mn-lt"/>
            </a:endParaRPr>
          </a:p>
        </p:txBody>
      </p:sp>
      <p:sp>
        <p:nvSpPr>
          <p:cNvPr id="4" name="Rectangle 3"/>
          <p:cNvSpPr/>
          <p:nvPr/>
        </p:nvSpPr>
        <p:spPr>
          <a:xfrm>
            <a:off x="1389105" y="228600"/>
            <a:ext cx="6340198" cy="707886"/>
          </a:xfrm>
          <a:prstGeom prst="rect">
            <a:avLst/>
          </a:prstGeom>
        </p:spPr>
        <p:txBody>
          <a:bodyPr wrap="none">
            <a:spAutoFit/>
          </a:bodyPr>
          <a:lstStyle/>
          <a:p>
            <a:pPr algn="ctr"/>
            <a:r>
              <a:rPr lang="en-US" sz="4000" b="1" dirty="0" smtClean="0">
                <a:solidFill>
                  <a:schemeClr val="tx2"/>
                </a:solidFill>
                <a:effectLst>
                  <a:outerShdw blurRad="38100" dist="38100" dir="2700000" algn="tl">
                    <a:srgbClr val="000000">
                      <a:alpha val="43137"/>
                    </a:srgbClr>
                  </a:outerShdw>
                </a:effectLst>
                <a:latin typeface="+mn-lt"/>
              </a:rPr>
              <a:t>Proposed TMDLs Strategy</a:t>
            </a:r>
            <a:endParaRPr lang="en-US" sz="40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Questions to Consider</a:t>
            </a:r>
            <a:endParaRPr lang="en-US" sz="3600" dirty="0">
              <a:latin typeface="Calibri" pitchFamily="34" charset="0"/>
            </a:endParaRPr>
          </a:p>
        </p:txBody>
      </p:sp>
      <p:sp>
        <p:nvSpPr>
          <p:cNvPr id="3" name="Content Placeholder 2"/>
          <p:cNvSpPr>
            <a:spLocks noGrp="1"/>
          </p:cNvSpPr>
          <p:nvPr>
            <p:ph idx="1"/>
          </p:nvPr>
        </p:nvSpPr>
        <p:spPr/>
        <p:txBody>
          <a:bodyPr/>
          <a:lstStyle/>
          <a:p>
            <a:r>
              <a:rPr lang="en-US" sz="2800" dirty="0" smtClean="0">
                <a:latin typeface="Calibri" pitchFamily="34" charset="0"/>
              </a:rPr>
              <a:t>What are the impediments to reducing pollutant loads from Non-NPDES sources?</a:t>
            </a:r>
          </a:p>
          <a:p>
            <a:r>
              <a:rPr lang="en-US" sz="2800" dirty="0" smtClean="0">
                <a:latin typeface="Calibri" pitchFamily="34" charset="0"/>
              </a:rPr>
              <a:t>What are the impediments to implementing TMDLs for Non-NPDES sources?</a:t>
            </a:r>
          </a:p>
          <a:p>
            <a:r>
              <a:rPr lang="en-US" sz="2800" dirty="0" smtClean="0">
                <a:latin typeface="Calibri" pitchFamily="34" charset="0"/>
              </a:rPr>
              <a:t>What should be included in Implementation Ready TMDLs?</a:t>
            </a:r>
          </a:p>
          <a:p>
            <a:r>
              <a:rPr lang="en-US" sz="2800" dirty="0" smtClean="0">
                <a:latin typeface="Calibri" pitchFamily="34" charset="0"/>
              </a:rPr>
              <a:t>How should these approaches be institutionalized: Guidance; IMD; OARs; ORSs?</a:t>
            </a:r>
            <a:endParaRPr lang="en-US" sz="28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2514600" y="5791200"/>
            <a:ext cx="6629400" cy="523220"/>
          </a:xfrm>
          <a:prstGeom prst="rect">
            <a:avLst/>
          </a:prstGeom>
          <a:noFill/>
          <a:ln w="9525">
            <a:noFill/>
            <a:miter lim="800000"/>
            <a:headEnd/>
            <a:tailEnd/>
          </a:ln>
          <a:effectLst/>
        </p:spPr>
        <p:txBody>
          <a:bodyPr wrap="square">
            <a:spAutoFit/>
          </a:bodyPr>
          <a:lstStyle/>
          <a:p>
            <a:pPr eaLnBrk="0" hangingPunct="0">
              <a:spcBef>
                <a:spcPct val="50000"/>
              </a:spcBef>
            </a:pPr>
            <a:r>
              <a:rPr lang="en-US" sz="2800" dirty="0">
                <a:latin typeface="Calibri" pitchFamily="34" charset="0"/>
              </a:rPr>
              <a:t>WLA </a:t>
            </a:r>
            <a:r>
              <a:rPr lang="en-US" sz="2800" dirty="0" smtClean="0">
                <a:latin typeface="Calibri" pitchFamily="34" charset="0"/>
              </a:rPr>
              <a:t>    +        </a:t>
            </a:r>
            <a:r>
              <a:rPr lang="en-US" sz="2800" dirty="0" err="1" smtClean="0">
                <a:latin typeface="Calibri" pitchFamily="34" charset="0"/>
              </a:rPr>
              <a:t>LA</a:t>
            </a:r>
            <a:r>
              <a:rPr lang="en-US" sz="2800" b="1" baseline="-25000" dirty="0" err="1" smtClean="0">
                <a:latin typeface="Calibri" pitchFamily="34" charset="0"/>
              </a:rPr>
              <a:t>np</a:t>
            </a:r>
            <a:r>
              <a:rPr lang="en-US" sz="2800" b="1" baseline="-25000" dirty="0" smtClean="0">
                <a:latin typeface="Calibri" pitchFamily="34" charset="0"/>
              </a:rPr>
              <a:t>        </a:t>
            </a:r>
            <a:r>
              <a:rPr lang="en-US" sz="2800" dirty="0" smtClean="0">
                <a:latin typeface="Calibri" pitchFamily="34" charset="0"/>
              </a:rPr>
              <a:t>+</a:t>
            </a:r>
            <a:r>
              <a:rPr lang="en-US" sz="2800" b="1" baseline="-25000" dirty="0" smtClean="0">
                <a:latin typeface="Calibri" pitchFamily="34" charset="0"/>
              </a:rPr>
              <a:t>    </a:t>
            </a:r>
            <a:r>
              <a:rPr lang="en-US" sz="2800" dirty="0" smtClean="0">
                <a:latin typeface="Calibri" pitchFamily="34" charset="0"/>
              </a:rPr>
              <a:t>LA </a:t>
            </a:r>
            <a:r>
              <a:rPr lang="en-US" sz="2800" b="1" baseline="-25000" dirty="0" err="1">
                <a:latin typeface="Calibri" pitchFamily="34" charset="0"/>
              </a:rPr>
              <a:t>bs</a:t>
            </a:r>
            <a:r>
              <a:rPr lang="en-US" sz="2800" dirty="0">
                <a:latin typeface="Calibri" pitchFamily="34" charset="0"/>
              </a:rPr>
              <a:t> </a:t>
            </a:r>
            <a:r>
              <a:rPr lang="en-US" sz="2800" dirty="0" smtClean="0">
                <a:latin typeface="Calibri" pitchFamily="34" charset="0"/>
              </a:rPr>
              <a:t>  +  MOS </a:t>
            </a:r>
            <a:r>
              <a:rPr lang="en-US" sz="2800" dirty="0">
                <a:latin typeface="Calibri" pitchFamily="34" charset="0"/>
              </a:rPr>
              <a:t>+ </a:t>
            </a:r>
            <a:r>
              <a:rPr lang="en-US" sz="2800" dirty="0" smtClean="0">
                <a:latin typeface="Calibri" pitchFamily="34" charset="0"/>
              </a:rPr>
              <a:t> RC</a:t>
            </a:r>
            <a:endParaRPr lang="en-US" sz="2800" dirty="0">
              <a:latin typeface="Calibri" pitchFamily="34" charset="0"/>
            </a:endParaRPr>
          </a:p>
        </p:txBody>
      </p:sp>
      <p:sp>
        <p:nvSpPr>
          <p:cNvPr id="28677" name="Text Box 5"/>
          <p:cNvSpPr txBox="1">
            <a:spLocks noChangeArrowheads="1"/>
          </p:cNvSpPr>
          <p:nvPr/>
        </p:nvSpPr>
        <p:spPr bwMode="auto">
          <a:xfrm>
            <a:off x="1066800" y="1447800"/>
            <a:ext cx="2897188" cy="519113"/>
          </a:xfrm>
          <a:prstGeom prst="rect">
            <a:avLst/>
          </a:prstGeom>
          <a:noFill/>
          <a:ln w="9525">
            <a:noFill/>
            <a:miter lim="800000"/>
            <a:headEnd/>
            <a:tailEnd/>
          </a:ln>
          <a:effectLst/>
        </p:spPr>
        <p:txBody>
          <a:bodyPr>
            <a:spAutoFit/>
          </a:bodyPr>
          <a:lstStyle/>
          <a:p>
            <a:pPr eaLnBrk="0" hangingPunct="0">
              <a:spcBef>
                <a:spcPct val="50000"/>
              </a:spcBef>
            </a:pPr>
            <a:r>
              <a:rPr lang="en-US" sz="2800" b="1" dirty="0">
                <a:effectLst>
                  <a:outerShdw blurRad="38100" dist="38100" dir="2700000" algn="tl">
                    <a:srgbClr val="000000">
                      <a:alpha val="43137"/>
                    </a:srgbClr>
                  </a:outerShdw>
                </a:effectLst>
                <a:latin typeface="Calibri" pitchFamily="34" charset="0"/>
              </a:rPr>
              <a:t>Point Sources</a:t>
            </a:r>
            <a:endParaRPr lang="en-US" sz="2400" b="1" dirty="0">
              <a:effectLst>
                <a:outerShdw blurRad="38100" dist="38100" dir="2700000" algn="tl">
                  <a:srgbClr val="000000">
                    <a:alpha val="43137"/>
                  </a:srgbClr>
                </a:outerShdw>
              </a:effectLst>
              <a:latin typeface="Calibri" pitchFamily="34" charset="0"/>
            </a:endParaRPr>
          </a:p>
        </p:txBody>
      </p:sp>
      <p:sp>
        <p:nvSpPr>
          <p:cNvPr id="28678" name="Text Box 6"/>
          <p:cNvSpPr txBox="1">
            <a:spLocks noChangeArrowheads="1"/>
          </p:cNvSpPr>
          <p:nvPr/>
        </p:nvSpPr>
        <p:spPr bwMode="auto">
          <a:xfrm>
            <a:off x="4724400" y="1447800"/>
            <a:ext cx="3962400" cy="523220"/>
          </a:xfrm>
          <a:prstGeom prst="rect">
            <a:avLst/>
          </a:prstGeom>
          <a:noFill/>
          <a:ln w="9525">
            <a:noFill/>
            <a:miter lim="800000"/>
            <a:headEnd/>
            <a:tailEnd/>
          </a:ln>
          <a:effectLst/>
        </p:spPr>
        <p:txBody>
          <a:bodyPr wrap="square">
            <a:spAutoFit/>
          </a:bodyPr>
          <a:lstStyle/>
          <a:p>
            <a:pPr eaLnBrk="0" hangingPunct="0">
              <a:spcBef>
                <a:spcPct val="50000"/>
              </a:spcBef>
            </a:pPr>
            <a:r>
              <a:rPr lang="en-US" sz="2800" b="1" dirty="0" smtClean="0">
                <a:effectLst>
                  <a:outerShdw blurRad="38100" dist="38100" dir="2700000" algn="tl">
                    <a:srgbClr val="000000">
                      <a:alpha val="43137"/>
                    </a:srgbClr>
                  </a:outerShdw>
                </a:effectLst>
                <a:latin typeface="Calibri" pitchFamily="34" charset="0"/>
              </a:rPr>
              <a:t>Nonpoint </a:t>
            </a:r>
            <a:r>
              <a:rPr lang="en-US" sz="2800" b="1" dirty="0">
                <a:effectLst>
                  <a:outerShdw blurRad="38100" dist="38100" dir="2700000" algn="tl">
                    <a:srgbClr val="000000">
                      <a:alpha val="43137"/>
                    </a:srgbClr>
                  </a:outerShdw>
                </a:effectLst>
                <a:latin typeface="Calibri" pitchFamily="34" charset="0"/>
              </a:rPr>
              <a:t>Sources</a:t>
            </a:r>
            <a:endParaRPr lang="en-US" sz="2400" b="1" dirty="0">
              <a:effectLst>
                <a:outerShdw blurRad="38100" dist="38100" dir="2700000" algn="tl">
                  <a:srgbClr val="000000">
                    <a:alpha val="43137"/>
                  </a:srgbClr>
                </a:outerShdw>
              </a:effectLst>
              <a:latin typeface="Calibri" pitchFamily="34" charset="0"/>
            </a:endParaRPr>
          </a:p>
        </p:txBody>
      </p:sp>
      <p:grpSp>
        <p:nvGrpSpPr>
          <p:cNvPr id="2" name="Group 7"/>
          <p:cNvGrpSpPr>
            <a:grpSpLocks/>
          </p:cNvGrpSpPr>
          <p:nvPr/>
        </p:nvGrpSpPr>
        <p:grpSpPr bwMode="auto">
          <a:xfrm>
            <a:off x="990600" y="2133600"/>
            <a:ext cx="7067550" cy="3535363"/>
            <a:chOff x="0" y="528"/>
            <a:chExt cx="5760" cy="3019"/>
          </a:xfrm>
        </p:grpSpPr>
        <p:graphicFrame>
          <p:nvGraphicFramePr>
            <p:cNvPr id="28680" name="Object 8"/>
            <p:cNvGraphicFramePr>
              <a:graphicFrameLocks noChangeAspect="1"/>
            </p:cNvGraphicFramePr>
            <p:nvPr/>
          </p:nvGraphicFramePr>
          <p:xfrm>
            <a:off x="0" y="2111"/>
            <a:ext cx="5760" cy="415"/>
          </p:xfrm>
          <a:graphic>
            <a:graphicData uri="http://schemas.openxmlformats.org/presentationml/2006/ole">
              <p:oleObj spid="_x0000_s1026" name="Clip" r:id="rId3" imgW="2508480" imgH="298080" progId="">
                <p:embed/>
              </p:oleObj>
            </a:graphicData>
          </a:graphic>
        </p:graphicFrame>
        <p:sp>
          <p:nvSpPr>
            <p:cNvPr id="28681" name="Rectangle 9"/>
            <p:cNvSpPr>
              <a:spLocks noChangeArrowheads="1"/>
            </p:cNvSpPr>
            <p:nvPr/>
          </p:nvSpPr>
          <p:spPr bwMode="auto">
            <a:xfrm>
              <a:off x="0" y="2562"/>
              <a:ext cx="5760" cy="808"/>
            </a:xfrm>
            <a:prstGeom prst="rect">
              <a:avLst/>
            </a:prstGeom>
            <a:solidFill>
              <a:schemeClr val="accent2"/>
            </a:solidFill>
            <a:ln w="9525">
              <a:noFill/>
              <a:miter lim="800000"/>
              <a:headEnd/>
              <a:tailEnd/>
            </a:ln>
            <a:effectLst/>
          </p:spPr>
          <p:txBody>
            <a:bodyPr wrap="none" anchor="ctr"/>
            <a:lstStyle/>
            <a:p>
              <a:endParaRPr lang="en-US"/>
            </a:p>
          </p:txBody>
        </p:sp>
        <p:sp>
          <p:nvSpPr>
            <p:cNvPr id="28682" name="Line 10"/>
            <p:cNvSpPr>
              <a:spLocks noChangeShapeType="1"/>
            </p:cNvSpPr>
            <p:nvPr/>
          </p:nvSpPr>
          <p:spPr bwMode="auto">
            <a:xfrm>
              <a:off x="0" y="2539"/>
              <a:ext cx="5760" cy="1"/>
            </a:xfrm>
            <a:prstGeom prst="line">
              <a:avLst/>
            </a:prstGeom>
            <a:noFill/>
            <a:ln w="76200">
              <a:solidFill>
                <a:srgbClr val="CC6600"/>
              </a:solidFill>
              <a:round/>
              <a:headEnd/>
              <a:tailEnd/>
            </a:ln>
            <a:effectLst/>
          </p:spPr>
          <p:txBody>
            <a:bodyPr wrap="none" anchor="ctr"/>
            <a:lstStyle/>
            <a:p>
              <a:endParaRPr lang="en-US"/>
            </a:p>
          </p:txBody>
        </p:sp>
        <p:sp>
          <p:nvSpPr>
            <p:cNvPr id="28683" name="Line 11"/>
            <p:cNvSpPr>
              <a:spLocks noChangeShapeType="1"/>
            </p:cNvSpPr>
            <p:nvPr/>
          </p:nvSpPr>
          <p:spPr bwMode="auto">
            <a:xfrm flipV="1">
              <a:off x="1243" y="2561"/>
              <a:ext cx="821" cy="986"/>
            </a:xfrm>
            <a:prstGeom prst="line">
              <a:avLst/>
            </a:prstGeom>
            <a:noFill/>
            <a:ln w="38100">
              <a:solidFill>
                <a:schemeClr val="bg1"/>
              </a:solidFill>
              <a:round/>
              <a:headEnd/>
              <a:tailEnd type="triangle" w="med" len="med"/>
            </a:ln>
            <a:effectLst/>
          </p:spPr>
          <p:txBody>
            <a:bodyPr wrap="none" anchor="ctr"/>
            <a:lstStyle/>
            <a:p>
              <a:endParaRPr lang="en-US"/>
            </a:p>
          </p:txBody>
        </p:sp>
        <p:graphicFrame>
          <p:nvGraphicFramePr>
            <p:cNvPr id="28684" name="Object 12"/>
            <p:cNvGraphicFramePr>
              <a:graphicFrameLocks noChangeAspect="1"/>
            </p:cNvGraphicFramePr>
            <p:nvPr/>
          </p:nvGraphicFramePr>
          <p:xfrm>
            <a:off x="4928" y="1156"/>
            <a:ext cx="672" cy="715"/>
          </p:xfrm>
          <a:graphic>
            <a:graphicData uri="http://schemas.openxmlformats.org/presentationml/2006/ole">
              <p:oleObj spid="_x0000_s1027" name="Clip" r:id="rId4" imgW="1810080" imgH="1796400" progId="">
                <p:embed/>
              </p:oleObj>
            </a:graphicData>
          </a:graphic>
        </p:graphicFrame>
        <p:graphicFrame>
          <p:nvGraphicFramePr>
            <p:cNvPr id="28685" name="Object 13"/>
            <p:cNvGraphicFramePr>
              <a:graphicFrameLocks noChangeAspect="1"/>
            </p:cNvGraphicFramePr>
            <p:nvPr/>
          </p:nvGraphicFramePr>
          <p:xfrm>
            <a:off x="144" y="1056"/>
            <a:ext cx="816" cy="519"/>
          </p:xfrm>
          <a:graphic>
            <a:graphicData uri="http://schemas.openxmlformats.org/presentationml/2006/ole">
              <p:oleObj spid="_x0000_s1028" name="Clip" r:id="rId5" imgW="1650240" imgH="1049760" progId="">
                <p:embed/>
              </p:oleObj>
            </a:graphicData>
          </a:graphic>
        </p:graphicFrame>
        <p:graphicFrame>
          <p:nvGraphicFramePr>
            <p:cNvPr id="28686" name="Object 14"/>
            <p:cNvGraphicFramePr>
              <a:graphicFrameLocks noChangeAspect="1"/>
            </p:cNvGraphicFramePr>
            <p:nvPr/>
          </p:nvGraphicFramePr>
          <p:xfrm>
            <a:off x="1151" y="1008"/>
            <a:ext cx="672" cy="672"/>
          </p:xfrm>
          <a:graphic>
            <a:graphicData uri="http://schemas.openxmlformats.org/presentationml/2006/ole">
              <p:oleObj spid="_x0000_s1029" name="Clip" r:id="rId6" imgW="2272320" imgH="2273760" progId="">
                <p:embed/>
              </p:oleObj>
            </a:graphicData>
          </a:graphic>
        </p:graphicFrame>
        <p:graphicFrame>
          <p:nvGraphicFramePr>
            <p:cNvPr id="28687" name="Object 15"/>
            <p:cNvGraphicFramePr>
              <a:graphicFrameLocks noChangeAspect="1"/>
            </p:cNvGraphicFramePr>
            <p:nvPr/>
          </p:nvGraphicFramePr>
          <p:xfrm>
            <a:off x="2645" y="1092"/>
            <a:ext cx="816" cy="653"/>
          </p:xfrm>
          <a:graphic>
            <a:graphicData uri="http://schemas.openxmlformats.org/presentationml/2006/ole">
              <p:oleObj spid="_x0000_s1030" name="Clip" r:id="rId7" imgW="2970720" imgH="2376360" progId="">
                <p:embed/>
              </p:oleObj>
            </a:graphicData>
          </a:graphic>
        </p:graphicFrame>
        <p:graphicFrame>
          <p:nvGraphicFramePr>
            <p:cNvPr id="28688" name="Object 16"/>
            <p:cNvGraphicFramePr>
              <a:graphicFrameLocks noChangeAspect="1"/>
            </p:cNvGraphicFramePr>
            <p:nvPr/>
          </p:nvGraphicFramePr>
          <p:xfrm>
            <a:off x="3288" y="576"/>
            <a:ext cx="912" cy="552"/>
          </p:xfrm>
          <a:graphic>
            <a:graphicData uri="http://schemas.openxmlformats.org/presentationml/2006/ole">
              <p:oleObj spid="_x0000_s1031" name="Clip" r:id="rId8" imgW="3504960" imgH="1935720" progId="">
                <p:embed/>
              </p:oleObj>
            </a:graphicData>
          </a:graphic>
        </p:graphicFrame>
        <p:sp>
          <p:nvSpPr>
            <p:cNvPr id="28689" name="Line 17"/>
            <p:cNvSpPr>
              <a:spLocks noChangeShapeType="1"/>
            </p:cNvSpPr>
            <p:nvPr/>
          </p:nvSpPr>
          <p:spPr bwMode="auto">
            <a:xfrm>
              <a:off x="5232" y="1863"/>
              <a:ext cx="1" cy="621"/>
            </a:xfrm>
            <a:prstGeom prst="line">
              <a:avLst/>
            </a:prstGeom>
            <a:noFill/>
            <a:ln w="38100">
              <a:solidFill>
                <a:srgbClr val="CC6600"/>
              </a:solidFill>
              <a:round/>
              <a:headEnd/>
              <a:tailEnd type="triangle" w="med" len="med"/>
            </a:ln>
            <a:effectLst/>
          </p:spPr>
          <p:txBody>
            <a:bodyPr wrap="none" anchor="ctr"/>
            <a:lstStyle/>
            <a:p>
              <a:endParaRPr lang="en-US"/>
            </a:p>
          </p:txBody>
        </p:sp>
        <p:sp>
          <p:nvSpPr>
            <p:cNvPr id="28690" name="Line 18"/>
            <p:cNvSpPr>
              <a:spLocks noChangeShapeType="1"/>
            </p:cNvSpPr>
            <p:nvPr/>
          </p:nvSpPr>
          <p:spPr bwMode="auto">
            <a:xfrm>
              <a:off x="4367" y="1810"/>
              <a:ext cx="13" cy="693"/>
            </a:xfrm>
            <a:prstGeom prst="line">
              <a:avLst/>
            </a:prstGeom>
            <a:noFill/>
            <a:ln w="38100">
              <a:solidFill>
                <a:srgbClr val="CC6600"/>
              </a:solidFill>
              <a:round/>
              <a:headEnd/>
              <a:tailEnd type="triangle" w="med" len="med"/>
            </a:ln>
            <a:effectLst/>
          </p:spPr>
          <p:txBody>
            <a:bodyPr wrap="none" anchor="ctr"/>
            <a:lstStyle/>
            <a:p>
              <a:endParaRPr lang="en-US"/>
            </a:p>
          </p:txBody>
        </p:sp>
        <p:sp>
          <p:nvSpPr>
            <p:cNvPr id="28691" name="Line 19"/>
            <p:cNvSpPr>
              <a:spLocks noChangeShapeType="1"/>
            </p:cNvSpPr>
            <p:nvPr/>
          </p:nvSpPr>
          <p:spPr bwMode="auto">
            <a:xfrm flipH="1">
              <a:off x="3707" y="1164"/>
              <a:ext cx="1" cy="1328"/>
            </a:xfrm>
            <a:prstGeom prst="line">
              <a:avLst/>
            </a:prstGeom>
            <a:noFill/>
            <a:ln w="38100">
              <a:solidFill>
                <a:srgbClr val="CC6600"/>
              </a:solidFill>
              <a:round/>
              <a:headEnd/>
              <a:tailEnd type="triangle" w="med" len="med"/>
            </a:ln>
            <a:effectLst/>
          </p:spPr>
          <p:txBody>
            <a:bodyPr wrap="none" anchor="ctr"/>
            <a:lstStyle/>
            <a:p>
              <a:endParaRPr lang="en-US"/>
            </a:p>
          </p:txBody>
        </p:sp>
        <p:sp>
          <p:nvSpPr>
            <p:cNvPr id="28692" name="Line 20"/>
            <p:cNvSpPr>
              <a:spLocks noChangeShapeType="1"/>
            </p:cNvSpPr>
            <p:nvPr/>
          </p:nvSpPr>
          <p:spPr bwMode="auto">
            <a:xfrm>
              <a:off x="3030" y="1753"/>
              <a:ext cx="1" cy="738"/>
            </a:xfrm>
            <a:prstGeom prst="line">
              <a:avLst/>
            </a:prstGeom>
            <a:noFill/>
            <a:ln w="38100">
              <a:solidFill>
                <a:srgbClr val="CC6600"/>
              </a:solidFill>
              <a:round/>
              <a:headEnd/>
              <a:tailEnd type="triangle" w="med" len="med"/>
            </a:ln>
            <a:effectLst/>
          </p:spPr>
          <p:txBody>
            <a:bodyPr wrap="none" anchor="ctr"/>
            <a:lstStyle/>
            <a:p>
              <a:endParaRPr lang="en-US"/>
            </a:p>
          </p:txBody>
        </p:sp>
        <p:sp>
          <p:nvSpPr>
            <p:cNvPr id="28693" name="Line 21"/>
            <p:cNvSpPr>
              <a:spLocks noChangeShapeType="1"/>
            </p:cNvSpPr>
            <p:nvPr/>
          </p:nvSpPr>
          <p:spPr bwMode="auto">
            <a:xfrm>
              <a:off x="1464" y="1636"/>
              <a:ext cx="1" cy="889"/>
            </a:xfrm>
            <a:prstGeom prst="line">
              <a:avLst/>
            </a:prstGeom>
            <a:noFill/>
            <a:ln w="38100">
              <a:solidFill>
                <a:srgbClr val="CC6600"/>
              </a:solidFill>
              <a:round/>
              <a:headEnd/>
              <a:tailEnd type="triangle" w="med" len="med"/>
            </a:ln>
            <a:effectLst/>
          </p:spPr>
          <p:txBody>
            <a:bodyPr wrap="none" anchor="ctr"/>
            <a:lstStyle/>
            <a:p>
              <a:endParaRPr lang="en-US"/>
            </a:p>
          </p:txBody>
        </p:sp>
        <p:sp>
          <p:nvSpPr>
            <p:cNvPr id="28694" name="Line 22"/>
            <p:cNvSpPr>
              <a:spLocks noChangeShapeType="1"/>
            </p:cNvSpPr>
            <p:nvPr/>
          </p:nvSpPr>
          <p:spPr bwMode="auto">
            <a:xfrm>
              <a:off x="899" y="1498"/>
              <a:ext cx="1" cy="1037"/>
            </a:xfrm>
            <a:prstGeom prst="line">
              <a:avLst/>
            </a:prstGeom>
            <a:noFill/>
            <a:ln w="38100">
              <a:solidFill>
                <a:srgbClr val="CC6600"/>
              </a:solidFill>
              <a:round/>
              <a:headEnd/>
              <a:tailEnd type="triangle" w="med" len="med"/>
            </a:ln>
            <a:effectLst/>
          </p:spPr>
          <p:txBody>
            <a:bodyPr wrap="none" anchor="ctr"/>
            <a:lstStyle/>
            <a:p>
              <a:endParaRPr lang="en-US"/>
            </a:p>
          </p:txBody>
        </p:sp>
        <p:graphicFrame>
          <p:nvGraphicFramePr>
            <p:cNvPr id="28695" name="Object 23"/>
            <p:cNvGraphicFramePr>
              <a:graphicFrameLocks noChangeAspect="1"/>
            </p:cNvGraphicFramePr>
            <p:nvPr/>
          </p:nvGraphicFramePr>
          <p:xfrm>
            <a:off x="3973" y="1161"/>
            <a:ext cx="713" cy="607"/>
          </p:xfrm>
          <a:graphic>
            <a:graphicData uri="http://schemas.openxmlformats.org/presentationml/2006/ole">
              <p:oleObj spid="_x0000_s1032" name="Clip" r:id="rId9" imgW="1815840" imgH="1791720" progId="">
                <p:embed/>
              </p:oleObj>
            </a:graphicData>
          </a:graphic>
        </p:graphicFrame>
        <p:graphicFrame>
          <p:nvGraphicFramePr>
            <p:cNvPr id="28696" name="Object 24"/>
            <p:cNvGraphicFramePr>
              <a:graphicFrameLocks noChangeAspect="1"/>
            </p:cNvGraphicFramePr>
            <p:nvPr/>
          </p:nvGraphicFramePr>
          <p:xfrm>
            <a:off x="3830" y="2858"/>
            <a:ext cx="767" cy="301"/>
          </p:xfrm>
          <a:graphic>
            <a:graphicData uri="http://schemas.openxmlformats.org/presentationml/2006/ole">
              <p:oleObj spid="_x0000_s1033" name="Clip" r:id="rId10" imgW="1833480" imgH="718920" progId="">
                <p:embed/>
              </p:oleObj>
            </a:graphicData>
          </a:graphic>
        </p:graphicFrame>
        <p:sp>
          <p:nvSpPr>
            <p:cNvPr id="28697" name="Line 25"/>
            <p:cNvSpPr>
              <a:spLocks noChangeShapeType="1"/>
            </p:cNvSpPr>
            <p:nvPr/>
          </p:nvSpPr>
          <p:spPr bwMode="auto">
            <a:xfrm flipH="1">
              <a:off x="4876" y="1267"/>
              <a:ext cx="1" cy="1221"/>
            </a:xfrm>
            <a:prstGeom prst="line">
              <a:avLst/>
            </a:prstGeom>
            <a:noFill/>
            <a:ln w="38100">
              <a:solidFill>
                <a:srgbClr val="CC6600"/>
              </a:solidFill>
              <a:round/>
              <a:headEnd/>
              <a:tailEnd type="triangle" w="med" len="med"/>
            </a:ln>
            <a:effectLst/>
          </p:spPr>
          <p:txBody>
            <a:bodyPr wrap="none" anchor="ctr"/>
            <a:lstStyle/>
            <a:p>
              <a:endParaRPr lang="en-US"/>
            </a:p>
          </p:txBody>
        </p:sp>
        <p:graphicFrame>
          <p:nvGraphicFramePr>
            <p:cNvPr id="28698" name="Object 26"/>
            <p:cNvGraphicFramePr>
              <a:graphicFrameLocks noChangeAspect="1"/>
            </p:cNvGraphicFramePr>
            <p:nvPr/>
          </p:nvGraphicFramePr>
          <p:xfrm>
            <a:off x="4507" y="528"/>
            <a:ext cx="746" cy="624"/>
          </p:xfrm>
          <a:graphic>
            <a:graphicData uri="http://schemas.openxmlformats.org/presentationml/2006/ole">
              <p:oleObj spid="_x0000_s1034" name="Clip" r:id="rId11" imgW="1826640" imgH="1384920" progId="">
                <p:embed/>
              </p:oleObj>
            </a:graphicData>
          </a:graphic>
        </p:graphicFrame>
      </p:grpSp>
      <p:sp>
        <p:nvSpPr>
          <p:cNvPr id="28699" name="Text Box 27"/>
          <p:cNvSpPr txBox="1">
            <a:spLocks noChangeArrowheads="1"/>
          </p:cNvSpPr>
          <p:nvPr/>
        </p:nvSpPr>
        <p:spPr bwMode="auto">
          <a:xfrm>
            <a:off x="1066800" y="457200"/>
            <a:ext cx="7620000" cy="549275"/>
          </a:xfrm>
          <a:prstGeom prst="rect">
            <a:avLst/>
          </a:prstGeom>
          <a:noFill/>
          <a:ln w="9525">
            <a:noFill/>
            <a:miter lim="800000"/>
            <a:headEnd/>
            <a:tailEnd/>
          </a:ln>
          <a:effectLst/>
        </p:spPr>
        <p:txBody>
          <a:bodyPr tIns="0" bIns="0">
            <a:spAutoFit/>
          </a:bodyPr>
          <a:lstStyle/>
          <a:p>
            <a:pPr eaLnBrk="0" hangingPunct="0">
              <a:lnSpc>
                <a:spcPct val="90000"/>
              </a:lnSpc>
            </a:pPr>
            <a:r>
              <a:rPr lang="en-US" sz="4000" b="1" dirty="0">
                <a:solidFill>
                  <a:schemeClr val="tx2"/>
                </a:solidFill>
                <a:effectLst>
                  <a:outerShdw blurRad="38100" dist="38100" dir="2700000" algn="tl">
                    <a:srgbClr val="000000">
                      <a:alpha val="43137"/>
                    </a:srgbClr>
                  </a:outerShdw>
                </a:effectLst>
                <a:latin typeface="+mn-lt"/>
              </a:rPr>
              <a:t>Total Maximum Daily Load</a:t>
            </a:r>
            <a:endParaRPr lang="en-US" sz="2400" b="1" dirty="0">
              <a:solidFill>
                <a:schemeClr val="tx2"/>
              </a:solidFill>
              <a:effectLst>
                <a:outerShdw blurRad="38100" dist="38100" dir="2700000" algn="tl">
                  <a:srgbClr val="000000">
                    <a:alpha val="43137"/>
                  </a:srgbClr>
                </a:outerShdw>
              </a:effectLst>
              <a:latin typeface="+mn-lt"/>
            </a:endParaRPr>
          </a:p>
        </p:txBody>
      </p:sp>
      <p:sp>
        <p:nvSpPr>
          <p:cNvPr id="28700" name="Text Box 28"/>
          <p:cNvSpPr txBox="1">
            <a:spLocks noChangeArrowheads="1"/>
          </p:cNvSpPr>
          <p:nvPr/>
        </p:nvSpPr>
        <p:spPr bwMode="auto">
          <a:xfrm>
            <a:off x="2286000" y="6276975"/>
            <a:ext cx="1504950" cy="581025"/>
          </a:xfrm>
          <a:prstGeom prst="rect">
            <a:avLst/>
          </a:prstGeom>
          <a:noFill/>
          <a:ln w="9525">
            <a:noFill/>
            <a:miter lim="800000"/>
            <a:headEnd/>
            <a:tailEnd/>
          </a:ln>
          <a:effectLst/>
        </p:spPr>
        <p:txBody>
          <a:bodyPr anchor="ctr">
            <a:spAutoFit/>
          </a:bodyPr>
          <a:lstStyle/>
          <a:p>
            <a:pPr algn="ctr" eaLnBrk="0" hangingPunct="0">
              <a:spcBef>
                <a:spcPct val="50000"/>
              </a:spcBef>
            </a:pPr>
            <a:r>
              <a:rPr lang="en-US" sz="1600" dirty="0">
                <a:latin typeface="Calibri" pitchFamily="34" charset="0"/>
              </a:rPr>
              <a:t>Waste Load Allocation</a:t>
            </a:r>
          </a:p>
        </p:txBody>
      </p:sp>
      <p:sp>
        <p:nvSpPr>
          <p:cNvPr id="28701" name="Text Box 29"/>
          <p:cNvSpPr txBox="1">
            <a:spLocks noChangeArrowheads="1"/>
          </p:cNvSpPr>
          <p:nvPr/>
        </p:nvSpPr>
        <p:spPr bwMode="auto">
          <a:xfrm>
            <a:off x="3810000" y="6276975"/>
            <a:ext cx="1778000" cy="581025"/>
          </a:xfrm>
          <a:prstGeom prst="rect">
            <a:avLst/>
          </a:prstGeom>
          <a:noFill/>
          <a:ln w="9525">
            <a:noFill/>
            <a:miter lim="800000"/>
            <a:headEnd/>
            <a:tailEnd/>
          </a:ln>
          <a:effectLst/>
        </p:spPr>
        <p:txBody>
          <a:bodyPr>
            <a:spAutoFit/>
          </a:bodyPr>
          <a:lstStyle/>
          <a:p>
            <a:pPr algn="ctr" eaLnBrk="0" hangingPunct="0"/>
            <a:r>
              <a:rPr lang="en-US" sz="1600" dirty="0">
                <a:latin typeface="Calibri" pitchFamily="34" charset="0"/>
              </a:rPr>
              <a:t>Load Allocation</a:t>
            </a:r>
          </a:p>
          <a:p>
            <a:pPr algn="ctr" eaLnBrk="0" hangingPunct="0"/>
            <a:r>
              <a:rPr lang="en-US" sz="1600" dirty="0">
                <a:latin typeface="Calibri" pitchFamily="34" charset="0"/>
              </a:rPr>
              <a:t>Non-point Source</a:t>
            </a:r>
          </a:p>
        </p:txBody>
      </p:sp>
      <p:sp>
        <p:nvSpPr>
          <p:cNvPr id="28702" name="Text Box 30"/>
          <p:cNvSpPr txBox="1">
            <a:spLocks noChangeArrowheads="1"/>
          </p:cNvSpPr>
          <p:nvPr/>
        </p:nvSpPr>
        <p:spPr bwMode="auto">
          <a:xfrm>
            <a:off x="990600" y="5562600"/>
            <a:ext cx="1670050" cy="762000"/>
          </a:xfrm>
          <a:prstGeom prst="rect">
            <a:avLst/>
          </a:prstGeom>
          <a:noFill/>
          <a:ln w="9525">
            <a:noFill/>
            <a:miter lim="800000"/>
            <a:headEnd/>
            <a:tailEnd/>
          </a:ln>
          <a:effectLst/>
        </p:spPr>
        <p:txBody>
          <a:bodyPr>
            <a:spAutoFit/>
          </a:bodyPr>
          <a:lstStyle/>
          <a:p>
            <a:pPr eaLnBrk="0" hangingPunct="0">
              <a:spcBef>
                <a:spcPct val="50000"/>
              </a:spcBef>
            </a:pPr>
            <a:r>
              <a:rPr lang="en-US" sz="4400" dirty="0"/>
              <a:t> </a:t>
            </a:r>
            <a:r>
              <a:rPr lang="en-US" sz="2800" dirty="0">
                <a:latin typeface="Calibri" pitchFamily="34" charset="0"/>
              </a:rPr>
              <a:t>TMDL =</a:t>
            </a:r>
          </a:p>
        </p:txBody>
      </p:sp>
      <p:sp>
        <p:nvSpPr>
          <p:cNvPr id="28703" name="Text Box 31"/>
          <p:cNvSpPr txBox="1">
            <a:spLocks noChangeArrowheads="1"/>
          </p:cNvSpPr>
          <p:nvPr/>
        </p:nvSpPr>
        <p:spPr bwMode="auto">
          <a:xfrm>
            <a:off x="5486400" y="6276975"/>
            <a:ext cx="1562100" cy="581025"/>
          </a:xfrm>
          <a:prstGeom prst="rect">
            <a:avLst/>
          </a:prstGeom>
          <a:noFill/>
          <a:ln w="9525">
            <a:noFill/>
            <a:miter lim="800000"/>
            <a:headEnd/>
            <a:tailEnd/>
          </a:ln>
          <a:effectLst/>
        </p:spPr>
        <p:txBody>
          <a:bodyPr>
            <a:spAutoFit/>
          </a:bodyPr>
          <a:lstStyle/>
          <a:p>
            <a:pPr algn="ctr" eaLnBrk="0" hangingPunct="0"/>
            <a:r>
              <a:rPr lang="en-US" sz="1600" dirty="0">
                <a:latin typeface="Calibri" pitchFamily="34" charset="0"/>
              </a:rPr>
              <a:t>Background Source</a:t>
            </a:r>
          </a:p>
        </p:txBody>
      </p:sp>
      <p:sp>
        <p:nvSpPr>
          <p:cNvPr id="28704" name="Text Box 32"/>
          <p:cNvSpPr txBox="1">
            <a:spLocks noChangeArrowheads="1"/>
          </p:cNvSpPr>
          <p:nvPr/>
        </p:nvSpPr>
        <p:spPr bwMode="auto">
          <a:xfrm>
            <a:off x="6781800" y="6276975"/>
            <a:ext cx="1365250" cy="581025"/>
          </a:xfrm>
          <a:prstGeom prst="rect">
            <a:avLst/>
          </a:prstGeom>
          <a:noFill/>
          <a:ln w="9525">
            <a:noFill/>
            <a:miter lim="800000"/>
            <a:headEnd/>
            <a:tailEnd/>
          </a:ln>
          <a:effectLst/>
        </p:spPr>
        <p:txBody>
          <a:bodyPr>
            <a:spAutoFit/>
          </a:bodyPr>
          <a:lstStyle/>
          <a:p>
            <a:pPr algn="ctr" eaLnBrk="0" hangingPunct="0"/>
            <a:r>
              <a:rPr lang="en-US" sz="1600" dirty="0">
                <a:latin typeface="Calibri" pitchFamily="34" charset="0"/>
              </a:rPr>
              <a:t>Margin of Safety</a:t>
            </a:r>
          </a:p>
        </p:txBody>
      </p:sp>
      <p:sp>
        <p:nvSpPr>
          <p:cNvPr id="28705" name="Text Box 33"/>
          <p:cNvSpPr txBox="1">
            <a:spLocks noChangeArrowheads="1"/>
          </p:cNvSpPr>
          <p:nvPr/>
        </p:nvSpPr>
        <p:spPr bwMode="auto">
          <a:xfrm>
            <a:off x="8001000" y="6276975"/>
            <a:ext cx="908050" cy="581025"/>
          </a:xfrm>
          <a:prstGeom prst="rect">
            <a:avLst/>
          </a:prstGeom>
          <a:noFill/>
          <a:ln w="9525">
            <a:noFill/>
            <a:miter lim="800000"/>
            <a:headEnd/>
            <a:tailEnd/>
          </a:ln>
          <a:effectLst/>
        </p:spPr>
        <p:txBody>
          <a:bodyPr wrap="none">
            <a:spAutoFit/>
          </a:bodyPr>
          <a:lstStyle/>
          <a:p>
            <a:pPr algn="ctr" eaLnBrk="0" hangingPunct="0"/>
            <a:r>
              <a:rPr lang="en-US" sz="1600" dirty="0">
                <a:latin typeface="Calibri" pitchFamily="34" charset="0"/>
              </a:rPr>
              <a:t>Reserve</a:t>
            </a:r>
          </a:p>
          <a:p>
            <a:pPr algn="ctr" eaLnBrk="0" hangingPunct="0"/>
            <a:r>
              <a:rPr lang="en-US" sz="1600" dirty="0">
                <a:latin typeface="Calibri" pitchFamily="34" charset="0"/>
              </a:rPr>
              <a:t>Capacity</a:t>
            </a:r>
          </a:p>
        </p:txBody>
      </p:sp>
      <p:sp>
        <p:nvSpPr>
          <p:cNvPr id="32" name="Slide Number Placeholder 31"/>
          <p:cNvSpPr>
            <a:spLocks noGrp="1"/>
          </p:cNvSpPr>
          <p:nvPr>
            <p:ph type="sldNum" sz="quarter" idx="12"/>
          </p:nvPr>
        </p:nvSpPr>
        <p:spPr/>
        <p:txBody>
          <a:bodyPr/>
          <a:lstStyle/>
          <a:p>
            <a:pPr>
              <a:defRPr/>
            </a:pPr>
            <a:fld id="{2F5250EC-9A07-4305-973A-49E22D308611}"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
          <p:cNvSpPr txBox="1">
            <a:spLocks noChangeArrowheads="1"/>
          </p:cNvSpPr>
          <p:nvPr/>
        </p:nvSpPr>
        <p:spPr bwMode="auto">
          <a:xfrm>
            <a:off x="2105025" y="1236663"/>
            <a:ext cx="6373813" cy="1885830"/>
          </a:xfrm>
          <a:prstGeom prst="rect">
            <a:avLst/>
          </a:prstGeom>
          <a:noFill/>
          <a:ln w="76200" cmpd="tri">
            <a:noFill/>
            <a:miter lim="800000"/>
            <a:headEnd/>
            <a:tailEnd/>
          </a:ln>
          <a:effectLst/>
        </p:spPr>
        <p:txBody>
          <a:bodyPr lIns="99752" tIns="49876" rIns="99752" bIns="49876">
            <a:spAutoFit/>
          </a:bodyPr>
          <a:lstStyle/>
          <a:p>
            <a:pPr defTabSz="996950" eaLnBrk="0" hangingPunct="0"/>
            <a:r>
              <a:rPr lang="en-US" sz="2400" b="1" u="sng" dirty="0">
                <a:solidFill>
                  <a:srgbClr val="CCFF99"/>
                </a:solidFill>
                <a:latin typeface="Calibri" pitchFamily="34" charset="0"/>
              </a:rPr>
              <a:t>DEQ</a:t>
            </a:r>
            <a:r>
              <a:rPr lang="en-US" sz="2400" b="1" dirty="0">
                <a:solidFill>
                  <a:srgbClr val="CCFF99"/>
                </a:solidFill>
                <a:latin typeface="Calibri" pitchFamily="34" charset="0"/>
              </a:rPr>
              <a:t> calculates TMDLs, </a:t>
            </a:r>
            <a:r>
              <a:rPr lang="en-US" sz="2400" dirty="0">
                <a:solidFill>
                  <a:srgbClr val="CCFF99"/>
                </a:solidFill>
                <a:latin typeface="Calibri" pitchFamily="34" charset="0"/>
              </a:rPr>
              <a:t>sets allocations</a:t>
            </a:r>
          </a:p>
          <a:p>
            <a:pPr defTabSz="996950" eaLnBrk="0" hangingPunct="0"/>
            <a:r>
              <a:rPr lang="en-US" sz="2400" dirty="0">
                <a:solidFill>
                  <a:srgbClr val="CCFF99"/>
                </a:solidFill>
                <a:latin typeface="Calibri" pitchFamily="34" charset="0"/>
              </a:rPr>
              <a:t>to reach water quality compliance</a:t>
            </a:r>
            <a:endParaRPr lang="en-US" sz="2200" dirty="0">
              <a:solidFill>
                <a:srgbClr val="CCFF99"/>
              </a:solidFill>
              <a:latin typeface="Calibri" pitchFamily="34" charset="0"/>
            </a:endParaRPr>
          </a:p>
          <a:p>
            <a:pPr algn="ctr" defTabSz="996950" eaLnBrk="0" hangingPunct="0"/>
            <a:endParaRPr lang="en-US" sz="2200" dirty="0">
              <a:solidFill>
                <a:srgbClr val="CCFF99"/>
              </a:solidFill>
            </a:endParaRPr>
          </a:p>
          <a:p>
            <a:pPr algn="ctr" defTabSz="996950" eaLnBrk="0" hangingPunct="0"/>
            <a:endParaRPr lang="en-US" sz="2200" dirty="0">
              <a:solidFill>
                <a:srgbClr val="CCFF99"/>
              </a:solidFill>
            </a:endParaRPr>
          </a:p>
          <a:p>
            <a:pPr defTabSz="996950" eaLnBrk="0" hangingPunct="0"/>
            <a:r>
              <a:rPr lang="en-US" sz="2400" b="1" dirty="0">
                <a:solidFill>
                  <a:srgbClr val="CCFF99"/>
                </a:solidFill>
              </a:rPr>
              <a:t>              </a:t>
            </a:r>
            <a:r>
              <a:rPr lang="en-US" sz="2400" b="1" dirty="0" smtClean="0">
                <a:solidFill>
                  <a:srgbClr val="CCFF99"/>
                </a:solidFill>
                <a:latin typeface="Calibri" pitchFamily="34" charset="0"/>
              </a:rPr>
              <a:t>Carry </a:t>
            </a:r>
            <a:r>
              <a:rPr lang="en-US" sz="2400" b="1" dirty="0">
                <a:solidFill>
                  <a:srgbClr val="CCFF99"/>
                </a:solidFill>
                <a:latin typeface="Calibri" pitchFamily="34" charset="0"/>
              </a:rPr>
              <a:t>out WQMPs</a:t>
            </a:r>
            <a:endParaRPr lang="en-US" sz="2200" dirty="0">
              <a:solidFill>
                <a:srgbClr val="CCFF99"/>
              </a:solidFill>
              <a:latin typeface="Calibri" pitchFamily="34" charset="0"/>
            </a:endParaRPr>
          </a:p>
        </p:txBody>
      </p:sp>
      <p:sp>
        <p:nvSpPr>
          <p:cNvPr id="29701" name="Line 5"/>
          <p:cNvSpPr>
            <a:spLocks noChangeShapeType="1"/>
          </p:cNvSpPr>
          <p:nvPr/>
        </p:nvSpPr>
        <p:spPr bwMode="auto">
          <a:xfrm flipH="1">
            <a:off x="3159125" y="3252788"/>
            <a:ext cx="757238" cy="1290637"/>
          </a:xfrm>
          <a:prstGeom prst="line">
            <a:avLst/>
          </a:prstGeom>
          <a:noFill/>
          <a:ln w="38100">
            <a:solidFill>
              <a:srgbClr val="66FF99"/>
            </a:solidFill>
            <a:round/>
            <a:headEnd type="triangle" w="med" len="med"/>
            <a:tailEnd type="triangle" w="med" len="med"/>
          </a:ln>
          <a:effectLst/>
        </p:spPr>
        <p:txBody>
          <a:bodyPr wrap="none" anchor="ctr"/>
          <a:lstStyle/>
          <a:p>
            <a:endParaRPr lang="en-US"/>
          </a:p>
        </p:txBody>
      </p:sp>
      <p:sp>
        <p:nvSpPr>
          <p:cNvPr id="29702" name="Rectangle 6"/>
          <p:cNvSpPr>
            <a:spLocks noChangeArrowheads="1"/>
          </p:cNvSpPr>
          <p:nvPr/>
        </p:nvSpPr>
        <p:spPr bwMode="auto">
          <a:xfrm>
            <a:off x="1" y="2344738"/>
            <a:ext cx="2178050" cy="2132051"/>
          </a:xfrm>
          <a:prstGeom prst="rect">
            <a:avLst/>
          </a:prstGeom>
          <a:noFill/>
          <a:ln w="9525">
            <a:noFill/>
            <a:miter lim="800000"/>
            <a:headEnd/>
            <a:tailEnd/>
          </a:ln>
          <a:effectLst/>
        </p:spPr>
        <p:txBody>
          <a:bodyPr wrap="square" lIns="99752" tIns="49876" rIns="99752" bIns="49876">
            <a:spAutoFit/>
          </a:bodyPr>
          <a:lstStyle/>
          <a:p>
            <a:pPr algn="r" defTabSz="996950" eaLnBrk="0" hangingPunct="0"/>
            <a:r>
              <a:rPr lang="en-US" sz="2200" b="1" u="sng" dirty="0" smtClean="0">
                <a:solidFill>
                  <a:srgbClr val="FFCCFF"/>
                </a:solidFill>
                <a:latin typeface="Calibri" pitchFamily="34" charset="0"/>
              </a:rPr>
              <a:t>Ag WQ </a:t>
            </a:r>
            <a:r>
              <a:rPr lang="en-US" sz="2200" b="1" u="sng" dirty="0" err="1" smtClean="0">
                <a:solidFill>
                  <a:srgbClr val="FFCCFF"/>
                </a:solidFill>
                <a:latin typeface="Calibri" pitchFamily="34" charset="0"/>
              </a:rPr>
              <a:t>Mang’t</a:t>
            </a:r>
            <a:r>
              <a:rPr lang="en-US" sz="2200" b="1" u="sng" dirty="0" smtClean="0">
                <a:solidFill>
                  <a:srgbClr val="FFCCFF"/>
                </a:solidFill>
                <a:latin typeface="Calibri" pitchFamily="34" charset="0"/>
              </a:rPr>
              <a:t> Act (SB1010)</a:t>
            </a:r>
            <a:endParaRPr lang="en-US" sz="2200" b="1" dirty="0">
              <a:solidFill>
                <a:srgbClr val="FFCCFF"/>
              </a:solidFill>
              <a:latin typeface="Calibri" pitchFamily="34" charset="0"/>
            </a:endParaRPr>
          </a:p>
          <a:p>
            <a:pPr algn="r" defTabSz="996950" eaLnBrk="0" hangingPunct="0"/>
            <a:r>
              <a:rPr lang="en-US" sz="2200" dirty="0" smtClean="0">
                <a:solidFill>
                  <a:srgbClr val="FFCCFF"/>
                </a:solidFill>
                <a:latin typeface="Calibri" pitchFamily="34" charset="0"/>
              </a:rPr>
              <a:t>Plans &amp; Rules</a:t>
            </a:r>
            <a:endParaRPr lang="en-US" sz="2200" b="1" dirty="0">
              <a:solidFill>
                <a:srgbClr val="FFCCFF"/>
              </a:solidFill>
              <a:latin typeface="Calibri" pitchFamily="34" charset="0"/>
            </a:endParaRPr>
          </a:p>
          <a:p>
            <a:pPr algn="r" defTabSz="996950" eaLnBrk="0" hangingPunct="0"/>
            <a:r>
              <a:rPr lang="en-US" sz="2200" u="sng" dirty="0">
                <a:solidFill>
                  <a:srgbClr val="FFCCFF"/>
                </a:solidFill>
                <a:latin typeface="Calibri" pitchFamily="34" charset="0"/>
              </a:rPr>
              <a:t>(ODA</a:t>
            </a:r>
            <a:r>
              <a:rPr lang="en-US" sz="2200" u="sng" dirty="0" smtClean="0">
                <a:solidFill>
                  <a:srgbClr val="FFCCFF"/>
                </a:solidFill>
                <a:latin typeface="Calibri" pitchFamily="34" charset="0"/>
              </a:rPr>
              <a:t>) (MOA </a:t>
            </a:r>
            <a:r>
              <a:rPr lang="en-US" sz="2200" u="sng" dirty="0" err="1" smtClean="0">
                <a:solidFill>
                  <a:srgbClr val="FFCCFF"/>
                </a:solidFill>
                <a:latin typeface="Calibri" pitchFamily="34" charset="0"/>
              </a:rPr>
              <a:t>btwn</a:t>
            </a:r>
            <a:r>
              <a:rPr lang="en-US" sz="2200" u="sng" dirty="0" smtClean="0">
                <a:solidFill>
                  <a:srgbClr val="FFCCFF"/>
                </a:solidFill>
                <a:latin typeface="Calibri" pitchFamily="34" charset="0"/>
              </a:rPr>
              <a:t> ODA &amp; DEQ)</a:t>
            </a:r>
            <a:endParaRPr lang="en-US" sz="2200" dirty="0">
              <a:solidFill>
                <a:srgbClr val="FFCCFF"/>
              </a:solidFill>
              <a:latin typeface="Calibri" pitchFamily="34" charset="0"/>
            </a:endParaRPr>
          </a:p>
        </p:txBody>
      </p:sp>
      <p:sp>
        <p:nvSpPr>
          <p:cNvPr id="29703" name="Rectangle 7"/>
          <p:cNvSpPr>
            <a:spLocks noChangeArrowheads="1"/>
          </p:cNvSpPr>
          <p:nvPr/>
        </p:nvSpPr>
        <p:spPr bwMode="auto">
          <a:xfrm>
            <a:off x="0" y="4724400"/>
            <a:ext cx="3505200" cy="1454943"/>
          </a:xfrm>
          <a:prstGeom prst="rect">
            <a:avLst/>
          </a:prstGeom>
          <a:noFill/>
          <a:ln w="9525">
            <a:noFill/>
            <a:miter lim="800000"/>
            <a:headEnd/>
            <a:tailEnd/>
          </a:ln>
          <a:effectLst/>
        </p:spPr>
        <p:txBody>
          <a:bodyPr lIns="99752" tIns="49876" rIns="99752" bIns="49876">
            <a:spAutoFit/>
          </a:bodyPr>
          <a:lstStyle/>
          <a:p>
            <a:pPr algn="r" defTabSz="996950" eaLnBrk="0" hangingPunct="0"/>
            <a:r>
              <a:rPr lang="en-US" sz="2200" b="1" u="sng" dirty="0">
                <a:solidFill>
                  <a:srgbClr val="66FF99"/>
                </a:solidFill>
                <a:latin typeface="Calibri" pitchFamily="34" charset="0"/>
              </a:rPr>
              <a:t>Forest Practices Act</a:t>
            </a:r>
            <a:endParaRPr lang="en-US" sz="2200" dirty="0">
              <a:solidFill>
                <a:srgbClr val="66FF99"/>
              </a:solidFill>
              <a:latin typeface="Calibri" pitchFamily="34" charset="0"/>
            </a:endParaRPr>
          </a:p>
          <a:p>
            <a:pPr algn="r" defTabSz="996950" eaLnBrk="0" hangingPunct="0"/>
            <a:r>
              <a:rPr lang="en-US" sz="2200" dirty="0">
                <a:solidFill>
                  <a:srgbClr val="66FF99"/>
                </a:solidFill>
                <a:latin typeface="Calibri" pitchFamily="34" charset="0"/>
              </a:rPr>
              <a:t>Forestry prescriptions</a:t>
            </a:r>
          </a:p>
          <a:p>
            <a:pPr algn="r" defTabSz="996950" eaLnBrk="0" hangingPunct="0"/>
            <a:r>
              <a:rPr lang="en-US" sz="2200" dirty="0">
                <a:solidFill>
                  <a:srgbClr val="66FF99"/>
                </a:solidFill>
                <a:latin typeface="Calibri" pitchFamily="34" charset="0"/>
              </a:rPr>
              <a:t>(</a:t>
            </a:r>
            <a:r>
              <a:rPr lang="en-US" sz="2200" u="sng" dirty="0">
                <a:solidFill>
                  <a:srgbClr val="66FF99"/>
                </a:solidFill>
                <a:latin typeface="Calibri" pitchFamily="34" charset="0"/>
              </a:rPr>
              <a:t>ODF</a:t>
            </a:r>
            <a:r>
              <a:rPr lang="en-US" sz="2200" dirty="0" smtClean="0">
                <a:solidFill>
                  <a:srgbClr val="66FF99"/>
                </a:solidFill>
                <a:latin typeface="Calibri" pitchFamily="34" charset="0"/>
              </a:rPr>
              <a:t>) (MOA </a:t>
            </a:r>
            <a:r>
              <a:rPr lang="en-US" sz="2200" dirty="0" err="1" smtClean="0">
                <a:solidFill>
                  <a:srgbClr val="66FF99"/>
                </a:solidFill>
                <a:latin typeface="Calibri" pitchFamily="34" charset="0"/>
              </a:rPr>
              <a:t>btwn</a:t>
            </a:r>
            <a:r>
              <a:rPr lang="en-US" sz="2200" dirty="0" smtClean="0">
                <a:solidFill>
                  <a:srgbClr val="66FF99"/>
                </a:solidFill>
                <a:latin typeface="Calibri" pitchFamily="34" charset="0"/>
              </a:rPr>
              <a:t> ODF &amp; DEQ)</a:t>
            </a:r>
            <a:endParaRPr lang="en-US" sz="2200" dirty="0">
              <a:solidFill>
                <a:srgbClr val="66FF99"/>
              </a:solidFill>
              <a:latin typeface="Calibri" pitchFamily="34" charset="0"/>
            </a:endParaRPr>
          </a:p>
        </p:txBody>
      </p:sp>
      <p:sp>
        <p:nvSpPr>
          <p:cNvPr id="29704" name="Line 8"/>
          <p:cNvSpPr>
            <a:spLocks noChangeShapeType="1"/>
          </p:cNvSpPr>
          <p:nvPr/>
        </p:nvSpPr>
        <p:spPr bwMode="auto">
          <a:xfrm flipH="1">
            <a:off x="2292350" y="3076575"/>
            <a:ext cx="708025" cy="566738"/>
          </a:xfrm>
          <a:prstGeom prst="line">
            <a:avLst/>
          </a:prstGeom>
          <a:noFill/>
          <a:ln w="38100">
            <a:solidFill>
              <a:srgbClr val="FFCCFF"/>
            </a:solidFill>
            <a:round/>
            <a:headEnd type="triangle" w="med" len="med"/>
            <a:tailEnd type="triangle" w="med" len="med"/>
          </a:ln>
          <a:effectLst/>
        </p:spPr>
        <p:txBody>
          <a:bodyPr wrap="none" anchor="ctr"/>
          <a:lstStyle/>
          <a:p>
            <a:endParaRPr lang="en-US"/>
          </a:p>
        </p:txBody>
      </p:sp>
      <p:sp>
        <p:nvSpPr>
          <p:cNvPr id="29705" name="Line 9"/>
          <p:cNvSpPr>
            <a:spLocks noChangeShapeType="1"/>
          </p:cNvSpPr>
          <p:nvPr/>
        </p:nvSpPr>
        <p:spPr bwMode="auto">
          <a:xfrm>
            <a:off x="4667250" y="3235325"/>
            <a:ext cx="0" cy="2590800"/>
          </a:xfrm>
          <a:prstGeom prst="line">
            <a:avLst/>
          </a:prstGeom>
          <a:noFill/>
          <a:ln w="38100">
            <a:solidFill>
              <a:srgbClr val="00CCFF"/>
            </a:solidFill>
            <a:round/>
            <a:headEnd type="triangle" w="med" len="med"/>
            <a:tailEnd type="triangle" w="med" len="med"/>
          </a:ln>
          <a:effectLst/>
        </p:spPr>
        <p:txBody>
          <a:bodyPr wrap="none" anchor="ctr"/>
          <a:lstStyle/>
          <a:p>
            <a:endParaRPr lang="en-US"/>
          </a:p>
        </p:txBody>
      </p:sp>
      <p:sp>
        <p:nvSpPr>
          <p:cNvPr id="29706" name="Rectangle 10"/>
          <p:cNvSpPr>
            <a:spLocks noChangeArrowheads="1"/>
          </p:cNvSpPr>
          <p:nvPr/>
        </p:nvSpPr>
        <p:spPr bwMode="auto">
          <a:xfrm>
            <a:off x="2438400" y="6029325"/>
            <a:ext cx="4191000" cy="777835"/>
          </a:xfrm>
          <a:prstGeom prst="rect">
            <a:avLst/>
          </a:prstGeom>
          <a:noFill/>
          <a:ln w="9525">
            <a:noFill/>
            <a:miter lim="800000"/>
            <a:headEnd/>
            <a:tailEnd/>
          </a:ln>
          <a:effectLst/>
        </p:spPr>
        <p:txBody>
          <a:bodyPr lIns="99752" tIns="49876" rIns="99752" bIns="49876">
            <a:spAutoFit/>
          </a:bodyPr>
          <a:lstStyle/>
          <a:p>
            <a:pPr algn="ctr" defTabSz="996950" eaLnBrk="0" hangingPunct="0"/>
            <a:r>
              <a:rPr lang="en-US" sz="2200" b="1" u="sng" dirty="0">
                <a:solidFill>
                  <a:srgbClr val="CCFF99"/>
                </a:solidFill>
                <a:latin typeface="Calibri" pitchFamily="34" charset="0"/>
              </a:rPr>
              <a:t>Federal Land Management Agencies (BLM/FS/COE)</a:t>
            </a:r>
            <a:endParaRPr lang="en-US" sz="2200" dirty="0">
              <a:solidFill>
                <a:srgbClr val="CCFF99"/>
              </a:solidFill>
              <a:latin typeface="Calibri" pitchFamily="34" charset="0"/>
            </a:endParaRPr>
          </a:p>
        </p:txBody>
      </p:sp>
      <p:sp>
        <p:nvSpPr>
          <p:cNvPr id="29707" name="Line 11"/>
          <p:cNvSpPr>
            <a:spLocks noChangeShapeType="1"/>
          </p:cNvSpPr>
          <p:nvPr/>
        </p:nvSpPr>
        <p:spPr bwMode="auto">
          <a:xfrm>
            <a:off x="6269038" y="3082925"/>
            <a:ext cx="895350" cy="546100"/>
          </a:xfrm>
          <a:prstGeom prst="line">
            <a:avLst/>
          </a:prstGeom>
          <a:noFill/>
          <a:ln w="38100">
            <a:solidFill>
              <a:srgbClr val="FFFF99"/>
            </a:solidFill>
            <a:round/>
            <a:headEnd type="triangle" w="med" len="med"/>
            <a:tailEnd type="triangle" w="med" len="med"/>
          </a:ln>
          <a:effectLst/>
        </p:spPr>
        <p:txBody>
          <a:bodyPr wrap="none" anchor="ctr"/>
          <a:lstStyle/>
          <a:p>
            <a:endParaRPr lang="en-US"/>
          </a:p>
        </p:txBody>
      </p:sp>
      <p:sp>
        <p:nvSpPr>
          <p:cNvPr id="29708" name="Line 12"/>
          <p:cNvSpPr>
            <a:spLocks noChangeShapeType="1"/>
          </p:cNvSpPr>
          <p:nvPr/>
        </p:nvSpPr>
        <p:spPr bwMode="auto">
          <a:xfrm flipH="1" flipV="1">
            <a:off x="5561013" y="3308350"/>
            <a:ext cx="449262" cy="836613"/>
          </a:xfrm>
          <a:prstGeom prst="line">
            <a:avLst/>
          </a:prstGeom>
          <a:noFill/>
          <a:ln w="38100">
            <a:solidFill>
              <a:srgbClr val="FF9900"/>
            </a:solidFill>
            <a:round/>
            <a:headEnd type="triangle" w="med" len="med"/>
            <a:tailEnd type="triangle" w="med" len="med"/>
          </a:ln>
          <a:effectLst/>
        </p:spPr>
        <p:txBody>
          <a:bodyPr wrap="none" anchor="ctr"/>
          <a:lstStyle/>
          <a:p>
            <a:endParaRPr lang="en-US"/>
          </a:p>
        </p:txBody>
      </p:sp>
      <p:sp>
        <p:nvSpPr>
          <p:cNvPr id="29709" name="Text Box 13"/>
          <p:cNvSpPr txBox="1">
            <a:spLocks noChangeArrowheads="1"/>
          </p:cNvSpPr>
          <p:nvPr/>
        </p:nvSpPr>
        <p:spPr bwMode="auto">
          <a:xfrm>
            <a:off x="7178675" y="2674938"/>
            <a:ext cx="1965325" cy="1116389"/>
          </a:xfrm>
          <a:prstGeom prst="rect">
            <a:avLst/>
          </a:prstGeom>
          <a:noFill/>
          <a:ln w="9525">
            <a:noFill/>
            <a:miter lim="800000"/>
            <a:headEnd/>
            <a:tailEnd/>
          </a:ln>
          <a:effectLst/>
        </p:spPr>
        <p:txBody>
          <a:bodyPr lIns="99752" tIns="49876" rIns="99752" bIns="49876">
            <a:spAutoFit/>
          </a:bodyPr>
          <a:lstStyle/>
          <a:p>
            <a:pPr defTabSz="996950" eaLnBrk="0" hangingPunct="0"/>
            <a:r>
              <a:rPr lang="en-US" sz="2200" u="sng" dirty="0">
                <a:solidFill>
                  <a:srgbClr val="FFFF99"/>
                </a:solidFill>
                <a:latin typeface="Calibri" pitchFamily="34" charset="0"/>
              </a:rPr>
              <a:t>Point Source</a:t>
            </a:r>
            <a:r>
              <a:rPr lang="en-US" sz="2200" dirty="0">
                <a:solidFill>
                  <a:srgbClr val="FFFF99"/>
                </a:solidFill>
                <a:latin typeface="Calibri" pitchFamily="34" charset="0"/>
              </a:rPr>
              <a:t> Permits</a:t>
            </a:r>
            <a:endParaRPr lang="en-US" sz="2200" b="1" dirty="0">
              <a:solidFill>
                <a:srgbClr val="FFFF99"/>
              </a:solidFill>
              <a:latin typeface="Calibri" pitchFamily="34" charset="0"/>
            </a:endParaRPr>
          </a:p>
          <a:p>
            <a:pPr defTabSz="996950" eaLnBrk="0" hangingPunct="0"/>
            <a:r>
              <a:rPr lang="en-US" sz="2200" b="1" dirty="0">
                <a:solidFill>
                  <a:srgbClr val="FFFF99"/>
                </a:solidFill>
                <a:latin typeface="Calibri" pitchFamily="34" charset="0"/>
              </a:rPr>
              <a:t>(</a:t>
            </a:r>
            <a:r>
              <a:rPr lang="en-US" sz="2200" b="1" u="sng" dirty="0">
                <a:solidFill>
                  <a:srgbClr val="FFFF99"/>
                </a:solidFill>
                <a:latin typeface="Calibri" pitchFamily="34" charset="0"/>
              </a:rPr>
              <a:t>DEQ</a:t>
            </a:r>
            <a:r>
              <a:rPr lang="en-US" sz="2200" b="1" dirty="0">
                <a:solidFill>
                  <a:srgbClr val="FFFF99"/>
                </a:solidFill>
                <a:latin typeface="Calibri" pitchFamily="34" charset="0"/>
              </a:rPr>
              <a:t>)</a:t>
            </a:r>
          </a:p>
        </p:txBody>
      </p:sp>
      <p:sp>
        <p:nvSpPr>
          <p:cNvPr id="29710" name="Text Box 14"/>
          <p:cNvSpPr txBox="1">
            <a:spLocks noChangeArrowheads="1"/>
          </p:cNvSpPr>
          <p:nvPr/>
        </p:nvSpPr>
        <p:spPr bwMode="auto">
          <a:xfrm>
            <a:off x="5573713" y="4084638"/>
            <a:ext cx="3157537" cy="1454943"/>
          </a:xfrm>
          <a:prstGeom prst="rect">
            <a:avLst/>
          </a:prstGeom>
          <a:noFill/>
          <a:ln w="9525">
            <a:noFill/>
            <a:miter lim="800000"/>
            <a:headEnd/>
            <a:tailEnd/>
          </a:ln>
          <a:effectLst/>
        </p:spPr>
        <p:txBody>
          <a:bodyPr lIns="99752" tIns="49876" rIns="99752" bIns="49876">
            <a:spAutoFit/>
          </a:bodyPr>
          <a:lstStyle/>
          <a:p>
            <a:pPr defTabSz="996950" eaLnBrk="0" hangingPunct="0"/>
            <a:r>
              <a:rPr lang="en-US" sz="2200" u="sng" dirty="0">
                <a:solidFill>
                  <a:srgbClr val="FF9900"/>
                </a:solidFill>
                <a:latin typeface="Calibri" pitchFamily="34" charset="0"/>
              </a:rPr>
              <a:t>Other</a:t>
            </a:r>
          </a:p>
          <a:p>
            <a:pPr defTabSz="996950" eaLnBrk="0" hangingPunct="0"/>
            <a:r>
              <a:rPr lang="en-US" sz="2200" dirty="0">
                <a:solidFill>
                  <a:srgbClr val="FF9900"/>
                </a:solidFill>
                <a:latin typeface="Calibri" pitchFamily="34" charset="0"/>
              </a:rPr>
              <a:t>urban and rural NPS management</a:t>
            </a:r>
            <a:endParaRPr lang="en-US" sz="2200" b="1" dirty="0">
              <a:solidFill>
                <a:srgbClr val="FF9900"/>
              </a:solidFill>
              <a:latin typeface="Calibri" pitchFamily="34" charset="0"/>
            </a:endParaRPr>
          </a:p>
          <a:p>
            <a:pPr defTabSz="996950" eaLnBrk="0" hangingPunct="0"/>
            <a:r>
              <a:rPr lang="en-US" sz="2200" b="1" dirty="0">
                <a:solidFill>
                  <a:srgbClr val="FF9900"/>
                </a:solidFill>
                <a:latin typeface="Calibri" pitchFamily="34" charset="0"/>
              </a:rPr>
              <a:t>(</a:t>
            </a:r>
            <a:r>
              <a:rPr lang="en-US" sz="2200" b="1" u="sng" dirty="0">
                <a:solidFill>
                  <a:srgbClr val="FF9900"/>
                </a:solidFill>
                <a:latin typeface="Calibri" pitchFamily="34" charset="0"/>
              </a:rPr>
              <a:t>Local Government</a:t>
            </a:r>
            <a:r>
              <a:rPr lang="en-US" sz="2200" b="1" dirty="0">
                <a:solidFill>
                  <a:srgbClr val="FF9900"/>
                </a:solidFill>
                <a:latin typeface="Calibri" pitchFamily="34" charset="0"/>
              </a:rPr>
              <a:t>)</a:t>
            </a:r>
          </a:p>
        </p:txBody>
      </p:sp>
      <p:sp>
        <p:nvSpPr>
          <p:cNvPr id="29711" name="Oval 15"/>
          <p:cNvSpPr>
            <a:spLocks noChangeArrowheads="1"/>
          </p:cNvSpPr>
          <p:nvPr/>
        </p:nvSpPr>
        <p:spPr bwMode="auto">
          <a:xfrm>
            <a:off x="2819400" y="2509838"/>
            <a:ext cx="3657600" cy="685800"/>
          </a:xfrm>
          <a:prstGeom prst="ellipse">
            <a:avLst/>
          </a:prstGeom>
          <a:noFill/>
          <a:ln w="38100">
            <a:solidFill>
              <a:srgbClr val="FFFFFF"/>
            </a:solidFill>
            <a:round/>
            <a:headEnd/>
            <a:tailEnd/>
          </a:ln>
          <a:effectLst/>
        </p:spPr>
        <p:txBody>
          <a:bodyPr wrap="none" anchor="ctr"/>
          <a:lstStyle/>
          <a:p>
            <a:endParaRPr lang="en-US"/>
          </a:p>
        </p:txBody>
      </p:sp>
      <p:sp>
        <p:nvSpPr>
          <p:cNvPr id="29712" name="Line 16"/>
          <p:cNvSpPr>
            <a:spLocks noChangeShapeType="1"/>
          </p:cNvSpPr>
          <p:nvPr/>
        </p:nvSpPr>
        <p:spPr bwMode="auto">
          <a:xfrm>
            <a:off x="4648200" y="2017713"/>
            <a:ext cx="0" cy="457200"/>
          </a:xfrm>
          <a:prstGeom prst="line">
            <a:avLst/>
          </a:prstGeom>
          <a:noFill/>
          <a:ln w="28575">
            <a:solidFill>
              <a:schemeClr val="tx1"/>
            </a:solidFill>
            <a:round/>
            <a:headEnd/>
            <a:tailEnd type="triangle" w="med" len="med"/>
          </a:ln>
          <a:effectLst/>
        </p:spPr>
        <p:txBody>
          <a:bodyPr wrap="none" anchor="ctr"/>
          <a:lstStyle/>
          <a:p>
            <a:endParaRPr lang="en-US"/>
          </a:p>
        </p:txBody>
      </p:sp>
      <p:sp>
        <p:nvSpPr>
          <p:cNvPr id="29713" name="Rectangle 17"/>
          <p:cNvSpPr>
            <a:spLocks noChangeArrowheads="1"/>
          </p:cNvSpPr>
          <p:nvPr/>
        </p:nvSpPr>
        <p:spPr bwMode="auto">
          <a:xfrm>
            <a:off x="457200" y="228600"/>
            <a:ext cx="8229600" cy="838200"/>
          </a:xfrm>
          <a:prstGeom prst="rect">
            <a:avLst/>
          </a:prstGeom>
          <a:noFill/>
          <a:ln w="9525">
            <a:noFill/>
            <a:miter lim="800000"/>
            <a:headEnd/>
            <a:tailEnd/>
          </a:ln>
          <a:effectLst/>
        </p:spPr>
        <p:txBody>
          <a:bodyPr anchor="ctr"/>
          <a:lstStyle/>
          <a:p>
            <a:pPr algn="ctr"/>
            <a:r>
              <a:rPr lang="en-US" sz="3600" b="1" dirty="0" smtClean="0">
                <a:solidFill>
                  <a:schemeClr val="tx2"/>
                </a:solidFill>
                <a:effectLst>
                  <a:outerShdw blurRad="38100" dist="38100" dir="2700000" algn="tl">
                    <a:srgbClr val="000000">
                      <a:alpha val="43137"/>
                    </a:srgbClr>
                  </a:outerShdw>
                </a:effectLst>
                <a:latin typeface="+mn-lt"/>
              </a:rPr>
              <a:t>Current TMDL Implementation</a:t>
            </a:r>
            <a:endParaRPr lang="en-US" sz="3600" b="1" dirty="0">
              <a:solidFill>
                <a:schemeClr val="tx2"/>
              </a:solidFill>
              <a:effectLst>
                <a:outerShdw blurRad="38100" dist="38100" dir="2700000" algn="tl">
                  <a:srgbClr val="000000">
                    <a:alpha val="43137"/>
                  </a:srgbClr>
                </a:outerShdw>
              </a:effectLst>
              <a:latin typeface="+mn-lt"/>
            </a:endParaRPr>
          </a:p>
        </p:txBody>
      </p:sp>
      <p:sp>
        <p:nvSpPr>
          <p:cNvPr id="16" name="Slide Number Placeholder 15"/>
          <p:cNvSpPr>
            <a:spLocks noGrp="1"/>
          </p:cNvSpPr>
          <p:nvPr>
            <p:ph type="sldNum" sz="quarter" idx="12"/>
          </p:nvPr>
        </p:nvSpPr>
        <p:spPr/>
        <p:txBody>
          <a:bodyPr/>
          <a:lstStyle/>
          <a:p>
            <a:pPr>
              <a:defRPr/>
            </a:pPr>
            <a:fld id="{2F5250EC-9A07-4305-973A-49E22D308611}"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sz="3600" dirty="0" smtClean="0">
                <a:latin typeface="Calibri" pitchFamily="34" charset="0"/>
              </a:rPr>
              <a:t>Identified Gaps for Addressing              Non-NPDES Sources</a:t>
            </a:r>
            <a:endParaRPr lang="en-US" sz="3600" dirty="0">
              <a:latin typeface="Calibri" pitchFamily="34" charset="0"/>
            </a:endParaRPr>
          </a:p>
        </p:txBody>
      </p:sp>
      <p:sp>
        <p:nvSpPr>
          <p:cNvPr id="3" name="Content Placeholder 2"/>
          <p:cNvSpPr>
            <a:spLocks noGrp="1"/>
          </p:cNvSpPr>
          <p:nvPr>
            <p:ph idx="1"/>
          </p:nvPr>
        </p:nvSpPr>
        <p:spPr>
          <a:xfrm>
            <a:off x="457200" y="1828800"/>
            <a:ext cx="8229600" cy="4572000"/>
          </a:xfrm>
        </p:spPr>
        <p:txBody>
          <a:bodyPr/>
          <a:lstStyle/>
          <a:p>
            <a:r>
              <a:rPr lang="en-US" sz="2800" dirty="0" smtClean="0"/>
              <a:t>Lack of understanding on what needs to happen on the ground (or in-stream) to meet TMDL Load Allocations</a:t>
            </a:r>
          </a:p>
          <a:p>
            <a:r>
              <a:rPr lang="en-US" sz="2800" dirty="0" smtClean="0"/>
              <a:t>Lack of Water Quality Standards </a:t>
            </a:r>
          </a:p>
          <a:p>
            <a:r>
              <a:rPr lang="en-US" sz="2800" dirty="0" smtClean="0"/>
              <a:t>Outreach challenges</a:t>
            </a:r>
          </a:p>
          <a:p>
            <a:r>
              <a:rPr lang="en-US" sz="2800" dirty="0" smtClean="0"/>
              <a:t>Enforcement challenges </a:t>
            </a:r>
          </a:p>
          <a:p>
            <a:r>
              <a:rPr lang="en-US" sz="2800" dirty="0" smtClean="0"/>
              <a:t>Funding for restoration projects</a:t>
            </a:r>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normAutofit/>
          </a:bodyPr>
          <a:lstStyle/>
          <a:p>
            <a:r>
              <a:rPr lang="en-US" sz="3600" dirty="0" smtClean="0">
                <a:effectLst>
                  <a:outerShdw blurRad="38100" dist="38100" dir="2700000" algn="tl">
                    <a:srgbClr val="000000">
                      <a:alpha val="43137"/>
                    </a:srgbClr>
                  </a:outerShdw>
                </a:effectLst>
                <a:latin typeface="Calibri" pitchFamily="34" charset="0"/>
              </a:rPr>
              <a:t>Proposed TMDL Process</a:t>
            </a:r>
            <a:br>
              <a:rPr lang="en-US" sz="3600" dirty="0" smtClean="0">
                <a:effectLst>
                  <a:outerShdw blurRad="38100" dist="38100" dir="2700000" algn="tl">
                    <a:srgbClr val="000000">
                      <a:alpha val="43137"/>
                    </a:srgbClr>
                  </a:outerShdw>
                </a:effectLst>
                <a:latin typeface="Calibri" pitchFamily="34" charset="0"/>
              </a:rPr>
            </a:br>
            <a:r>
              <a:rPr lang="en-US" sz="3600" dirty="0" smtClean="0">
                <a:effectLst>
                  <a:outerShdw blurRad="38100" dist="38100" dir="2700000" algn="tl">
                    <a:srgbClr val="000000">
                      <a:alpha val="43137"/>
                    </a:srgbClr>
                  </a:outerShdw>
                </a:effectLst>
                <a:latin typeface="Calibri" pitchFamily="34" charset="0"/>
              </a:rPr>
              <a:t>Implementation Ready TMDLs</a:t>
            </a:r>
            <a:endParaRPr lang="en-US" sz="3600" dirty="0">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a:xfrm>
            <a:off x="457200" y="1828800"/>
            <a:ext cx="8229600" cy="4114800"/>
          </a:xfrm>
        </p:spPr>
        <p:txBody>
          <a:bodyPr/>
          <a:lstStyle/>
          <a:p>
            <a:r>
              <a:rPr lang="en-US" sz="2800" dirty="0" smtClean="0"/>
              <a:t>Additional analysis to identify sources of pollution and estimate loading based on land use, crop type, or ownership</a:t>
            </a:r>
          </a:p>
          <a:p>
            <a:r>
              <a:rPr lang="en-US" sz="2800" dirty="0" smtClean="0"/>
              <a:t>Load allocations given to each DMA, land owner, or Sector</a:t>
            </a:r>
          </a:p>
          <a:p>
            <a:r>
              <a:rPr lang="en-US" sz="2800" dirty="0" smtClean="0"/>
              <a:t>Translation of surrogate load allocations to implementation measures</a:t>
            </a:r>
          </a:p>
          <a:p>
            <a:r>
              <a:rPr lang="en-US" sz="2800" dirty="0" smtClean="0"/>
              <a:t>Prioritization of restoration activities</a:t>
            </a:r>
          </a:p>
          <a:p>
            <a:r>
              <a:rPr lang="en-US" sz="2800" dirty="0" smtClean="0"/>
              <a:t>Evaluate whether ODA and ODF Rules are adequate to meet load allocations </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Existing MOAs between </a:t>
            </a:r>
            <a:br>
              <a:rPr lang="en-US" sz="3600" dirty="0" smtClean="0">
                <a:latin typeface="Calibri" pitchFamily="34" charset="0"/>
              </a:rPr>
            </a:br>
            <a:r>
              <a:rPr lang="en-US" sz="3600" dirty="0" smtClean="0">
                <a:latin typeface="Calibri" pitchFamily="34" charset="0"/>
              </a:rPr>
              <a:t>DEQ &amp; ODA; DEQ &amp; ODF</a:t>
            </a:r>
            <a:endParaRPr lang="en-US" sz="3600" dirty="0">
              <a:latin typeface="Calibri" pitchFamily="34" charset="0"/>
            </a:endParaRPr>
          </a:p>
        </p:txBody>
      </p:sp>
      <p:sp>
        <p:nvSpPr>
          <p:cNvPr id="3" name="Content Placeholder 2"/>
          <p:cNvSpPr>
            <a:spLocks noGrp="1"/>
          </p:cNvSpPr>
          <p:nvPr>
            <p:ph idx="1"/>
          </p:nvPr>
        </p:nvSpPr>
        <p:spPr/>
        <p:txBody>
          <a:bodyPr/>
          <a:lstStyle/>
          <a:p>
            <a:r>
              <a:rPr lang="en-US" sz="2800" dirty="0" smtClean="0">
                <a:latin typeface="Calibri" pitchFamily="34" charset="0"/>
              </a:rPr>
              <a:t>Load allocations for agricultural nonpoint sources will be provided by DEQ to ODA which will then begin developing an AWQMAP or modifying an existing AWQMAP to address the load allocation.</a:t>
            </a:r>
          </a:p>
          <a:p>
            <a:r>
              <a:rPr lang="en-US" sz="2800" dirty="0" smtClean="0">
                <a:latin typeface="Calibri" pitchFamily="34" charset="0"/>
              </a:rPr>
              <a:t>Where water quality impairments are due to nonfederal forest activity and DEQ &amp; ODF can not agree that current rules or BMPs are adequate then monitoring is initiated to determine adequacy</a:t>
            </a:r>
          </a:p>
          <a:p>
            <a:r>
              <a:rPr lang="en-US" sz="2800" dirty="0" smtClean="0">
                <a:latin typeface="Calibri" pitchFamily="34" charset="0"/>
              </a:rPr>
              <a:t>If DEQ &amp; ODF agree that current rules do not address pollutant impairment then rules are modified</a:t>
            </a:r>
          </a:p>
          <a:p>
            <a:endParaRPr lang="en-US" dirty="0"/>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24000"/>
            <a:ext cx="9144000" cy="5139869"/>
          </a:xfrm>
          <a:prstGeom prst="rect">
            <a:avLst/>
          </a:prstGeom>
        </p:spPr>
        <p:txBody>
          <a:bodyPr wrap="square">
            <a:spAutoFit/>
          </a:bodyPr>
          <a:lstStyle/>
          <a:p>
            <a:r>
              <a:rPr lang="en-US" sz="2800" dirty="0" smtClean="0">
                <a:latin typeface="+mn-lt"/>
              </a:rPr>
              <a:t>     TMDLs and Water Quality Management Plans (WQMP) would be developed to: </a:t>
            </a:r>
          </a:p>
          <a:p>
            <a:endParaRPr lang="en-US" sz="2000" dirty="0" smtClean="0">
              <a:latin typeface="+mn-lt"/>
            </a:endParaRPr>
          </a:p>
          <a:p>
            <a:pPr lvl="1">
              <a:buFont typeface="Arial" pitchFamily="34" charset="0"/>
              <a:buChar char="•"/>
            </a:pPr>
            <a:r>
              <a:rPr lang="en-US" sz="2800" dirty="0" smtClean="0">
                <a:latin typeface="+mn-lt"/>
              </a:rPr>
              <a:t> Identify the sources of the pollutant;</a:t>
            </a:r>
          </a:p>
          <a:p>
            <a:pPr lvl="1">
              <a:buFont typeface="Arial" pitchFamily="34" charset="0"/>
              <a:buChar char="•"/>
            </a:pPr>
            <a:r>
              <a:rPr lang="en-US" sz="2800" dirty="0" smtClean="0">
                <a:latin typeface="+mn-lt"/>
              </a:rPr>
              <a:t> Identify loading capacity to meet the DDT WQS;</a:t>
            </a:r>
          </a:p>
          <a:p>
            <a:pPr lvl="1">
              <a:buFont typeface="Arial" pitchFamily="34" charset="0"/>
              <a:buChar char="•"/>
            </a:pPr>
            <a:r>
              <a:rPr lang="en-US" sz="2800" dirty="0" smtClean="0">
                <a:latin typeface="+mn-lt"/>
              </a:rPr>
              <a:t> Use a surrogate for the load allocation (for example, suspended sediment) to meet the DDT WQS;</a:t>
            </a:r>
          </a:p>
          <a:p>
            <a:pPr lvl="1">
              <a:buFont typeface="Arial" pitchFamily="34" charset="0"/>
              <a:buChar char="•"/>
            </a:pPr>
            <a:r>
              <a:rPr lang="en-US" sz="2800" dirty="0" smtClean="0">
                <a:latin typeface="+mn-lt"/>
              </a:rPr>
              <a:t> Assign load allocations to specific public and private sources identified in the TMDL;</a:t>
            </a:r>
          </a:p>
          <a:p>
            <a:pPr lvl="0"/>
            <a:endParaRPr lang="en-US" sz="2800" dirty="0" smtClean="0">
              <a:latin typeface="Calibri" pitchFamily="34" charset="0"/>
            </a:endParaRPr>
          </a:p>
        </p:txBody>
      </p:sp>
      <p:sp>
        <p:nvSpPr>
          <p:cNvPr id="7" name="TextBox 6"/>
          <p:cNvSpPr txBox="1"/>
          <p:nvPr/>
        </p:nvSpPr>
        <p:spPr>
          <a:xfrm>
            <a:off x="1143000" y="152400"/>
            <a:ext cx="6934200" cy="1200329"/>
          </a:xfrm>
          <a:prstGeom prst="rect">
            <a:avLst/>
          </a:prstGeom>
          <a:noFill/>
        </p:spPr>
        <p:txBody>
          <a:bodyPr wrap="square" rtlCol="0">
            <a:spAutoFit/>
          </a:bodyPr>
          <a:lstStyle/>
          <a:p>
            <a:pPr algn="ctr"/>
            <a:r>
              <a:rPr lang="en-US" sz="3600" b="1" dirty="0" smtClean="0">
                <a:solidFill>
                  <a:schemeClr val="tx2"/>
                </a:solidFill>
                <a:effectLst>
                  <a:outerShdw blurRad="38100" dist="38100" dir="2700000" algn="tl">
                    <a:srgbClr val="000000">
                      <a:alpha val="43137"/>
                    </a:srgbClr>
                  </a:outerShdw>
                </a:effectLst>
                <a:latin typeface="+mn-lt"/>
              </a:rPr>
              <a:t>Implementation Ready TMDLs Example Concept (DDT)</a:t>
            </a:r>
            <a:endParaRPr lang="en-US" sz="3600" b="1"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5337</TotalTime>
  <Words>1642</Words>
  <Application>Microsoft Office PowerPoint</Application>
  <PresentationFormat>On-screen Show (4:3)</PresentationFormat>
  <Paragraphs>207</Paragraphs>
  <Slides>21</Slides>
  <Notes>8</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21</vt:i4>
      </vt:variant>
    </vt:vector>
  </HeadingPairs>
  <TitlesOfParts>
    <vt:vector size="24" baseType="lpstr">
      <vt:lpstr>Textured</vt:lpstr>
      <vt:lpstr>Custom Design</vt:lpstr>
      <vt:lpstr>Clip</vt:lpstr>
      <vt:lpstr>Slide 1</vt:lpstr>
      <vt:lpstr>NPS authorities under State and Federal Laws </vt:lpstr>
      <vt:lpstr>Questions to Consider</vt:lpstr>
      <vt:lpstr>Slide 4</vt:lpstr>
      <vt:lpstr>Slide 5</vt:lpstr>
      <vt:lpstr>Identified Gaps for Addressing              Non-NPDES Sources</vt:lpstr>
      <vt:lpstr>Proposed TMDL Process Implementation Ready TMDLs</vt:lpstr>
      <vt:lpstr>Existing MOAs between  DEQ &amp; ODA; DEQ &amp; ODF</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wigalinski</dc:creator>
  <cp:lastModifiedBy>Andrea Matzke</cp:lastModifiedBy>
  <cp:revision>300</cp:revision>
  <dcterms:created xsi:type="dcterms:W3CDTF">2007-08-17T18:21:26Z</dcterms:created>
  <dcterms:modified xsi:type="dcterms:W3CDTF">2010-03-31T14:50:58Z</dcterms:modified>
</cp:coreProperties>
</file>