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7150100" cy="9448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8941" autoAdjust="0"/>
  </p:normalViewPr>
  <p:slideViewPr>
    <p:cSldViewPr>
      <p:cViewPr varScale="1">
        <p:scale>
          <a:sx n="53" d="100"/>
          <a:sy n="53" d="100"/>
        </p:scale>
        <p:origin x="-2052" y="-90"/>
      </p:cViewPr>
      <p:guideLst>
        <p:guide orient="horz" pos="2160"/>
        <p:guide pos="2880"/>
      </p:guideLst>
    </p:cSldViewPr>
  </p:slideViewPr>
  <p:notesTextViewPr>
    <p:cViewPr>
      <p:scale>
        <a:sx n="100" d="100"/>
        <a:sy n="100" d="100"/>
      </p:scale>
      <p:origin x="0" y="0"/>
    </p:cViewPr>
  </p:notesTextViewPr>
  <p:notesViewPr>
    <p:cSldViewPr>
      <p:cViewPr varScale="1">
        <p:scale>
          <a:sx n="68" d="100"/>
          <a:sy n="68" d="100"/>
        </p:scale>
        <p:origin x="-2748" y="-96"/>
      </p:cViewPr>
      <p:guideLst>
        <p:guide orient="horz" pos="2976"/>
        <p:guide pos="225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99024" cy="472763"/>
          </a:xfrm>
          <a:prstGeom prst="rect">
            <a:avLst/>
          </a:prstGeom>
        </p:spPr>
        <p:txBody>
          <a:bodyPr vert="horz" lIns="93077" tIns="46538" rIns="93077" bIns="46538" rtlCol="0"/>
          <a:lstStyle>
            <a:lvl1pPr algn="l">
              <a:defRPr sz="1200"/>
            </a:lvl1pPr>
          </a:lstStyle>
          <a:p>
            <a:endParaRPr lang="en-US"/>
          </a:p>
        </p:txBody>
      </p:sp>
      <p:sp>
        <p:nvSpPr>
          <p:cNvPr id="3" name="Date Placeholder 2"/>
          <p:cNvSpPr>
            <a:spLocks noGrp="1"/>
          </p:cNvSpPr>
          <p:nvPr>
            <p:ph type="dt" sz="quarter" idx="1"/>
          </p:nvPr>
        </p:nvSpPr>
        <p:spPr>
          <a:xfrm>
            <a:off x="4049458" y="0"/>
            <a:ext cx="3099024" cy="472763"/>
          </a:xfrm>
          <a:prstGeom prst="rect">
            <a:avLst/>
          </a:prstGeom>
        </p:spPr>
        <p:txBody>
          <a:bodyPr vert="horz" lIns="93077" tIns="46538" rIns="93077" bIns="46538" rtlCol="0"/>
          <a:lstStyle>
            <a:lvl1pPr algn="r">
              <a:defRPr sz="1200"/>
            </a:lvl1pPr>
          </a:lstStyle>
          <a:p>
            <a:fld id="{B633FD01-4B81-4305-A072-3CEE77C8D55A}" type="datetimeFigureOut">
              <a:rPr lang="en-US" smtClean="0"/>
              <a:pPr/>
              <a:t>4/26/2010</a:t>
            </a:fld>
            <a:endParaRPr lang="en-US"/>
          </a:p>
        </p:txBody>
      </p:sp>
      <p:sp>
        <p:nvSpPr>
          <p:cNvPr id="4" name="Footer Placeholder 3"/>
          <p:cNvSpPr>
            <a:spLocks noGrp="1"/>
          </p:cNvSpPr>
          <p:nvPr>
            <p:ph type="ftr" sz="quarter" idx="2"/>
          </p:nvPr>
        </p:nvSpPr>
        <p:spPr>
          <a:xfrm>
            <a:off x="1" y="8974424"/>
            <a:ext cx="3099024" cy="472763"/>
          </a:xfrm>
          <a:prstGeom prst="rect">
            <a:avLst/>
          </a:prstGeom>
        </p:spPr>
        <p:txBody>
          <a:bodyPr vert="horz" lIns="93077" tIns="46538" rIns="93077" bIns="46538" rtlCol="0" anchor="b"/>
          <a:lstStyle>
            <a:lvl1pPr algn="l">
              <a:defRPr sz="1200"/>
            </a:lvl1pPr>
          </a:lstStyle>
          <a:p>
            <a:endParaRPr lang="en-US"/>
          </a:p>
        </p:txBody>
      </p:sp>
      <p:sp>
        <p:nvSpPr>
          <p:cNvPr id="5" name="Slide Number Placeholder 4"/>
          <p:cNvSpPr>
            <a:spLocks noGrp="1"/>
          </p:cNvSpPr>
          <p:nvPr>
            <p:ph type="sldNum" sz="quarter" idx="3"/>
          </p:nvPr>
        </p:nvSpPr>
        <p:spPr>
          <a:xfrm>
            <a:off x="4049458" y="8974424"/>
            <a:ext cx="3099024" cy="472763"/>
          </a:xfrm>
          <a:prstGeom prst="rect">
            <a:avLst/>
          </a:prstGeom>
        </p:spPr>
        <p:txBody>
          <a:bodyPr vert="horz" lIns="93077" tIns="46538" rIns="93077" bIns="46538" rtlCol="0" anchor="b"/>
          <a:lstStyle>
            <a:lvl1pPr algn="r">
              <a:defRPr sz="1200"/>
            </a:lvl1pPr>
          </a:lstStyle>
          <a:p>
            <a:fld id="{B87D8286-02B3-4C67-AEB2-E1C2F33E03C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98800" cy="4730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49713" y="0"/>
            <a:ext cx="3098800" cy="473075"/>
          </a:xfrm>
          <a:prstGeom prst="rect">
            <a:avLst/>
          </a:prstGeom>
        </p:spPr>
        <p:txBody>
          <a:bodyPr vert="horz" lIns="91440" tIns="45720" rIns="91440" bIns="45720" rtlCol="0"/>
          <a:lstStyle>
            <a:lvl1pPr algn="r">
              <a:defRPr sz="1200"/>
            </a:lvl1pPr>
          </a:lstStyle>
          <a:p>
            <a:fld id="{A35D1F29-D9C7-4F21-883F-F1D722C84801}" type="datetimeFigureOut">
              <a:rPr lang="en-US" smtClean="0"/>
              <a:pPr/>
              <a:t>4/26/2010</a:t>
            </a:fld>
            <a:endParaRPr lang="en-US"/>
          </a:p>
        </p:txBody>
      </p:sp>
      <p:sp>
        <p:nvSpPr>
          <p:cNvPr id="4" name="Slide Image Placeholder 3"/>
          <p:cNvSpPr>
            <a:spLocks noGrp="1" noRot="1" noChangeAspect="1"/>
          </p:cNvSpPr>
          <p:nvPr>
            <p:ph type="sldImg" idx="2"/>
          </p:nvPr>
        </p:nvSpPr>
        <p:spPr>
          <a:xfrm>
            <a:off x="1212850" y="708025"/>
            <a:ext cx="4724400" cy="35433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4375" y="4487863"/>
            <a:ext cx="5721350" cy="42529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74138"/>
            <a:ext cx="3098800" cy="4730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49713" y="8974138"/>
            <a:ext cx="3098800" cy="473075"/>
          </a:xfrm>
          <a:prstGeom prst="rect">
            <a:avLst/>
          </a:prstGeom>
        </p:spPr>
        <p:txBody>
          <a:bodyPr vert="horz" lIns="91440" tIns="45720" rIns="91440" bIns="45720" rtlCol="0" anchor="b"/>
          <a:lstStyle>
            <a:lvl1pPr algn="r">
              <a:defRPr sz="1200"/>
            </a:lvl1pPr>
          </a:lstStyle>
          <a:p>
            <a:fld id="{F7A0B99F-9428-45E9-B139-8A9BC1ABCA0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Can also discuss how this is not limited to strictly “non-contact cooling water” and can be applicable to other activities.  For example a large plant might have multiple general permits or in the future, a new type of general permit could be developed to handle multiple “utility water” </a:t>
            </a:r>
            <a:r>
              <a:rPr lang="en-US" dirty="0" err="1" smtClean="0"/>
              <a:t>funtions</a:t>
            </a:r>
            <a:r>
              <a:rPr lang="en-US" dirty="0" smtClean="0"/>
              <a:t>.</a:t>
            </a:r>
          </a:p>
          <a:p>
            <a:endParaRPr lang="en-US" dirty="0" smtClean="0"/>
          </a:p>
          <a:p>
            <a:pPr marL="342900" lvl="1" indent="-342900">
              <a:buClr>
                <a:srgbClr val="FF9900"/>
              </a:buClr>
              <a:buSzPct val="75000"/>
              <a:buFont typeface="Wingdings" pitchFamily="2" charset="2"/>
              <a:buChar char=""/>
            </a:pPr>
            <a:r>
              <a:rPr lang="en-US" sz="2000" dirty="0" smtClean="0"/>
              <a:t>This would require that the activity have an independent connection to outfall.  General permits are designed to balance the water quality goals of preserving stream flow and the control of temperature and pollutants.  Once the activity/s is/are addressed, the balance of the industrial process can then be re-evaluated using an intake credit.</a:t>
            </a:r>
          </a:p>
          <a:p>
            <a:pPr lvl="1"/>
            <a:r>
              <a:rPr lang="en-US" sz="1800" dirty="0" smtClean="0"/>
              <a:t>No increase in mass, insignificant increase in concentration</a:t>
            </a:r>
          </a:p>
          <a:p>
            <a:pPr lvl="1"/>
            <a:r>
              <a:rPr lang="en-US" sz="1800" dirty="0" smtClean="0"/>
              <a:t>Limited to Minor industrial facilities or activities.  12 of 15 non-contact facilities that discharge to 303 d limited waters.</a:t>
            </a:r>
          </a:p>
          <a:p>
            <a:pPr lvl="1"/>
            <a:r>
              <a:rPr lang="en-US" sz="1800" dirty="0" smtClean="0"/>
              <a:t>Environmental impacts are balanced to support overall water quality goals</a:t>
            </a:r>
          </a:p>
          <a:p>
            <a:endParaRPr lang="en-US" dirty="0"/>
          </a:p>
        </p:txBody>
      </p:sp>
      <p:sp>
        <p:nvSpPr>
          <p:cNvPr id="4" name="Slide Number Placeholder 3"/>
          <p:cNvSpPr>
            <a:spLocks noGrp="1"/>
          </p:cNvSpPr>
          <p:nvPr>
            <p:ph type="sldNum" sz="quarter" idx="10"/>
          </p:nvPr>
        </p:nvSpPr>
        <p:spPr/>
        <p:txBody>
          <a:bodyPr/>
          <a:lstStyle/>
          <a:p>
            <a:fld id="{F7A0B99F-9428-45E9-B139-8A9BC1ABCA00}"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a:r>
              <a:rPr lang="en-US" sz="1800" dirty="0" smtClean="0"/>
              <a:t>Environmental impacts are balanced to support overall water quality goals</a:t>
            </a:r>
          </a:p>
          <a:p>
            <a:endParaRPr lang="en-US" dirty="0"/>
          </a:p>
        </p:txBody>
      </p:sp>
      <p:sp>
        <p:nvSpPr>
          <p:cNvPr id="4" name="Slide Number Placeholder 3"/>
          <p:cNvSpPr>
            <a:spLocks noGrp="1"/>
          </p:cNvSpPr>
          <p:nvPr>
            <p:ph type="sldNum" sz="quarter" idx="10"/>
          </p:nvPr>
        </p:nvSpPr>
        <p:spPr/>
        <p:txBody>
          <a:bodyPr/>
          <a:lstStyle/>
          <a:p>
            <a:fld id="{F7A0B99F-9428-45E9-B139-8A9BC1ABCA00}"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342900" lvl="1" indent="-342900">
              <a:buClr>
                <a:srgbClr val="FF9900"/>
              </a:buClr>
              <a:buSzPct val="75000"/>
              <a:buFont typeface="Wingdings" pitchFamily="2" charset="2"/>
              <a:buChar char=""/>
            </a:pPr>
            <a:r>
              <a:rPr lang="en-US" sz="1800" dirty="0" smtClean="0">
                <a:solidFill>
                  <a:schemeClr val="tx1"/>
                </a:solidFill>
              </a:rPr>
              <a:t>This approach differs significantly from the first three in this approach requires a “Director and EPA approval” where the previous three can be facilitated through the permit development process and the regional permit writer.  This approach is designed for facilities that source their waters from water quality limited water bodies and their discharge may have a significant affect of the in-stream concentration. This approach is considered an interim measure until a TMDL and waste load allocations can be developed.</a:t>
            </a:r>
          </a:p>
          <a:p>
            <a:pPr lvl="1"/>
            <a:r>
              <a:rPr lang="en-US" sz="1600" dirty="0" smtClean="0"/>
              <a:t>No increase in mass, potentially significant increase in concentration</a:t>
            </a:r>
          </a:p>
          <a:p>
            <a:pPr lvl="1"/>
            <a:r>
              <a:rPr lang="en-US" sz="1600" dirty="0" smtClean="0"/>
              <a:t>Qualified by requirements under 131.10 (g) and requires Director and EPA approval</a:t>
            </a:r>
          </a:p>
          <a:p>
            <a:pPr lvl="1"/>
            <a:r>
              <a:rPr lang="en-US" sz="1600" dirty="0" smtClean="0"/>
              <a:t>Environmental impacts are minimized (using pollutant minimization plans) until TMDL and Waste Load Allocations can be developed</a:t>
            </a:r>
          </a:p>
          <a:p>
            <a:pPr lvl="1"/>
            <a:r>
              <a:rPr lang="en-US" sz="1600" dirty="0" smtClean="0"/>
              <a:t>At this time the Department does not find a compelling justification to support the development of a multiple discharge variance </a:t>
            </a:r>
          </a:p>
          <a:p>
            <a:endParaRPr lang="en-US" dirty="0"/>
          </a:p>
        </p:txBody>
      </p:sp>
      <p:sp>
        <p:nvSpPr>
          <p:cNvPr id="4" name="Slide Number Placeholder 3"/>
          <p:cNvSpPr>
            <a:spLocks noGrp="1"/>
          </p:cNvSpPr>
          <p:nvPr>
            <p:ph type="sldNum" sz="quarter" idx="10"/>
          </p:nvPr>
        </p:nvSpPr>
        <p:spPr/>
        <p:txBody>
          <a:bodyPr/>
          <a:lstStyle/>
          <a:p>
            <a:fld id="{F7A0B99F-9428-45E9-B139-8A9BC1ABCA00}"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71"/>
          <p:cNvGrpSpPr>
            <a:grpSpLocks/>
          </p:cNvGrpSpPr>
          <p:nvPr/>
        </p:nvGrpSpPr>
        <p:grpSpPr bwMode="auto">
          <a:xfrm>
            <a:off x="3175" y="4267200"/>
            <a:ext cx="9140825" cy="2590800"/>
            <a:chOff x="2" y="2688"/>
            <a:chExt cx="5758" cy="1632"/>
          </a:xfrm>
        </p:grpSpPr>
        <p:sp>
          <p:nvSpPr>
            <p:cNvPr id="374856" name="Freeform 72"/>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3" name="Group 73"/>
            <p:cNvGrpSpPr>
              <a:grpSpLocks/>
            </p:cNvGrpSpPr>
            <p:nvPr userDrawn="1"/>
          </p:nvGrpSpPr>
          <p:grpSpPr bwMode="auto">
            <a:xfrm>
              <a:off x="3528" y="3715"/>
              <a:ext cx="792" cy="521"/>
              <a:chOff x="3527" y="3715"/>
              <a:chExt cx="792" cy="521"/>
            </a:xfrm>
          </p:grpSpPr>
          <p:sp>
            <p:nvSpPr>
              <p:cNvPr id="374858" name="Oval 7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374859" name="Oval 7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374860" name="Oval 7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861" name="Oval 7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374862" name="Oval 7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863" name="Freeform 7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374864" name="Freeform 8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374865" name="Freeform 8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66" name="Freeform 8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374867" name="Freeform 8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374868" name="Oval 84"/>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4" name="Group 85"/>
            <p:cNvGrpSpPr>
              <a:grpSpLocks/>
            </p:cNvGrpSpPr>
            <p:nvPr userDrawn="1"/>
          </p:nvGrpSpPr>
          <p:grpSpPr bwMode="auto">
            <a:xfrm>
              <a:off x="1776" y="3631"/>
              <a:ext cx="1626" cy="683"/>
              <a:chOff x="1776" y="3631"/>
              <a:chExt cx="1626" cy="683"/>
            </a:xfrm>
          </p:grpSpPr>
          <p:sp>
            <p:nvSpPr>
              <p:cNvPr id="374870" name="Oval 8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374871" name="Oval 8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374872" name="Oval 8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374873" name="Oval 8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4874" name="Oval 9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4875" name="Oval 9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4876" name="Oval 9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374877" name="Oval 9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374878" name="Freeform 94"/>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374879" name="Freeform 95"/>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374880" name="Freeform 96"/>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374881" name="Freeform 97"/>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374882" name="Freeform 98"/>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374883" name="Freeform 99"/>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374884" name="Freeform 100"/>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5" name="Freeform 101"/>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6" name="Freeform 102"/>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7" name="Freeform 103"/>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5" name="Group 104"/>
            <p:cNvGrpSpPr>
              <a:grpSpLocks/>
            </p:cNvGrpSpPr>
            <p:nvPr userDrawn="1"/>
          </p:nvGrpSpPr>
          <p:grpSpPr bwMode="auto">
            <a:xfrm>
              <a:off x="4128" y="3360"/>
              <a:ext cx="1351" cy="821"/>
              <a:chOff x="4128" y="3360"/>
              <a:chExt cx="1351" cy="821"/>
            </a:xfrm>
          </p:grpSpPr>
          <p:sp>
            <p:nvSpPr>
              <p:cNvPr id="374889" name="Freeform 10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0" name="Freeform 10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1" name="Freeform 10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374892" name="Freeform 10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3" name="Freeform 10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4" name="Freeform 11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5" name="Freeform 11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6" name="Freeform 112"/>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374897" name="Freeform 11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374898" name="Freeform 11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9" name="Freeform 11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900" name="Oval 116"/>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374901" name="Oval 117"/>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374902" name="Oval 118"/>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903" name="Oval 119"/>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4904" name="Oval 120"/>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905" name="Oval 121"/>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6" name="Group 122"/>
            <p:cNvGrpSpPr>
              <a:grpSpLocks/>
            </p:cNvGrpSpPr>
            <p:nvPr userDrawn="1"/>
          </p:nvGrpSpPr>
          <p:grpSpPr bwMode="auto">
            <a:xfrm>
              <a:off x="5280" y="3024"/>
              <a:ext cx="425" cy="258"/>
              <a:chOff x="5280" y="3024"/>
              <a:chExt cx="425" cy="258"/>
            </a:xfrm>
          </p:grpSpPr>
          <p:sp>
            <p:nvSpPr>
              <p:cNvPr id="374907" name="Freeform 123"/>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08" name="Freeform 124"/>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09" name="Freeform 125"/>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10" name="Freeform 126"/>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11" name="Freeform 127"/>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4912" name="Freeform 128"/>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4913" name="Freeform 129"/>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7" name="Group 130"/>
              <p:cNvGrpSpPr>
                <a:grpSpLocks/>
              </p:cNvGrpSpPr>
              <p:nvPr/>
            </p:nvGrpSpPr>
            <p:grpSpPr bwMode="auto">
              <a:xfrm>
                <a:off x="5381" y="3085"/>
                <a:ext cx="227" cy="132"/>
                <a:chOff x="5381" y="3085"/>
                <a:chExt cx="227" cy="132"/>
              </a:xfrm>
            </p:grpSpPr>
            <p:sp>
              <p:nvSpPr>
                <p:cNvPr id="374915" name="Oval 131"/>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4916" name="Oval 132"/>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374917" name="Oval 133"/>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4918" name="Oval 134"/>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374850"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smtClean="0"/>
              <a:t>Click to edit Master title style</a:t>
            </a:r>
            <a:endParaRPr lang="en-US"/>
          </a:p>
        </p:txBody>
      </p:sp>
      <p:sp>
        <p:nvSpPr>
          <p:cNvPr id="374851" name="Rectangle 67"/>
          <p:cNvSpPr>
            <a:spLocks noGrp="1" noChangeArrowheads="1"/>
          </p:cNvSpPr>
          <p:nvPr>
            <p:ph type="subTitle" sz="quarter" idx="1"/>
          </p:nvPr>
        </p:nvSpPr>
        <p:spPr>
          <a:xfrm>
            <a:off x="1371600" y="3886200"/>
            <a:ext cx="6400800" cy="1752600"/>
          </a:xfrm>
          <a:prstGeom prst="rect">
            <a:avLst/>
          </a:prstGeom>
        </p:spPr>
        <p:txBody>
          <a:bodyPr/>
          <a:lstStyle>
            <a:lvl1pPr marL="0" indent="0" algn="ctr">
              <a:buFont typeface="Wingdings" pitchFamily="2" charset="2"/>
              <a:buNone/>
              <a:defRPr/>
            </a:lvl1pPr>
          </a:lstStyle>
          <a:p>
            <a:r>
              <a:rPr lang="en-US" smtClean="0"/>
              <a:t>Click to edit Master subtitle style</a:t>
            </a:r>
            <a:endParaRPr lang="en-US"/>
          </a:p>
        </p:txBody>
      </p:sp>
      <p:sp>
        <p:nvSpPr>
          <p:cNvPr id="374852" name="Rectangle 68"/>
          <p:cNvSpPr>
            <a:spLocks noGrp="1" noChangeArrowheads="1"/>
          </p:cNvSpPr>
          <p:nvPr>
            <p:ph type="dt" sz="quarter" idx="2"/>
          </p:nvPr>
        </p:nvSpPr>
        <p:spPr>
          <a:xfrm>
            <a:off x="457200" y="6248400"/>
            <a:ext cx="2133600" cy="457200"/>
          </a:xfrm>
        </p:spPr>
        <p:txBody>
          <a:bodyPr/>
          <a:lstStyle>
            <a:lvl1pPr>
              <a:defRPr/>
            </a:lvl1pPr>
          </a:lstStyle>
          <a:p>
            <a:fld id="{799E0EEE-BA42-4EC2-A998-784E146471EC}" type="datetimeFigureOut">
              <a:rPr lang="en-US" smtClean="0"/>
              <a:pPr/>
              <a:t>4/26/2010</a:t>
            </a:fld>
            <a:endParaRPr lang="en-US"/>
          </a:p>
        </p:txBody>
      </p:sp>
      <p:sp>
        <p:nvSpPr>
          <p:cNvPr id="374853" name="Rectangle 69"/>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374854" name="Rectangle 70"/>
          <p:cNvSpPr>
            <a:spLocks noGrp="1" noChangeArrowheads="1"/>
          </p:cNvSpPr>
          <p:nvPr>
            <p:ph type="sldNum" sz="quarter" idx="4"/>
          </p:nvPr>
        </p:nvSpPr>
        <p:spPr>
          <a:xfrm>
            <a:off x="6553200" y="6248400"/>
            <a:ext cx="2133600" cy="457200"/>
          </a:xfrm>
        </p:spPr>
        <p:txBody>
          <a:bodyPr/>
          <a:lstStyle>
            <a:lvl1pPr>
              <a:defRPr/>
            </a:lvl1pPr>
          </a:lstStyle>
          <a:p>
            <a:fld id="{5FEA4C3C-7318-4C80-9A41-1D54C19217A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baseline="0">
                <a:solidFill>
                  <a:srgbClr val="FFC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685800" y="1371600"/>
            <a:ext cx="7680960" cy="5029200"/>
          </a:xfrm>
          <a:prstGeom prst="rect">
            <a:avLst/>
          </a:prstGeom>
        </p:spPr>
        <p:txBody>
          <a:bodyPr/>
          <a:lstStyle>
            <a:lvl1pPr>
              <a:spcBef>
                <a:spcPts val="300"/>
              </a:spcBef>
              <a:buClr>
                <a:srgbClr val="FF9900"/>
              </a:buClr>
              <a:buSzPct val="75000"/>
              <a:buFont typeface="Wingdings" pitchFamily="2" charset="2"/>
              <a:buChar char=""/>
              <a:defRPr sz="2600" baseline="0">
                <a:solidFill>
                  <a:schemeClr val="tx1"/>
                </a:solidFill>
                <a:effectLst/>
                <a:latin typeface="Calibri" pitchFamily="34" charset="0"/>
              </a:defRPr>
            </a:lvl1pPr>
            <a:lvl2pPr>
              <a:spcBef>
                <a:spcPts val="300"/>
              </a:spcBef>
              <a:buClr>
                <a:srgbClr val="FFFF00"/>
              </a:buClr>
              <a:defRPr sz="2400" baseline="0">
                <a:solidFill>
                  <a:srgbClr val="FFFF99"/>
                </a:solidFill>
                <a:effectLst/>
                <a:latin typeface="Calibri" pitchFamily="34" charset="0"/>
              </a:defRPr>
            </a:lvl2pPr>
            <a:lvl3pPr>
              <a:spcBef>
                <a:spcPts val="300"/>
              </a:spcBef>
              <a:buClr>
                <a:srgbClr val="FF0000"/>
              </a:buClr>
              <a:buSzPct val="85000"/>
              <a:defRPr sz="2000" baseline="0">
                <a:solidFill>
                  <a:srgbClr val="F880B6"/>
                </a:solidFill>
                <a:effectLst/>
                <a:latin typeface="Calibri" pitchFamily="34" charset="0"/>
              </a:defRPr>
            </a:lvl3pPr>
            <a:lvl4pPr>
              <a:spcBef>
                <a:spcPts val="300"/>
              </a:spcBef>
              <a:defRPr>
                <a:effectLst/>
                <a:latin typeface="Calibri" pitchFamily="34" charset="0"/>
              </a:defRPr>
            </a:lvl4pPr>
            <a:lvl5pPr>
              <a:spcBef>
                <a:spcPts val="300"/>
              </a:spcBef>
              <a:defRPr sz="1800">
                <a:effectLst/>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799E0EEE-BA42-4EC2-A998-784E146471EC}" type="datetimeFigureOut">
              <a:rPr lang="en-US" smtClean="0"/>
              <a:pPr/>
              <a:t>4/26/2010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EA4C3C-7318-4C80-9A41-1D54C19217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71600"/>
            <a:ext cx="3840480" cy="5029200"/>
          </a:xfrm>
          <a:prstGeom prst="rect">
            <a:avLst/>
          </a:prstGeom>
        </p:spPr>
        <p:txBody>
          <a:bodyPr/>
          <a:lstStyle>
            <a:lvl1pPr>
              <a:buClr>
                <a:srgbClr val="FFC000"/>
              </a:buClr>
              <a:buFont typeface="Wingdings" pitchFamily="2" charset="2"/>
              <a:buChar char="¤"/>
              <a:defRPr sz="2200">
                <a:latin typeface="Calibri" pitchFamily="34" charset="0"/>
              </a:defRPr>
            </a:lvl1pPr>
            <a:lvl2pPr>
              <a:buClr>
                <a:srgbClr val="FF0000"/>
              </a:buClr>
              <a:defRPr sz="2000">
                <a:latin typeface="Calibri" pitchFamily="34" charset="0"/>
              </a:defRPr>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4568" y="1371600"/>
            <a:ext cx="3840480" cy="5029200"/>
          </a:xfrm>
          <a:prstGeom prst="rect">
            <a:avLst/>
          </a:prstGeom>
        </p:spPr>
        <p:txBody>
          <a:bodyPr/>
          <a:lstStyle>
            <a:lvl1pPr>
              <a:buClr>
                <a:srgbClr val="FFC000"/>
              </a:buClr>
              <a:buFont typeface="Wingdings" pitchFamily="2" charset="2"/>
              <a:buChar char="¤"/>
              <a:defRPr sz="2200">
                <a:latin typeface="Calibri" pitchFamily="34" charset="0"/>
              </a:defRPr>
            </a:lvl1pPr>
            <a:lvl2pPr>
              <a:buClr>
                <a:srgbClr val="FF0000"/>
              </a:buClr>
              <a:defRPr sz="2000" baseline="0">
                <a:solidFill>
                  <a:schemeClr val="tx1"/>
                </a:solidFill>
                <a:latin typeface="Calibri" pitchFamily="34" charset="0"/>
              </a:defRPr>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lstStyle>
          <a:p>
            <a:fld id="{799E0EEE-BA42-4EC2-A998-784E146471EC}" type="datetimeFigureOut">
              <a:rPr lang="en-US" smtClean="0"/>
              <a:pPr/>
              <a:t>4/26/2010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EA4C3C-7318-4C80-9A41-1D54C19217A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799E0EEE-BA42-4EC2-A998-784E146471EC}" type="datetimeFigureOut">
              <a:rPr lang="en-US" smtClean="0"/>
              <a:pPr/>
              <a:t>4/26/2010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FEA4C3C-7318-4C80-9A41-1D54C19217A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99E0EEE-BA42-4EC2-A998-784E146471EC}" type="datetimeFigureOut">
              <a:rPr lang="en-US" smtClean="0"/>
              <a:pPr/>
              <a:t>4/26/2010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FEA4C3C-7318-4C80-9A41-1D54C19217A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3784" name="Freeform 24"/>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endParaRPr lang="en-US" dirty="0"/>
          </a:p>
        </p:txBody>
      </p:sp>
      <p:grpSp>
        <p:nvGrpSpPr>
          <p:cNvPr id="2" name="Group 77"/>
          <p:cNvGrpSpPr>
            <a:grpSpLocks/>
          </p:cNvGrpSpPr>
          <p:nvPr/>
        </p:nvGrpSpPr>
        <p:grpSpPr bwMode="auto">
          <a:xfrm>
            <a:off x="3175" y="4267200"/>
            <a:ext cx="9140825" cy="2590800"/>
            <a:chOff x="2" y="2688"/>
            <a:chExt cx="5758" cy="1632"/>
          </a:xfrm>
        </p:grpSpPr>
        <p:sp>
          <p:nvSpPr>
            <p:cNvPr id="373763"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3" name="Group 74"/>
            <p:cNvGrpSpPr>
              <a:grpSpLocks/>
            </p:cNvGrpSpPr>
            <p:nvPr userDrawn="1"/>
          </p:nvGrpSpPr>
          <p:grpSpPr bwMode="auto">
            <a:xfrm>
              <a:off x="3528" y="3715"/>
              <a:ext cx="792" cy="521"/>
              <a:chOff x="3527" y="3715"/>
              <a:chExt cx="792" cy="521"/>
            </a:xfrm>
          </p:grpSpPr>
          <p:sp>
            <p:nvSpPr>
              <p:cNvPr id="373774" name="Oval 1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373775" name="Oval 1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373776" name="Oval 1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777" name="Oval 1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373778" name="Oval 1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779" name="Freeform 1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373780" name="Freeform 2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373781" name="Freeform 2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82" name="Freeform 2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373783" name="Freeform 2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373813" name="Oval 53"/>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4" name="Group 73"/>
            <p:cNvGrpSpPr>
              <a:grpSpLocks/>
            </p:cNvGrpSpPr>
            <p:nvPr userDrawn="1"/>
          </p:nvGrpSpPr>
          <p:grpSpPr bwMode="auto">
            <a:xfrm>
              <a:off x="1776" y="3631"/>
              <a:ext cx="1626" cy="683"/>
              <a:chOff x="1776" y="3631"/>
              <a:chExt cx="1626" cy="683"/>
            </a:xfrm>
          </p:grpSpPr>
          <p:sp>
            <p:nvSpPr>
              <p:cNvPr id="373766" name="Oval 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373767" name="Oval 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373768" name="Oval 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373769" name="Oval 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3770" name="Oval 1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3771" name="Oval 1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3772" name="Oval 1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373773" name="Oval 1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37378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37378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37378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37378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373789"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373790"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37379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4"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5" name="Group 76"/>
            <p:cNvGrpSpPr>
              <a:grpSpLocks/>
            </p:cNvGrpSpPr>
            <p:nvPr userDrawn="1"/>
          </p:nvGrpSpPr>
          <p:grpSpPr bwMode="auto">
            <a:xfrm>
              <a:off x="4128" y="3360"/>
              <a:ext cx="1351" cy="821"/>
              <a:chOff x="4128" y="3360"/>
              <a:chExt cx="1351" cy="821"/>
            </a:xfrm>
          </p:grpSpPr>
          <p:sp>
            <p:nvSpPr>
              <p:cNvPr id="373795" name="Freeform 3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796" name="Freeform 3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797" name="Freeform 3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373798" name="Freeform 3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799" name="Freeform 3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0" name="Freeform 4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1" name="Freeform 4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2" name="Freeform 42"/>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373803" name="Freeform 4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373804" name="Freeform 4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805" name="Freeform 4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815" name="Oval 55"/>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373816" name="Oval 56"/>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373817" name="Oval 57"/>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818" name="Oval 58"/>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3819" name="Oval 59"/>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820" name="Oval 60"/>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6" name="Group 75"/>
            <p:cNvGrpSpPr>
              <a:grpSpLocks/>
            </p:cNvGrpSpPr>
            <p:nvPr userDrawn="1"/>
          </p:nvGrpSpPr>
          <p:grpSpPr bwMode="auto">
            <a:xfrm>
              <a:off x="5280" y="3024"/>
              <a:ext cx="425" cy="258"/>
              <a:chOff x="5280" y="3024"/>
              <a:chExt cx="425" cy="258"/>
            </a:xfrm>
          </p:grpSpPr>
          <p:sp>
            <p:nvSpPr>
              <p:cNvPr id="373806" name="Freeform 46"/>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7" name="Freeform 47"/>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8" name="Freeform 48"/>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9" name="Freeform 49"/>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10" name="Freeform 50"/>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3811" name="Freeform 51"/>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3812" name="Freeform 52"/>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7" name="Group 61"/>
              <p:cNvGrpSpPr>
                <a:grpSpLocks/>
              </p:cNvGrpSpPr>
              <p:nvPr/>
            </p:nvGrpSpPr>
            <p:grpSpPr bwMode="auto">
              <a:xfrm>
                <a:off x="5381" y="3085"/>
                <a:ext cx="227" cy="132"/>
                <a:chOff x="5381" y="3085"/>
                <a:chExt cx="227" cy="132"/>
              </a:xfrm>
            </p:grpSpPr>
            <p:sp>
              <p:nvSpPr>
                <p:cNvPr id="373822"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3823"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373824"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3825"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373826" name="Rectangle 66"/>
          <p:cNvSpPr>
            <a:spLocks noGrp="1" noChangeArrowheads="1"/>
          </p:cNvSpPr>
          <p:nvPr>
            <p:ph type="title"/>
          </p:nvPr>
        </p:nvSpPr>
        <p:spPr bwMode="auto">
          <a:xfrm>
            <a:off x="1024128" y="192024"/>
            <a:ext cx="77724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373839" name="Rectangle 7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fld id="{799E0EEE-BA42-4EC2-A998-784E146471EC}" type="datetimeFigureOut">
              <a:rPr lang="en-US" smtClean="0"/>
              <a:pPr/>
              <a:t>4/26/2010</a:t>
            </a:fld>
            <a:endParaRPr lang="en-US"/>
          </a:p>
        </p:txBody>
      </p:sp>
      <p:sp>
        <p:nvSpPr>
          <p:cNvPr id="373840" name="Rectangle 8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p>
        </p:txBody>
      </p:sp>
      <p:sp>
        <p:nvSpPr>
          <p:cNvPr id="373841" name="Rectangle 8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5FEA4C3C-7318-4C80-9A41-1D54C19217A8}" type="slidenum">
              <a:rPr lang="en-US" smtClean="0"/>
              <a:pPr/>
              <a:t>‹#›</a:t>
            </a:fld>
            <a:endParaRPr lang="en-US"/>
          </a:p>
        </p:txBody>
      </p:sp>
      <p:pic>
        <p:nvPicPr>
          <p:cNvPr id="72" name="Picture 17" descr="bw100x149"/>
          <p:cNvPicPr preferRelativeResize="0">
            <a:picLocks noChangeAspect="1" noChangeArrowheads="1"/>
          </p:cNvPicPr>
          <p:nvPr/>
        </p:nvPicPr>
        <p:blipFill>
          <a:blip r:embed="rId7" cstate="print"/>
          <a:srcRect/>
          <a:stretch>
            <a:fillRect/>
          </a:stretch>
        </p:blipFill>
        <p:spPr bwMode="auto">
          <a:xfrm>
            <a:off x="114300" y="114300"/>
            <a:ext cx="736176" cy="1097280"/>
          </a:xfrm>
          <a:prstGeom prst="rect">
            <a:avLst/>
          </a:prstGeom>
          <a:noFill/>
          <a:ln w="12700">
            <a:solidFill>
              <a:srgbClr val="FF6600"/>
            </a:solidFill>
            <a:miter lim="800000"/>
            <a:headEnd/>
            <a:tailEnd/>
          </a:ln>
        </p:spPr>
      </p:pic>
    </p:spTree>
  </p:cSld>
  <p:clrMap bg1="dk2" tx1="lt1" bg2="dk1"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iming>
    <p:tnLst>
      <p:par>
        <p:cTn id="1" dur="indefinite" restart="never" nodeType="tmRoot"/>
      </p:par>
    </p:tnLst>
  </p:timing>
  <p:txStyles>
    <p:titleStyle>
      <a:lvl1pPr algn="l" rtl="0" eaLnBrk="1" fontAlgn="base" hangingPunct="1">
        <a:spcBef>
          <a:spcPct val="0"/>
        </a:spcBef>
        <a:spcAft>
          <a:spcPct val="0"/>
        </a:spcAft>
        <a:defRPr sz="4000" baseline="0">
          <a:solidFill>
            <a:srgbClr val="FFC000"/>
          </a:solidFill>
          <a:effectLst>
            <a:outerShdw blurRad="38100" dist="38100" dir="2700000" algn="tl">
              <a:srgbClr val="000000"/>
            </a:outerShdw>
          </a:effectLst>
          <a:latin typeface="Franklin Gothic Book" pitchFamily="34" charset="0"/>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762000"/>
            <a:ext cx="7772400" cy="1470025"/>
          </a:xfrm>
        </p:spPr>
        <p:txBody>
          <a:bodyPr>
            <a:noAutofit/>
          </a:bodyPr>
          <a:lstStyle/>
          <a:p>
            <a:r>
              <a:rPr lang="en-US" sz="4000" dirty="0" smtClean="0"/>
              <a:t>Envisioned Use of the Implementation Tools to Address Background Concentration</a:t>
            </a:r>
            <a:endParaRPr lang="en-US" sz="4000" dirty="0"/>
          </a:p>
        </p:txBody>
      </p:sp>
      <p:sp>
        <p:nvSpPr>
          <p:cNvPr id="3" name="Subtitle 2"/>
          <p:cNvSpPr>
            <a:spLocks noGrp="1"/>
          </p:cNvSpPr>
          <p:nvPr>
            <p:ph type="subTitle" sz="quarter" idx="1"/>
          </p:nvPr>
        </p:nvSpPr>
        <p:spPr>
          <a:xfrm>
            <a:off x="1371600" y="2438400"/>
            <a:ext cx="6400800" cy="3886200"/>
          </a:xfrm>
        </p:spPr>
        <p:txBody>
          <a:bodyPr>
            <a:normAutofit fontScale="92500" lnSpcReduction="10000"/>
          </a:bodyPr>
          <a:lstStyle/>
          <a:p>
            <a:pPr marL="342900" indent="-342900" algn="l">
              <a:spcBef>
                <a:spcPts val="300"/>
              </a:spcBef>
              <a:buClr>
                <a:srgbClr val="FF9900"/>
              </a:buClr>
              <a:buSzPct val="75000"/>
              <a:buFont typeface="Wingdings" pitchFamily="2" charset="2"/>
              <a:buChar char=""/>
            </a:pPr>
            <a:r>
              <a:rPr lang="en-US" sz="2600" dirty="0" smtClean="0">
                <a:effectLst/>
                <a:latin typeface="Calibri" pitchFamily="34" charset="0"/>
              </a:rPr>
              <a:t>Introduction and summary of issue</a:t>
            </a:r>
          </a:p>
          <a:p>
            <a:pPr marL="342900" indent="-342900" algn="l">
              <a:spcBef>
                <a:spcPts val="300"/>
              </a:spcBef>
              <a:buClr>
                <a:srgbClr val="FF9900"/>
              </a:buClr>
              <a:buSzPct val="75000"/>
              <a:buFont typeface="Wingdings" pitchFamily="2" charset="2"/>
              <a:buChar char=""/>
            </a:pPr>
            <a:r>
              <a:rPr lang="en-US" sz="2600" dirty="0" smtClean="0">
                <a:effectLst/>
                <a:latin typeface="Calibri" pitchFamily="34" charset="0"/>
              </a:rPr>
              <a:t>Use of demographics to help define tools</a:t>
            </a:r>
          </a:p>
          <a:p>
            <a:pPr marL="342900" indent="-342900" algn="l">
              <a:spcBef>
                <a:spcPts val="300"/>
              </a:spcBef>
              <a:buClr>
                <a:srgbClr val="FF9900"/>
              </a:buClr>
              <a:buSzPct val="75000"/>
              <a:buFont typeface="Wingdings" pitchFamily="2" charset="2"/>
              <a:buChar char=""/>
            </a:pPr>
            <a:r>
              <a:rPr lang="en-US" sz="2600" dirty="0" smtClean="0">
                <a:effectLst/>
                <a:latin typeface="Calibri" pitchFamily="34" charset="0"/>
              </a:rPr>
              <a:t>Step-wise approach based on level of water quality protection</a:t>
            </a:r>
          </a:p>
          <a:p>
            <a:pPr lvl="1">
              <a:spcBef>
                <a:spcPts val="300"/>
              </a:spcBef>
              <a:buClr>
                <a:srgbClr val="FFFF00"/>
              </a:buClr>
            </a:pPr>
            <a:r>
              <a:rPr lang="en-US" sz="1900" dirty="0" smtClean="0">
                <a:solidFill>
                  <a:srgbClr val="FFFF99"/>
                </a:solidFill>
                <a:effectLst/>
                <a:latin typeface="Calibri" pitchFamily="34" charset="0"/>
              </a:rPr>
              <a:t>Intake credits</a:t>
            </a:r>
          </a:p>
          <a:p>
            <a:pPr lvl="1">
              <a:spcBef>
                <a:spcPts val="300"/>
              </a:spcBef>
              <a:buClr>
                <a:srgbClr val="FFFF00"/>
              </a:buClr>
            </a:pPr>
            <a:r>
              <a:rPr lang="en-US" sz="1900" dirty="0" smtClean="0">
                <a:solidFill>
                  <a:srgbClr val="FFFF99"/>
                </a:solidFill>
                <a:effectLst/>
                <a:latin typeface="Calibri" pitchFamily="34" charset="0"/>
              </a:rPr>
              <a:t>General permits +intake credits</a:t>
            </a:r>
          </a:p>
          <a:p>
            <a:pPr lvl="1">
              <a:spcBef>
                <a:spcPts val="300"/>
              </a:spcBef>
              <a:buClr>
                <a:srgbClr val="FFFF00"/>
              </a:buClr>
            </a:pPr>
            <a:r>
              <a:rPr lang="en-US" sz="1900" dirty="0" smtClean="0">
                <a:solidFill>
                  <a:srgbClr val="FFFF99"/>
                </a:solidFill>
                <a:effectLst/>
                <a:latin typeface="Calibri" pitchFamily="34" charset="0"/>
              </a:rPr>
              <a:t>Background concentration allowance</a:t>
            </a:r>
          </a:p>
          <a:p>
            <a:pPr lvl="1">
              <a:spcBef>
                <a:spcPts val="300"/>
              </a:spcBef>
              <a:buClr>
                <a:srgbClr val="FFFF00"/>
              </a:buClr>
            </a:pPr>
            <a:r>
              <a:rPr lang="en-US" sz="1900" dirty="0" smtClean="0">
                <a:solidFill>
                  <a:srgbClr val="FFFF99"/>
                </a:solidFill>
                <a:effectLst/>
                <a:latin typeface="Calibri" pitchFamily="34" charset="0"/>
              </a:rPr>
              <a:t>Variances</a:t>
            </a:r>
          </a:p>
          <a:p>
            <a:pPr marL="342900" indent="-342900" algn="l">
              <a:spcBef>
                <a:spcPts val="300"/>
              </a:spcBef>
              <a:buClr>
                <a:srgbClr val="FF9900"/>
              </a:buClr>
              <a:buSzPct val="75000"/>
              <a:buFont typeface="Wingdings" pitchFamily="2" charset="2"/>
              <a:buChar char=""/>
            </a:pPr>
            <a:r>
              <a:rPr lang="en-US" sz="2600" dirty="0" smtClean="0">
                <a:effectLst/>
                <a:latin typeface="Calibri" pitchFamily="34" charset="0"/>
              </a:rPr>
              <a:t>Departmental recommendations</a:t>
            </a:r>
          </a:p>
          <a:p>
            <a:pPr marL="342900" indent="-342900" algn="l">
              <a:spcBef>
                <a:spcPts val="300"/>
              </a:spcBef>
              <a:buClr>
                <a:srgbClr val="FF9900"/>
              </a:buClr>
              <a:buSzPct val="75000"/>
              <a:buFont typeface="Wingdings" pitchFamily="2" charset="2"/>
              <a:buChar char=""/>
            </a:pPr>
            <a:r>
              <a:rPr lang="en-US" sz="2600" dirty="0" smtClean="0">
                <a:effectLst/>
                <a:latin typeface="Calibri" pitchFamily="34" charset="0"/>
              </a:rPr>
              <a:t>Feedback / decision points</a:t>
            </a:r>
          </a:p>
          <a:p>
            <a:pPr marL="342900" indent="-342900" algn="l">
              <a:spcBef>
                <a:spcPts val="300"/>
              </a:spcBef>
              <a:buClr>
                <a:srgbClr val="FF9900"/>
              </a:buClr>
              <a:buSzPct val="75000"/>
              <a:buFont typeface="Wingdings" pitchFamily="2" charset="2"/>
              <a:buChar char=""/>
            </a:pPr>
            <a:r>
              <a:rPr lang="en-US" sz="2600" dirty="0" smtClean="0">
                <a:effectLst/>
                <a:latin typeface="Calibri" pitchFamily="34" charset="0"/>
              </a:rPr>
              <a:t>Next steps</a:t>
            </a:r>
          </a:p>
          <a:p>
            <a:pPr lvl="1" algn="just">
              <a:buFont typeface="Arial" pitchFamily="34" charset="0"/>
              <a:buChar char="•"/>
            </a:pPr>
            <a:endParaRPr lang="en-US" dirty="0" smtClean="0"/>
          </a:p>
          <a:p>
            <a:endParaRPr lang="en-US" dirty="0" smtClean="0"/>
          </a:p>
          <a:p>
            <a:endParaRPr lang="en-US" dirty="0"/>
          </a:p>
        </p:txBody>
      </p:sp>
    </p:spTree>
  </p:cSld>
  <p:clrMapOvr>
    <a:overrideClrMapping bg1="dk2" tx1="lt1" bg2="dk1"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and Summary of Issue</a:t>
            </a:r>
            <a:endParaRPr lang="en-US" dirty="0"/>
          </a:p>
        </p:txBody>
      </p:sp>
      <p:sp>
        <p:nvSpPr>
          <p:cNvPr id="3" name="Content Placeholder 2"/>
          <p:cNvSpPr>
            <a:spLocks noGrp="1"/>
          </p:cNvSpPr>
          <p:nvPr>
            <p:ph idx="1"/>
          </p:nvPr>
        </p:nvSpPr>
        <p:spPr/>
        <p:txBody>
          <a:bodyPr/>
          <a:lstStyle/>
          <a:p>
            <a:pPr lvl="0"/>
            <a:r>
              <a:rPr lang="en-US" sz="2000" dirty="0" smtClean="0"/>
              <a:t>Issue of “Background Pollutants” has been of major concern to all parties involved.  Accordingly, a significant amount of RWG and Departmental effort has been focused on the development of implementation tools to help resolve this concern</a:t>
            </a:r>
          </a:p>
          <a:p>
            <a:pPr lvl="1"/>
            <a:r>
              <a:rPr lang="en-US" sz="1800" dirty="0" smtClean="0"/>
              <a:t>Industrial facilities were identified as being particularly susceptible to back ground pollutant permitting issues due to the many processes (intentional &amp; unintentional) that tend to evaporate off water and concentration any background pollutants</a:t>
            </a:r>
          </a:p>
          <a:p>
            <a:pPr lvl="1"/>
            <a:r>
              <a:rPr lang="en-US" sz="1800" dirty="0" smtClean="0"/>
              <a:t>The </a:t>
            </a:r>
            <a:r>
              <a:rPr lang="en-US" sz="1800" dirty="0" smtClean="0"/>
              <a:t>Department has </a:t>
            </a:r>
            <a:r>
              <a:rPr lang="en-US" sz="1800" dirty="0" smtClean="0"/>
              <a:t>evaluated the following </a:t>
            </a:r>
            <a:r>
              <a:rPr lang="en-US" sz="1800" dirty="0" smtClean="0"/>
              <a:t>tools as being able to help resolve this issue:</a:t>
            </a:r>
          </a:p>
          <a:p>
            <a:pPr lvl="2"/>
            <a:r>
              <a:rPr lang="en-US" sz="1600" dirty="0" smtClean="0"/>
              <a:t>General Permits</a:t>
            </a:r>
          </a:p>
          <a:p>
            <a:pPr lvl="2"/>
            <a:r>
              <a:rPr lang="en-US" sz="1600" dirty="0" smtClean="0"/>
              <a:t>Multiple discharger variance for non-contact cooling water facilities </a:t>
            </a:r>
            <a:endParaRPr lang="en-US" sz="1600" dirty="0" smtClean="0"/>
          </a:p>
          <a:p>
            <a:pPr lvl="2"/>
            <a:r>
              <a:rPr lang="en-US" sz="1600" dirty="0" smtClean="0"/>
              <a:t>Background pollutant allowance (De </a:t>
            </a:r>
            <a:r>
              <a:rPr lang="en-US" sz="1600" dirty="0" err="1" smtClean="0"/>
              <a:t>Minimus</a:t>
            </a:r>
            <a:r>
              <a:rPr lang="en-US" sz="1600" dirty="0" smtClean="0"/>
              <a:t>)</a:t>
            </a:r>
            <a:endParaRPr lang="en-US" sz="1600" dirty="0" smtClean="0"/>
          </a:p>
          <a:p>
            <a:pPr lvl="1"/>
            <a:r>
              <a:rPr lang="en-US" sz="1800" dirty="0" smtClean="0"/>
              <a:t>In addition, individual variances may be on option and intake credits are available where there is not an increase in mass or concentration</a:t>
            </a:r>
            <a:endParaRPr lang="en-US" sz="18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Use of demographics to help define tools</a:t>
            </a:r>
            <a:endParaRPr lang="en-US" sz="3200" dirty="0"/>
          </a:p>
        </p:txBody>
      </p:sp>
      <p:sp>
        <p:nvSpPr>
          <p:cNvPr id="3" name="Content Placeholder 2"/>
          <p:cNvSpPr>
            <a:spLocks noGrp="1"/>
          </p:cNvSpPr>
          <p:nvPr>
            <p:ph idx="1"/>
          </p:nvPr>
        </p:nvSpPr>
        <p:spPr/>
        <p:txBody>
          <a:bodyPr/>
          <a:lstStyle/>
          <a:p>
            <a:pPr lvl="0"/>
            <a:r>
              <a:rPr lang="en-US" sz="2000" dirty="0" smtClean="0"/>
              <a:t>The Department looked at the demographics of the pool of ~149 individual industrial permits, looking to identify subclasses that would have particular concerns (increased concentration) and worked with permit writers and stakeholders to tailor appropriate responses</a:t>
            </a:r>
          </a:p>
          <a:p>
            <a:pPr lvl="1"/>
            <a:r>
              <a:rPr lang="en-US" sz="1800" dirty="0" smtClean="0"/>
              <a:t>The Department looked at:</a:t>
            </a:r>
          </a:p>
          <a:p>
            <a:pPr lvl="2"/>
            <a:r>
              <a:rPr lang="en-US" sz="1600" dirty="0" smtClean="0"/>
              <a:t>Industry type</a:t>
            </a:r>
          </a:p>
          <a:p>
            <a:pPr lvl="2"/>
            <a:r>
              <a:rPr lang="en-US" sz="1600" dirty="0" smtClean="0"/>
              <a:t>Pollutants of concern</a:t>
            </a:r>
          </a:p>
          <a:p>
            <a:pPr lvl="2"/>
            <a:r>
              <a:rPr lang="en-US" sz="1600" dirty="0" smtClean="0"/>
              <a:t>Discharge locations</a:t>
            </a:r>
          </a:p>
          <a:p>
            <a:pPr lvl="2"/>
            <a:r>
              <a:rPr lang="en-US" sz="1600" dirty="0" smtClean="0"/>
              <a:t>Size / flow rates</a:t>
            </a:r>
          </a:p>
          <a:p>
            <a:pPr lvl="1"/>
            <a:r>
              <a:rPr lang="en-US" sz="1800" dirty="0" smtClean="0"/>
              <a:t>Of particular concern were facilities that use surface or ground water for non-contact cooling that typically increases concentration from 2 to 8 times.  ~39 facilities, 15 that discharge to a 303 d limited water bodies.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Step wise approach based on level of water quality protection</a:t>
            </a:r>
            <a:endParaRPr lang="en-US" sz="3600" dirty="0"/>
          </a:p>
        </p:txBody>
      </p:sp>
      <p:sp>
        <p:nvSpPr>
          <p:cNvPr id="3" name="Content Placeholder 2"/>
          <p:cNvSpPr>
            <a:spLocks noGrp="1"/>
          </p:cNvSpPr>
          <p:nvPr>
            <p:ph idx="1"/>
          </p:nvPr>
        </p:nvSpPr>
        <p:spPr/>
        <p:txBody>
          <a:bodyPr/>
          <a:lstStyle/>
          <a:p>
            <a:r>
              <a:rPr lang="en-US" sz="2000" dirty="0" smtClean="0"/>
              <a:t>First approach is to investigate use of an </a:t>
            </a:r>
            <a:r>
              <a:rPr lang="en-US" sz="2000" u="sng" dirty="0" smtClean="0"/>
              <a:t>intake credit</a:t>
            </a:r>
          </a:p>
          <a:p>
            <a:pPr lvl="1"/>
            <a:r>
              <a:rPr lang="en-US" sz="1800" dirty="0" smtClean="0"/>
              <a:t>No increase in mass or concentration</a:t>
            </a:r>
          </a:p>
          <a:p>
            <a:pPr lvl="1"/>
            <a:r>
              <a:rPr lang="en-US" sz="1800" dirty="0" smtClean="0"/>
              <a:t>No environmental impact</a:t>
            </a:r>
          </a:p>
          <a:p>
            <a:pPr marL="342900" lvl="1" indent="-342900">
              <a:buClr>
                <a:srgbClr val="FF9900"/>
              </a:buClr>
              <a:buSzPct val="75000"/>
              <a:buFont typeface="Wingdings" pitchFamily="2" charset="2"/>
              <a:buChar char=""/>
            </a:pPr>
            <a:r>
              <a:rPr lang="en-US" sz="2000" dirty="0" smtClean="0">
                <a:solidFill>
                  <a:schemeClr val="tx1"/>
                </a:solidFill>
                <a:ea typeface="+mn-ea"/>
                <a:cs typeface="+mn-cs"/>
              </a:rPr>
              <a:t>Second approach is to investigate the applicability of </a:t>
            </a:r>
            <a:r>
              <a:rPr lang="en-US" sz="2000" u="sng" dirty="0" smtClean="0">
                <a:solidFill>
                  <a:schemeClr val="tx1"/>
                </a:solidFill>
                <a:ea typeface="+mn-ea"/>
                <a:cs typeface="+mn-cs"/>
              </a:rPr>
              <a:t>general permits </a:t>
            </a:r>
            <a:r>
              <a:rPr lang="en-US" sz="2000" dirty="0" smtClean="0">
                <a:solidFill>
                  <a:schemeClr val="tx1"/>
                </a:solidFill>
                <a:ea typeface="+mn-ea"/>
                <a:cs typeface="+mn-cs"/>
              </a:rPr>
              <a:t>for specific process activities such as non-contact cooling, boiler blow down or wash water.  </a:t>
            </a:r>
            <a:endParaRPr lang="en-US" sz="1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 Step wise approach based on level of water quality protection</a:t>
            </a:r>
            <a:endParaRPr lang="en-US" dirty="0"/>
          </a:p>
        </p:txBody>
      </p:sp>
      <p:sp>
        <p:nvSpPr>
          <p:cNvPr id="3" name="Content Placeholder 2"/>
          <p:cNvSpPr>
            <a:spLocks noGrp="1"/>
          </p:cNvSpPr>
          <p:nvPr>
            <p:ph idx="1"/>
          </p:nvPr>
        </p:nvSpPr>
        <p:spPr/>
        <p:txBody>
          <a:bodyPr/>
          <a:lstStyle/>
          <a:p>
            <a:pPr marL="342900" lvl="1" indent="-342900">
              <a:buClr>
                <a:srgbClr val="FF9900"/>
              </a:buClr>
              <a:buSzPct val="75000"/>
              <a:buFont typeface="Wingdings" pitchFamily="2" charset="2"/>
              <a:buChar char=""/>
            </a:pPr>
            <a:r>
              <a:rPr lang="en-US" sz="2000" dirty="0" smtClean="0">
                <a:solidFill>
                  <a:schemeClr val="tx1"/>
                </a:solidFill>
                <a:ea typeface="+mn-ea"/>
                <a:cs typeface="+mn-cs"/>
              </a:rPr>
              <a:t>Third approach is to investigate the applicability of </a:t>
            </a:r>
            <a:r>
              <a:rPr lang="en-US" sz="2000" u="sng" dirty="0" smtClean="0">
                <a:solidFill>
                  <a:schemeClr val="tx1"/>
                </a:solidFill>
                <a:ea typeface="+mn-ea"/>
                <a:cs typeface="+mn-cs"/>
              </a:rPr>
              <a:t>the background concentration allowance</a:t>
            </a:r>
            <a:r>
              <a:rPr lang="en-US" sz="2000" dirty="0" smtClean="0">
                <a:solidFill>
                  <a:schemeClr val="tx1"/>
                </a:solidFill>
                <a:ea typeface="+mn-ea"/>
                <a:cs typeface="+mn-cs"/>
              </a:rPr>
              <a:t> for any facilities that can not utilize the first two approaches and meet the qualifying requirements.  </a:t>
            </a:r>
          </a:p>
          <a:p>
            <a:pPr lvl="1"/>
            <a:r>
              <a:rPr lang="en-US" sz="1800" dirty="0" smtClean="0"/>
              <a:t>This approach is designed for facilities that source their waters from water quality limited water bodies and their discharge is considered insignificant</a:t>
            </a:r>
          </a:p>
          <a:p>
            <a:pPr lvl="1"/>
            <a:r>
              <a:rPr lang="en-US" sz="1800" dirty="0" smtClean="0"/>
              <a:t>No increase in mass, insignificant increase in </a:t>
            </a:r>
            <a:r>
              <a:rPr lang="en-US" sz="1800" dirty="0" smtClean="0"/>
              <a:t>concentration</a:t>
            </a:r>
            <a:endParaRPr lang="en-US" sz="1800" dirty="0" smtClean="0"/>
          </a:p>
          <a:p>
            <a:pPr lvl="1"/>
            <a:r>
              <a:rPr lang="en-US" sz="1800" dirty="0" smtClean="0"/>
              <a:t>Qualified by “No technologically or economically feasible means are available to reduce the pollutant concentration in the discharge that would not have other adverse environmental impacts</a:t>
            </a:r>
            <a:r>
              <a:rPr lang="en-US" sz="1800" dirty="0" smtClean="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wise approach based on level of water quality protection</a:t>
            </a:r>
            <a:endParaRPr lang="en-US" dirty="0"/>
          </a:p>
        </p:txBody>
      </p:sp>
      <p:sp>
        <p:nvSpPr>
          <p:cNvPr id="3" name="Content Placeholder 2"/>
          <p:cNvSpPr>
            <a:spLocks noGrp="1"/>
          </p:cNvSpPr>
          <p:nvPr>
            <p:ph idx="1"/>
          </p:nvPr>
        </p:nvSpPr>
        <p:spPr/>
        <p:txBody>
          <a:bodyPr/>
          <a:lstStyle/>
          <a:p>
            <a:pPr marL="342900" lvl="1" indent="-342900">
              <a:buClr>
                <a:srgbClr val="FF9900"/>
              </a:buClr>
              <a:buSzPct val="75000"/>
              <a:buFont typeface="Wingdings" pitchFamily="2" charset="2"/>
              <a:buChar char=""/>
            </a:pPr>
            <a:r>
              <a:rPr lang="en-US" sz="1800" dirty="0" smtClean="0">
                <a:solidFill>
                  <a:schemeClr val="tx1"/>
                </a:solidFill>
              </a:rPr>
              <a:t>Final approach (as proposed) is to investigate the applicability of </a:t>
            </a:r>
            <a:r>
              <a:rPr lang="en-US" sz="1800" u="sng" dirty="0" smtClean="0">
                <a:solidFill>
                  <a:schemeClr val="tx1"/>
                </a:solidFill>
              </a:rPr>
              <a:t>individual variances</a:t>
            </a:r>
            <a:r>
              <a:rPr lang="en-US" sz="1800" dirty="0" smtClean="0">
                <a:solidFill>
                  <a:schemeClr val="tx1"/>
                </a:solidFill>
              </a:rPr>
              <a:t> for any facility that can demonstrate meeting one of the six variance conditions set forth under 131.10 (g).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Departmental Recommendations</a:t>
            </a:r>
            <a:endParaRPr lang="en-US" dirty="0"/>
          </a:p>
        </p:txBody>
      </p:sp>
      <p:sp>
        <p:nvSpPr>
          <p:cNvPr id="3" name="Content Placeholder 2"/>
          <p:cNvSpPr>
            <a:spLocks noGrp="1"/>
          </p:cNvSpPr>
          <p:nvPr>
            <p:ph idx="1"/>
          </p:nvPr>
        </p:nvSpPr>
        <p:spPr/>
        <p:txBody>
          <a:bodyPr/>
          <a:lstStyle/>
          <a:p>
            <a:pPr marL="342900" lvl="1" indent="-342900">
              <a:buClr>
                <a:srgbClr val="FF9900"/>
              </a:buClr>
              <a:buSzPct val="75000"/>
              <a:buFont typeface="Wingdings" pitchFamily="2" charset="2"/>
              <a:buChar char=""/>
            </a:pPr>
            <a:r>
              <a:rPr lang="en-US" dirty="0" smtClean="0">
                <a:solidFill>
                  <a:schemeClr val="tx1"/>
                </a:solidFill>
                <a:ea typeface="+mn-ea"/>
                <a:cs typeface="+mn-cs"/>
              </a:rPr>
              <a:t>Approve and implement Intake Credit procedure</a:t>
            </a:r>
          </a:p>
          <a:p>
            <a:pPr marL="342900" lvl="1" indent="-342900">
              <a:buClr>
                <a:srgbClr val="FF9900"/>
              </a:buClr>
              <a:buSzPct val="75000"/>
              <a:buFont typeface="Wingdings" pitchFamily="2" charset="2"/>
              <a:buChar char=""/>
            </a:pPr>
            <a:r>
              <a:rPr lang="en-US" dirty="0" smtClean="0">
                <a:solidFill>
                  <a:schemeClr val="tx1"/>
                </a:solidFill>
                <a:ea typeface="+mn-ea"/>
                <a:cs typeface="+mn-cs"/>
              </a:rPr>
              <a:t>Develop guidance describing the use of general permits in conjunction with individual </a:t>
            </a:r>
            <a:r>
              <a:rPr lang="en-US" dirty="0" smtClean="0">
                <a:solidFill>
                  <a:schemeClr val="tx1"/>
                </a:solidFill>
                <a:ea typeface="+mn-ea"/>
                <a:cs typeface="+mn-cs"/>
              </a:rPr>
              <a:t>permits no need for rule revision</a:t>
            </a:r>
            <a:endParaRPr lang="en-US" dirty="0" smtClean="0">
              <a:solidFill>
                <a:schemeClr val="tx1"/>
              </a:solidFill>
              <a:ea typeface="+mn-ea"/>
              <a:cs typeface="+mn-cs"/>
            </a:endParaRPr>
          </a:p>
          <a:p>
            <a:pPr marL="342900" lvl="1" indent="-342900">
              <a:buClr>
                <a:srgbClr val="FF9900"/>
              </a:buClr>
              <a:buSzPct val="75000"/>
              <a:buFont typeface="Wingdings" pitchFamily="2" charset="2"/>
              <a:buChar char=""/>
            </a:pPr>
            <a:r>
              <a:rPr lang="en-US" dirty="0" smtClean="0">
                <a:solidFill>
                  <a:schemeClr val="tx1"/>
                </a:solidFill>
                <a:ea typeface="+mn-ea"/>
                <a:cs typeface="+mn-cs"/>
              </a:rPr>
              <a:t>Approve and implement Background Concentration Allowance (De-</a:t>
            </a:r>
            <a:r>
              <a:rPr lang="en-US" dirty="0" err="1" smtClean="0">
                <a:solidFill>
                  <a:schemeClr val="tx1"/>
                </a:solidFill>
                <a:ea typeface="+mn-ea"/>
                <a:cs typeface="+mn-cs"/>
              </a:rPr>
              <a:t>Minimus</a:t>
            </a:r>
            <a:r>
              <a:rPr lang="en-US" dirty="0" smtClean="0">
                <a:solidFill>
                  <a:schemeClr val="tx1"/>
                </a:solidFill>
                <a:ea typeface="+mn-ea"/>
                <a:cs typeface="+mn-cs"/>
              </a:rPr>
              <a:t>) as a water quality standards rule</a:t>
            </a:r>
            <a:endParaRPr lang="en-US" dirty="0" smtClean="0">
              <a:solidFill>
                <a:schemeClr val="tx1"/>
              </a:solidFill>
              <a:ea typeface="+mn-ea"/>
              <a:cs typeface="+mn-cs"/>
            </a:endParaRPr>
          </a:p>
          <a:p>
            <a:pPr marL="342900" lvl="1" indent="-342900">
              <a:buClr>
                <a:srgbClr val="FF9900"/>
              </a:buClr>
              <a:buSzPct val="75000"/>
              <a:buFont typeface="Wingdings" pitchFamily="2" charset="2"/>
              <a:buChar char=""/>
            </a:pPr>
            <a:r>
              <a:rPr lang="en-US" dirty="0" smtClean="0">
                <a:solidFill>
                  <a:schemeClr val="tx1"/>
                </a:solidFill>
                <a:ea typeface="+mn-ea"/>
                <a:cs typeface="+mn-cs"/>
              </a:rPr>
              <a:t>Do not adopt multiple discharger variance for non-contact cooling facilities at this time (We’ll discuss this later during our presentation)</a:t>
            </a:r>
            <a:endParaRPr lang="en-US" dirty="0" smtClean="0">
              <a:solidFill>
                <a:schemeClr val="tx1"/>
              </a:solidFill>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a:t>
            </a:r>
            <a:r>
              <a:rPr lang="en-US" dirty="0" smtClean="0"/>
              <a:t>Discussion</a:t>
            </a:r>
            <a:endParaRPr lang="en-US" dirty="0"/>
          </a:p>
        </p:txBody>
      </p:sp>
      <p:sp>
        <p:nvSpPr>
          <p:cNvPr id="3" name="Content Placeholder 2"/>
          <p:cNvSpPr>
            <a:spLocks noGrp="1"/>
          </p:cNvSpPr>
          <p:nvPr>
            <p:ph idx="1"/>
          </p:nvPr>
        </p:nvSpPr>
        <p:spPr/>
        <p:txBody>
          <a:bodyPr/>
          <a:lstStyle/>
          <a:p>
            <a:pPr marL="342900" lvl="1" indent="-342900">
              <a:buClr>
                <a:srgbClr val="FF9900"/>
              </a:buClr>
              <a:buSzPct val="75000"/>
              <a:buFont typeface="Wingdings" pitchFamily="2" charset="2"/>
              <a:buChar char=""/>
            </a:pPr>
            <a:r>
              <a:rPr lang="en-US" dirty="0" smtClean="0">
                <a:solidFill>
                  <a:schemeClr val="tx1"/>
                </a:solidFill>
                <a:ea typeface="+mn-ea"/>
                <a:cs typeface="+mn-cs"/>
              </a:rPr>
              <a:t>Brief description of the three tools considered including short Q/A</a:t>
            </a:r>
          </a:p>
          <a:p>
            <a:pPr marL="342900" lvl="1" indent="-342900">
              <a:buClr>
                <a:srgbClr val="FF9900"/>
              </a:buClr>
              <a:buSzPct val="75000"/>
              <a:buFont typeface="Wingdings" pitchFamily="2" charset="2"/>
              <a:buChar char=""/>
            </a:pPr>
            <a:r>
              <a:rPr lang="en-US" dirty="0" smtClean="0">
                <a:solidFill>
                  <a:schemeClr val="tx1"/>
                </a:solidFill>
                <a:ea typeface="+mn-ea"/>
                <a:cs typeface="+mn-cs"/>
              </a:rPr>
              <a:t>Group discussion of the Department’s recommendations</a:t>
            </a:r>
            <a:endParaRPr lang="en-US" sz="2400" dirty="0" smtClean="0"/>
          </a:p>
          <a:p>
            <a:r>
              <a:rPr lang="en-US" sz="2400" dirty="0" smtClean="0"/>
              <a:t>Follow group discussion we will have a poll on support on Departmental recommendation</a:t>
            </a:r>
          </a:p>
          <a:p>
            <a:r>
              <a:rPr lang="en-US" sz="2400" dirty="0" smtClean="0"/>
              <a:t>Next Steps</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for the Selected Implementation Tools</a:t>
            </a:r>
            <a:endParaRPr lang="en-US" dirty="0"/>
          </a:p>
        </p:txBody>
      </p:sp>
      <p:sp>
        <p:nvSpPr>
          <p:cNvPr id="3" name="Content Placeholder 2"/>
          <p:cNvSpPr>
            <a:spLocks noGrp="1"/>
          </p:cNvSpPr>
          <p:nvPr>
            <p:ph idx="1"/>
          </p:nvPr>
        </p:nvSpPr>
        <p:spPr/>
        <p:txBody>
          <a:bodyPr/>
          <a:lstStyle/>
          <a:p>
            <a:pPr marL="342900" lvl="1" indent="-342900">
              <a:buClr>
                <a:srgbClr val="FF9900"/>
              </a:buClr>
              <a:buSzPct val="75000"/>
              <a:buFont typeface="Wingdings" pitchFamily="2" charset="2"/>
              <a:buChar char=""/>
            </a:pPr>
            <a:r>
              <a:rPr lang="en-US" dirty="0" smtClean="0">
                <a:solidFill>
                  <a:schemeClr val="tx1"/>
                </a:solidFill>
                <a:ea typeface="+mn-ea"/>
                <a:cs typeface="+mn-cs"/>
              </a:rPr>
              <a:t>If accepted, further develop Background Concentration Allowance</a:t>
            </a:r>
            <a:r>
              <a:rPr lang="en-US" dirty="0" smtClean="0">
                <a:solidFill>
                  <a:schemeClr val="tx1"/>
                </a:solidFill>
                <a:ea typeface="+mn-ea"/>
                <a:cs typeface="+mn-cs"/>
              </a:rPr>
              <a:t>.</a:t>
            </a:r>
            <a:endParaRPr lang="en-US" dirty="0" smtClean="0">
              <a:solidFill>
                <a:schemeClr val="tx1"/>
              </a:solidFill>
              <a:ea typeface="+mn-ea"/>
              <a:cs typeface="+mn-cs"/>
            </a:endParaRPr>
          </a:p>
          <a:p>
            <a:pPr marL="342900" lvl="1" indent="-342900">
              <a:buClr>
                <a:srgbClr val="FF9900"/>
              </a:buClr>
              <a:buSzPct val="75000"/>
              <a:buFont typeface="Wingdings" pitchFamily="2" charset="2"/>
              <a:buChar char=""/>
            </a:pPr>
            <a:r>
              <a:rPr lang="en-US" dirty="0" smtClean="0">
                <a:solidFill>
                  <a:schemeClr val="tx1"/>
                </a:solidFill>
                <a:ea typeface="+mn-ea"/>
                <a:cs typeface="+mn-cs"/>
              </a:rPr>
              <a:t>Develop </a:t>
            </a:r>
            <a:r>
              <a:rPr lang="en-US" dirty="0" smtClean="0">
                <a:solidFill>
                  <a:schemeClr val="tx1"/>
                </a:solidFill>
                <a:ea typeface="+mn-ea"/>
                <a:cs typeface="+mn-cs"/>
              </a:rPr>
              <a:t>guidance and calculation spreadsheets for Intake Credits</a:t>
            </a:r>
          </a:p>
          <a:p>
            <a:pPr marL="342900" lvl="1" indent="-342900">
              <a:buClr>
                <a:srgbClr val="FF9900"/>
              </a:buClr>
              <a:buSzPct val="75000"/>
              <a:buFont typeface="Wingdings" pitchFamily="2" charset="2"/>
              <a:buChar char=""/>
            </a:pPr>
            <a:r>
              <a:rPr lang="en-US" dirty="0" smtClean="0">
                <a:solidFill>
                  <a:schemeClr val="tx1"/>
                </a:solidFill>
                <a:ea typeface="+mn-ea"/>
                <a:cs typeface="+mn-cs"/>
              </a:rPr>
              <a:t>Develop guidance for use of general permits in conjunctions with individual permits</a:t>
            </a:r>
          </a:p>
          <a:p>
            <a:pPr marL="342900" lvl="1" indent="-342900">
              <a:buClr>
                <a:srgbClr val="FF9900"/>
              </a:buClr>
              <a:buSzPct val="75000"/>
              <a:buFont typeface="Wingdings" pitchFamily="2" charset="2"/>
              <a:buChar char=""/>
            </a:pPr>
            <a:r>
              <a:rPr lang="en-US" dirty="0" smtClean="0">
                <a:solidFill>
                  <a:schemeClr val="tx1"/>
                </a:solidFill>
                <a:ea typeface="+mn-ea"/>
                <a:cs typeface="+mn-cs"/>
              </a:rPr>
              <a:t>Continue </a:t>
            </a:r>
            <a:r>
              <a:rPr lang="en-US" dirty="0" smtClean="0">
                <a:solidFill>
                  <a:schemeClr val="tx1"/>
                </a:solidFill>
                <a:ea typeface="+mn-ea"/>
                <a:cs typeface="+mn-cs"/>
              </a:rPr>
              <a:t>discussion on individual variance </a:t>
            </a:r>
            <a:r>
              <a:rPr lang="en-US" dirty="0" smtClean="0">
                <a:solidFill>
                  <a:schemeClr val="tx1"/>
                </a:solidFill>
                <a:ea typeface="+mn-ea"/>
                <a:cs typeface="+mn-cs"/>
              </a:rPr>
              <a:t>language (May 20</a:t>
            </a:r>
            <a:r>
              <a:rPr lang="en-US" baseline="30000" dirty="0" smtClean="0">
                <a:solidFill>
                  <a:schemeClr val="tx1"/>
                </a:solidFill>
                <a:ea typeface="+mn-ea"/>
                <a:cs typeface="+mn-cs"/>
              </a:rPr>
              <a:t>th</a:t>
            </a:r>
            <a:r>
              <a:rPr lang="en-US" dirty="0" smtClean="0">
                <a:solidFill>
                  <a:schemeClr val="tx1"/>
                </a:solidFill>
                <a:ea typeface="+mn-ea"/>
                <a:cs typeface="+mn-cs"/>
              </a:rPr>
              <a:t> meeting)</a:t>
            </a:r>
            <a:endParaRPr lang="en-US" dirty="0" smtClean="0">
              <a:solidFill>
                <a:schemeClr val="tx1"/>
              </a:solidFill>
              <a:ea typeface="+mn-ea"/>
              <a:cs typeface="+mn-cs"/>
            </a:endParaRPr>
          </a:p>
        </p:txBody>
      </p:sp>
    </p:spTree>
  </p:cSld>
  <p:clrMapOvr>
    <a:masterClrMapping/>
  </p:clrMapOvr>
</p:sld>
</file>

<file path=ppt/theme/theme1.xml><?xml version="1.0" encoding="utf-8"?>
<a:theme xmlns:a="http://schemas.openxmlformats.org/drawingml/2006/main" name="Ripple design template">
  <a:themeElements>
    <a:clrScheme name="Office Them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Office Them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Office Them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Office Them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Office Them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Office Them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Office Them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Office Them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themeOverride>
</file>

<file path=docProps/app.xml><?xml version="1.0" encoding="utf-8"?>
<Properties xmlns="http://schemas.openxmlformats.org/officeDocument/2006/extended-properties" xmlns:vt="http://schemas.openxmlformats.org/officeDocument/2006/docPropsVTypes">
  <Template/>
  <TotalTime>155</TotalTime>
  <Words>943</Words>
  <Application>Microsoft Office PowerPoint</Application>
  <PresentationFormat>On-screen Show (4:3)</PresentationFormat>
  <Paragraphs>70</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Ripple design template</vt:lpstr>
      <vt:lpstr>Envisioned Use of the Implementation Tools to Address Background Concentration</vt:lpstr>
      <vt:lpstr>Introduction and Summary of Issue</vt:lpstr>
      <vt:lpstr>Use of demographics to help define tools</vt:lpstr>
      <vt:lpstr>Step wise approach based on level of water quality protection</vt:lpstr>
      <vt:lpstr>Cont.- Step wise approach based on level of water quality protection</vt:lpstr>
      <vt:lpstr>Step wise approach based on level of water quality protection</vt:lpstr>
      <vt:lpstr>Departmental Recommendations</vt:lpstr>
      <vt:lpstr>Today’s Discussion</vt:lpstr>
      <vt:lpstr>Next Steps for the Selected Implementation Tools</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Envisioned use of the implementation tools to address Background Concentration</dc:title>
  <dc:creator>DEQ Build</dc:creator>
  <cp:lastModifiedBy>Andrea Matzke</cp:lastModifiedBy>
  <cp:revision>16</cp:revision>
  <dcterms:created xsi:type="dcterms:W3CDTF">2010-04-26T20:27:21Z</dcterms:created>
  <dcterms:modified xsi:type="dcterms:W3CDTF">2010-04-27T00:54:23Z</dcterms:modified>
</cp:coreProperties>
</file>