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0"/>
  </p:notesMasterIdLst>
  <p:handoutMasterIdLst>
    <p:handoutMasterId r:id="rId11"/>
  </p:handoutMasterIdLst>
  <p:sldIdLst>
    <p:sldId id="473" r:id="rId2"/>
    <p:sldId id="511" r:id="rId3"/>
    <p:sldId id="513" r:id="rId4"/>
    <p:sldId id="530" r:id="rId5"/>
    <p:sldId id="526" r:id="rId6"/>
    <p:sldId id="527" r:id="rId7"/>
    <p:sldId id="528" r:id="rId8"/>
    <p:sldId id="512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gal" initials="jw" lastIdx="2" clrIdx="0"/>
  <p:cmAuthor id="1" name="BKHOPE" initials="BK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0000"/>
    <a:srgbClr val="FF3300"/>
    <a:srgbClr val="99FF66"/>
    <a:srgbClr val="FFFF99"/>
    <a:srgbClr val="004B96"/>
    <a:srgbClr val="FF9900"/>
    <a:srgbClr val="FFFF66"/>
    <a:srgbClr val="FFCCFF"/>
    <a:srgbClr val="CCFF66"/>
    <a:srgbClr val="9DDBD4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7" autoAdjust="0"/>
    <p:restoredTop sz="79733" autoAdjust="0"/>
  </p:normalViewPr>
  <p:slideViewPr>
    <p:cSldViewPr>
      <p:cViewPr varScale="1">
        <p:scale>
          <a:sx n="87" d="100"/>
          <a:sy n="87" d="100"/>
        </p:scale>
        <p:origin x="-5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2" y="-102"/>
      </p:cViewPr>
      <p:guideLst>
        <p:guide orient="horz" pos="2928"/>
        <p:guide pos="2208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C1DB27-041A-4D85-982E-EE7015BFB598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1FB2A4-79CB-49A6-BFCA-8D38641D14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52A95F-AB4A-41CC-9FBA-2E09B5821C99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955E73-1581-4EC7-8F66-AF495669DC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4857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59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0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1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2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3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4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5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6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7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8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69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1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2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3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4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5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6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7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8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9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0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1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2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3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4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5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6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7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8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0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1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2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3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4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5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6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7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8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9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0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1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2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3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4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5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906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8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9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0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1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2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3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4914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6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7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8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48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C2A7D6-4EED-467D-A7A9-71ABF3F3CE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 baseline="0">
                <a:solidFill>
                  <a:srgbClr val="FFC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680960" cy="4762500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buClr>
                <a:srgbClr val="FFC000"/>
              </a:buClr>
              <a:buSzPct val="75000"/>
              <a:buFont typeface="Wingdings" pitchFamily="2" charset="2"/>
              <a:buChar char=""/>
              <a:defRPr sz="2600" baseline="0">
                <a:solidFill>
                  <a:srgbClr val="FFC000"/>
                </a:solidFill>
                <a:effectLst/>
                <a:latin typeface="Calibri" pitchFamily="34" charset="0"/>
              </a:defRPr>
            </a:lvl1pPr>
            <a:lvl2pPr>
              <a:spcBef>
                <a:spcPts val="300"/>
              </a:spcBef>
              <a:buClr>
                <a:srgbClr val="99FF66"/>
              </a:buClr>
              <a:defRPr sz="2400" baseline="0">
                <a:solidFill>
                  <a:schemeClr val="tx1"/>
                </a:solidFill>
                <a:effectLst/>
                <a:latin typeface="Calibri" pitchFamily="34" charset="0"/>
              </a:defRPr>
            </a:lvl2pPr>
            <a:lvl3pPr algn="l">
              <a:spcBef>
                <a:spcPts val="300"/>
              </a:spcBef>
              <a:buClr>
                <a:schemeClr val="tx1">
                  <a:lumMod val="75000"/>
                </a:schemeClr>
              </a:buClr>
              <a:buSzPct val="85000"/>
              <a:defRPr sz="2000" baseline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effectLst/>
                <a:latin typeface="Calibri" pitchFamily="34" charset="0"/>
              </a:defRPr>
            </a:lvl4pPr>
            <a:lvl5pPr>
              <a:spcBef>
                <a:spcPts val="300"/>
              </a:spcBef>
              <a:defRPr sz="1800">
                <a:effectLst/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4568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 baseline="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00222-773E-44BF-B612-5B8CC13C11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56BEF-C22D-448A-A90D-BB9D5B0F7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5013-3495-4873-870C-3D622E7C08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73837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3834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3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6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2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5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7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8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9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0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1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2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382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4B5DEE-3465-49E4-B6E8-AF1CDE57033A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2" name="Picture 17" descr="bw100x149"/>
          <p:cNvPicPr preferRelativeResize="0"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" y="114300"/>
            <a:ext cx="736176" cy="109728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5" r:id="rId3"/>
    <p:sldLayoutId id="2147483707" r:id="rId4"/>
    <p:sldLayoutId id="214748370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aseline="0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Franklin Gothic Boo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1981200"/>
            <a:ext cx="815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7907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Antidegradation</a:t>
            </a:r>
          </a:p>
          <a:p>
            <a:pPr algn="ctr"/>
            <a:r>
              <a:rPr lang="en-US" sz="6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Overview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343400"/>
            <a:ext cx="8305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Rulemaking Workgroup</a:t>
            </a:r>
          </a:p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May 20, 2010</a:t>
            </a:r>
          </a:p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Debra Sturdevant</a:t>
            </a:r>
          </a:p>
          <a:p>
            <a:pPr algn="ctr"/>
            <a:endParaRPr lang="en-US" sz="2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228600"/>
            <a:ext cx="7886700" cy="1257300"/>
          </a:xfrm>
          <a:ln>
            <a:noFill/>
          </a:ln>
        </p:spPr>
        <p:txBody>
          <a:bodyPr/>
          <a:lstStyle/>
          <a:p>
            <a:r>
              <a:rPr lang="en-US" dirty="0">
                <a:effectLst/>
              </a:rPr>
              <a:t>Antidegradation </a:t>
            </a:r>
            <a:r>
              <a:rPr lang="en-US" dirty="0" smtClean="0">
                <a:effectLst/>
              </a:rPr>
              <a:t>Policy - basics</a:t>
            </a:r>
            <a:endParaRPr lang="en-US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810500" cy="46482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Establishes a process for DEQ to decide whether or not to allow a lowering of water quality</a:t>
            </a:r>
          </a:p>
          <a:p>
            <a:r>
              <a:rPr lang="en-US" sz="2800" dirty="0" smtClean="0"/>
              <a:t>Required by federal regulations </a:t>
            </a:r>
          </a:p>
          <a:p>
            <a:r>
              <a:rPr lang="en-US" sz="2800" dirty="0" smtClean="0"/>
              <a:t>Is a water quality standard</a:t>
            </a:r>
          </a:p>
          <a:p>
            <a:r>
              <a:rPr lang="en-US" sz="2800" dirty="0" smtClean="0"/>
              <a:t>Two major pieces:</a:t>
            </a:r>
          </a:p>
          <a:p>
            <a:pPr lvl="1"/>
            <a:r>
              <a:rPr lang="en-US" dirty="0" smtClean="0"/>
              <a:t>An antidegradation rule</a:t>
            </a:r>
          </a:p>
          <a:p>
            <a:pPr lvl="1"/>
            <a:r>
              <a:rPr lang="en-US" dirty="0" smtClean="0"/>
              <a:t>Implementation procedures in guidance (IMD)</a:t>
            </a:r>
          </a:p>
          <a:p>
            <a:r>
              <a:rPr lang="en-US" dirty="0" smtClean="0"/>
              <a:t>IMD focuses on permitted point sources and projects requiring a 401 certification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257300" y="228600"/>
            <a:ext cx="7734300" cy="914400"/>
          </a:xfrm>
        </p:spPr>
        <p:txBody>
          <a:bodyPr/>
          <a:lstStyle/>
          <a:p>
            <a:r>
              <a:rPr lang="en-US" dirty="0" smtClean="0">
                <a:effectLst/>
              </a:rPr>
              <a:t>Antidegradation - components</a:t>
            </a:r>
            <a:endParaRPr lang="en-US" dirty="0">
              <a:effectLst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985760" cy="480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Water Quality Limited Waters</a:t>
            </a:r>
          </a:p>
          <a:p>
            <a:pPr lvl="1"/>
            <a:r>
              <a:rPr lang="en-US" dirty="0" smtClean="0"/>
              <a:t>WQ may not be further degraded</a:t>
            </a:r>
          </a:p>
          <a:p>
            <a:pPr lvl="1"/>
            <a:r>
              <a:rPr lang="en-US" dirty="0" smtClean="0"/>
              <a:t>Exceptions with findings by EQC or DEQ:</a:t>
            </a:r>
          </a:p>
          <a:p>
            <a:pPr lvl="2"/>
            <a:r>
              <a:rPr lang="en-US" dirty="0" smtClean="0"/>
              <a:t>Action is necessary and benefits outweigh environmental costs</a:t>
            </a:r>
          </a:p>
          <a:p>
            <a:pPr lvl="2"/>
            <a:r>
              <a:rPr lang="en-US" dirty="0" smtClean="0"/>
              <a:t>Lowering is for a different pollutant</a:t>
            </a:r>
          </a:p>
          <a:p>
            <a:pPr lvl="2"/>
            <a:r>
              <a:rPr lang="en-US" dirty="0" smtClean="0"/>
              <a:t>TMDL has been done and reserve capacity is available</a:t>
            </a:r>
          </a:p>
          <a:p>
            <a:pPr lvl="2"/>
            <a:r>
              <a:rPr lang="en-US" dirty="0" smtClean="0"/>
              <a:t>Others</a:t>
            </a:r>
          </a:p>
          <a:p>
            <a:r>
              <a:rPr lang="en-US" dirty="0" smtClean="0"/>
              <a:t>Outstanding National Resource Waters</a:t>
            </a:r>
          </a:p>
          <a:p>
            <a:pPr lvl="1"/>
            <a:r>
              <a:rPr lang="en-US" dirty="0" smtClean="0"/>
              <a:t>May be designated by EQC where high quality waters constitute an outstanding state or national resource</a:t>
            </a:r>
          </a:p>
          <a:p>
            <a:pPr lvl="1"/>
            <a:r>
              <a:rPr lang="en-US" dirty="0" smtClean="0"/>
              <a:t>Currently none have been designated in Oregon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772400" cy="914400"/>
          </a:xfrm>
        </p:spPr>
        <p:txBody>
          <a:bodyPr/>
          <a:lstStyle/>
          <a:p>
            <a:r>
              <a:rPr lang="en-US" dirty="0" smtClean="0"/>
              <a:t>High Quality Waters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752600"/>
            <a:ext cx="7833360" cy="4495800"/>
          </a:xfrm>
        </p:spPr>
        <p:txBody>
          <a:bodyPr/>
          <a:lstStyle/>
          <a:p>
            <a:r>
              <a:rPr lang="en-US" dirty="0" smtClean="0"/>
              <a:t>Maintain and protect high water quality</a:t>
            </a:r>
          </a:p>
          <a:p>
            <a:r>
              <a:rPr lang="en-US" dirty="0" smtClean="0"/>
              <a:t>May allow lowering of WQ with findings:</a:t>
            </a:r>
          </a:p>
          <a:p>
            <a:pPr lvl="1"/>
            <a:r>
              <a:rPr lang="en-US" dirty="0" smtClean="0"/>
              <a:t>No reasonable alternative</a:t>
            </a:r>
          </a:p>
          <a:p>
            <a:pPr lvl="1"/>
            <a:r>
              <a:rPr lang="en-US" dirty="0" smtClean="0"/>
              <a:t>Social and economic benefits outweigh environmental costs</a:t>
            </a:r>
          </a:p>
          <a:p>
            <a:pPr lvl="1"/>
            <a:r>
              <a:rPr lang="en-US" dirty="0" smtClean="0"/>
              <a:t>Action is necessary </a:t>
            </a:r>
          </a:p>
          <a:p>
            <a:pPr lvl="2"/>
            <a:r>
              <a:rPr lang="en-US" dirty="0" smtClean="0"/>
              <a:t>Same benefits cannot be achieved without lowering water quality</a:t>
            </a:r>
          </a:p>
          <a:p>
            <a:pPr lvl="1"/>
            <a:r>
              <a:rPr lang="en-US" dirty="0" smtClean="0"/>
              <a:t>Water quality standards will be met and uses protected</a:t>
            </a:r>
          </a:p>
          <a:p>
            <a:pPr lvl="1"/>
            <a:r>
              <a:rPr lang="en-US" dirty="0" smtClean="0"/>
              <a:t>T&amp;E aquatic species will not be adversely affected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5300"/>
            <a:ext cx="7772400" cy="914400"/>
          </a:xfrm>
        </p:spPr>
        <p:txBody>
          <a:bodyPr/>
          <a:lstStyle/>
          <a:p>
            <a:r>
              <a:rPr lang="en-US" sz="3600" dirty="0" smtClean="0"/>
              <a:t>Recommendation #1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19300"/>
            <a:ext cx="7680960" cy="4343400"/>
          </a:xfrm>
        </p:spPr>
        <p:txBody>
          <a:bodyPr/>
          <a:lstStyle/>
          <a:p>
            <a:r>
              <a:rPr lang="en-US" dirty="0" smtClean="0"/>
              <a:t>Revise OAR 340-041-0061 to clarify that forest and agricultural practices shall be designed to meet water quality standards, including the antidegradation policy</a:t>
            </a:r>
          </a:p>
          <a:p>
            <a:pPr lvl="1"/>
            <a:r>
              <a:rPr lang="en-US" dirty="0" smtClean="0"/>
              <a:t>Same rule change Gene will discuss </a:t>
            </a:r>
          </a:p>
          <a:p>
            <a:pPr lvl="1"/>
            <a:r>
              <a:rPr lang="en-US" dirty="0" smtClean="0"/>
              <a:t>See “Division 41 rule changes issue paper” related to nonpoint source 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Recommendation #2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62100"/>
            <a:ext cx="8077200" cy="4762500"/>
          </a:xfrm>
        </p:spPr>
        <p:txBody>
          <a:bodyPr/>
          <a:lstStyle/>
          <a:p>
            <a:r>
              <a:rPr lang="en-US" dirty="0" smtClean="0"/>
              <a:t>Implementation procedures used for permitted point sources can not practically be used for nonpoint sources</a:t>
            </a:r>
          </a:p>
          <a:p>
            <a:r>
              <a:rPr lang="en-US" dirty="0" smtClean="0"/>
              <a:t>Add a chapter to DEQ’s Antidegradation Implementation IMD describing how DEQ will implement the antidegradation policy for nonpoint sources</a:t>
            </a:r>
          </a:p>
          <a:p>
            <a:pPr lvl="1"/>
            <a:r>
              <a:rPr lang="en-US" dirty="0" smtClean="0"/>
              <a:t>Project plan by end of the year</a:t>
            </a:r>
          </a:p>
          <a:p>
            <a:pPr lvl="1"/>
            <a:r>
              <a:rPr lang="en-US" dirty="0" smtClean="0"/>
              <a:t>Draft </a:t>
            </a:r>
            <a:r>
              <a:rPr lang="en-US" dirty="0" smtClean="0"/>
              <a:t>by the date EQC adopts the toxics criteria</a:t>
            </a:r>
          </a:p>
          <a:p>
            <a:pPr lvl="1"/>
            <a:r>
              <a:rPr lang="en-US" dirty="0" smtClean="0"/>
              <a:t>Finalize within 6 months</a:t>
            </a:r>
          </a:p>
          <a:p>
            <a:pPr lvl="1"/>
            <a:r>
              <a:rPr lang="en-US" dirty="0" smtClean="0"/>
              <a:t>Work with ODA, ODF and other </a:t>
            </a:r>
            <a:r>
              <a:rPr lang="en-US" dirty="0" smtClean="0"/>
              <a:t>resource </a:t>
            </a:r>
            <a:r>
              <a:rPr lang="en-US" dirty="0" smtClean="0"/>
              <a:t>management agencies who have expertise and authorities for </a:t>
            </a:r>
            <a:r>
              <a:rPr lang="en-US" dirty="0" smtClean="0"/>
              <a:t>managing </a:t>
            </a:r>
            <a:r>
              <a:rPr lang="en-US" dirty="0" smtClean="0"/>
              <a:t>and/or regulating nonpoint source </a:t>
            </a:r>
            <a:r>
              <a:rPr lang="en-US" dirty="0" smtClean="0"/>
              <a:t>activities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0"/>
            <a:ext cx="7772400" cy="914400"/>
          </a:xfrm>
        </p:spPr>
        <p:txBody>
          <a:bodyPr/>
          <a:lstStyle/>
          <a:p>
            <a:r>
              <a:rPr lang="en-US" sz="3600" dirty="0" smtClean="0"/>
              <a:t>The Antidegradation IMD for Nonpoint Sources will address: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2514600"/>
            <a:ext cx="7795260" cy="3848100"/>
          </a:xfrm>
        </p:spPr>
        <p:txBody>
          <a:bodyPr/>
          <a:lstStyle/>
          <a:p>
            <a:r>
              <a:rPr lang="en-US" dirty="0" smtClean="0"/>
              <a:t>How to implement the high quality water policy</a:t>
            </a:r>
          </a:p>
          <a:p>
            <a:r>
              <a:rPr lang="en-US" dirty="0" smtClean="0"/>
              <a:t>How an antidegradation review would be conducted</a:t>
            </a:r>
          </a:p>
          <a:p>
            <a:r>
              <a:rPr lang="en-US" dirty="0" smtClean="0"/>
              <a:t>The role of “reasonable and cost-effective” BMPs</a:t>
            </a:r>
          </a:p>
          <a:p>
            <a:r>
              <a:rPr lang="en-US" dirty="0" smtClean="0"/>
              <a:t>How to determine whether the antidegradation policy is being met and the remedy if it is not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4953000" y="2552700"/>
            <a:ext cx="304800" cy="1866900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602" name="Freeform 2"/>
          <p:cNvSpPr>
            <a:spLocks/>
          </p:cNvSpPr>
          <p:nvPr/>
        </p:nvSpPr>
        <p:spPr bwMode="auto">
          <a:xfrm>
            <a:off x="2006600" y="1371600"/>
            <a:ext cx="4876800" cy="3048000"/>
          </a:xfrm>
          <a:custGeom>
            <a:avLst/>
            <a:gdLst/>
            <a:ahLst/>
            <a:cxnLst>
              <a:cxn ang="0">
                <a:pos x="3072" y="0"/>
              </a:cxn>
              <a:cxn ang="0">
                <a:pos x="2928" y="96"/>
              </a:cxn>
              <a:cxn ang="0">
                <a:pos x="2832" y="192"/>
              </a:cxn>
              <a:cxn ang="0">
                <a:pos x="2736" y="192"/>
              </a:cxn>
              <a:cxn ang="0">
                <a:pos x="2640" y="384"/>
              </a:cxn>
              <a:cxn ang="0">
                <a:pos x="2448" y="528"/>
              </a:cxn>
              <a:cxn ang="0">
                <a:pos x="2160" y="624"/>
              </a:cxn>
              <a:cxn ang="0">
                <a:pos x="1920" y="912"/>
              </a:cxn>
              <a:cxn ang="0">
                <a:pos x="1872" y="1152"/>
              </a:cxn>
              <a:cxn ang="0">
                <a:pos x="1392" y="1248"/>
              </a:cxn>
              <a:cxn ang="0">
                <a:pos x="960" y="1488"/>
              </a:cxn>
              <a:cxn ang="0">
                <a:pos x="336" y="1776"/>
              </a:cxn>
              <a:cxn ang="0">
                <a:pos x="0" y="1920"/>
              </a:cxn>
            </a:cxnLst>
            <a:rect l="0" t="0" r="r" b="b"/>
            <a:pathLst>
              <a:path w="3072" h="1920">
                <a:moveTo>
                  <a:pt x="3072" y="0"/>
                </a:moveTo>
                <a:cubicBezTo>
                  <a:pt x="3020" y="32"/>
                  <a:pt x="2968" y="64"/>
                  <a:pt x="2928" y="96"/>
                </a:cubicBezTo>
                <a:cubicBezTo>
                  <a:pt x="2888" y="128"/>
                  <a:pt x="2864" y="176"/>
                  <a:pt x="2832" y="192"/>
                </a:cubicBezTo>
                <a:cubicBezTo>
                  <a:pt x="2800" y="208"/>
                  <a:pt x="2768" y="160"/>
                  <a:pt x="2736" y="192"/>
                </a:cubicBezTo>
                <a:cubicBezTo>
                  <a:pt x="2704" y="224"/>
                  <a:pt x="2688" y="328"/>
                  <a:pt x="2640" y="384"/>
                </a:cubicBezTo>
                <a:cubicBezTo>
                  <a:pt x="2592" y="440"/>
                  <a:pt x="2528" y="488"/>
                  <a:pt x="2448" y="528"/>
                </a:cubicBezTo>
                <a:cubicBezTo>
                  <a:pt x="2368" y="568"/>
                  <a:pt x="2248" y="560"/>
                  <a:pt x="2160" y="624"/>
                </a:cubicBezTo>
                <a:cubicBezTo>
                  <a:pt x="2072" y="688"/>
                  <a:pt x="1968" y="824"/>
                  <a:pt x="1920" y="912"/>
                </a:cubicBezTo>
                <a:cubicBezTo>
                  <a:pt x="1872" y="1000"/>
                  <a:pt x="1960" y="1096"/>
                  <a:pt x="1872" y="1152"/>
                </a:cubicBezTo>
                <a:cubicBezTo>
                  <a:pt x="1784" y="1208"/>
                  <a:pt x="1544" y="1192"/>
                  <a:pt x="1392" y="1248"/>
                </a:cubicBezTo>
                <a:cubicBezTo>
                  <a:pt x="1240" y="1304"/>
                  <a:pt x="1136" y="1400"/>
                  <a:pt x="960" y="1488"/>
                </a:cubicBezTo>
                <a:cubicBezTo>
                  <a:pt x="784" y="1576"/>
                  <a:pt x="496" y="1704"/>
                  <a:pt x="336" y="1776"/>
                </a:cubicBezTo>
                <a:cubicBezTo>
                  <a:pt x="176" y="1848"/>
                  <a:pt x="88" y="1884"/>
                  <a:pt x="0" y="192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Freeform 3"/>
          <p:cNvSpPr>
            <a:spLocks/>
          </p:cNvSpPr>
          <p:nvPr/>
        </p:nvSpPr>
        <p:spPr bwMode="auto">
          <a:xfrm>
            <a:off x="3124200" y="1447800"/>
            <a:ext cx="3886200" cy="4191000"/>
          </a:xfrm>
          <a:custGeom>
            <a:avLst/>
            <a:gdLst/>
            <a:ahLst/>
            <a:cxnLst>
              <a:cxn ang="0">
                <a:pos x="2448" y="0"/>
              </a:cxn>
              <a:cxn ang="0">
                <a:pos x="2352" y="144"/>
              </a:cxn>
              <a:cxn ang="0">
                <a:pos x="2256" y="240"/>
              </a:cxn>
              <a:cxn ang="0">
                <a:pos x="2112" y="336"/>
              </a:cxn>
              <a:cxn ang="0">
                <a:pos x="2016" y="528"/>
              </a:cxn>
              <a:cxn ang="0">
                <a:pos x="1920" y="768"/>
              </a:cxn>
              <a:cxn ang="0">
                <a:pos x="1680" y="1104"/>
              </a:cxn>
              <a:cxn ang="0">
                <a:pos x="1392" y="1392"/>
              </a:cxn>
              <a:cxn ang="0">
                <a:pos x="912" y="2064"/>
              </a:cxn>
              <a:cxn ang="0">
                <a:pos x="288" y="2160"/>
              </a:cxn>
              <a:cxn ang="0">
                <a:pos x="0" y="2640"/>
              </a:cxn>
            </a:cxnLst>
            <a:rect l="0" t="0" r="r" b="b"/>
            <a:pathLst>
              <a:path w="2448" h="2640">
                <a:moveTo>
                  <a:pt x="2448" y="0"/>
                </a:moveTo>
                <a:cubicBezTo>
                  <a:pt x="2416" y="52"/>
                  <a:pt x="2384" y="104"/>
                  <a:pt x="2352" y="144"/>
                </a:cubicBezTo>
                <a:cubicBezTo>
                  <a:pt x="2320" y="184"/>
                  <a:pt x="2296" y="208"/>
                  <a:pt x="2256" y="240"/>
                </a:cubicBezTo>
                <a:cubicBezTo>
                  <a:pt x="2216" y="272"/>
                  <a:pt x="2152" y="288"/>
                  <a:pt x="2112" y="336"/>
                </a:cubicBezTo>
                <a:cubicBezTo>
                  <a:pt x="2072" y="384"/>
                  <a:pt x="2048" y="456"/>
                  <a:pt x="2016" y="528"/>
                </a:cubicBezTo>
                <a:cubicBezTo>
                  <a:pt x="1984" y="600"/>
                  <a:pt x="1976" y="672"/>
                  <a:pt x="1920" y="768"/>
                </a:cubicBezTo>
                <a:cubicBezTo>
                  <a:pt x="1864" y="864"/>
                  <a:pt x="1768" y="1000"/>
                  <a:pt x="1680" y="1104"/>
                </a:cubicBezTo>
                <a:cubicBezTo>
                  <a:pt x="1592" y="1208"/>
                  <a:pt x="1520" y="1232"/>
                  <a:pt x="1392" y="1392"/>
                </a:cubicBezTo>
                <a:cubicBezTo>
                  <a:pt x="1264" y="1552"/>
                  <a:pt x="1096" y="1936"/>
                  <a:pt x="912" y="2064"/>
                </a:cubicBezTo>
                <a:cubicBezTo>
                  <a:pt x="728" y="2192"/>
                  <a:pt x="440" y="2064"/>
                  <a:pt x="288" y="2160"/>
                </a:cubicBezTo>
                <a:cubicBezTo>
                  <a:pt x="136" y="2256"/>
                  <a:pt x="68" y="2448"/>
                  <a:pt x="0" y="264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 flipV="1">
            <a:off x="1930400" y="1828800"/>
            <a:ext cx="304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930400" y="1905000"/>
            <a:ext cx="2133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159000" y="2514600"/>
            <a:ext cx="533400" cy="1143000"/>
            <a:chOff x="1360" y="1584"/>
            <a:chExt cx="336" cy="720"/>
          </a:xfrm>
        </p:grpSpPr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 flipH="1">
              <a:off x="1552" y="2016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>
              <a:off x="1648" y="2016"/>
              <a:ext cx="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 flipH="1" flipV="1">
              <a:off x="1600" y="1728"/>
              <a:ext cx="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 flipH="1" flipV="1">
              <a:off x="1360" y="1728"/>
              <a:ext cx="24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Line 11"/>
            <p:cNvSpPr>
              <a:spLocks noChangeShapeType="1"/>
            </p:cNvSpPr>
            <p:nvPr/>
          </p:nvSpPr>
          <p:spPr bwMode="auto">
            <a:xfrm flipH="1" flipV="1">
              <a:off x="1360" y="1776"/>
              <a:ext cx="28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Oval 12"/>
            <p:cNvSpPr>
              <a:spLocks noChangeArrowheads="1"/>
            </p:cNvSpPr>
            <p:nvPr/>
          </p:nvSpPr>
          <p:spPr bwMode="auto">
            <a:xfrm>
              <a:off x="1504" y="1584"/>
              <a:ext cx="144" cy="14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952500" y="1295400"/>
            <a:ext cx="217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Designated Use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4826000" y="3463925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4826000" y="3338513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826000" y="3214688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 flipV="1">
            <a:off x="4800598" y="3086100"/>
            <a:ext cx="609601" cy="0"/>
          </a:xfrm>
          <a:prstGeom prst="line">
            <a:avLst/>
          </a:prstGeom>
          <a:ln>
            <a:solidFill>
              <a:srgbClr val="FF330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4826000" y="2965450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4826000" y="2840038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AutoShape 21"/>
          <p:cNvSpPr>
            <a:spLocks/>
          </p:cNvSpPr>
          <p:nvPr/>
        </p:nvSpPr>
        <p:spPr bwMode="auto">
          <a:xfrm>
            <a:off x="5219700" y="3086100"/>
            <a:ext cx="190500" cy="800100"/>
          </a:xfrm>
          <a:prstGeom prst="rightBrace">
            <a:avLst>
              <a:gd name="adj1" fmla="val 2489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3962400" y="2438400"/>
            <a:ext cx="7239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 flipV="1">
            <a:off x="5410200" y="3924300"/>
            <a:ext cx="93980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895600" y="1790700"/>
            <a:ext cx="2070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Water Quality</a:t>
            </a:r>
          </a:p>
          <a:p>
            <a:pPr algn="ctr"/>
            <a:r>
              <a:rPr lang="en-US" b="1" dirty="0"/>
              <a:t>Criteria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6497643" y="3825875"/>
            <a:ext cx="16081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High Quality </a:t>
            </a:r>
          </a:p>
          <a:p>
            <a:pPr algn="ctr"/>
            <a:r>
              <a:rPr lang="en-US" b="1" dirty="0" smtClean="0"/>
              <a:t>Water</a:t>
            </a:r>
            <a:endParaRPr lang="en-US" b="1" dirty="0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H="1">
            <a:off x="4826000" y="3581400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 bwMode="auto">
          <a:xfrm>
            <a:off x="4953000" y="3886200"/>
            <a:ext cx="3048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 design template">
  <a:themeElements>
    <a:clrScheme name="Office Theme 1">
      <a:dk1>
        <a:srgbClr val="2B2B85"/>
      </a:dk1>
      <a:lt1>
        <a:srgbClr val="FFFFFF"/>
      </a:lt1>
      <a:dk2>
        <a:srgbClr val="00254A"/>
      </a:dk2>
      <a:lt2>
        <a:srgbClr val="C0C0C0"/>
      </a:lt2>
      <a:accent1>
        <a:srgbClr val="0099FF"/>
      </a:accent1>
      <a:accent2>
        <a:srgbClr val="006699"/>
      </a:accent2>
      <a:accent3>
        <a:srgbClr val="AAACB1"/>
      </a:accent3>
      <a:accent4>
        <a:srgbClr val="DADADA"/>
      </a:accent4>
      <a:accent5>
        <a:srgbClr val="AACAFF"/>
      </a:accent5>
      <a:accent6>
        <a:srgbClr val="005C8A"/>
      </a:accent6>
      <a:hlink>
        <a:srgbClr val="99CCFF"/>
      </a:hlink>
      <a:folHlink>
        <a:srgbClr val="8F8FB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 design template</Template>
  <TotalTime>3081</TotalTime>
  <Words>381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Ripple design template</vt:lpstr>
      <vt:lpstr>Slide 1</vt:lpstr>
      <vt:lpstr>Antidegradation Policy - basics</vt:lpstr>
      <vt:lpstr>Antidegradation - components</vt:lpstr>
      <vt:lpstr>High Quality Waters Policy</vt:lpstr>
      <vt:lpstr>Recommendation #1</vt:lpstr>
      <vt:lpstr>Recommendation #2</vt:lpstr>
      <vt:lpstr>The Antidegradation IMD for Nonpoint Sources will address:</vt:lpstr>
      <vt:lpstr>Slide 8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BKHOPE</dc:creator>
  <cp:lastModifiedBy>debra sturdevant</cp:lastModifiedBy>
  <cp:revision>411</cp:revision>
  <cp:lastPrinted>1601-01-01T00:00:00Z</cp:lastPrinted>
  <dcterms:created xsi:type="dcterms:W3CDTF">2009-05-20T18:50:08Z</dcterms:created>
  <dcterms:modified xsi:type="dcterms:W3CDTF">2010-05-19T23:06:42Z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TC102037901033</vt:lpwstr>
  </property>
</Properties>
</file>