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docProps/custom.xml" ContentType="application/vnd.openxmlformats-officedocument.custom-properties+xml"/>
  <Override PartName="/ppt/commentAuthors.xml" ContentType="application/vnd.openxmlformats-officedocument.presentationml.commentAuthor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1" r:id="rId1"/>
  </p:sldMasterIdLst>
  <p:notesMasterIdLst>
    <p:notesMasterId r:id="rId16"/>
  </p:notesMasterIdLst>
  <p:handoutMasterIdLst>
    <p:handoutMasterId r:id="rId17"/>
  </p:handoutMasterIdLst>
  <p:sldIdLst>
    <p:sldId id="473" r:id="rId2"/>
    <p:sldId id="498" r:id="rId3"/>
    <p:sldId id="474" r:id="rId4"/>
    <p:sldId id="499" r:id="rId5"/>
    <p:sldId id="500" r:id="rId6"/>
    <p:sldId id="501" r:id="rId7"/>
    <p:sldId id="502" r:id="rId8"/>
    <p:sldId id="503" r:id="rId9"/>
    <p:sldId id="504" r:id="rId10"/>
    <p:sldId id="505" r:id="rId11"/>
    <p:sldId id="506" r:id="rId12"/>
    <p:sldId id="507" r:id="rId13"/>
    <p:sldId id="508" r:id="rId14"/>
    <p:sldId id="509" r:id="rId15"/>
  </p:sldIdLst>
  <p:sldSz cx="9144000" cy="6858000" type="screen4x3"/>
  <p:notesSz cx="7150100" cy="94488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nnifer Wigal" initials="jw" lastIdx="2" clrIdx="0"/>
  <p:cmAuthor id="1" name="BKHOPE" initials="BKH"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showPr>
  <p:clrMru>
    <a:srgbClr val="FF99FF"/>
    <a:srgbClr val="FF3300"/>
    <a:srgbClr val="99FF66"/>
    <a:srgbClr val="FFFF99"/>
    <a:srgbClr val="004B96"/>
    <a:srgbClr val="FF9900"/>
    <a:srgbClr val="FFFF66"/>
    <a:srgbClr val="FFCCFF"/>
    <a:srgbClr val="CCFF66"/>
    <a:srgbClr val="9DDBD4"/>
  </p:clrMru>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47" autoAdjust="0"/>
    <p:restoredTop sz="81974" autoAdjust="0"/>
  </p:normalViewPr>
  <p:slideViewPr>
    <p:cSldViewPr>
      <p:cViewPr varScale="1">
        <p:scale>
          <a:sx n="75" d="100"/>
          <a:sy n="75" d="100"/>
        </p:scale>
        <p:origin x="-126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9" d="100"/>
          <a:sy n="69" d="100"/>
        </p:scale>
        <p:origin x="-2802" y="-102"/>
      </p:cViewPr>
      <p:guideLst>
        <p:guide orient="horz" pos="2976"/>
        <p:guide pos="2252"/>
      </p:guideLst>
    </p:cSldViewPr>
  </p:notesViewPr>
  <p:gridSpacing cx="39327138" cy="3932713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98377" cy="472440"/>
          </a:xfrm>
          <a:prstGeom prst="rect">
            <a:avLst/>
          </a:prstGeom>
        </p:spPr>
        <p:txBody>
          <a:bodyPr vert="horz" lIns="94845" tIns="47423" rIns="94845" bIns="47423" rtlCol="0"/>
          <a:lstStyle>
            <a:lvl1pPr algn="l">
              <a:defRPr sz="1200"/>
            </a:lvl1pPr>
          </a:lstStyle>
          <a:p>
            <a:endParaRPr lang="en-US" dirty="0"/>
          </a:p>
        </p:txBody>
      </p:sp>
      <p:sp>
        <p:nvSpPr>
          <p:cNvPr id="3" name="Date Placeholder 2"/>
          <p:cNvSpPr>
            <a:spLocks noGrp="1"/>
          </p:cNvSpPr>
          <p:nvPr>
            <p:ph type="dt" sz="quarter" idx="1"/>
          </p:nvPr>
        </p:nvSpPr>
        <p:spPr>
          <a:xfrm>
            <a:off x="4050069" y="0"/>
            <a:ext cx="3098377" cy="472440"/>
          </a:xfrm>
          <a:prstGeom prst="rect">
            <a:avLst/>
          </a:prstGeom>
        </p:spPr>
        <p:txBody>
          <a:bodyPr vert="horz" lIns="94845" tIns="47423" rIns="94845" bIns="47423" rtlCol="0"/>
          <a:lstStyle>
            <a:lvl1pPr algn="r">
              <a:defRPr sz="1200"/>
            </a:lvl1pPr>
          </a:lstStyle>
          <a:p>
            <a:fld id="{51C1DB27-041A-4D85-982E-EE7015BFB598}" type="datetimeFigureOut">
              <a:rPr lang="en-US" smtClean="0"/>
              <a:pPr/>
              <a:t>5/19/2010</a:t>
            </a:fld>
            <a:endParaRPr lang="en-US" dirty="0"/>
          </a:p>
        </p:txBody>
      </p:sp>
      <p:sp>
        <p:nvSpPr>
          <p:cNvPr id="4" name="Footer Placeholder 3"/>
          <p:cNvSpPr>
            <a:spLocks noGrp="1"/>
          </p:cNvSpPr>
          <p:nvPr>
            <p:ph type="ftr" sz="quarter" idx="2"/>
          </p:nvPr>
        </p:nvSpPr>
        <p:spPr>
          <a:xfrm>
            <a:off x="0" y="8974721"/>
            <a:ext cx="3098377" cy="472440"/>
          </a:xfrm>
          <a:prstGeom prst="rect">
            <a:avLst/>
          </a:prstGeom>
        </p:spPr>
        <p:txBody>
          <a:bodyPr vert="horz" lIns="94845" tIns="47423" rIns="94845" bIns="47423"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50069" y="8974721"/>
            <a:ext cx="3098377" cy="472440"/>
          </a:xfrm>
          <a:prstGeom prst="rect">
            <a:avLst/>
          </a:prstGeom>
        </p:spPr>
        <p:txBody>
          <a:bodyPr vert="horz" lIns="94845" tIns="47423" rIns="94845" bIns="47423" rtlCol="0" anchor="b"/>
          <a:lstStyle>
            <a:lvl1pPr algn="r">
              <a:defRPr sz="1200"/>
            </a:lvl1pPr>
          </a:lstStyle>
          <a:p>
            <a:fld id="{A11FB2A4-79CB-49A6-BFCA-8D38641D14DF}"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98377" cy="472440"/>
          </a:xfrm>
          <a:prstGeom prst="rect">
            <a:avLst/>
          </a:prstGeom>
        </p:spPr>
        <p:txBody>
          <a:bodyPr vert="horz" lIns="94845" tIns="47423" rIns="94845" bIns="47423" rtlCol="0"/>
          <a:lstStyle>
            <a:lvl1pPr algn="l">
              <a:defRPr sz="1200"/>
            </a:lvl1pPr>
          </a:lstStyle>
          <a:p>
            <a:endParaRPr lang="en-US" dirty="0"/>
          </a:p>
        </p:txBody>
      </p:sp>
      <p:sp>
        <p:nvSpPr>
          <p:cNvPr id="3" name="Date Placeholder 2"/>
          <p:cNvSpPr>
            <a:spLocks noGrp="1"/>
          </p:cNvSpPr>
          <p:nvPr>
            <p:ph type="dt" idx="1"/>
          </p:nvPr>
        </p:nvSpPr>
        <p:spPr>
          <a:xfrm>
            <a:off x="4050069" y="0"/>
            <a:ext cx="3098377" cy="472440"/>
          </a:xfrm>
          <a:prstGeom prst="rect">
            <a:avLst/>
          </a:prstGeom>
        </p:spPr>
        <p:txBody>
          <a:bodyPr vert="horz" lIns="94845" tIns="47423" rIns="94845" bIns="47423" rtlCol="0"/>
          <a:lstStyle>
            <a:lvl1pPr algn="r">
              <a:defRPr sz="1200"/>
            </a:lvl1pPr>
          </a:lstStyle>
          <a:p>
            <a:fld id="{2A52A95F-AB4A-41CC-9FBA-2E09B5821C99}" type="datetimeFigureOut">
              <a:rPr lang="en-US" smtClean="0"/>
              <a:pPr/>
              <a:t>5/19/2010</a:t>
            </a:fld>
            <a:endParaRPr lang="en-US" dirty="0"/>
          </a:p>
        </p:txBody>
      </p:sp>
      <p:sp>
        <p:nvSpPr>
          <p:cNvPr id="4" name="Slide Image Placeholder 3"/>
          <p:cNvSpPr>
            <a:spLocks noGrp="1" noRot="1" noChangeAspect="1"/>
          </p:cNvSpPr>
          <p:nvPr>
            <p:ph type="sldImg" idx="2"/>
          </p:nvPr>
        </p:nvSpPr>
        <p:spPr>
          <a:xfrm>
            <a:off x="1212850" y="708025"/>
            <a:ext cx="4724400" cy="3543300"/>
          </a:xfrm>
          <a:prstGeom prst="rect">
            <a:avLst/>
          </a:prstGeom>
          <a:noFill/>
          <a:ln w="12700">
            <a:solidFill>
              <a:prstClr val="black"/>
            </a:solidFill>
          </a:ln>
        </p:spPr>
        <p:txBody>
          <a:bodyPr vert="horz" lIns="94845" tIns="47423" rIns="94845" bIns="47423" rtlCol="0" anchor="ctr"/>
          <a:lstStyle/>
          <a:p>
            <a:endParaRPr lang="en-US" dirty="0"/>
          </a:p>
        </p:txBody>
      </p:sp>
      <p:sp>
        <p:nvSpPr>
          <p:cNvPr id="5" name="Notes Placeholder 4"/>
          <p:cNvSpPr>
            <a:spLocks noGrp="1"/>
          </p:cNvSpPr>
          <p:nvPr>
            <p:ph type="body" sz="quarter" idx="3"/>
          </p:nvPr>
        </p:nvSpPr>
        <p:spPr>
          <a:xfrm>
            <a:off x="715010" y="4488180"/>
            <a:ext cx="5720080" cy="4251960"/>
          </a:xfrm>
          <a:prstGeom prst="rect">
            <a:avLst/>
          </a:prstGeom>
        </p:spPr>
        <p:txBody>
          <a:bodyPr vert="horz" lIns="94845" tIns="47423" rIns="94845" bIns="474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74721"/>
            <a:ext cx="3098377" cy="472440"/>
          </a:xfrm>
          <a:prstGeom prst="rect">
            <a:avLst/>
          </a:prstGeom>
        </p:spPr>
        <p:txBody>
          <a:bodyPr vert="horz" lIns="94845" tIns="47423" rIns="94845" bIns="474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50069" y="8974721"/>
            <a:ext cx="3098377" cy="472440"/>
          </a:xfrm>
          <a:prstGeom prst="rect">
            <a:avLst/>
          </a:prstGeom>
        </p:spPr>
        <p:txBody>
          <a:bodyPr vert="horz" lIns="94845" tIns="47423" rIns="94845" bIns="47423" rtlCol="0" anchor="b"/>
          <a:lstStyle>
            <a:lvl1pPr algn="r">
              <a:defRPr sz="1200"/>
            </a:lvl1pPr>
          </a:lstStyle>
          <a:p>
            <a:fld id="{22955E73-1581-4EC7-8F66-AF495669DCD7}"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-language from 131(h)(2)</a:t>
            </a:r>
            <a:r>
              <a:rPr lang="en-US" baseline="0" dirty="0" smtClean="0"/>
              <a:t> modified to variance context</a:t>
            </a: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-Assumption</a:t>
            </a:r>
            <a:r>
              <a:rPr lang="en-US" baseline="0" dirty="0" smtClean="0"/>
              <a:t> is that new facilities should be able to mitigate –shouldn’t be able to exacerbate an existing problem</a:t>
            </a:r>
            <a:endParaRPr lang="en-US" dirty="0" smtClean="0"/>
          </a:p>
          <a:p>
            <a:r>
              <a:rPr lang="en-US" dirty="0" smtClean="0"/>
              <a:t>-Some</a:t>
            </a:r>
            <a:r>
              <a:rPr lang="en-US" baseline="0" dirty="0" smtClean="0"/>
              <a:t> GLI states had similar exceptions</a:t>
            </a:r>
          </a:p>
          <a:p>
            <a:r>
              <a:rPr lang="en-US" baseline="0" dirty="0" smtClean="0"/>
              <a:t>-At the last variance discussion, most of the group felt fairly strongly that there should be some exceptions.  The following slide are some of DEQ’s recommendations.  </a:t>
            </a: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-onsite system replaced</a:t>
            </a:r>
            <a:r>
              <a:rPr lang="en-US" baseline="0" dirty="0" smtClean="0"/>
              <a:t> w/ centralized treatment</a:t>
            </a:r>
          </a:p>
          <a:p>
            <a:r>
              <a:rPr lang="en-US" baseline="0" dirty="0" smtClean="0"/>
              <a:t>-clean up site:  contaminated GW is being treated prior to discharge to a </a:t>
            </a:r>
            <a:r>
              <a:rPr lang="en-US" baseline="0" dirty="0" err="1" smtClean="0"/>
              <a:t>waterbody</a:t>
            </a:r>
            <a:r>
              <a:rPr lang="en-US" baseline="0" dirty="0" smtClean="0"/>
              <a:t>, but the GW also contains naturally occurring As.</a:t>
            </a:r>
          </a:p>
          <a:p>
            <a:r>
              <a:rPr lang="en-US" baseline="0" dirty="0" smtClean="0"/>
              <a:t>        e.g. AZ:  GW contaminated w/ PCE and BTEX—discharge exceeded the boron criterion assoc. w/ an </a:t>
            </a:r>
            <a:r>
              <a:rPr lang="en-US" baseline="0" dirty="0" err="1" smtClean="0"/>
              <a:t>ag</a:t>
            </a:r>
            <a:r>
              <a:rPr lang="en-US" baseline="0" dirty="0" smtClean="0"/>
              <a:t>. DU.</a:t>
            </a: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-provide corrections to Andrea or</a:t>
            </a:r>
            <a:r>
              <a:rPr lang="en-US" baseline="0" dirty="0" smtClean="0"/>
              <a:t> clarify rep views by June 3.</a:t>
            </a:r>
          </a:p>
        </p:txBody>
      </p:sp>
      <p:sp>
        <p:nvSpPr>
          <p:cNvPr id="4" name="Slide Number Placeholder 3"/>
          <p:cNvSpPr>
            <a:spLocks noGrp="1"/>
          </p:cNvSpPr>
          <p:nvPr>
            <p:ph type="sldNum" sz="quarter" idx="10"/>
          </p:nvPr>
        </p:nvSpPr>
        <p:spPr/>
        <p:txBody>
          <a:bodyPr/>
          <a:lstStyle/>
          <a:p>
            <a:fld id="{22955E73-1581-4EC7-8F66-AF495669DCD7}" type="slidenum">
              <a:rPr lang="en-US" smtClean="0"/>
              <a:pPr/>
              <a:t>13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-DEQ recognizes that this</a:t>
            </a:r>
            <a:r>
              <a:rPr lang="en-US" baseline="0" dirty="0" smtClean="0"/>
              <a:t> memo doesn’t encompass every issue work group members have raised</a:t>
            </a:r>
          </a:p>
          <a:p>
            <a:r>
              <a:rPr lang="en-US" baseline="0" dirty="0" smtClean="0"/>
              <a:t>- Variances won’t solve every issue, but they are a tool under CWA authorities</a:t>
            </a:r>
            <a:endParaRPr lang="en-US" dirty="0"/>
          </a:p>
        </p:txBody>
      </p:sp>
      <p:sp>
        <p:nvSpPr>
          <p:cNvPr id="4" name="Slide Number Placeholder 3"/>
          <p:cNvSpPr>
            <a:spLocks noGrp="1"/>
          </p:cNvSpPr>
          <p:nvPr>
            <p:ph type="sldNum" sz="quarter" idx="10"/>
          </p:nvPr>
        </p:nvSpPr>
        <p:spPr/>
        <p:txBody>
          <a:bodyPr/>
          <a:lstStyle/>
          <a:p>
            <a:pPr>
              <a:defRPr/>
            </a:pPr>
            <a:fld id="{49BBC1D8-7F79-415D-AC06-61F82504FFC4}"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proposed language sets up a framework to how variance requests are assessed and </a:t>
            </a:r>
            <a:r>
              <a:rPr lang="en-US" baseline="0" dirty="0" smtClean="0"/>
              <a:t>processed</a:t>
            </a:r>
          </a:p>
          <a:p>
            <a:r>
              <a:rPr lang="en-US" baseline="0" dirty="0" smtClean="0"/>
              <a:t>-same requirements apply; rationale still must be provided and justified; there is a public process; EPA approval requirement</a:t>
            </a:r>
            <a:endParaRPr lang="en-US" baseline="0" dirty="0" smtClean="0"/>
          </a:p>
          <a:p>
            <a:r>
              <a:rPr lang="en-US" baseline="0" dirty="0" smtClean="0"/>
              <a:t>-ALC variance will trigger ESA consultation</a:t>
            </a:r>
          </a:p>
          <a:p>
            <a:endParaRPr lang="en-US" baseline="0" dirty="0" smtClean="0"/>
          </a:p>
          <a:p>
            <a:r>
              <a:rPr lang="en-US" baseline="0" dirty="0" smtClean="0"/>
              <a:t>ALC variances:</a:t>
            </a:r>
          </a:p>
          <a:p>
            <a:pPr>
              <a:buFontTx/>
              <a:buChar char="-"/>
            </a:pPr>
            <a:r>
              <a:rPr lang="en-US" baseline="0" dirty="0" smtClean="0"/>
              <a:t>Menominee, Rice Lake, Menasha, Whitewater, etc (10 dischargers) WI:  Hg variance for the Hg wildlife standard</a:t>
            </a:r>
          </a:p>
          <a:p>
            <a:pPr>
              <a:buFontTx/>
              <a:buChar char="-"/>
            </a:pPr>
            <a:r>
              <a:rPr lang="en-US" baseline="0" dirty="0" smtClean="0"/>
              <a:t>MDV for MI:  Hg wildlife standard</a:t>
            </a:r>
          </a:p>
          <a:p>
            <a:pPr>
              <a:buFontTx/>
              <a:buChar char="-"/>
            </a:pPr>
            <a:r>
              <a:rPr lang="en-US" baseline="0" dirty="0" smtClean="0"/>
              <a:t>ID ALC for </a:t>
            </a:r>
            <a:r>
              <a:rPr lang="en-US" baseline="0" dirty="0" err="1" smtClean="0"/>
              <a:t>Cd</a:t>
            </a:r>
            <a:r>
              <a:rPr lang="en-US" baseline="0" dirty="0" smtClean="0"/>
              <a:t>, </a:t>
            </a:r>
            <a:r>
              <a:rPr lang="en-US" baseline="0" dirty="0" err="1" smtClean="0"/>
              <a:t>Pb</a:t>
            </a:r>
            <a:r>
              <a:rPr lang="en-US" baseline="0" dirty="0" smtClean="0"/>
              <a:t>, Zn—economic factor</a:t>
            </a:r>
          </a:p>
          <a:p>
            <a:pPr>
              <a:buFontTx/>
              <a:buNone/>
            </a:pPr>
            <a:endParaRPr lang="en-US" baseline="0" dirty="0" smtClean="0"/>
          </a:p>
          <a:p>
            <a:pPr>
              <a:buFontTx/>
              <a:buNone/>
            </a:pPr>
            <a:endParaRPr lang="en-US" baseline="0" dirty="0" smtClean="0"/>
          </a:p>
          <a:p>
            <a:pPr>
              <a:buFontTx/>
              <a:buChar char="-"/>
            </a:pP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-fosters efficiency in the admin process and satisfies</a:t>
            </a:r>
            <a:r>
              <a:rPr lang="en-US" baseline="0" dirty="0" smtClean="0"/>
              <a:t> public notification and hearing requirements for both variance and NPDES permit</a:t>
            </a:r>
          </a:p>
          <a:p>
            <a:r>
              <a:rPr lang="en-US" baseline="0" dirty="0" smtClean="0"/>
              <a:t>[if </a:t>
            </a:r>
            <a:r>
              <a:rPr lang="en-US" baseline="0" dirty="0" smtClean="0"/>
              <a:t>application not submitted on time, it will expire at end of 5 yrs</a:t>
            </a:r>
            <a:r>
              <a:rPr lang="en-US" baseline="0" dirty="0" smtClean="0"/>
              <a:t>. (Dept. discretion)]</a:t>
            </a:r>
            <a:endParaRPr lang="en-US" baseline="0" dirty="0" smtClean="0"/>
          </a:p>
          <a:p>
            <a:r>
              <a:rPr lang="en-US" baseline="0" dirty="0" smtClean="0"/>
              <a:t>-reasons for being administratively </a:t>
            </a:r>
            <a:r>
              <a:rPr lang="en-US" baseline="0" dirty="0" smtClean="0"/>
              <a:t>extended:  limited staff resources, aligning permits on a watershed basis, legal challenges, etc.</a:t>
            </a:r>
          </a:p>
          <a:p>
            <a:r>
              <a:rPr lang="en-US" baseline="0" dirty="0" smtClean="0"/>
              <a:t>-annual status report of an approved PMP</a:t>
            </a:r>
          </a:p>
          <a:p>
            <a:r>
              <a:rPr lang="en-US" baseline="0" dirty="0" smtClean="0"/>
              <a:t>-a variance could be terminated if conditions no longer warranted a variance (not specified in rule language)</a:t>
            </a: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-similar to OH’s Hg MDV duration language</a:t>
            </a: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-per 40 CFR 131.10(g) and (h)(1)  “States may remove a designated use which is not an existing</a:t>
            </a:r>
            <a:r>
              <a:rPr lang="en-US" baseline="0" dirty="0" smtClean="0"/>
              <a:t> use , as defined in 131.3, or establish sub-categories of a use if the State can demonstrate that attaining the designated  use is not feasible because</a:t>
            </a:r>
            <a:r>
              <a:rPr lang="en-US" baseline="0" dirty="0" smtClean="0"/>
              <a:t>:…”</a:t>
            </a:r>
          </a:p>
          <a:p>
            <a:r>
              <a:rPr lang="en-US" baseline="0" dirty="0" smtClean="0"/>
              <a:t>-DEQ doesn’t see a situation where we would grant a variance where the discharge load is higher than the previous load.</a:t>
            </a:r>
            <a:endParaRPr lang="en-US" baseline="0" dirty="0" smtClean="0"/>
          </a:p>
          <a:p>
            <a:r>
              <a:rPr lang="en-US" baseline="0" dirty="0" smtClean="0"/>
              <a:t>-When applied to a variance, does the discharge under a variance result in a removal of an existing use for that </a:t>
            </a:r>
            <a:r>
              <a:rPr lang="en-US" baseline="0" dirty="0" err="1" smtClean="0"/>
              <a:t>waterbody</a:t>
            </a:r>
            <a:r>
              <a:rPr lang="en-US" baseline="0" dirty="0" smtClean="0"/>
              <a:t>?</a:t>
            </a:r>
          </a:p>
          <a:p>
            <a:r>
              <a:rPr lang="en-US" baseline="0" dirty="0" smtClean="0"/>
              <a:t>-existing use: has the use been attained in the </a:t>
            </a:r>
            <a:r>
              <a:rPr lang="en-US" baseline="0" dirty="0" err="1" smtClean="0"/>
              <a:t>waterbody</a:t>
            </a:r>
            <a:r>
              <a:rPr lang="en-US" baseline="0" dirty="0" smtClean="0"/>
              <a:t> since 1975 and has the WQ supported it</a:t>
            </a:r>
            <a:r>
              <a:rPr lang="en-US" baseline="0" dirty="0" smtClean="0"/>
              <a:t>?</a:t>
            </a:r>
          </a:p>
          <a:p>
            <a:endParaRPr lang="en-US" baseline="0" dirty="0" smtClean="0"/>
          </a:p>
          <a:p>
            <a:r>
              <a:rPr lang="en-US" baseline="0" dirty="0" smtClean="0"/>
              <a:t>-POTW needs higher capacity?</a:t>
            </a: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revised language reflects language specific to variances, as opposed to what the federal </a:t>
            </a:r>
            <a:r>
              <a:rPr lang="en-US" dirty="0" err="1" smtClean="0"/>
              <a:t>regs</a:t>
            </a:r>
            <a:r>
              <a:rPr lang="en-US" dirty="0" smtClean="0"/>
              <a:t> in</a:t>
            </a:r>
            <a:r>
              <a:rPr lang="en-US" baseline="0" dirty="0" smtClean="0"/>
              <a:t> 131.10(g) say which is based on the UAA demonstration</a:t>
            </a:r>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-131.10(h) States may not remove designated uses if:</a:t>
            </a:r>
          </a:p>
          <a:p>
            <a:r>
              <a:rPr lang="en-US" dirty="0" smtClean="0"/>
              <a:t>	(2)</a:t>
            </a:r>
            <a:r>
              <a:rPr lang="en-US" baseline="0" dirty="0" smtClean="0"/>
              <a:t>  </a:t>
            </a:r>
            <a:r>
              <a:rPr lang="en-US" dirty="0" smtClean="0"/>
              <a:t>Such uses will be attained by implementing effluent limits required under sections 301(b) and 306 of the Act and by implementing cost-	effective and reasonable best management practices for nonpoint source control.</a:t>
            </a:r>
          </a:p>
          <a:p>
            <a:endParaRPr lang="en-US" dirty="0" smtClean="0"/>
          </a:p>
          <a:p>
            <a:r>
              <a:rPr lang="en-US" dirty="0" smtClean="0"/>
              <a:t>-the variance would not remove a DU</a:t>
            </a:r>
          </a:p>
          <a:p>
            <a:r>
              <a:rPr lang="en-US" dirty="0" smtClean="0"/>
              <a:t>-would </a:t>
            </a:r>
            <a:r>
              <a:rPr lang="en-US" dirty="0" smtClean="0"/>
              <a:t>be too burdensome and unreasonable to</a:t>
            </a:r>
            <a:r>
              <a:rPr lang="en-US" baseline="0" dirty="0" smtClean="0"/>
              <a:t> assess NPS sources that could be contributing to a WQBEL </a:t>
            </a:r>
            <a:r>
              <a:rPr lang="en-US" baseline="0" dirty="0" err="1" smtClean="0"/>
              <a:t>exceedence</a:t>
            </a:r>
            <a:r>
              <a:rPr lang="en-US" baseline="0" dirty="0" smtClean="0"/>
              <a:t> before a discharger could receive a variance</a:t>
            </a:r>
            <a:r>
              <a:rPr lang="en-US" baseline="0" dirty="0" smtClean="0"/>
              <a:t>.</a:t>
            </a:r>
          </a:p>
          <a:p>
            <a:r>
              <a:rPr lang="en-US" baseline="0" dirty="0" smtClean="0"/>
              <a:t>-Smaller POTWs and NPS urban runoff w/o MS4 permits:  could build reduction measures in a PMP</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2955E73-1581-4EC7-8F66-AF495669DCD7}"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74855" name="Group 71"/>
          <p:cNvGrpSpPr>
            <a:grpSpLocks/>
          </p:cNvGrpSpPr>
          <p:nvPr/>
        </p:nvGrpSpPr>
        <p:grpSpPr bwMode="auto">
          <a:xfrm>
            <a:off x="3175" y="4267200"/>
            <a:ext cx="9140825" cy="2590800"/>
            <a:chOff x="2" y="2688"/>
            <a:chExt cx="5758" cy="1632"/>
          </a:xfrm>
        </p:grpSpPr>
        <p:sp>
          <p:nvSpPr>
            <p:cNvPr id="374856" name="Freeform 72"/>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grpSp>
          <p:nvGrpSpPr>
            <p:cNvPr id="374857" name="Group 73"/>
            <p:cNvGrpSpPr>
              <a:grpSpLocks/>
            </p:cNvGrpSpPr>
            <p:nvPr userDrawn="1"/>
          </p:nvGrpSpPr>
          <p:grpSpPr bwMode="auto">
            <a:xfrm>
              <a:off x="3528" y="3715"/>
              <a:ext cx="792" cy="521"/>
              <a:chOff x="3527" y="3715"/>
              <a:chExt cx="792" cy="521"/>
            </a:xfrm>
          </p:grpSpPr>
          <p:sp>
            <p:nvSpPr>
              <p:cNvPr id="374858" name="Oval 74"/>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endParaRPr lang="en-US" dirty="0"/>
              </a:p>
            </p:txBody>
          </p:sp>
          <p:sp>
            <p:nvSpPr>
              <p:cNvPr id="374859" name="Oval 75"/>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endParaRPr lang="en-US" dirty="0"/>
              </a:p>
            </p:txBody>
          </p:sp>
          <p:sp>
            <p:nvSpPr>
              <p:cNvPr id="374860" name="Oval 76"/>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4861" name="Oval 77"/>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dirty="0"/>
              </a:p>
            </p:txBody>
          </p:sp>
          <p:sp>
            <p:nvSpPr>
              <p:cNvPr id="374862" name="Oval 78"/>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4863" name="Freeform 79"/>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endParaRPr lang="en-US" dirty="0"/>
              </a:p>
            </p:txBody>
          </p:sp>
          <p:sp>
            <p:nvSpPr>
              <p:cNvPr id="374864" name="Freeform 80"/>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endParaRPr lang="en-US" dirty="0"/>
              </a:p>
            </p:txBody>
          </p:sp>
          <p:sp>
            <p:nvSpPr>
              <p:cNvPr id="374865" name="Freeform 81"/>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4866" name="Freeform 82"/>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endParaRPr lang="en-US" dirty="0"/>
              </a:p>
            </p:txBody>
          </p:sp>
          <p:sp>
            <p:nvSpPr>
              <p:cNvPr id="374867" name="Freeform 83"/>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endParaRPr lang="en-US" dirty="0"/>
              </a:p>
            </p:txBody>
          </p:sp>
          <p:sp>
            <p:nvSpPr>
              <p:cNvPr id="374868" name="Oval 84"/>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grpSp>
        <p:grpSp>
          <p:nvGrpSpPr>
            <p:cNvPr id="374869" name="Group 85"/>
            <p:cNvGrpSpPr>
              <a:grpSpLocks/>
            </p:cNvGrpSpPr>
            <p:nvPr userDrawn="1"/>
          </p:nvGrpSpPr>
          <p:grpSpPr bwMode="auto">
            <a:xfrm>
              <a:off x="1776" y="3631"/>
              <a:ext cx="1626" cy="683"/>
              <a:chOff x="1776" y="3631"/>
              <a:chExt cx="1626" cy="683"/>
            </a:xfrm>
          </p:grpSpPr>
          <p:sp>
            <p:nvSpPr>
              <p:cNvPr id="374870" name="Oval 86"/>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endParaRPr lang="en-US" dirty="0"/>
              </a:p>
            </p:txBody>
          </p:sp>
          <p:sp>
            <p:nvSpPr>
              <p:cNvPr id="374871" name="Oval 87"/>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endParaRPr lang="en-US" dirty="0"/>
              </a:p>
            </p:txBody>
          </p:sp>
          <p:sp>
            <p:nvSpPr>
              <p:cNvPr id="374872" name="Oval 88"/>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endParaRPr lang="en-US" dirty="0"/>
              </a:p>
            </p:txBody>
          </p:sp>
          <p:sp>
            <p:nvSpPr>
              <p:cNvPr id="374873" name="Oval 89"/>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dirty="0"/>
              </a:p>
            </p:txBody>
          </p:sp>
          <p:sp>
            <p:nvSpPr>
              <p:cNvPr id="374874" name="Oval 90"/>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sp>
            <p:nvSpPr>
              <p:cNvPr id="374875" name="Oval 91"/>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dirty="0"/>
              </a:p>
            </p:txBody>
          </p:sp>
          <p:sp>
            <p:nvSpPr>
              <p:cNvPr id="374876" name="Oval 92"/>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endParaRPr lang="en-US" dirty="0"/>
              </a:p>
            </p:txBody>
          </p:sp>
          <p:sp>
            <p:nvSpPr>
              <p:cNvPr id="374877" name="Oval 93"/>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endParaRPr lang="en-US" dirty="0"/>
              </a:p>
            </p:txBody>
          </p:sp>
          <p:sp>
            <p:nvSpPr>
              <p:cNvPr id="374878" name="Freeform 94"/>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endParaRPr lang="en-US" dirty="0"/>
              </a:p>
            </p:txBody>
          </p:sp>
          <p:sp>
            <p:nvSpPr>
              <p:cNvPr id="374879" name="Freeform 95"/>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endParaRPr lang="en-US" dirty="0"/>
              </a:p>
            </p:txBody>
          </p:sp>
          <p:sp>
            <p:nvSpPr>
              <p:cNvPr id="374880" name="Freeform 96"/>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endParaRPr lang="en-US" dirty="0"/>
              </a:p>
            </p:txBody>
          </p:sp>
          <p:sp>
            <p:nvSpPr>
              <p:cNvPr id="374881" name="Freeform 97"/>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endParaRPr lang="en-US" dirty="0"/>
              </a:p>
            </p:txBody>
          </p:sp>
          <p:sp>
            <p:nvSpPr>
              <p:cNvPr id="374882" name="Freeform 98"/>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endParaRPr lang="en-US" dirty="0"/>
              </a:p>
            </p:txBody>
          </p:sp>
          <p:sp>
            <p:nvSpPr>
              <p:cNvPr id="374883" name="Freeform 99"/>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endParaRPr lang="en-US" dirty="0"/>
              </a:p>
            </p:txBody>
          </p:sp>
          <p:sp>
            <p:nvSpPr>
              <p:cNvPr id="374884" name="Freeform 100"/>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4885" name="Freeform 101"/>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4886" name="Freeform 102"/>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4887" name="Freeform 103"/>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endParaRPr lang="en-US" dirty="0"/>
              </a:p>
            </p:txBody>
          </p:sp>
        </p:grpSp>
        <p:grpSp>
          <p:nvGrpSpPr>
            <p:cNvPr id="374888" name="Group 104"/>
            <p:cNvGrpSpPr>
              <a:grpSpLocks/>
            </p:cNvGrpSpPr>
            <p:nvPr userDrawn="1"/>
          </p:nvGrpSpPr>
          <p:grpSpPr bwMode="auto">
            <a:xfrm>
              <a:off x="4128" y="3360"/>
              <a:ext cx="1351" cy="821"/>
              <a:chOff x="4128" y="3360"/>
              <a:chExt cx="1351" cy="821"/>
            </a:xfrm>
          </p:grpSpPr>
          <p:sp>
            <p:nvSpPr>
              <p:cNvPr id="374889" name="Freeform 105"/>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4890" name="Freeform 106"/>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4891" name="Freeform 107"/>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endParaRPr lang="en-US" dirty="0"/>
              </a:p>
            </p:txBody>
          </p:sp>
          <p:sp>
            <p:nvSpPr>
              <p:cNvPr id="374892" name="Freeform 108"/>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4893" name="Freeform 109"/>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4894" name="Freeform 110"/>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4895" name="Freeform 111"/>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4896" name="Freeform 112"/>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endParaRPr lang="en-US" dirty="0"/>
              </a:p>
            </p:txBody>
          </p:sp>
          <p:sp>
            <p:nvSpPr>
              <p:cNvPr id="374897" name="Freeform 113"/>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endParaRPr lang="en-US" dirty="0"/>
              </a:p>
            </p:txBody>
          </p:sp>
          <p:sp>
            <p:nvSpPr>
              <p:cNvPr id="374898" name="Freeform 114"/>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4899" name="Freeform 115"/>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4900" name="Oval 116"/>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endParaRPr lang="en-US" dirty="0"/>
              </a:p>
            </p:txBody>
          </p:sp>
          <p:sp>
            <p:nvSpPr>
              <p:cNvPr id="374901" name="Oval 117"/>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endParaRPr lang="en-US" dirty="0"/>
              </a:p>
            </p:txBody>
          </p:sp>
          <p:sp>
            <p:nvSpPr>
              <p:cNvPr id="374902" name="Oval 118"/>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4903" name="Oval 119"/>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sp>
            <p:nvSpPr>
              <p:cNvPr id="374904" name="Oval 120"/>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4905" name="Oval 121"/>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dirty="0"/>
              </a:p>
            </p:txBody>
          </p:sp>
        </p:grpSp>
        <p:grpSp>
          <p:nvGrpSpPr>
            <p:cNvPr id="374906" name="Group 122"/>
            <p:cNvGrpSpPr>
              <a:grpSpLocks/>
            </p:cNvGrpSpPr>
            <p:nvPr userDrawn="1"/>
          </p:nvGrpSpPr>
          <p:grpSpPr bwMode="auto">
            <a:xfrm>
              <a:off x="5280" y="3024"/>
              <a:ext cx="425" cy="258"/>
              <a:chOff x="5280" y="3024"/>
              <a:chExt cx="425" cy="258"/>
            </a:xfrm>
          </p:grpSpPr>
          <p:sp>
            <p:nvSpPr>
              <p:cNvPr id="374907" name="Freeform 123"/>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4908" name="Freeform 124"/>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4909" name="Freeform 125"/>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4910" name="Freeform 126"/>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4911" name="Freeform 127"/>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sp>
            <p:nvSpPr>
              <p:cNvPr id="374912" name="Freeform 128"/>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sp>
            <p:nvSpPr>
              <p:cNvPr id="374913" name="Freeform 129"/>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grpSp>
            <p:nvGrpSpPr>
              <p:cNvPr id="374914" name="Group 130"/>
              <p:cNvGrpSpPr>
                <a:grpSpLocks/>
              </p:cNvGrpSpPr>
              <p:nvPr/>
            </p:nvGrpSpPr>
            <p:grpSpPr bwMode="auto">
              <a:xfrm>
                <a:off x="5381" y="3085"/>
                <a:ext cx="227" cy="132"/>
                <a:chOff x="5381" y="3085"/>
                <a:chExt cx="227" cy="132"/>
              </a:xfrm>
            </p:grpSpPr>
            <p:sp>
              <p:nvSpPr>
                <p:cNvPr id="374915" name="Oval 131"/>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dirty="0"/>
                </a:p>
              </p:txBody>
            </p:sp>
            <p:sp>
              <p:nvSpPr>
                <p:cNvPr id="374916" name="Oval 132"/>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dirty="0"/>
                </a:p>
              </p:txBody>
            </p:sp>
            <p:sp>
              <p:nvSpPr>
                <p:cNvPr id="374917" name="Oval 133"/>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dirty="0"/>
                </a:p>
              </p:txBody>
            </p:sp>
            <p:sp>
              <p:nvSpPr>
                <p:cNvPr id="374918" name="Oval 134"/>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dirty="0"/>
                </a:p>
              </p:txBody>
            </p:sp>
          </p:grpSp>
        </p:grpSp>
      </p:grpSp>
      <p:sp>
        <p:nvSpPr>
          <p:cNvPr id="374850" name="Rectangle 66"/>
          <p:cNvSpPr>
            <a:spLocks noGrp="1" noChangeArrowheads="1"/>
          </p:cNvSpPr>
          <p:nvPr>
            <p:ph type="ctrTitle" sz="quarter"/>
          </p:nvPr>
        </p:nvSpPr>
        <p:spPr>
          <a:xfrm>
            <a:off x="685800" y="1692275"/>
            <a:ext cx="7772400" cy="1736725"/>
          </a:xfrm>
        </p:spPr>
        <p:txBody>
          <a:bodyPr anchor="b"/>
          <a:lstStyle>
            <a:lvl1pPr>
              <a:defRPr sz="5400"/>
            </a:lvl1pPr>
          </a:lstStyle>
          <a:p>
            <a:r>
              <a:rPr lang="en-US" smtClean="0"/>
              <a:t>Click to edit Master title style</a:t>
            </a:r>
            <a:endParaRPr lang="en-US"/>
          </a:p>
        </p:txBody>
      </p:sp>
      <p:sp>
        <p:nvSpPr>
          <p:cNvPr id="374851" name="Rectangle 67"/>
          <p:cNvSpPr>
            <a:spLocks noGrp="1" noChangeArrowheads="1"/>
          </p:cNvSpPr>
          <p:nvPr>
            <p:ph type="subTitle" sz="quarter" idx="1"/>
          </p:nvPr>
        </p:nvSpPr>
        <p:spPr>
          <a:xfrm>
            <a:off x="1371600" y="3886200"/>
            <a:ext cx="6400800" cy="1752600"/>
          </a:xfrm>
          <a:prstGeom prst="rect">
            <a:avLst/>
          </a:prstGeom>
        </p:spPr>
        <p:txBody>
          <a:bodyPr/>
          <a:lstStyle>
            <a:lvl1pPr marL="0" indent="0" algn="ctr">
              <a:buFont typeface="Wingdings" pitchFamily="2" charset="2"/>
              <a:buNone/>
              <a:defRPr/>
            </a:lvl1pPr>
          </a:lstStyle>
          <a:p>
            <a:r>
              <a:rPr lang="en-US" smtClean="0"/>
              <a:t>Click to edit Master subtitle style</a:t>
            </a:r>
            <a:endParaRPr lang="en-US"/>
          </a:p>
        </p:txBody>
      </p:sp>
      <p:sp>
        <p:nvSpPr>
          <p:cNvPr id="374852" name="Rectangle 68"/>
          <p:cNvSpPr>
            <a:spLocks noGrp="1" noChangeArrowheads="1"/>
          </p:cNvSpPr>
          <p:nvPr>
            <p:ph type="dt" sz="quarter" idx="2"/>
          </p:nvPr>
        </p:nvSpPr>
        <p:spPr>
          <a:xfrm>
            <a:off x="457200" y="6248400"/>
            <a:ext cx="2133600" cy="457200"/>
          </a:xfrm>
        </p:spPr>
        <p:txBody>
          <a:bodyPr/>
          <a:lstStyle>
            <a:lvl1pPr>
              <a:defRPr/>
            </a:lvl1pPr>
          </a:lstStyle>
          <a:p>
            <a:endParaRPr lang="en-US" dirty="0"/>
          </a:p>
        </p:txBody>
      </p:sp>
      <p:sp>
        <p:nvSpPr>
          <p:cNvPr id="374853" name="Rectangle 69"/>
          <p:cNvSpPr>
            <a:spLocks noGrp="1" noChangeArrowheads="1"/>
          </p:cNvSpPr>
          <p:nvPr>
            <p:ph type="ftr" sz="quarter" idx="3"/>
          </p:nvPr>
        </p:nvSpPr>
        <p:spPr>
          <a:xfrm>
            <a:off x="3124200" y="6248400"/>
            <a:ext cx="2895600" cy="457200"/>
          </a:xfrm>
        </p:spPr>
        <p:txBody>
          <a:bodyPr/>
          <a:lstStyle>
            <a:lvl1pPr>
              <a:defRPr/>
            </a:lvl1pPr>
          </a:lstStyle>
          <a:p>
            <a:endParaRPr lang="en-US" dirty="0"/>
          </a:p>
        </p:txBody>
      </p:sp>
      <p:sp>
        <p:nvSpPr>
          <p:cNvPr id="374854" name="Rectangle 70"/>
          <p:cNvSpPr>
            <a:spLocks noGrp="1" noChangeArrowheads="1"/>
          </p:cNvSpPr>
          <p:nvPr>
            <p:ph type="sldNum" sz="quarter" idx="4"/>
          </p:nvPr>
        </p:nvSpPr>
        <p:spPr>
          <a:xfrm>
            <a:off x="6553200" y="6248400"/>
            <a:ext cx="2133600" cy="457200"/>
          </a:xfrm>
        </p:spPr>
        <p:txBody>
          <a:bodyPr/>
          <a:lstStyle>
            <a:lvl1pPr>
              <a:defRPr/>
            </a:lvl1pPr>
          </a:lstStyle>
          <a:p>
            <a:fld id="{95C2A7D6-4EED-467D-A7A9-71ABF3F3CEF1}"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sz="4000" baseline="0">
                <a:solidFill>
                  <a:srgbClr val="FFC000"/>
                </a:solidFill>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990600" y="1333500"/>
            <a:ext cx="7680960" cy="5029200"/>
          </a:xfrm>
          <a:prstGeom prst="rect">
            <a:avLst/>
          </a:prstGeom>
        </p:spPr>
        <p:txBody>
          <a:bodyPr/>
          <a:lstStyle>
            <a:lvl1pPr>
              <a:spcBef>
                <a:spcPts val="300"/>
              </a:spcBef>
              <a:buClr>
                <a:srgbClr val="FFC000"/>
              </a:buClr>
              <a:buSzPct val="75000"/>
              <a:buFont typeface="Wingdings" pitchFamily="2" charset="2"/>
              <a:buChar char=""/>
              <a:defRPr sz="2600" baseline="0">
                <a:solidFill>
                  <a:srgbClr val="FFC000"/>
                </a:solidFill>
                <a:effectLst/>
                <a:latin typeface="Calibri" pitchFamily="34" charset="0"/>
              </a:defRPr>
            </a:lvl1pPr>
            <a:lvl2pPr>
              <a:spcBef>
                <a:spcPts val="300"/>
              </a:spcBef>
              <a:buClr>
                <a:srgbClr val="99FF66"/>
              </a:buClr>
              <a:defRPr sz="2400" baseline="0">
                <a:solidFill>
                  <a:schemeClr val="tx1"/>
                </a:solidFill>
                <a:effectLst/>
                <a:latin typeface="Calibri" pitchFamily="34" charset="0"/>
              </a:defRPr>
            </a:lvl2pPr>
            <a:lvl3pPr algn="l">
              <a:spcBef>
                <a:spcPts val="300"/>
              </a:spcBef>
              <a:buClr>
                <a:schemeClr val="tx1">
                  <a:lumMod val="75000"/>
                </a:schemeClr>
              </a:buClr>
              <a:buSzPct val="85000"/>
              <a:defRPr sz="2000" baseline="0">
                <a:solidFill>
                  <a:schemeClr val="tx1">
                    <a:lumMod val="75000"/>
                  </a:schemeClr>
                </a:solidFill>
                <a:effectLst/>
                <a:latin typeface="Calibri" pitchFamily="34" charset="0"/>
              </a:defRPr>
            </a:lvl3pPr>
            <a:lvl4pPr>
              <a:spcBef>
                <a:spcPts val="300"/>
              </a:spcBef>
              <a:defRPr>
                <a:effectLst/>
                <a:latin typeface="Calibri" pitchFamily="34" charset="0"/>
              </a:defRPr>
            </a:lvl4pPr>
            <a:lvl5pPr>
              <a:spcBef>
                <a:spcPts val="300"/>
              </a:spcBef>
              <a:defRPr sz="1800">
                <a:effectLst/>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411B1ABC-56ED-4DF6-862C-74E92E4323ED}"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371600"/>
            <a:ext cx="3840480" cy="5029200"/>
          </a:xfrm>
          <a:prstGeom prst="rect">
            <a:avLst/>
          </a:prstGeom>
        </p:spPr>
        <p:txBody>
          <a:bodyPr/>
          <a:lstStyle>
            <a:lvl1pPr>
              <a:buClr>
                <a:srgbClr val="FFC000"/>
              </a:buClr>
              <a:buFont typeface="Wingdings" pitchFamily="2" charset="2"/>
              <a:buChar char="¤"/>
              <a:defRPr sz="2200">
                <a:latin typeface="Calibri" pitchFamily="34" charset="0"/>
              </a:defRPr>
            </a:lvl1pPr>
            <a:lvl2pPr>
              <a:buClr>
                <a:srgbClr val="FF0000"/>
              </a:buClr>
              <a:defRPr sz="2000">
                <a:latin typeface="Calibri" pitchFamily="34" charset="0"/>
              </a:defRPr>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44568" y="1371600"/>
            <a:ext cx="3840480" cy="5029200"/>
          </a:xfrm>
          <a:prstGeom prst="rect">
            <a:avLst/>
          </a:prstGeom>
        </p:spPr>
        <p:txBody>
          <a:bodyPr/>
          <a:lstStyle>
            <a:lvl1pPr>
              <a:buClr>
                <a:srgbClr val="FFC000"/>
              </a:buClr>
              <a:buFont typeface="Wingdings" pitchFamily="2" charset="2"/>
              <a:buChar char="¤"/>
              <a:defRPr sz="2200">
                <a:latin typeface="Calibri" pitchFamily="34" charset="0"/>
              </a:defRPr>
            </a:lvl1pPr>
            <a:lvl2pPr>
              <a:buClr>
                <a:srgbClr val="FF0000"/>
              </a:buClr>
              <a:defRPr sz="2000" baseline="0">
                <a:solidFill>
                  <a:schemeClr val="tx1"/>
                </a:solidFill>
                <a:latin typeface="Calibri" pitchFamily="34" charset="0"/>
              </a:defRPr>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70800222-773E-44BF-B612-5B8CC13C11C1}"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64E56BEF-C22D-448A-A90D-BB9D5B0F7FF5}"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6A275013-3495-4873-870C-3D622E7C0812}"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3784" name="Freeform 24"/>
          <p:cNvSpPr>
            <a:spLocks/>
          </p:cNvSpPr>
          <p:nvPr/>
        </p:nvSpPr>
        <p:spPr bwMode="hidden">
          <a:xfrm>
            <a:off x="6627813" y="6429375"/>
            <a:ext cx="285750" cy="209550"/>
          </a:xfrm>
          <a:custGeom>
            <a:avLst/>
            <a:gdLst/>
            <a:ahLst/>
            <a:cxnLst>
              <a:cxn ang="0">
                <a:pos x="0" y="132"/>
              </a:cxn>
              <a:cxn ang="0">
                <a:pos x="29" y="132"/>
              </a:cxn>
              <a:cxn ang="0">
                <a:pos x="77" y="108"/>
              </a:cxn>
              <a:cxn ang="0">
                <a:pos x="119" y="78"/>
              </a:cxn>
              <a:cxn ang="0">
                <a:pos x="155" y="48"/>
              </a:cxn>
              <a:cxn ang="0">
                <a:pos x="179" y="12"/>
              </a:cxn>
              <a:cxn ang="0">
                <a:pos x="173" y="6"/>
              </a:cxn>
              <a:cxn ang="0">
                <a:pos x="167" y="0"/>
              </a:cxn>
              <a:cxn ang="0">
                <a:pos x="137" y="42"/>
              </a:cxn>
              <a:cxn ang="0">
                <a:pos x="101" y="78"/>
              </a:cxn>
              <a:cxn ang="0">
                <a:pos x="53" y="108"/>
              </a:cxn>
              <a:cxn ang="0">
                <a:pos x="0" y="132"/>
              </a:cxn>
              <a:cxn ang="0">
                <a:pos x="0" y="132"/>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w="9525">
            <a:noFill/>
            <a:round/>
            <a:headEnd/>
            <a:tailEnd/>
          </a:ln>
        </p:spPr>
        <p:txBody>
          <a:bodyPr/>
          <a:lstStyle/>
          <a:p>
            <a:endParaRPr lang="en-US" dirty="0"/>
          </a:p>
        </p:txBody>
      </p:sp>
      <p:grpSp>
        <p:nvGrpSpPr>
          <p:cNvPr id="373837" name="Group 77"/>
          <p:cNvGrpSpPr>
            <a:grpSpLocks/>
          </p:cNvGrpSpPr>
          <p:nvPr/>
        </p:nvGrpSpPr>
        <p:grpSpPr bwMode="auto">
          <a:xfrm>
            <a:off x="3175" y="4267200"/>
            <a:ext cx="9140825" cy="2590800"/>
            <a:chOff x="2" y="2688"/>
            <a:chExt cx="5758" cy="1632"/>
          </a:xfrm>
        </p:grpSpPr>
        <p:sp>
          <p:nvSpPr>
            <p:cNvPr id="373763" name="Freeform 3"/>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grpSp>
          <p:nvGrpSpPr>
            <p:cNvPr id="373834" name="Group 74"/>
            <p:cNvGrpSpPr>
              <a:grpSpLocks/>
            </p:cNvGrpSpPr>
            <p:nvPr userDrawn="1"/>
          </p:nvGrpSpPr>
          <p:grpSpPr bwMode="auto">
            <a:xfrm>
              <a:off x="3528" y="3715"/>
              <a:ext cx="792" cy="521"/>
              <a:chOff x="3527" y="3715"/>
              <a:chExt cx="792" cy="521"/>
            </a:xfrm>
          </p:grpSpPr>
          <p:sp>
            <p:nvSpPr>
              <p:cNvPr id="373774" name="Oval 14"/>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endParaRPr lang="en-US" dirty="0"/>
              </a:p>
            </p:txBody>
          </p:sp>
          <p:sp>
            <p:nvSpPr>
              <p:cNvPr id="373775" name="Oval 15"/>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endParaRPr lang="en-US" dirty="0"/>
              </a:p>
            </p:txBody>
          </p:sp>
          <p:sp>
            <p:nvSpPr>
              <p:cNvPr id="373776" name="Oval 16"/>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3777" name="Oval 17"/>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dirty="0"/>
              </a:p>
            </p:txBody>
          </p:sp>
          <p:sp>
            <p:nvSpPr>
              <p:cNvPr id="373778" name="Oval 18"/>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3779" name="Freeform 19"/>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endParaRPr lang="en-US" dirty="0"/>
              </a:p>
            </p:txBody>
          </p:sp>
          <p:sp>
            <p:nvSpPr>
              <p:cNvPr id="373780" name="Freeform 20"/>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endParaRPr lang="en-US" dirty="0"/>
              </a:p>
            </p:txBody>
          </p:sp>
          <p:sp>
            <p:nvSpPr>
              <p:cNvPr id="373781" name="Freeform 21"/>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3782" name="Freeform 22"/>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endParaRPr lang="en-US" dirty="0"/>
              </a:p>
            </p:txBody>
          </p:sp>
          <p:sp>
            <p:nvSpPr>
              <p:cNvPr id="373783" name="Freeform 23"/>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endParaRPr lang="en-US" dirty="0"/>
              </a:p>
            </p:txBody>
          </p:sp>
          <p:sp>
            <p:nvSpPr>
              <p:cNvPr id="373813" name="Oval 53"/>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grpSp>
        <p:grpSp>
          <p:nvGrpSpPr>
            <p:cNvPr id="373833" name="Group 73"/>
            <p:cNvGrpSpPr>
              <a:grpSpLocks/>
            </p:cNvGrpSpPr>
            <p:nvPr userDrawn="1"/>
          </p:nvGrpSpPr>
          <p:grpSpPr bwMode="auto">
            <a:xfrm>
              <a:off x="1776" y="3631"/>
              <a:ext cx="1626" cy="683"/>
              <a:chOff x="1776" y="3631"/>
              <a:chExt cx="1626" cy="683"/>
            </a:xfrm>
          </p:grpSpPr>
          <p:sp>
            <p:nvSpPr>
              <p:cNvPr id="373766" name="Oval 6"/>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endParaRPr lang="en-US" dirty="0"/>
              </a:p>
            </p:txBody>
          </p:sp>
          <p:sp>
            <p:nvSpPr>
              <p:cNvPr id="373767" name="Oval 7"/>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endParaRPr lang="en-US" dirty="0"/>
              </a:p>
            </p:txBody>
          </p:sp>
          <p:sp>
            <p:nvSpPr>
              <p:cNvPr id="373768" name="Oval 8"/>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endParaRPr lang="en-US" dirty="0"/>
              </a:p>
            </p:txBody>
          </p:sp>
          <p:sp>
            <p:nvSpPr>
              <p:cNvPr id="373769" name="Oval 9"/>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dirty="0"/>
              </a:p>
            </p:txBody>
          </p:sp>
          <p:sp>
            <p:nvSpPr>
              <p:cNvPr id="373770" name="Oval 10"/>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sp>
            <p:nvSpPr>
              <p:cNvPr id="373771" name="Oval 11"/>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en-US" dirty="0"/>
              </a:p>
            </p:txBody>
          </p:sp>
          <p:sp>
            <p:nvSpPr>
              <p:cNvPr id="373772" name="Oval 12"/>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endParaRPr lang="en-US" dirty="0"/>
              </a:p>
            </p:txBody>
          </p:sp>
          <p:sp>
            <p:nvSpPr>
              <p:cNvPr id="373773" name="Oval 13"/>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endParaRPr lang="en-US" dirty="0"/>
              </a:p>
            </p:txBody>
          </p:sp>
          <p:sp>
            <p:nvSpPr>
              <p:cNvPr id="373785" name="Freeform 25"/>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endParaRPr lang="en-US" dirty="0"/>
              </a:p>
            </p:txBody>
          </p:sp>
          <p:sp>
            <p:nvSpPr>
              <p:cNvPr id="373786" name="Freeform 26"/>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endParaRPr lang="en-US" dirty="0"/>
              </a:p>
            </p:txBody>
          </p:sp>
          <p:sp>
            <p:nvSpPr>
              <p:cNvPr id="373787" name="Freeform 27"/>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endParaRPr lang="en-US" dirty="0"/>
              </a:p>
            </p:txBody>
          </p:sp>
          <p:sp>
            <p:nvSpPr>
              <p:cNvPr id="373788" name="Freeform 28"/>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endParaRPr lang="en-US" dirty="0"/>
              </a:p>
            </p:txBody>
          </p:sp>
          <p:sp>
            <p:nvSpPr>
              <p:cNvPr id="373789" name="Freeform 29"/>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endParaRPr lang="en-US" dirty="0"/>
              </a:p>
            </p:txBody>
          </p:sp>
          <p:sp>
            <p:nvSpPr>
              <p:cNvPr id="373790" name="Freeform 30"/>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endParaRPr lang="en-US" dirty="0"/>
              </a:p>
            </p:txBody>
          </p:sp>
          <p:sp>
            <p:nvSpPr>
              <p:cNvPr id="373791" name="Freeform 31"/>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3792" name="Freeform 32"/>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3793" name="Freeform 33"/>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en-US" dirty="0"/>
              </a:p>
            </p:txBody>
          </p:sp>
          <p:sp>
            <p:nvSpPr>
              <p:cNvPr id="373794" name="Freeform 34"/>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endParaRPr lang="en-US" dirty="0"/>
              </a:p>
            </p:txBody>
          </p:sp>
        </p:grpSp>
        <p:grpSp>
          <p:nvGrpSpPr>
            <p:cNvPr id="373836" name="Group 76"/>
            <p:cNvGrpSpPr>
              <a:grpSpLocks/>
            </p:cNvGrpSpPr>
            <p:nvPr userDrawn="1"/>
          </p:nvGrpSpPr>
          <p:grpSpPr bwMode="auto">
            <a:xfrm>
              <a:off x="4128" y="3360"/>
              <a:ext cx="1351" cy="821"/>
              <a:chOff x="4128" y="3360"/>
              <a:chExt cx="1351" cy="821"/>
            </a:xfrm>
          </p:grpSpPr>
          <p:sp>
            <p:nvSpPr>
              <p:cNvPr id="373795" name="Freeform 35"/>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3796" name="Freeform 36"/>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3797" name="Freeform 37"/>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endParaRPr lang="en-US" dirty="0"/>
              </a:p>
            </p:txBody>
          </p:sp>
          <p:sp>
            <p:nvSpPr>
              <p:cNvPr id="373798" name="Freeform 38"/>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3799" name="Freeform 39"/>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3800" name="Freeform 40"/>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3801" name="Freeform 41"/>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en-US" dirty="0"/>
              </a:p>
            </p:txBody>
          </p:sp>
          <p:sp>
            <p:nvSpPr>
              <p:cNvPr id="373802" name="Freeform 42"/>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endParaRPr lang="en-US" dirty="0"/>
              </a:p>
            </p:txBody>
          </p:sp>
          <p:sp>
            <p:nvSpPr>
              <p:cNvPr id="373803" name="Freeform 43"/>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endParaRPr lang="en-US" dirty="0"/>
              </a:p>
            </p:txBody>
          </p:sp>
          <p:sp>
            <p:nvSpPr>
              <p:cNvPr id="373804" name="Freeform 44"/>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3805" name="Freeform 45"/>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en-US" dirty="0"/>
              </a:p>
            </p:txBody>
          </p:sp>
          <p:sp>
            <p:nvSpPr>
              <p:cNvPr id="373815" name="Oval 55"/>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endParaRPr lang="en-US" dirty="0"/>
              </a:p>
            </p:txBody>
          </p:sp>
          <p:sp>
            <p:nvSpPr>
              <p:cNvPr id="373816" name="Oval 56"/>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endParaRPr lang="en-US" dirty="0"/>
              </a:p>
            </p:txBody>
          </p:sp>
          <p:sp>
            <p:nvSpPr>
              <p:cNvPr id="373817" name="Oval 57"/>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3818" name="Oval 58"/>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en-US" dirty="0"/>
              </a:p>
            </p:txBody>
          </p:sp>
          <p:sp>
            <p:nvSpPr>
              <p:cNvPr id="373819" name="Oval 59"/>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en-US" dirty="0"/>
              </a:p>
            </p:txBody>
          </p:sp>
          <p:sp>
            <p:nvSpPr>
              <p:cNvPr id="373820" name="Oval 60"/>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en-US" dirty="0"/>
              </a:p>
            </p:txBody>
          </p:sp>
        </p:grpSp>
        <p:grpSp>
          <p:nvGrpSpPr>
            <p:cNvPr id="373835" name="Group 75"/>
            <p:cNvGrpSpPr>
              <a:grpSpLocks/>
            </p:cNvGrpSpPr>
            <p:nvPr userDrawn="1"/>
          </p:nvGrpSpPr>
          <p:grpSpPr bwMode="auto">
            <a:xfrm>
              <a:off x="5280" y="3024"/>
              <a:ext cx="425" cy="258"/>
              <a:chOff x="5280" y="3024"/>
              <a:chExt cx="425" cy="258"/>
            </a:xfrm>
          </p:grpSpPr>
          <p:sp>
            <p:nvSpPr>
              <p:cNvPr id="373806" name="Freeform 46"/>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3807" name="Freeform 47"/>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3808" name="Freeform 48"/>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3809" name="Freeform 49"/>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sp>
            <p:nvSpPr>
              <p:cNvPr id="373810" name="Freeform 50"/>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sp>
            <p:nvSpPr>
              <p:cNvPr id="373811" name="Freeform 51"/>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en-US" dirty="0"/>
              </a:p>
            </p:txBody>
          </p:sp>
          <p:sp>
            <p:nvSpPr>
              <p:cNvPr id="373812" name="Freeform 52"/>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en-US" dirty="0"/>
              </a:p>
            </p:txBody>
          </p:sp>
          <p:grpSp>
            <p:nvGrpSpPr>
              <p:cNvPr id="373821" name="Group 61"/>
              <p:cNvGrpSpPr>
                <a:grpSpLocks/>
              </p:cNvGrpSpPr>
              <p:nvPr/>
            </p:nvGrpSpPr>
            <p:grpSpPr bwMode="auto">
              <a:xfrm>
                <a:off x="5381" y="3085"/>
                <a:ext cx="227" cy="132"/>
                <a:chOff x="5381" y="3085"/>
                <a:chExt cx="227" cy="132"/>
              </a:xfrm>
            </p:grpSpPr>
            <p:sp>
              <p:nvSpPr>
                <p:cNvPr id="373822"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dirty="0"/>
                </a:p>
              </p:txBody>
            </p:sp>
            <p:sp>
              <p:nvSpPr>
                <p:cNvPr id="373823"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dirty="0"/>
                </a:p>
              </p:txBody>
            </p:sp>
            <p:sp>
              <p:nvSpPr>
                <p:cNvPr id="373824"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en-US" dirty="0"/>
                </a:p>
              </p:txBody>
            </p:sp>
            <p:sp>
              <p:nvSpPr>
                <p:cNvPr id="373825"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en-US" dirty="0"/>
                </a:p>
              </p:txBody>
            </p:sp>
          </p:grpSp>
        </p:grpSp>
      </p:grpSp>
      <p:sp>
        <p:nvSpPr>
          <p:cNvPr id="373826" name="Rectangle 66"/>
          <p:cNvSpPr>
            <a:spLocks noGrp="1" noChangeArrowheads="1"/>
          </p:cNvSpPr>
          <p:nvPr>
            <p:ph type="title"/>
          </p:nvPr>
        </p:nvSpPr>
        <p:spPr bwMode="auto">
          <a:xfrm>
            <a:off x="1024128" y="192024"/>
            <a:ext cx="7772400"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373839" name="Rectangle 79"/>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defRPr>
            </a:lvl1pPr>
          </a:lstStyle>
          <a:p>
            <a:endParaRPr lang="en-US" dirty="0"/>
          </a:p>
        </p:txBody>
      </p:sp>
      <p:sp>
        <p:nvSpPr>
          <p:cNvPr id="373840" name="Rectangle 80"/>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endParaRPr lang="en-US" dirty="0"/>
          </a:p>
        </p:txBody>
      </p:sp>
      <p:sp>
        <p:nvSpPr>
          <p:cNvPr id="373841" name="Rectangle 81"/>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defRPr>
            </a:lvl1pPr>
          </a:lstStyle>
          <a:p>
            <a:fld id="{974B5DEE-3465-49E4-B6E8-AF1CDE57033A}" type="slidenum">
              <a:rPr lang="en-US"/>
              <a:pPr/>
              <a:t>‹#›</a:t>
            </a:fld>
            <a:endParaRPr lang="en-US" dirty="0"/>
          </a:p>
        </p:txBody>
      </p:sp>
      <p:pic>
        <p:nvPicPr>
          <p:cNvPr id="72" name="Picture 17" descr="bw100x149"/>
          <p:cNvPicPr preferRelativeResize="0">
            <a:picLocks noChangeAspect="1" noChangeArrowheads="1"/>
          </p:cNvPicPr>
          <p:nvPr userDrawn="1"/>
        </p:nvPicPr>
        <p:blipFill>
          <a:blip r:embed="rId7" cstate="print"/>
          <a:srcRect/>
          <a:stretch>
            <a:fillRect/>
          </a:stretch>
        </p:blipFill>
        <p:spPr bwMode="auto">
          <a:xfrm>
            <a:off x="114300" y="114300"/>
            <a:ext cx="736176" cy="1097280"/>
          </a:xfrm>
          <a:prstGeom prst="rect">
            <a:avLst/>
          </a:prstGeom>
          <a:noFill/>
          <a:ln w="12700">
            <a:solidFill>
              <a:srgbClr val="FF6600"/>
            </a:solidFill>
            <a:miter lim="800000"/>
            <a:headEnd/>
            <a:tailEnd/>
          </a:ln>
        </p:spPr>
      </p:pic>
    </p:spTree>
  </p:cSld>
  <p:clrMap bg1="dk2" tx1="lt1" bg2="dk1" tx2="lt2" accent1="accent1" accent2="accent2" accent3="accent3" accent4="accent4" accent5="accent5" accent6="accent6" hlink="hlink" folHlink="folHlink"/>
  <p:sldLayoutIdLst>
    <p:sldLayoutId id="2147483702" r:id="rId1"/>
    <p:sldLayoutId id="2147483703" r:id="rId2"/>
    <p:sldLayoutId id="2147483705" r:id="rId3"/>
    <p:sldLayoutId id="2147483707" r:id="rId4"/>
    <p:sldLayoutId id="2147483708" r:id="rId5"/>
  </p:sldLayoutIdLst>
  <p:timing>
    <p:tnLst>
      <p:par>
        <p:cTn id="1" dur="indefinite" restart="never" nodeType="tmRoot"/>
      </p:par>
    </p:tnLst>
  </p:timing>
  <p:hf hdr="0" ftr="0" dt="0"/>
  <p:txStyles>
    <p:titleStyle>
      <a:lvl1pPr algn="l" rtl="0" eaLnBrk="1" fontAlgn="base" hangingPunct="1">
        <a:spcBef>
          <a:spcPct val="0"/>
        </a:spcBef>
        <a:spcAft>
          <a:spcPct val="0"/>
        </a:spcAft>
        <a:defRPr sz="4000" baseline="0">
          <a:solidFill>
            <a:srgbClr val="FFC000"/>
          </a:solidFill>
          <a:effectLst>
            <a:outerShdw blurRad="38100" dist="38100" dir="2700000" algn="tl">
              <a:srgbClr val="000000"/>
            </a:outerShdw>
          </a:effectLst>
          <a:latin typeface="Franklin Gothic Book" pitchFamily="34" charset="0"/>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46EF1514-A3C8-4D20-A8B7-7E768D74D11F}" type="slidenum">
              <a:rPr lang="en-US" smtClean="0"/>
              <a:pPr>
                <a:defRPr/>
              </a:pPr>
              <a:t>1</a:t>
            </a:fld>
            <a:endParaRPr lang="en-US" dirty="0"/>
          </a:p>
        </p:txBody>
      </p:sp>
      <p:sp>
        <p:nvSpPr>
          <p:cNvPr id="5" name="Rectangle 2"/>
          <p:cNvSpPr txBox="1">
            <a:spLocks noChangeArrowheads="1"/>
          </p:cNvSpPr>
          <p:nvPr/>
        </p:nvSpPr>
        <p:spPr bwMode="auto">
          <a:xfrm>
            <a:off x="609600" y="1981200"/>
            <a:ext cx="8153400" cy="2667000"/>
          </a:xfrm>
          <a:prstGeom prst="rect">
            <a:avLst/>
          </a:prstGeom>
          <a:noFill/>
          <a:ln w="9525">
            <a:noFill/>
            <a:miter lim="800000"/>
            <a:headEnd/>
            <a:tailEnd/>
          </a:ln>
          <a:effectLst/>
        </p:spPr>
        <p:txBody>
          <a:bodyPr anchor="ctr"/>
          <a:lstStyle/>
          <a:p>
            <a:pPr algn="ctr" eaLnBrk="1" hangingPunct="1">
              <a:defRPr/>
            </a:pPr>
            <a:r>
              <a:rPr lang="en-US" sz="4400" b="1" kern="0" dirty="0">
                <a:solidFill>
                  <a:srgbClr val="0070C0"/>
                </a:solidFill>
                <a:latin typeface="+mj-lt"/>
                <a:ea typeface="+mj-ea"/>
                <a:cs typeface="+mj-cs"/>
              </a:rPr>
              <a:t/>
            </a:r>
            <a:br>
              <a:rPr lang="en-US" sz="4400" b="1" kern="0" dirty="0">
                <a:solidFill>
                  <a:srgbClr val="0070C0"/>
                </a:solidFill>
                <a:latin typeface="+mj-lt"/>
                <a:ea typeface="+mj-ea"/>
                <a:cs typeface="+mj-cs"/>
              </a:rPr>
            </a:br>
            <a:endParaRPr lang="en-US" sz="4400" kern="0" dirty="0">
              <a:solidFill>
                <a:srgbClr val="0070C0"/>
              </a:solidFill>
              <a:latin typeface="+mj-lt"/>
              <a:ea typeface="+mj-ea"/>
              <a:cs typeface="+mj-cs"/>
            </a:endParaRPr>
          </a:p>
        </p:txBody>
      </p:sp>
      <p:sp>
        <p:nvSpPr>
          <p:cNvPr id="7" name="Rectangle 6"/>
          <p:cNvSpPr/>
          <p:nvPr/>
        </p:nvSpPr>
        <p:spPr>
          <a:xfrm>
            <a:off x="381000" y="2057400"/>
            <a:ext cx="8382000" cy="1446550"/>
          </a:xfrm>
          <a:prstGeom prst="rect">
            <a:avLst/>
          </a:prstGeom>
        </p:spPr>
        <p:txBody>
          <a:bodyPr wrap="square">
            <a:spAutoFit/>
          </a:bodyPr>
          <a:lstStyle/>
          <a:p>
            <a:pPr algn="ctr"/>
            <a:r>
              <a:rPr lang="en-US" sz="4800" b="1" dirty="0" smtClean="0">
                <a:solidFill>
                  <a:srgbClr val="FFC000"/>
                </a:solidFill>
                <a:effectLst>
                  <a:outerShdw blurRad="38100" dist="38100" dir="2700000" algn="tl">
                    <a:srgbClr val="000000">
                      <a:alpha val="43137"/>
                    </a:srgbClr>
                  </a:outerShdw>
                </a:effectLst>
                <a:latin typeface="Calibri" pitchFamily="34" charset="0"/>
              </a:rPr>
              <a:t>Rulemaking Work Group</a:t>
            </a:r>
          </a:p>
          <a:p>
            <a:pPr algn="ctr"/>
            <a:r>
              <a:rPr lang="en-US" sz="4000" b="1" dirty="0" smtClean="0">
                <a:solidFill>
                  <a:srgbClr val="FFC000"/>
                </a:solidFill>
                <a:effectLst>
                  <a:outerShdw blurRad="38100" dist="38100" dir="2700000" algn="tl">
                    <a:srgbClr val="000000">
                      <a:alpha val="43137"/>
                    </a:srgbClr>
                  </a:outerShdw>
                </a:effectLst>
                <a:latin typeface="Calibri" pitchFamily="34" charset="0"/>
              </a:rPr>
              <a:t>Variance Discussion</a:t>
            </a:r>
            <a:endParaRPr lang="en-US" sz="4000" b="1" dirty="0">
              <a:solidFill>
                <a:srgbClr val="FFC000"/>
              </a:solidFill>
              <a:effectLst>
                <a:outerShdw blurRad="38100" dist="38100" dir="2700000" algn="tl">
                  <a:srgbClr val="000000">
                    <a:alpha val="43137"/>
                  </a:srgbClr>
                </a:outerShdw>
              </a:effectLst>
              <a:latin typeface="Calibri" pitchFamily="34" charset="0"/>
            </a:endParaRPr>
          </a:p>
        </p:txBody>
      </p:sp>
      <p:sp>
        <p:nvSpPr>
          <p:cNvPr id="8" name="Rectangle 7"/>
          <p:cNvSpPr/>
          <p:nvPr/>
        </p:nvSpPr>
        <p:spPr>
          <a:xfrm>
            <a:off x="457200" y="4343400"/>
            <a:ext cx="8305800" cy="1261884"/>
          </a:xfrm>
          <a:prstGeom prst="rect">
            <a:avLst/>
          </a:prstGeom>
        </p:spPr>
        <p:txBody>
          <a:bodyPr wrap="square">
            <a:spAutoFit/>
          </a:bodyPr>
          <a:lstStyle/>
          <a:p>
            <a:pPr algn="ctr"/>
            <a:endParaRPr lang="en-US" sz="2200" b="1" dirty="0" smtClean="0">
              <a:solidFill>
                <a:srgbClr val="0070C0"/>
              </a:solidFill>
            </a:endParaRPr>
          </a:p>
          <a:p>
            <a:pPr algn="ctr"/>
            <a:r>
              <a:rPr lang="en-US" sz="3200" b="1" dirty="0" smtClean="0">
                <a:latin typeface="Calibri" pitchFamily="34" charset="0"/>
              </a:rPr>
              <a:t>May 20, 2010</a:t>
            </a:r>
          </a:p>
          <a:p>
            <a:pPr algn="ctr"/>
            <a:r>
              <a:rPr lang="en-US" sz="2200" b="1" dirty="0" smtClean="0">
                <a:latin typeface="Calibri" pitchFamily="34" charset="0"/>
              </a:rPr>
              <a:t>Andrea Matzke</a:t>
            </a:r>
            <a:endParaRPr lang="en-US" sz="2200" b="1" dirty="0">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Variance Decision Memo</a:t>
            </a:r>
            <a:endParaRPr lang="en-US" dirty="0"/>
          </a:p>
        </p:txBody>
      </p:sp>
      <p:sp>
        <p:nvSpPr>
          <p:cNvPr id="3" name="Content Placeholder 2"/>
          <p:cNvSpPr>
            <a:spLocks noGrp="1"/>
          </p:cNvSpPr>
          <p:nvPr>
            <p:ph idx="1"/>
          </p:nvPr>
        </p:nvSpPr>
        <p:spPr/>
        <p:txBody>
          <a:bodyPr/>
          <a:lstStyle/>
          <a:p>
            <a:pPr>
              <a:buNone/>
            </a:pPr>
            <a:r>
              <a:rPr lang="en-US" dirty="0" smtClean="0"/>
              <a:t>NPS BMP Proposed Language: Pg. 7 of I.P.</a:t>
            </a:r>
          </a:p>
          <a:p>
            <a:pPr>
              <a:buNone/>
            </a:pPr>
            <a:endParaRPr lang="en-US" dirty="0" smtClean="0"/>
          </a:p>
          <a:p>
            <a:pPr>
              <a:buNone/>
            </a:pPr>
            <a:r>
              <a:rPr lang="en-US" dirty="0" smtClean="0">
                <a:solidFill>
                  <a:schemeClr val="tx1"/>
                </a:solidFill>
              </a:rPr>
              <a:t>(b) A water quality standard variance may not be granted if:</a:t>
            </a:r>
          </a:p>
          <a:p>
            <a:pPr>
              <a:buNone/>
            </a:pPr>
            <a:r>
              <a:rPr lang="en-US" dirty="0" smtClean="0">
                <a:solidFill>
                  <a:schemeClr val="tx1"/>
                </a:solidFill>
              </a:rPr>
              <a:t>	(A) The standard will be attained by implementing technology-based effluent limits required under sections 301(b) and 306 of the federal Clean Water Act, </a:t>
            </a:r>
            <a:r>
              <a:rPr lang="en-US" dirty="0" smtClean="0">
                <a:solidFill>
                  <a:srgbClr val="FF99FF"/>
                </a:solidFill>
              </a:rPr>
              <a:t>and by the discharger implementing cost-effective and reasonable best management practices for nonpoint source control</a:t>
            </a:r>
            <a:r>
              <a:rPr lang="en-US" dirty="0" smtClean="0">
                <a:solidFill>
                  <a:schemeClr val="tx1"/>
                </a:solidFill>
              </a:rPr>
              <a:t>;</a:t>
            </a:r>
          </a:p>
          <a:p>
            <a:pPr>
              <a:buNone/>
            </a:pPr>
            <a:endParaRPr lang="en-US" dirty="0"/>
          </a:p>
        </p:txBody>
      </p:sp>
      <p:sp>
        <p:nvSpPr>
          <p:cNvPr id="4" name="Slide Number Placeholder 3"/>
          <p:cNvSpPr>
            <a:spLocks noGrp="1"/>
          </p:cNvSpPr>
          <p:nvPr>
            <p:ph type="sldNum" sz="quarter" idx="12"/>
          </p:nvPr>
        </p:nvSpPr>
        <p:spPr/>
        <p:txBody>
          <a:bodyPr/>
          <a:lstStyle/>
          <a:p>
            <a:fld id="{411B1ABC-56ED-4DF6-862C-74E92E4323ED}" type="slidenum">
              <a:rPr lang="en-US" smtClean="0"/>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Variance Decision Memo</a:t>
            </a:r>
            <a:endParaRPr lang="en-US" dirty="0"/>
          </a:p>
        </p:txBody>
      </p:sp>
      <p:sp>
        <p:nvSpPr>
          <p:cNvPr id="3" name="Content Placeholder 2"/>
          <p:cNvSpPr>
            <a:spLocks noGrp="1"/>
          </p:cNvSpPr>
          <p:nvPr>
            <p:ph idx="1"/>
          </p:nvPr>
        </p:nvSpPr>
        <p:spPr/>
        <p:txBody>
          <a:bodyPr/>
          <a:lstStyle/>
          <a:p>
            <a:pPr marL="514350" indent="-514350">
              <a:buSzPct val="100000"/>
              <a:buFont typeface="+mj-lt"/>
              <a:buAutoNum type="arabicPeriod" startAt="5"/>
            </a:pPr>
            <a:r>
              <a:rPr lang="en-US" sz="3600" dirty="0" smtClean="0"/>
              <a:t> Variances for New Facilities</a:t>
            </a:r>
          </a:p>
          <a:p>
            <a:pPr marL="514350" indent="-514350">
              <a:buSzPct val="100000"/>
              <a:buFont typeface="+mj-lt"/>
              <a:buAutoNum type="arabicPeriod" startAt="5"/>
            </a:pPr>
            <a:endParaRPr lang="en-US" sz="3200" dirty="0" smtClean="0"/>
          </a:p>
          <a:p>
            <a:pPr marL="514350" indent="-514350">
              <a:buSzPct val="100000"/>
              <a:buNone/>
            </a:pPr>
            <a:r>
              <a:rPr lang="en-US" sz="3200" dirty="0" smtClean="0">
                <a:solidFill>
                  <a:schemeClr val="tx1"/>
                </a:solidFill>
              </a:rPr>
              <a:t>DEC Recommendation:  Generally not allowed, but certain circumstances may warrant eligibility of a new or expanding source</a:t>
            </a:r>
            <a:endParaRPr lang="en-US" sz="3200" dirty="0">
              <a:solidFill>
                <a:schemeClr val="tx1"/>
              </a:solidFill>
            </a:endParaRPr>
          </a:p>
        </p:txBody>
      </p:sp>
      <p:sp>
        <p:nvSpPr>
          <p:cNvPr id="4" name="Slide Number Placeholder 3"/>
          <p:cNvSpPr>
            <a:spLocks noGrp="1"/>
          </p:cNvSpPr>
          <p:nvPr>
            <p:ph type="sldNum" sz="quarter" idx="12"/>
          </p:nvPr>
        </p:nvSpPr>
        <p:spPr/>
        <p:txBody>
          <a:bodyPr/>
          <a:lstStyle/>
          <a:p>
            <a:fld id="{411B1ABC-56ED-4DF6-862C-74E92E4323ED}"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Variance Decision Memo</a:t>
            </a:r>
            <a:endParaRPr lang="en-US" dirty="0"/>
          </a:p>
        </p:txBody>
      </p:sp>
      <p:sp>
        <p:nvSpPr>
          <p:cNvPr id="3" name="Content Placeholder 2"/>
          <p:cNvSpPr>
            <a:spLocks noGrp="1"/>
          </p:cNvSpPr>
          <p:nvPr>
            <p:ph idx="1"/>
          </p:nvPr>
        </p:nvSpPr>
        <p:spPr>
          <a:xfrm>
            <a:off x="990600" y="1333500"/>
            <a:ext cx="7680960" cy="5524500"/>
          </a:xfrm>
        </p:spPr>
        <p:txBody>
          <a:bodyPr/>
          <a:lstStyle/>
          <a:p>
            <a:pPr>
              <a:buNone/>
            </a:pPr>
            <a:r>
              <a:rPr lang="en-US" dirty="0" smtClean="0"/>
              <a:t>New Facilities Proposed Language: Pg. 7 of I.P.</a:t>
            </a:r>
          </a:p>
          <a:p>
            <a:pPr>
              <a:buNone/>
            </a:pPr>
            <a:endParaRPr lang="en-US" dirty="0" smtClean="0"/>
          </a:p>
          <a:p>
            <a:pPr>
              <a:buNone/>
            </a:pPr>
            <a:r>
              <a:rPr lang="en-US" sz="2400" dirty="0" smtClean="0">
                <a:solidFill>
                  <a:schemeClr val="tx1"/>
                </a:solidFill>
              </a:rPr>
              <a:t>(b) A water quality standard variance may not be granted if:</a:t>
            </a:r>
          </a:p>
          <a:p>
            <a:pPr>
              <a:buNone/>
            </a:pPr>
            <a:r>
              <a:rPr lang="en-US" sz="2400" dirty="0" smtClean="0">
                <a:solidFill>
                  <a:schemeClr val="tx1"/>
                </a:solidFill>
              </a:rPr>
              <a:t>	…(D) A source requesting a variance is a new facility, </a:t>
            </a:r>
            <a:r>
              <a:rPr lang="en-US" sz="2400" dirty="0" smtClean="0">
                <a:solidFill>
                  <a:srgbClr val="FF99FF"/>
                </a:solidFill>
              </a:rPr>
              <a:t>unless a proposed variance for a new facility:</a:t>
            </a:r>
          </a:p>
          <a:p>
            <a:pPr marL="514350" lvl="0" indent="-514350">
              <a:buClr>
                <a:srgbClr val="FF99FF"/>
              </a:buClr>
              <a:buFont typeface="+mj-lt"/>
              <a:buAutoNum type="romanLcPeriod"/>
            </a:pPr>
            <a:r>
              <a:rPr lang="en-US" sz="2400" dirty="0" smtClean="0">
                <a:solidFill>
                  <a:srgbClr val="FF99FF"/>
                </a:solidFill>
              </a:rPr>
              <a:t>Prevents or mitigates a threat to public health or welfare; </a:t>
            </a:r>
          </a:p>
          <a:p>
            <a:pPr marL="514350" lvl="0" indent="-514350">
              <a:buClr>
                <a:srgbClr val="FF99FF"/>
              </a:buClr>
              <a:buFont typeface="+mj-lt"/>
              <a:buAutoNum type="romanLcPeriod"/>
            </a:pPr>
            <a:r>
              <a:rPr lang="en-US" sz="2400" dirty="0" smtClean="0">
                <a:solidFill>
                  <a:srgbClr val="FF99FF"/>
                </a:solidFill>
              </a:rPr>
              <a:t>Provides a net environmental benefit; or </a:t>
            </a:r>
          </a:p>
          <a:p>
            <a:pPr marL="514350" lvl="0" indent="-514350">
              <a:buClr>
                <a:srgbClr val="FF99FF"/>
              </a:buClr>
              <a:buFont typeface="+mj-lt"/>
              <a:buAutoNum type="romanLcPeriod"/>
            </a:pPr>
            <a:r>
              <a:rPr lang="en-US" sz="2400" dirty="0" smtClean="0">
                <a:solidFill>
                  <a:srgbClr val="FF99FF"/>
                </a:solidFill>
              </a:rPr>
              <a:t>Remediates water contamination pursuant to the Comprehensive Environmental Response Compensation and Liability Act (CERCLA, 42 U.S.C. 9601 et seq. as amended through July 1, 2006), or the Resource Conservation and Recovery Act (RCRA, 42 U.S.C. 6901 et seq. as amended through July 1, 2006).</a:t>
            </a:r>
          </a:p>
          <a:p>
            <a:pPr>
              <a:buNone/>
            </a:pPr>
            <a:endParaRPr lang="en-US" dirty="0"/>
          </a:p>
        </p:txBody>
      </p:sp>
      <p:sp>
        <p:nvSpPr>
          <p:cNvPr id="4" name="Slide Number Placeholder 3"/>
          <p:cNvSpPr>
            <a:spLocks noGrp="1"/>
          </p:cNvSpPr>
          <p:nvPr>
            <p:ph type="sldNum" sz="quarter" idx="12"/>
          </p:nvPr>
        </p:nvSpPr>
        <p:spPr/>
        <p:txBody>
          <a:bodyPr/>
          <a:lstStyle/>
          <a:p>
            <a:fld id="{411B1ABC-56ED-4DF6-862C-74E92E4323ED}"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Variance Issue Paper</a:t>
            </a:r>
            <a:endParaRPr lang="en-US" dirty="0"/>
          </a:p>
        </p:txBody>
      </p:sp>
      <p:sp>
        <p:nvSpPr>
          <p:cNvPr id="3" name="Content Placeholder 2"/>
          <p:cNvSpPr>
            <a:spLocks noGrp="1"/>
          </p:cNvSpPr>
          <p:nvPr>
            <p:ph idx="1"/>
          </p:nvPr>
        </p:nvSpPr>
        <p:spPr>
          <a:xfrm>
            <a:off x="990600" y="2324100"/>
            <a:ext cx="7680960" cy="4038600"/>
          </a:xfrm>
        </p:spPr>
        <p:txBody>
          <a:bodyPr/>
          <a:lstStyle/>
          <a:p>
            <a:r>
              <a:rPr lang="en-US" sz="3200" dirty="0" smtClean="0">
                <a:solidFill>
                  <a:schemeClr val="tx1"/>
                </a:solidFill>
              </a:rPr>
              <a:t> Were the views of the work group members correctly represented?</a:t>
            </a:r>
          </a:p>
          <a:p>
            <a:pPr>
              <a:buNone/>
            </a:pPr>
            <a:endParaRPr lang="en-US" sz="3200" dirty="0" smtClean="0">
              <a:solidFill>
                <a:schemeClr val="tx1"/>
              </a:solidFill>
            </a:endParaRPr>
          </a:p>
          <a:p>
            <a:r>
              <a:rPr lang="en-US" sz="3200" dirty="0" smtClean="0">
                <a:solidFill>
                  <a:schemeClr val="tx1"/>
                </a:solidFill>
              </a:rPr>
              <a:t>Are we missing important pieces that need to be developed in this </a:t>
            </a:r>
            <a:r>
              <a:rPr lang="en-US" sz="3200" dirty="0" smtClean="0">
                <a:solidFill>
                  <a:schemeClr val="tx1"/>
                </a:solidFill>
              </a:rPr>
              <a:t>paper?</a:t>
            </a:r>
          </a:p>
          <a:p>
            <a:pPr>
              <a:buNone/>
            </a:pPr>
            <a:endParaRPr lang="en-US" sz="3200" dirty="0" smtClean="0">
              <a:solidFill>
                <a:schemeClr val="tx1"/>
              </a:solidFill>
            </a:endParaRPr>
          </a:p>
          <a:p>
            <a:r>
              <a:rPr lang="en-US" sz="3200" dirty="0" smtClean="0">
                <a:solidFill>
                  <a:schemeClr val="tx1"/>
                </a:solidFill>
              </a:rPr>
              <a:t> </a:t>
            </a:r>
            <a:r>
              <a:rPr lang="en-US" sz="3200" dirty="0" smtClean="0">
                <a:solidFill>
                  <a:schemeClr val="tx1"/>
                </a:solidFill>
              </a:rPr>
              <a:t>Anything else that needs to be part of the IMD?</a:t>
            </a:r>
            <a:endParaRPr lang="en-US" sz="3200" dirty="0" smtClean="0">
              <a:solidFill>
                <a:schemeClr val="tx1"/>
              </a:solidFill>
            </a:endParaRPr>
          </a:p>
          <a:p>
            <a:pPr>
              <a:buNone/>
            </a:pPr>
            <a:endParaRPr lang="en-US" sz="3200" dirty="0" smtClean="0">
              <a:solidFill>
                <a:schemeClr val="tx1"/>
              </a:solidFill>
            </a:endParaRPr>
          </a:p>
        </p:txBody>
      </p:sp>
      <p:sp>
        <p:nvSpPr>
          <p:cNvPr id="4" name="Slide Number Placeholder 3"/>
          <p:cNvSpPr>
            <a:spLocks noGrp="1"/>
          </p:cNvSpPr>
          <p:nvPr>
            <p:ph type="sldNum" sz="quarter" idx="12"/>
          </p:nvPr>
        </p:nvSpPr>
        <p:spPr/>
        <p:txBody>
          <a:bodyPr/>
          <a:lstStyle/>
          <a:p>
            <a:fld id="{411B1ABC-56ED-4DF6-862C-74E92E4323ED}"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for June Meeting</a:t>
            </a:r>
            <a:endParaRPr lang="en-US" dirty="0"/>
          </a:p>
        </p:txBody>
      </p:sp>
      <p:sp>
        <p:nvSpPr>
          <p:cNvPr id="3" name="Content Placeholder 2"/>
          <p:cNvSpPr>
            <a:spLocks noGrp="1"/>
          </p:cNvSpPr>
          <p:nvPr>
            <p:ph idx="1"/>
          </p:nvPr>
        </p:nvSpPr>
        <p:spPr>
          <a:xfrm>
            <a:off x="990600" y="2286000"/>
            <a:ext cx="7680960" cy="5029200"/>
          </a:xfrm>
        </p:spPr>
        <p:txBody>
          <a:bodyPr/>
          <a:lstStyle/>
          <a:p>
            <a:r>
              <a:rPr lang="en-US" sz="3200" dirty="0" smtClean="0">
                <a:solidFill>
                  <a:schemeClr val="tx1"/>
                </a:solidFill>
              </a:rPr>
              <a:t>Follow up items from today’s discussion</a:t>
            </a:r>
          </a:p>
          <a:p>
            <a:pPr>
              <a:buNone/>
            </a:pPr>
            <a:endParaRPr lang="en-US" sz="3200" dirty="0" smtClean="0">
              <a:solidFill>
                <a:schemeClr val="tx1"/>
              </a:solidFill>
            </a:endParaRPr>
          </a:p>
          <a:p>
            <a:r>
              <a:rPr lang="en-US" sz="3200" dirty="0" smtClean="0">
                <a:solidFill>
                  <a:schemeClr val="tx1"/>
                </a:solidFill>
              </a:rPr>
              <a:t> Are there any outstanding issues that still need to be resolved and discussed to </a:t>
            </a:r>
            <a:r>
              <a:rPr lang="en-US" sz="3200" dirty="0" smtClean="0">
                <a:solidFill>
                  <a:schemeClr val="tx1"/>
                </a:solidFill>
              </a:rPr>
              <a:t>wrap up </a:t>
            </a:r>
            <a:r>
              <a:rPr lang="en-US" sz="3200" dirty="0" smtClean="0">
                <a:solidFill>
                  <a:schemeClr val="tx1"/>
                </a:solidFill>
              </a:rPr>
              <a:t>our </a:t>
            </a:r>
            <a:r>
              <a:rPr lang="en-US" sz="3200" dirty="0" smtClean="0">
                <a:solidFill>
                  <a:schemeClr val="tx1"/>
                </a:solidFill>
              </a:rPr>
              <a:t>last variance discussion in June?</a:t>
            </a:r>
          </a:p>
          <a:p>
            <a:endParaRPr lang="en-US" sz="3200" dirty="0" smtClean="0">
              <a:solidFill>
                <a:schemeClr val="tx1"/>
              </a:solidFill>
            </a:endParaRPr>
          </a:p>
          <a:p>
            <a:pPr>
              <a:buNone/>
            </a:pPr>
            <a:r>
              <a:rPr lang="en-US" sz="3200" dirty="0" smtClean="0">
                <a:solidFill>
                  <a:schemeClr val="tx1"/>
                </a:solidFill>
              </a:rPr>
              <a:t> </a:t>
            </a:r>
            <a:endParaRPr lang="en-US" sz="3200" dirty="0">
              <a:solidFill>
                <a:schemeClr val="tx1"/>
              </a:solidFill>
            </a:endParaRPr>
          </a:p>
        </p:txBody>
      </p:sp>
      <p:sp>
        <p:nvSpPr>
          <p:cNvPr id="4" name="Slide Number Placeholder 3"/>
          <p:cNvSpPr>
            <a:spLocks noGrp="1"/>
          </p:cNvSpPr>
          <p:nvPr>
            <p:ph type="sldNum" sz="quarter" idx="12"/>
          </p:nvPr>
        </p:nvSpPr>
        <p:spPr/>
        <p:txBody>
          <a:bodyPr/>
          <a:lstStyle/>
          <a:p>
            <a:fld id="{411B1ABC-56ED-4DF6-862C-74E92E4323ED}" type="slidenum">
              <a:rPr lang="en-US" smtClean="0"/>
              <a:pPr/>
              <a:t>14</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Variance Discussion Outline</a:t>
            </a:r>
            <a:endParaRPr lang="en-US" dirty="0"/>
          </a:p>
        </p:txBody>
      </p:sp>
      <p:sp>
        <p:nvSpPr>
          <p:cNvPr id="3" name="Content Placeholder 2"/>
          <p:cNvSpPr>
            <a:spLocks noGrp="1"/>
          </p:cNvSpPr>
          <p:nvPr>
            <p:ph idx="1"/>
          </p:nvPr>
        </p:nvSpPr>
        <p:spPr>
          <a:xfrm>
            <a:off x="990600" y="1333500"/>
            <a:ext cx="7680960" cy="5524500"/>
          </a:xfrm>
        </p:spPr>
        <p:txBody>
          <a:bodyPr/>
          <a:lstStyle/>
          <a:p>
            <a:pPr marL="514350" indent="-514350">
              <a:buSzPct val="100000"/>
              <a:buFont typeface="+mj-lt"/>
              <a:buAutoNum type="arabicPeriod"/>
            </a:pPr>
            <a:r>
              <a:rPr lang="en-US" sz="2800" dirty="0" smtClean="0"/>
              <a:t>Overview of variance decision memo, including proposed language revisions</a:t>
            </a:r>
          </a:p>
          <a:p>
            <a:pPr lvl="1">
              <a:buClr>
                <a:schemeClr val="tx1"/>
              </a:buClr>
            </a:pPr>
            <a:r>
              <a:rPr lang="en-US" sz="2800" dirty="0" smtClean="0"/>
              <a:t>Q’s  and A’s following each item</a:t>
            </a:r>
          </a:p>
          <a:p>
            <a:pPr marL="514350" indent="-514350">
              <a:buNone/>
            </a:pPr>
            <a:endParaRPr lang="en-US" sz="2800" dirty="0" smtClean="0"/>
          </a:p>
          <a:p>
            <a:pPr marL="514350" indent="-514350">
              <a:buSzPct val="100000"/>
              <a:buFont typeface="+mj-lt"/>
              <a:buAutoNum type="arabicPeriod" startAt="2"/>
            </a:pPr>
            <a:r>
              <a:rPr lang="en-US" sz="2800" dirty="0" smtClean="0"/>
              <a:t>Variance issue paper:  were the work group issues correctly represented?  </a:t>
            </a:r>
          </a:p>
          <a:p>
            <a:pPr marL="514350" indent="-514350">
              <a:buSzPct val="100000"/>
              <a:buNone/>
            </a:pPr>
            <a:endParaRPr lang="en-US" sz="2800" dirty="0" smtClean="0"/>
          </a:p>
          <a:p>
            <a:pPr marL="514350" indent="-514350">
              <a:buSzPct val="100000"/>
              <a:buFont typeface="+mj-lt"/>
              <a:buAutoNum type="arabicPeriod" startAt="3"/>
            </a:pPr>
            <a:r>
              <a:rPr lang="en-US" sz="2800" dirty="0" smtClean="0"/>
              <a:t>Identify path to wrap up discussion on variances in June</a:t>
            </a:r>
            <a:endParaRPr lang="en-US" sz="2800" dirty="0" smtClean="0"/>
          </a:p>
          <a:p>
            <a:pPr marL="514350" indent="-514350">
              <a:buNone/>
            </a:pPr>
            <a:endParaRPr lang="en-US" sz="3200" dirty="0" smtClean="0"/>
          </a:p>
          <a:p>
            <a:pPr marL="514350" indent="-514350">
              <a:buNone/>
            </a:pPr>
            <a:endParaRPr lang="en-US" sz="2800" dirty="0" smtClean="0"/>
          </a:p>
          <a:p>
            <a:pPr marL="514350" indent="-514350">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411B1ABC-56ED-4DF6-862C-74E92E4323ED}" type="slidenum">
              <a:rPr lang="en-US" smtClean="0"/>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Variance Decision Memo</a:t>
            </a:r>
            <a:endParaRPr lang="en-US" dirty="0"/>
          </a:p>
        </p:txBody>
      </p:sp>
      <p:sp>
        <p:nvSpPr>
          <p:cNvPr id="3" name="Content Placeholder 2"/>
          <p:cNvSpPr>
            <a:spLocks noGrp="1"/>
          </p:cNvSpPr>
          <p:nvPr>
            <p:ph idx="1"/>
          </p:nvPr>
        </p:nvSpPr>
        <p:spPr>
          <a:xfrm>
            <a:off x="990600" y="2057400"/>
            <a:ext cx="7680960" cy="4000500"/>
          </a:xfrm>
        </p:spPr>
        <p:txBody>
          <a:bodyPr/>
          <a:lstStyle/>
          <a:p>
            <a:r>
              <a:rPr lang="en-US" sz="3200" dirty="0" smtClean="0"/>
              <a:t> </a:t>
            </a:r>
            <a:r>
              <a:rPr lang="en-US" sz="3200" dirty="0" smtClean="0">
                <a:solidFill>
                  <a:schemeClr val="tx1"/>
                </a:solidFill>
              </a:rPr>
              <a:t>Major written comments received; DEQ’s recommended approach. </a:t>
            </a:r>
          </a:p>
          <a:p>
            <a:pPr>
              <a:buNone/>
            </a:pPr>
            <a:endParaRPr lang="en-US" sz="3200" dirty="0" smtClean="0">
              <a:solidFill>
                <a:schemeClr val="tx1"/>
              </a:solidFill>
            </a:endParaRPr>
          </a:p>
          <a:p>
            <a:r>
              <a:rPr lang="en-US" sz="3200" dirty="0" smtClean="0">
                <a:solidFill>
                  <a:schemeClr val="tx1"/>
                </a:solidFill>
              </a:rPr>
              <a:t>Developed to confirm DEQ’s path forward</a:t>
            </a:r>
          </a:p>
          <a:p>
            <a:pPr lvl="1">
              <a:buNone/>
            </a:pPr>
            <a:r>
              <a:rPr lang="en-US" sz="2800" dirty="0" smtClean="0"/>
              <a:t> </a:t>
            </a:r>
          </a:p>
          <a:p>
            <a:pPr lvl="1">
              <a:buNone/>
            </a:pPr>
            <a:endParaRPr lang="en-US" sz="3400" dirty="0" smtClean="0"/>
          </a:p>
          <a:p>
            <a:pPr lvl="1">
              <a:buNone/>
            </a:pPr>
            <a:endParaRPr lang="en-US" sz="3600" dirty="0"/>
          </a:p>
        </p:txBody>
      </p:sp>
      <p:sp>
        <p:nvSpPr>
          <p:cNvPr id="4" name="Slide Number Placeholder 3"/>
          <p:cNvSpPr>
            <a:spLocks noGrp="1"/>
          </p:cNvSpPr>
          <p:nvPr>
            <p:ph type="sldNum" sz="quarter" idx="12"/>
          </p:nvPr>
        </p:nvSpPr>
        <p:spPr/>
        <p:txBody>
          <a:bodyPr/>
          <a:lstStyle/>
          <a:p>
            <a:fld id="{B4188BDD-E1AF-455E-B5FF-9EB746AB7884}"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Variance Decision Memo </a:t>
            </a:r>
            <a:endParaRPr lang="en-US" dirty="0"/>
          </a:p>
        </p:txBody>
      </p:sp>
      <p:sp>
        <p:nvSpPr>
          <p:cNvPr id="3" name="Content Placeholder 2"/>
          <p:cNvSpPr>
            <a:spLocks noGrp="1"/>
          </p:cNvSpPr>
          <p:nvPr>
            <p:ph idx="1"/>
          </p:nvPr>
        </p:nvSpPr>
        <p:spPr/>
        <p:txBody>
          <a:bodyPr/>
          <a:lstStyle/>
          <a:p>
            <a:pPr marL="514350" indent="-514350">
              <a:buSzPct val="100000"/>
              <a:buFont typeface="+mj-lt"/>
              <a:buAutoNum type="arabicPeriod"/>
            </a:pPr>
            <a:r>
              <a:rPr lang="en-US" sz="3600" dirty="0" smtClean="0"/>
              <a:t> Aquatic life eligibility</a:t>
            </a:r>
          </a:p>
          <a:p>
            <a:pPr lvl="1">
              <a:buNone/>
            </a:pPr>
            <a:r>
              <a:rPr lang="en-US" sz="3200" dirty="0" smtClean="0"/>
              <a:t> </a:t>
            </a:r>
          </a:p>
          <a:p>
            <a:pPr lvl="1">
              <a:buNone/>
            </a:pPr>
            <a:r>
              <a:rPr lang="en-US" sz="3200" dirty="0" smtClean="0"/>
              <a:t>DEQ Recommendation:  Proposed variance regulations do not specifically exclude ALC or HHC—applicable to any WQ criteria.  Will continue to allow the eligibility of ALC for variances.</a:t>
            </a:r>
            <a:endParaRPr lang="en-US" sz="3200" dirty="0"/>
          </a:p>
        </p:txBody>
      </p:sp>
      <p:sp>
        <p:nvSpPr>
          <p:cNvPr id="4" name="Slide Number Placeholder 3"/>
          <p:cNvSpPr>
            <a:spLocks noGrp="1"/>
          </p:cNvSpPr>
          <p:nvPr>
            <p:ph type="sldNum" sz="quarter" idx="12"/>
          </p:nvPr>
        </p:nvSpPr>
        <p:spPr/>
        <p:txBody>
          <a:bodyPr/>
          <a:lstStyle/>
          <a:p>
            <a:fld id="{411B1ABC-56ED-4DF6-862C-74E92E4323ED}"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Variance Decision Memo</a:t>
            </a:r>
            <a:endParaRPr lang="en-US" dirty="0"/>
          </a:p>
        </p:txBody>
      </p:sp>
      <p:sp>
        <p:nvSpPr>
          <p:cNvPr id="3" name="Content Placeholder 2"/>
          <p:cNvSpPr>
            <a:spLocks noGrp="1"/>
          </p:cNvSpPr>
          <p:nvPr>
            <p:ph idx="1"/>
          </p:nvPr>
        </p:nvSpPr>
        <p:spPr/>
        <p:txBody>
          <a:bodyPr/>
          <a:lstStyle/>
          <a:p>
            <a:pPr marL="514350" indent="-514350">
              <a:buSzPct val="100000"/>
              <a:buFont typeface="+mj-lt"/>
              <a:buAutoNum type="arabicPeriod" startAt="2"/>
            </a:pPr>
            <a:r>
              <a:rPr lang="en-US" sz="3600" dirty="0" smtClean="0"/>
              <a:t>Variance Duration</a:t>
            </a:r>
          </a:p>
          <a:p>
            <a:pPr marL="914400" lvl="1" indent="-514350">
              <a:buSzPct val="100000"/>
              <a:buNone/>
            </a:pPr>
            <a:endParaRPr lang="en-US" sz="3200" dirty="0" smtClean="0"/>
          </a:p>
          <a:p>
            <a:pPr marL="914400" lvl="1" indent="-514350">
              <a:buSzPct val="100000"/>
              <a:buNone/>
            </a:pPr>
            <a:r>
              <a:rPr lang="en-US" sz="3200" dirty="0" smtClean="0"/>
              <a:t>DEQ Recommendation:  Proposing language to change the duration of a variance from 3 yrs. to the duration of the NPDES permitting cycle, as long as the discharger submits an application for a renewal at least 180 days prior to the permit expiration date.</a:t>
            </a:r>
            <a:endParaRPr lang="en-US" sz="3200" dirty="0"/>
          </a:p>
        </p:txBody>
      </p:sp>
      <p:sp>
        <p:nvSpPr>
          <p:cNvPr id="4" name="Slide Number Placeholder 3"/>
          <p:cNvSpPr>
            <a:spLocks noGrp="1"/>
          </p:cNvSpPr>
          <p:nvPr>
            <p:ph type="sldNum" sz="quarter" idx="12"/>
          </p:nvPr>
        </p:nvSpPr>
        <p:spPr/>
        <p:txBody>
          <a:bodyPr/>
          <a:lstStyle/>
          <a:p>
            <a:fld id="{411B1ABC-56ED-4DF6-862C-74E92E4323ED}"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Variance Decision Memo</a:t>
            </a:r>
            <a:endParaRPr lang="en-US" dirty="0"/>
          </a:p>
        </p:txBody>
      </p:sp>
      <p:sp>
        <p:nvSpPr>
          <p:cNvPr id="3" name="Content Placeholder 2"/>
          <p:cNvSpPr>
            <a:spLocks noGrp="1"/>
          </p:cNvSpPr>
          <p:nvPr>
            <p:ph idx="1"/>
          </p:nvPr>
        </p:nvSpPr>
        <p:spPr>
          <a:xfrm>
            <a:off x="990600" y="1333500"/>
            <a:ext cx="7680960" cy="5524500"/>
          </a:xfrm>
        </p:spPr>
        <p:txBody>
          <a:bodyPr/>
          <a:lstStyle/>
          <a:p>
            <a:pPr>
              <a:buNone/>
            </a:pPr>
            <a:r>
              <a:rPr lang="en-US" dirty="0" smtClean="0"/>
              <a:t>Variance Duration Proposed Language:  Pg. 8 of I.P.</a:t>
            </a:r>
          </a:p>
          <a:p>
            <a:endParaRPr lang="en-US" dirty="0" smtClean="0"/>
          </a:p>
          <a:p>
            <a:pPr>
              <a:buNone/>
            </a:pPr>
            <a:r>
              <a:rPr lang="en-US" sz="2400" dirty="0" smtClean="0">
                <a:solidFill>
                  <a:schemeClr val="tx1"/>
                </a:solidFill>
              </a:rPr>
              <a:t>(3) Variance Duration.</a:t>
            </a:r>
          </a:p>
          <a:p>
            <a:pPr>
              <a:buNone/>
            </a:pPr>
            <a:r>
              <a:rPr lang="en-US" sz="2400" dirty="0" smtClean="0">
                <a:solidFill>
                  <a:schemeClr val="tx1"/>
                </a:solidFill>
              </a:rPr>
              <a:t>	(a) The duration of the variance period must be specified as part of each variance and shall not exceed the term of the NPDES permit</a:t>
            </a:r>
            <a:r>
              <a:rPr lang="en-US" sz="2400" dirty="0" smtClean="0">
                <a:solidFill>
                  <a:srgbClr val="FF99FF"/>
                </a:solidFill>
              </a:rPr>
              <a:t>.  The variance shall remain in effect in the event that a NPDES permit is administratively extended, as long as the discharger submits to the Director an application for renewal of the NPDES permit and variance at least one hundred eighty days prior to the date of expiration of the NPDES permit. </a:t>
            </a:r>
            <a:r>
              <a:rPr lang="en-US" sz="2400" dirty="0" smtClean="0">
                <a:solidFill>
                  <a:schemeClr val="tx1"/>
                </a:solidFill>
              </a:rPr>
              <a:t>The </a:t>
            </a:r>
            <a:r>
              <a:rPr lang="en-US" sz="2400" dirty="0" err="1" smtClean="0">
                <a:solidFill>
                  <a:schemeClr val="tx1"/>
                </a:solidFill>
              </a:rPr>
              <a:t>permittee</a:t>
            </a:r>
            <a:r>
              <a:rPr lang="en-US" sz="2400" dirty="0" smtClean="0">
                <a:solidFill>
                  <a:schemeClr val="tx1"/>
                </a:solidFill>
              </a:rPr>
              <a:t> must be in compliance with the effluent limitation sufficient to meet the underlying water quality standard upon the expiration of the variance.</a:t>
            </a:r>
          </a:p>
          <a:p>
            <a:pPr>
              <a:buNone/>
            </a:pPr>
            <a:endParaRPr lang="en-US" dirty="0"/>
          </a:p>
        </p:txBody>
      </p:sp>
      <p:sp>
        <p:nvSpPr>
          <p:cNvPr id="4" name="Slide Number Placeholder 3"/>
          <p:cNvSpPr>
            <a:spLocks noGrp="1"/>
          </p:cNvSpPr>
          <p:nvPr>
            <p:ph type="sldNum" sz="quarter" idx="12"/>
          </p:nvPr>
        </p:nvSpPr>
        <p:spPr/>
        <p:txBody>
          <a:bodyPr/>
          <a:lstStyle/>
          <a:p>
            <a:fld id="{411B1ABC-56ED-4DF6-862C-74E92E4323ED}"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Variance Decision Memo</a:t>
            </a:r>
            <a:endParaRPr lang="en-US" dirty="0"/>
          </a:p>
        </p:txBody>
      </p:sp>
      <p:sp>
        <p:nvSpPr>
          <p:cNvPr id="3" name="Content Placeholder 2"/>
          <p:cNvSpPr>
            <a:spLocks noGrp="1"/>
          </p:cNvSpPr>
          <p:nvPr>
            <p:ph idx="1"/>
          </p:nvPr>
        </p:nvSpPr>
        <p:spPr/>
        <p:txBody>
          <a:bodyPr/>
          <a:lstStyle/>
          <a:p>
            <a:pPr marL="514350" indent="-514350">
              <a:buSzPct val="100000"/>
              <a:buFont typeface="+mj-lt"/>
              <a:buAutoNum type="arabicPeriod" startAt="3"/>
            </a:pPr>
            <a:r>
              <a:rPr lang="en-US" sz="3600" dirty="0" smtClean="0"/>
              <a:t>Existing Use Protection</a:t>
            </a:r>
          </a:p>
          <a:p>
            <a:pPr marL="514350" indent="-514350">
              <a:buSzPct val="100000"/>
              <a:buNone/>
            </a:pPr>
            <a:endParaRPr lang="en-US" sz="3200" dirty="0" smtClean="0"/>
          </a:p>
          <a:p>
            <a:pPr marL="514350" indent="-514350">
              <a:buSzPct val="100000"/>
              <a:buNone/>
            </a:pPr>
            <a:r>
              <a:rPr lang="en-US" sz="3200" dirty="0" smtClean="0"/>
              <a:t>	</a:t>
            </a:r>
            <a:r>
              <a:rPr lang="en-US" sz="3200" dirty="0" smtClean="0">
                <a:solidFill>
                  <a:schemeClr val="tx1"/>
                </a:solidFill>
              </a:rPr>
              <a:t>DEQ Recommendation:  Existing uses must be protected.  The discharger must demonstrate that a loss of an existing </a:t>
            </a:r>
            <a:r>
              <a:rPr lang="en-US" sz="3200" dirty="0" smtClean="0">
                <a:solidFill>
                  <a:schemeClr val="tx1"/>
                </a:solidFill>
              </a:rPr>
              <a:t>use would not result from the granting of the variance.  </a:t>
            </a:r>
            <a:r>
              <a:rPr lang="en-US" sz="3200" dirty="0" smtClean="0">
                <a:solidFill>
                  <a:schemeClr val="tx1"/>
                </a:solidFill>
              </a:rPr>
              <a:t>DEQ concludes existing uses are protected if the load under a variance is the same or lower than the load resulting from the previous discharge.</a:t>
            </a:r>
            <a:endParaRPr lang="en-US" sz="3200" dirty="0">
              <a:solidFill>
                <a:schemeClr val="tx1"/>
              </a:solidFill>
            </a:endParaRPr>
          </a:p>
        </p:txBody>
      </p:sp>
      <p:sp>
        <p:nvSpPr>
          <p:cNvPr id="4" name="Slide Number Placeholder 3"/>
          <p:cNvSpPr>
            <a:spLocks noGrp="1"/>
          </p:cNvSpPr>
          <p:nvPr>
            <p:ph type="sldNum" sz="quarter" idx="12"/>
          </p:nvPr>
        </p:nvSpPr>
        <p:spPr/>
        <p:txBody>
          <a:bodyPr/>
          <a:lstStyle/>
          <a:p>
            <a:fld id="{411B1ABC-56ED-4DF6-862C-74E92E4323ED}"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Variance Decision Memo</a:t>
            </a:r>
            <a:endParaRPr lang="en-US" dirty="0"/>
          </a:p>
        </p:txBody>
      </p:sp>
      <p:sp>
        <p:nvSpPr>
          <p:cNvPr id="3" name="Content Placeholder 2"/>
          <p:cNvSpPr>
            <a:spLocks noGrp="1"/>
          </p:cNvSpPr>
          <p:nvPr>
            <p:ph idx="1"/>
          </p:nvPr>
        </p:nvSpPr>
        <p:spPr/>
        <p:txBody>
          <a:bodyPr/>
          <a:lstStyle/>
          <a:p>
            <a:pPr>
              <a:buNone/>
            </a:pPr>
            <a:r>
              <a:rPr lang="en-US" dirty="0" smtClean="0"/>
              <a:t>Existing Use Proposed Language:  Pg. 7 of I.P.</a:t>
            </a:r>
          </a:p>
          <a:p>
            <a:pPr>
              <a:buNone/>
            </a:pPr>
            <a:endParaRPr lang="en-US" dirty="0" smtClean="0"/>
          </a:p>
          <a:p>
            <a:pPr>
              <a:buNone/>
            </a:pPr>
            <a:r>
              <a:rPr lang="en-US" dirty="0" smtClean="0">
                <a:solidFill>
                  <a:schemeClr val="tx1"/>
                </a:solidFill>
              </a:rPr>
              <a:t>(2) Conditions to Grant a Variance.  Before the Commission or Department may grant a variance, the </a:t>
            </a:r>
            <a:r>
              <a:rPr lang="en-US" dirty="0" err="1" smtClean="0">
                <a:solidFill>
                  <a:schemeClr val="tx1"/>
                </a:solidFill>
              </a:rPr>
              <a:t>permittee</a:t>
            </a:r>
            <a:r>
              <a:rPr lang="en-US" dirty="0" smtClean="0">
                <a:solidFill>
                  <a:schemeClr val="tx1"/>
                </a:solidFill>
              </a:rPr>
              <a:t> </a:t>
            </a:r>
            <a:r>
              <a:rPr lang="en-US" dirty="0" smtClean="0">
                <a:solidFill>
                  <a:srgbClr val="FF99FF"/>
                </a:solidFill>
              </a:rPr>
              <a:t>must demonstrate that a loss of an existing use would not result from the granting of the variance</a:t>
            </a:r>
            <a:r>
              <a:rPr lang="en-US" dirty="0" smtClean="0">
                <a:solidFill>
                  <a:schemeClr val="tx1"/>
                </a:solidFill>
              </a:rPr>
              <a:t> and that attaining the water quality standard is not feasible for one of the following reasons:</a:t>
            </a:r>
          </a:p>
          <a:p>
            <a:pPr>
              <a:buNone/>
            </a:pPr>
            <a:endParaRPr lang="en-US" dirty="0"/>
          </a:p>
        </p:txBody>
      </p:sp>
      <p:sp>
        <p:nvSpPr>
          <p:cNvPr id="4" name="Slide Number Placeholder 3"/>
          <p:cNvSpPr>
            <a:spLocks noGrp="1"/>
          </p:cNvSpPr>
          <p:nvPr>
            <p:ph type="sldNum" sz="quarter" idx="12"/>
          </p:nvPr>
        </p:nvSpPr>
        <p:spPr/>
        <p:txBody>
          <a:bodyPr/>
          <a:lstStyle/>
          <a:p>
            <a:fld id="{411B1ABC-56ED-4DF6-862C-74E92E4323ED}"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Variance Decision Memo</a:t>
            </a:r>
            <a:endParaRPr lang="en-US" dirty="0"/>
          </a:p>
        </p:txBody>
      </p:sp>
      <p:sp>
        <p:nvSpPr>
          <p:cNvPr id="3" name="Content Placeholder 2"/>
          <p:cNvSpPr>
            <a:spLocks noGrp="1"/>
          </p:cNvSpPr>
          <p:nvPr>
            <p:ph idx="1"/>
          </p:nvPr>
        </p:nvSpPr>
        <p:spPr/>
        <p:txBody>
          <a:bodyPr/>
          <a:lstStyle/>
          <a:p>
            <a:pPr marL="514350" indent="-514350">
              <a:buSzPct val="100000"/>
              <a:buFont typeface="+mj-lt"/>
              <a:buAutoNum type="arabicPeriod" startAt="4"/>
            </a:pPr>
            <a:r>
              <a:rPr lang="en-US" sz="3600" dirty="0" smtClean="0"/>
              <a:t> Applicability of NPS BMPs (</a:t>
            </a:r>
            <a:r>
              <a:rPr lang="en-US" sz="3600" i="1" dirty="0" smtClean="0"/>
              <a:t>per</a:t>
            </a:r>
            <a:r>
              <a:rPr lang="en-US" sz="3600" dirty="0" smtClean="0"/>
              <a:t> 131.10(h)(2))</a:t>
            </a:r>
          </a:p>
          <a:p>
            <a:pPr marL="514350" indent="-514350">
              <a:buSzPct val="100000"/>
              <a:buNone/>
            </a:pPr>
            <a:endParaRPr lang="en-US" sz="3200" dirty="0" smtClean="0"/>
          </a:p>
          <a:p>
            <a:pPr marL="514350" indent="-514350">
              <a:buSzPct val="100000"/>
              <a:buNone/>
            </a:pPr>
            <a:r>
              <a:rPr lang="en-US" sz="3200" dirty="0" smtClean="0">
                <a:solidFill>
                  <a:schemeClr val="tx1"/>
                </a:solidFill>
              </a:rPr>
              <a:t>DEQ Recommendation:  The </a:t>
            </a:r>
            <a:r>
              <a:rPr lang="en-US" sz="3200" dirty="0" err="1" smtClean="0">
                <a:solidFill>
                  <a:schemeClr val="tx1"/>
                </a:solidFill>
              </a:rPr>
              <a:t>permittee</a:t>
            </a:r>
            <a:r>
              <a:rPr lang="en-US" sz="3200" dirty="0" smtClean="0">
                <a:solidFill>
                  <a:schemeClr val="tx1"/>
                </a:solidFill>
              </a:rPr>
              <a:t> must implement cost-effective and reasonable BMPs for nonpoint sources over which it has control.  Could occur prior to, or as a condition of, granting a variance. </a:t>
            </a:r>
            <a:endParaRPr lang="en-US" sz="3200" dirty="0">
              <a:solidFill>
                <a:schemeClr val="tx1"/>
              </a:solidFill>
            </a:endParaRPr>
          </a:p>
        </p:txBody>
      </p:sp>
      <p:sp>
        <p:nvSpPr>
          <p:cNvPr id="4" name="Slide Number Placeholder 3"/>
          <p:cNvSpPr>
            <a:spLocks noGrp="1"/>
          </p:cNvSpPr>
          <p:nvPr>
            <p:ph type="sldNum" sz="quarter" idx="12"/>
          </p:nvPr>
        </p:nvSpPr>
        <p:spPr/>
        <p:txBody>
          <a:bodyPr/>
          <a:lstStyle/>
          <a:p>
            <a:fld id="{411B1ABC-56ED-4DF6-862C-74E92E4323ED}" type="slidenum">
              <a:rPr lang="en-US" smtClean="0"/>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Ripple design template">
  <a:themeElements>
    <a:clrScheme name="Office Them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Office Them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Office Them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Office Them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Office Them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Office Them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Office Them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Office Them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Office Them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Ripple design template</Template>
  <TotalTime>3144</TotalTime>
  <Words>1016</Words>
  <Application>Microsoft Office PowerPoint</Application>
  <PresentationFormat>On-screen Show (4:3)</PresentationFormat>
  <Paragraphs>140</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Ripple design template</vt:lpstr>
      <vt:lpstr>Slide 1</vt:lpstr>
      <vt:lpstr>Variance Discussion Outline</vt:lpstr>
      <vt:lpstr>Variance Decision Memo</vt:lpstr>
      <vt:lpstr>Variance Decision Memo </vt:lpstr>
      <vt:lpstr>Variance Decision Memo</vt:lpstr>
      <vt:lpstr>Variance Decision Memo</vt:lpstr>
      <vt:lpstr>Variance Decision Memo</vt:lpstr>
      <vt:lpstr>Variance Decision Memo</vt:lpstr>
      <vt:lpstr>Variance Decision Memo</vt:lpstr>
      <vt:lpstr>Variance Decision Memo</vt:lpstr>
      <vt:lpstr>Variance Decision Memo</vt:lpstr>
      <vt:lpstr>Variance Decision Memo</vt:lpstr>
      <vt:lpstr>Variance Issue Paper</vt:lpstr>
      <vt:lpstr>Steps for June Meeting</vt:lpstr>
    </vt:vector>
  </TitlesOfParts>
  <Company>State of Oregon Department of Environmental Quality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BKHOPE</dc:creator>
  <cp:lastModifiedBy>Andrea Matzke</cp:lastModifiedBy>
  <cp:revision>397</cp:revision>
  <cp:lastPrinted>1601-01-01T00:00:00Z</cp:lastPrinted>
  <dcterms:created xsi:type="dcterms:W3CDTF">2009-05-20T18:50:08Z</dcterms:created>
  <dcterms:modified xsi:type="dcterms:W3CDTF">2010-05-19T23:13:10Z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TC102037901033</vt:lpwstr>
  </property>
</Properties>
</file>