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1" r:id="rId1"/>
  </p:sldMasterIdLst>
  <p:notesMasterIdLst>
    <p:notesMasterId r:id="rId10"/>
  </p:notesMasterIdLst>
  <p:handoutMasterIdLst>
    <p:handoutMasterId r:id="rId11"/>
  </p:handoutMasterIdLst>
  <p:sldIdLst>
    <p:sldId id="473" r:id="rId2"/>
    <p:sldId id="511" r:id="rId3"/>
    <p:sldId id="513" r:id="rId4"/>
    <p:sldId id="530" r:id="rId5"/>
    <p:sldId id="526" r:id="rId6"/>
    <p:sldId id="527" r:id="rId7"/>
    <p:sldId id="528" r:id="rId8"/>
    <p:sldId id="512" r:id="rId9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nnifer Wigal" initials="jw" lastIdx="2" clrIdx="0"/>
  <p:cmAuthor id="1" name="BKHOPE" initials="BKH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</p:showPr>
  <p:clrMru>
    <a:srgbClr val="FF0000"/>
    <a:srgbClr val="FF3300"/>
    <a:srgbClr val="99FF66"/>
    <a:srgbClr val="FFFF99"/>
    <a:srgbClr val="004B96"/>
    <a:srgbClr val="FF9900"/>
    <a:srgbClr val="FFFF66"/>
    <a:srgbClr val="FFCCFF"/>
    <a:srgbClr val="CCFF66"/>
    <a:srgbClr val="9DDBD4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17" autoAdjust="0"/>
    <p:restoredTop sz="79733" autoAdjust="0"/>
  </p:normalViewPr>
  <p:slideViewPr>
    <p:cSldViewPr>
      <p:cViewPr varScale="1">
        <p:scale>
          <a:sx n="73" d="100"/>
          <a:sy n="73" d="100"/>
        </p:scale>
        <p:origin x="-133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2802" y="-102"/>
      </p:cViewPr>
      <p:guideLst>
        <p:guide orient="horz" pos="2928"/>
        <p:guide pos="2208"/>
      </p:guideLst>
    </p:cSldViewPr>
  </p:notes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1C1DB27-041A-4D85-982E-EE7015BFB598}" type="datetimeFigureOut">
              <a:rPr lang="en-US" smtClean="0"/>
              <a:pPr/>
              <a:t>5/20/2010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11FB2A4-79CB-49A6-BFCA-8D38641D14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A52A95F-AB4A-41CC-9FBA-2E09B5821C99}" type="datetimeFigureOut">
              <a:rPr lang="en-US" smtClean="0"/>
              <a:pPr/>
              <a:t>5/20/2010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2955E73-1581-4EC7-8F66-AF495669DC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5E73-1581-4EC7-8F66-AF495669DCD7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4855" name="Group 71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374856" name="Freeform 72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374857" name="Group 73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374858" name="Oval 74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59" name="Oval 75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0" name="Oval 76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1" name="Oval 77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2" name="Oval 78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3" name="Freeform 79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4" name="Freeform 80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5" name="Freeform 81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6" name="Freeform 82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7" name="Freeform 83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8" name="Oval 84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74869" name="Group 85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74870" name="Oval 86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1" name="Oval 87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2" name="Oval 88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3" name="Oval 89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4" name="Oval 90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5" name="Oval 91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6" name="Oval 92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7" name="Oval 93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8" name="Freeform 94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9" name="Freeform 95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0" name="Freeform 96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1" name="Freeform 97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2" name="Freeform 98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3" name="Freeform 99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4" name="Freeform 100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5" name="Freeform 101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6" name="Freeform 102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7" name="Freeform 103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74888" name="Group 104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374889" name="Freeform 105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0" name="Freeform 106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1" name="Freeform 107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2" name="Freeform 108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3" name="Freeform 109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4" name="Freeform 110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5" name="Freeform 111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6" name="Freeform 112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7" name="Freeform 113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8" name="Freeform 114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9" name="Freeform 115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0" name="Oval 116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1" name="Oval 117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2" name="Oval 118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3" name="Oval 119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4" name="Oval 120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5" name="Oval 121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74906" name="Group 122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374907" name="Freeform 123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8" name="Freeform 124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9" name="Freeform 125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10" name="Freeform 126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11" name="Freeform 127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12" name="Freeform 128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13" name="Freeform 129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374914" name="Group 130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374915" name="Oval 131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4916" name="Oval 132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4917" name="Oval 133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4918" name="Oval 134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</p:grpSp>
      </p:grpSp>
      <p:sp>
        <p:nvSpPr>
          <p:cNvPr id="374850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74851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74852" name="Rectangle 68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74853" name="Rectangle 6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74854" name="Rectangle 7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5C2A7D6-4EED-467D-A7A9-71ABF3F3CEF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4000" baseline="0">
                <a:solidFill>
                  <a:srgbClr val="FFC000"/>
                </a:solidFill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7680960" cy="4762500"/>
          </a:xfrm>
          <a:prstGeom prst="rect">
            <a:avLst/>
          </a:prstGeom>
        </p:spPr>
        <p:txBody>
          <a:bodyPr/>
          <a:lstStyle>
            <a:lvl1pPr>
              <a:spcBef>
                <a:spcPts val="300"/>
              </a:spcBef>
              <a:buClr>
                <a:srgbClr val="FFC000"/>
              </a:buClr>
              <a:buSzPct val="75000"/>
              <a:buFont typeface="Wingdings" pitchFamily="2" charset="2"/>
              <a:buChar char=""/>
              <a:defRPr sz="2600" baseline="0">
                <a:solidFill>
                  <a:srgbClr val="FFC000"/>
                </a:solidFill>
                <a:effectLst/>
                <a:latin typeface="Calibri" pitchFamily="34" charset="0"/>
              </a:defRPr>
            </a:lvl1pPr>
            <a:lvl2pPr>
              <a:spcBef>
                <a:spcPts val="300"/>
              </a:spcBef>
              <a:buClr>
                <a:srgbClr val="99FF66"/>
              </a:buClr>
              <a:defRPr sz="2400" baseline="0">
                <a:solidFill>
                  <a:schemeClr val="tx1"/>
                </a:solidFill>
                <a:effectLst/>
                <a:latin typeface="Calibri" pitchFamily="34" charset="0"/>
              </a:defRPr>
            </a:lvl2pPr>
            <a:lvl3pPr algn="l">
              <a:spcBef>
                <a:spcPts val="300"/>
              </a:spcBef>
              <a:buClr>
                <a:schemeClr val="tx1">
                  <a:lumMod val="75000"/>
                </a:schemeClr>
              </a:buClr>
              <a:buSzPct val="85000"/>
              <a:defRPr sz="2000" baseline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</a:defRPr>
            </a:lvl3pPr>
            <a:lvl4pPr>
              <a:spcBef>
                <a:spcPts val="300"/>
              </a:spcBef>
              <a:defRPr>
                <a:effectLst/>
                <a:latin typeface="Calibri" pitchFamily="34" charset="0"/>
              </a:defRPr>
            </a:lvl4pPr>
            <a:lvl5pPr>
              <a:spcBef>
                <a:spcPts val="300"/>
              </a:spcBef>
              <a:defRPr sz="1800">
                <a:effectLst/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40480" cy="5029200"/>
          </a:xfrm>
          <a:prstGeom prst="rect">
            <a:avLst/>
          </a:prstGeom>
        </p:spPr>
        <p:txBody>
          <a:bodyPr/>
          <a:lstStyle>
            <a:lvl1pPr>
              <a:buClr>
                <a:srgbClr val="FFC000"/>
              </a:buClr>
              <a:buFont typeface="Wingdings" pitchFamily="2" charset="2"/>
              <a:buChar char="¤"/>
              <a:defRPr sz="2200">
                <a:latin typeface="Calibri" pitchFamily="34" charset="0"/>
              </a:defRPr>
            </a:lvl1pPr>
            <a:lvl2pPr>
              <a:buClr>
                <a:srgbClr val="FF0000"/>
              </a:buClr>
              <a:defRPr sz="2000">
                <a:latin typeface="Calibri" pitchFamily="34" charset="0"/>
              </a:defRPr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44568" y="1371600"/>
            <a:ext cx="3840480" cy="5029200"/>
          </a:xfrm>
          <a:prstGeom prst="rect">
            <a:avLst/>
          </a:prstGeom>
        </p:spPr>
        <p:txBody>
          <a:bodyPr/>
          <a:lstStyle>
            <a:lvl1pPr>
              <a:buClr>
                <a:srgbClr val="FFC000"/>
              </a:buClr>
              <a:buFont typeface="Wingdings" pitchFamily="2" charset="2"/>
              <a:buChar char="¤"/>
              <a:defRPr sz="2200">
                <a:latin typeface="Calibri" pitchFamily="34" charset="0"/>
              </a:defRPr>
            </a:lvl1pPr>
            <a:lvl2pPr>
              <a:buClr>
                <a:srgbClr val="FF0000"/>
              </a:buClr>
              <a:defRPr sz="2000" baseline="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00222-773E-44BF-B612-5B8CC13C11C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E56BEF-C22D-448A-A90D-BB9D5B0F7FF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275013-3495-4873-870C-3D622E7C081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84" name="Freeform 24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373837" name="Group 77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373763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373834" name="Group 7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373774" name="Oval 14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5" name="Oval 15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6" name="Oval 16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7" name="Oval 17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8" name="Oval 18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9" name="Freeform 19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0" name="Freeform 20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1" name="Freeform 21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2" name="Freeform 22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3" name="Freeform 23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3" name="Oval 53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73833" name="Group 73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73766" name="Oval 6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67" name="Oval 7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68" name="Oval 8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69" name="Oval 9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0" name="Oval 10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1" name="Oval 11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2" name="Oval 12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3" name="Oval 13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5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6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7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8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9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0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1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2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3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4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73836" name="Group 7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373795" name="Freeform 35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6" name="Freeform 36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7" name="Freeform 37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8" name="Freeform 38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9" name="Freeform 39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0" name="Freeform 40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1" name="Freeform 41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2" name="Freeform 42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3" name="Freeform 43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4" name="Freeform 44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5" name="Freeform 45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5" name="Oval 55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6" name="Oval 56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7" name="Oval 57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8" name="Oval 58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9" name="Oval 59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20" name="Oval 60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73835" name="Group 75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373806" name="Freeform 46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7" name="Freeform 47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8" name="Freeform 48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9" name="Freeform 49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0" name="Freeform 50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1" name="Freeform 51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2" name="Freeform 52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373821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373822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3823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3824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3825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</p:grpSp>
      </p:grpSp>
      <p:sp>
        <p:nvSpPr>
          <p:cNvPr id="373826" name="Rectangle 66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22860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373839" name="Rectangle 7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373840" name="Rectangle 8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373841" name="Rectangle 8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74B5DEE-3465-49E4-B6E8-AF1CDE57033A}" type="slidenum">
              <a:rPr lang="en-US"/>
              <a:pPr/>
              <a:t>‹#›</a:t>
            </a:fld>
            <a:endParaRPr lang="en-US" dirty="0"/>
          </a:p>
        </p:txBody>
      </p:sp>
      <p:pic>
        <p:nvPicPr>
          <p:cNvPr id="72" name="Picture 17" descr="bw100x149"/>
          <p:cNvPicPr preferRelativeResize="0"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4300" y="114300"/>
            <a:ext cx="736176" cy="1097280"/>
          </a:xfrm>
          <a:prstGeom prst="rect">
            <a:avLst/>
          </a:prstGeom>
          <a:noFill/>
          <a:ln w="12700">
            <a:solidFill>
              <a:srgbClr val="FF6600"/>
            </a:solidFill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5" r:id="rId3"/>
    <p:sldLayoutId id="2147483707" r:id="rId4"/>
    <p:sldLayoutId id="2147483708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aseline="0">
          <a:solidFill>
            <a:srgbClr val="FFC000"/>
          </a:solidFill>
          <a:effectLst>
            <a:outerShdw blurRad="38100" dist="38100" dir="2700000" algn="tl">
              <a:srgbClr val="000000"/>
            </a:outerShdw>
          </a:effectLst>
          <a:latin typeface="Franklin Gothic Book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pPr>
              <a:defRPr/>
            </a:pPr>
            <a:fld id="{46EF1514-A3C8-4D20-A8B7-7E768D74D11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09600" y="1981200"/>
            <a:ext cx="8153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400" b="1" kern="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4400" b="1" kern="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</a:br>
            <a:endParaRPr lang="en-US" sz="4400" kern="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1790700"/>
            <a:ext cx="8382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Antidegradation</a:t>
            </a:r>
          </a:p>
          <a:p>
            <a:pPr algn="ctr"/>
            <a:r>
              <a:rPr lang="en-US" sz="6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Overview</a:t>
            </a:r>
            <a:endParaRPr lang="en-US" sz="6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" y="4343400"/>
            <a:ext cx="83058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b="1" dirty="0" smtClean="0">
                <a:solidFill>
                  <a:srgbClr val="0070C0"/>
                </a:solidFill>
              </a:rPr>
              <a:t>Rulemaking Workgroup</a:t>
            </a:r>
          </a:p>
          <a:p>
            <a:pPr algn="ctr"/>
            <a:r>
              <a:rPr lang="en-US" sz="2200" b="1" dirty="0" smtClean="0">
                <a:solidFill>
                  <a:srgbClr val="0070C0"/>
                </a:solidFill>
              </a:rPr>
              <a:t>May 20, 2010</a:t>
            </a:r>
          </a:p>
          <a:p>
            <a:pPr algn="ctr"/>
            <a:r>
              <a:rPr lang="en-US" sz="2200" b="1" dirty="0" smtClean="0">
                <a:solidFill>
                  <a:srgbClr val="0070C0"/>
                </a:solidFill>
              </a:rPr>
              <a:t>Debra Sturdevant</a:t>
            </a:r>
          </a:p>
          <a:p>
            <a:pPr algn="ctr"/>
            <a:endParaRPr lang="en-US" sz="22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04900" y="228600"/>
            <a:ext cx="7886700" cy="1257300"/>
          </a:xfrm>
          <a:ln>
            <a:noFill/>
          </a:ln>
        </p:spPr>
        <p:txBody>
          <a:bodyPr/>
          <a:lstStyle/>
          <a:p>
            <a:r>
              <a:rPr lang="en-US" dirty="0">
                <a:effectLst/>
              </a:rPr>
              <a:t>Antidegradation </a:t>
            </a:r>
            <a:r>
              <a:rPr lang="en-US" dirty="0" smtClean="0">
                <a:effectLst/>
              </a:rPr>
              <a:t>Policy - basics</a:t>
            </a:r>
            <a:endParaRPr lang="en-US" dirty="0">
              <a:effectLst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676400"/>
            <a:ext cx="7924800" cy="4648200"/>
          </a:xfrm>
          <a:prstGeom prst="rect">
            <a:avLst/>
          </a:prstGeom>
        </p:spPr>
        <p:txBody>
          <a:bodyPr/>
          <a:lstStyle/>
          <a:p>
            <a:r>
              <a:rPr lang="en-US" sz="2800" dirty="0" smtClean="0"/>
              <a:t>Establishes a process for DEQ to decide whether or not to allow a lowering of water quality</a:t>
            </a:r>
          </a:p>
          <a:p>
            <a:r>
              <a:rPr lang="en-US" sz="2800" dirty="0" smtClean="0"/>
              <a:t>Required by federal regulations </a:t>
            </a:r>
          </a:p>
          <a:p>
            <a:r>
              <a:rPr lang="en-US" sz="2800" dirty="0" smtClean="0"/>
              <a:t>Is a water quality standard</a:t>
            </a:r>
          </a:p>
          <a:p>
            <a:r>
              <a:rPr lang="en-US" sz="2800" dirty="0" smtClean="0"/>
              <a:t>Two major pieces:</a:t>
            </a:r>
          </a:p>
          <a:p>
            <a:pPr lvl="1"/>
            <a:r>
              <a:rPr lang="en-US" dirty="0" smtClean="0"/>
              <a:t>An antidegradation rule</a:t>
            </a:r>
          </a:p>
          <a:p>
            <a:pPr lvl="1"/>
            <a:r>
              <a:rPr lang="en-US" dirty="0" smtClean="0"/>
              <a:t>Implementation procedures in guidance (IMD)</a:t>
            </a:r>
          </a:p>
          <a:p>
            <a:r>
              <a:rPr lang="en-US" dirty="0" smtClean="0"/>
              <a:t>IMD focuses on permitted point sources and projects requiring a 401 certification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 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>
          <a:xfrm>
            <a:off x="1257300" y="228600"/>
            <a:ext cx="7734300" cy="914400"/>
          </a:xfrm>
        </p:spPr>
        <p:txBody>
          <a:bodyPr/>
          <a:lstStyle/>
          <a:p>
            <a:r>
              <a:rPr lang="en-US" dirty="0" smtClean="0">
                <a:effectLst/>
              </a:rPr>
              <a:t>Antidegradation - components</a:t>
            </a:r>
            <a:endParaRPr lang="en-US" dirty="0">
              <a:effectLst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985760" cy="48006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Water Quality Limited Waters</a:t>
            </a:r>
          </a:p>
          <a:p>
            <a:pPr lvl="1"/>
            <a:r>
              <a:rPr lang="en-US" dirty="0" smtClean="0"/>
              <a:t>WQ may not be further degraded</a:t>
            </a:r>
          </a:p>
          <a:p>
            <a:pPr lvl="1"/>
            <a:r>
              <a:rPr lang="en-US" dirty="0" smtClean="0"/>
              <a:t>Exceptions with findings by EQC or DEQ:</a:t>
            </a:r>
          </a:p>
          <a:p>
            <a:pPr lvl="2"/>
            <a:r>
              <a:rPr lang="en-US" dirty="0" smtClean="0"/>
              <a:t>Action is necessary and benefits outweigh environmental costs</a:t>
            </a:r>
          </a:p>
          <a:p>
            <a:pPr lvl="2"/>
            <a:r>
              <a:rPr lang="en-US" dirty="0" smtClean="0"/>
              <a:t>Lowering is for a different pollutant</a:t>
            </a:r>
          </a:p>
          <a:p>
            <a:pPr lvl="2"/>
            <a:r>
              <a:rPr lang="en-US" dirty="0" smtClean="0"/>
              <a:t>TMDL has been done and reserve capacity is available</a:t>
            </a:r>
          </a:p>
          <a:p>
            <a:pPr lvl="2"/>
            <a:r>
              <a:rPr lang="en-US" dirty="0" smtClean="0"/>
              <a:t>Others</a:t>
            </a:r>
          </a:p>
          <a:p>
            <a:r>
              <a:rPr lang="en-US" dirty="0" smtClean="0"/>
              <a:t>Outstanding National Resource Waters</a:t>
            </a:r>
          </a:p>
          <a:p>
            <a:pPr lvl="1"/>
            <a:r>
              <a:rPr lang="en-US" dirty="0" smtClean="0"/>
              <a:t>May be designated by EQC where high quality waters constitute an outstanding state or national resource</a:t>
            </a:r>
          </a:p>
          <a:p>
            <a:pPr lvl="1"/>
            <a:r>
              <a:rPr lang="en-US" dirty="0" smtClean="0"/>
              <a:t>Currently none have been designated in Oregon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419100"/>
            <a:ext cx="7772400" cy="914400"/>
          </a:xfrm>
        </p:spPr>
        <p:txBody>
          <a:bodyPr/>
          <a:lstStyle/>
          <a:p>
            <a:r>
              <a:rPr lang="en-US" dirty="0" smtClean="0"/>
              <a:t>High Quality Waters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900" y="1752600"/>
            <a:ext cx="7833360" cy="4495800"/>
          </a:xfrm>
        </p:spPr>
        <p:txBody>
          <a:bodyPr/>
          <a:lstStyle/>
          <a:p>
            <a:r>
              <a:rPr lang="en-US" dirty="0" smtClean="0"/>
              <a:t>Maintain and protect high water quality</a:t>
            </a:r>
          </a:p>
          <a:p>
            <a:r>
              <a:rPr lang="en-US" dirty="0" smtClean="0"/>
              <a:t>May allow lowering of WQ with findings:</a:t>
            </a:r>
          </a:p>
          <a:p>
            <a:pPr lvl="1"/>
            <a:r>
              <a:rPr lang="en-US" dirty="0" smtClean="0"/>
              <a:t>No reasonable alternative</a:t>
            </a:r>
          </a:p>
          <a:p>
            <a:pPr lvl="1"/>
            <a:r>
              <a:rPr lang="en-US" dirty="0" smtClean="0"/>
              <a:t>Social and economic benefits outweigh environmental costs</a:t>
            </a:r>
          </a:p>
          <a:p>
            <a:pPr lvl="1"/>
            <a:r>
              <a:rPr lang="en-US" dirty="0" smtClean="0"/>
              <a:t>Action is necessary </a:t>
            </a:r>
          </a:p>
          <a:p>
            <a:pPr lvl="2"/>
            <a:r>
              <a:rPr lang="en-US" dirty="0" smtClean="0"/>
              <a:t>Same benefits cannot be achieved without lowering water quality</a:t>
            </a:r>
          </a:p>
          <a:p>
            <a:pPr lvl="1"/>
            <a:r>
              <a:rPr lang="en-US" dirty="0" smtClean="0"/>
              <a:t>Water quality standards will be met and uses protected</a:t>
            </a:r>
          </a:p>
          <a:p>
            <a:pPr lvl="1"/>
            <a:r>
              <a:rPr lang="en-US" dirty="0" smtClean="0"/>
              <a:t>T&amp;E aquatic species will not be adversely affected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5300"/>
            <a:ext cx="7772400" cy="914400"/>
          </a:xfrm>
        </p:spPr>
        <p:txBody>
          <a:bodyPr/>
          <a:lstStyle/>
          <a:p>
            <a:r>
              <a:rPr lang="en-US" sz="3600" dirty="0" smtClean="0"/>
              <a:t>Recommendation #1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019300"/>
            <a:ext cx="7680960" cy="4343400"/>
          </a:xfrm>
        </p:spPr>
        <p:txBody>
          <a:bodyPr/>
          <a:lstStyle/>
          <a:p>
            <a:r>
              <a:rPr lang="en-US" dirty="0" smtClean="0"/>
              <a:t>Revise OAR 340-041-0061 to clarify that forest and agricultural practices shall be designed to meet water quality standards, including the antidegradation policy</a:t>
            </a:r>
          </a:p>
          <a:p>
            <a:pPr lvl="1"/>
            <a:r>
              <a:rPr lang="en-US" dirty="0" smtClean="0"/>
              <a:t>Same rule change Gene will discuss </a:t>
            </a:r>
          </a:p>
          <a:p>
            <a:pPr lvl="1"/>
            <a:r>
              <a:rPr lang="en-US" dirty="0" smtClean="0"/>
              <a:t>See “Division 41 rule changes issue paper” related to nonpoint source actions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Recommendation #2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62100"/>
            <a:ext cx="8077200" cy="4762500"/>
          </a:xfrm>
        </p:spPr>
        <p:txBody>
          <a:bodyPr/>
          <a:lstStyle/>
          <a:p>
            <a:r>
              <a:rPr lang="en-US" dirty="0" smtClean="0"/>
              <a:t>Implementation procedures used for permitted point sources can not practically be used for nonpoint sources</a:t>
            </a:r>
          </a:p>
          <a:p>
            <a:r>
              <a:rPr lang="en-US" dirty="0" smtClean="0"/>
              <a:t>Add a chapter to DEQ’s Antidegradation Implementation IMD describing how DEQ will implement the antidegradation policy for nonpoint sources</a:t>
            </a:r>
          </a:p>
          <a:p>
            <a:pPr lvl="1"/>
            <a:r>
              <a:rPr lang="en-US" dirty="0" smtClean="0"/>
              <a:t>Project plan by end of the year</a:t>
            </a:r>
          </a:p>
          <a:p>
            <a:pPr lvl="1"/>
            <a:r>
              <a:rPr lang="en-US" dirty="0" smtClean="0"/>
              <a:t>Draft by the date EQC adopts the toxics criteria</a:t>
            </a:r>
          </a:p>
          <a:p>
            <a:pPr lvl="1"/>
            <a:r>
              <a:rPr lang="en-US" dirty="0" smtClean="0"/>
              <a:t>Finalize within 6 months</a:t>
            </a:r>
          </a:p>
          <a:p>
            <a:pPr lvl="1"/>
            <a:r>
              <a:rPr lang="en-US" dirty="0" smtClean="0"/>
              <a:t>Work with ODA, ODF and other resource management agencies who have expertise and authorities for managing and/or regulating nonpoint source activities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762000"/>
            <a:ext cx="7772400" cy="914400"/>
          </a:xfrm>
        </p:spPr>
        <p:txBody>
          <a:bodyPr/>
          <a:lstStyle/>
          <a:p>
            <a:r>
              <a:rPr lang="en-US" sz="3600" dirty="0" smtClean="0"/>
              <a:t>The Antidegradation IMD for Nonpoint Sources will address: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6300" y="2514600"/>
            <a:ext cx="7795260" cy="3848100"/>
          </a:xfrm>
        </p:spPr>
        <p:txBody>
          <a:bodyPr/>
          <a:lstStyle/>
          <a:p>
            <a:r>
              <a:rPr lang="en-US" dirty="0" smtClean="0"/>
              <a:t>How to implement the high quality water policy</a:t>
            </a:r>
          </a:p>
          <a:p>
            <a:r>
              <a:rPr lang="en-US" dirty="0" smtClean="0"/>
              <a:t>How an antidegradation review would be conducted</a:t>
            </a:r>
          </a:p>
          <a:p>
            <a:r>
              <a:rPr lang="en-US" dirty="0" smtClean="0"/>
              <a:t>The role of “reasonable and cost-effective” BMPs</a:t>
            </a:r>
          </a:p>
          <a:p>
            <a:r>
              <a:rPr lang="en-US" dirty="0" smtClean="0"/>
              <a:t>How to determine whether the antidegradation policy is being met and the remedy if it is not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 bwMode="auto">
          <a:xfrm>
            <a:off x="4953000" y="2552700"/>
            <a:ext cx="304800" cy="1866900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602" name="Freeform 2"/>
          <p:cNvSpPr>
            <a:spLocks/>
          </p:cNvSpPr>
          <p:nvPr/>
        </p:nvSpPr>
        <p:spPr bwMode="auto">
          <a:xfrm>
            <a:off x="2006600" y="1371600"/>
            <a:ext cx="4876800" cy="3048000"/>
          </a:xfrm>
          <a:custGeom>
            <a:avLst/>
            <a:gdLst/>
            <a:ahLst/>
            <a:cxnLst>
              <a:cxn ang="0">
                <a:pos x="3072" y="0"/>
              </a:cxn>
              <a:cxn ang="0">
                <a:pos x="2928" y="96"/>
              </a:cxn>
              <a:cxn ang="0">
                <a:pos x="2832" y="192"/>
              </a:cxn>
              <a:cxn ang="0">
                <a:pos x="2736" y="192"/>
              </a:cxn>
              <a:cxn ang="0">
                <a:pos x="2640" y="384"/>
              </a:cxn>
              <a:cxn ang="0">
                <a:pos x="2448" y="528"/>
              </a:cxn>
              <a:cxn ang="0">
                <a:pos x="2160" y="624"/>
              </a:cxn>
              <a:cxn ang="0">
                <a:pos x="1920" y="912"/>
              </a:cxn>
              <a:cxn ang="0">
                <a:pos x="1872" y="1152"/>
              </a:cxn>
              <a:cxn ang="0">
                <a:pos x="1392" y="1248"/>
              </a:cxn>
              <a:cxn ang="0">
                <a:pos x="960" y="1488"/>
              </a:cxn>
              <a:cxn ang="0">
                <a:pos x="336" y="1776"/>
              </a:cxn>
              <a:cxn ang="0">
                <a:pos x="0" y="1920"/>
              </a:cxn>
            </a:cxnLst>
            <a:rect l="0" t="0" r="r" b="b"/>
            <a:pathLst>
              <a:path w="3072" h="1920">
                <a:moveTo>
                  <a:pt x="3072" y="0"/>
                </a:moveTo>
                <a:cubicBezTo>
                  <a:pt x="3020" y="32"/>
                  <a:pt x="2968" y="64"/>
                  <a:pt x="2928" y="96"/>
                </a:cubicBezTo>
                <a:cubicBezTo>
                  <a:pt x="2888" y="128"/>
                  <a:pt x="2864" y="176"/>
                  <a:pt x="2832" y="192"/>
                </a:cubicBezTo>
                <a:cubicBezTo>
                  <a:pt x="2800" y="208"/>
                  <a:pt x="2768" y="160"/>
                  <a:pt x="2736" y="192"/>
                </a:cubicBezTo>
                <a:cubicBezTo>
                  <a:pt x="2704" y="224"/>
                  <a:pt x="2688" y="328"/>
                  <a:pt x="2640" y="384"/>
                </a:cubicBezTo>
                <a:cubicBezTo>
                  <a:pt x="2592" y="440"/>
                  <a:pt x="2528" y="488"/>
                  <a:pt x="2448" y="528"/>
                </a:cubicBezTo>
                <a:cubicBezTo>
                  <a:pt x="2368" y="568"/>
                  <a:pt x="2248" y="560"/>
                  <a:pt x="2160" y="624"/>
                </a:cubicBezTo>
                <a:cubicBezTo>
                  <a:pt x="2072" y="688"/>
                  <a:pt x="1968" y="824"/>
                  <a:pt x="1920" y="912"/>
                </a:cubicBezTo>
                <a:cubicBezTo>
                  <a:pt x="1872" y="1000"/>
                  <a:pt x="1960" y="1096"/>
                  <a:pt x="1872" y="1152"/>
                </a:cubicBezTo>
                <a:cubicBezTo>
                  <a:pt x="1784" y="1208"/>
                  <a:pt x="1544" y="1192"/>
                  <a:pt x="1392" y="1248"/>
                </a:cubicBezTo>
                <a:cubicBezTo>
                  <a:pt x="1240" y="1304"/>
                  <a:pt x="1136" y="1400"/>
                  <a:pt x="960" y="1488"/>
                </a:cubicBezTo>
                <a:cubicBezTo>
                  <a:pt x="784" y="1576"/>
                  <a:pt x="496" y="1704"/>
                  <a:pt x="336" y="1776"/>
                </a:cubicBezTo>
                <a:cubicBezTo>
                  <a:pt x="176" y="1848"/>
                  <a:pt x="88" y="1884"/>
                  <a:pt x="0" y="1920"/>
                </a:cubicBezTo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Freeform 3"/>
          <p:cNvSpPr>
            <a:spLocks/>
          </p:cNvSpPr>
          <p:nvPr/>
        </p:nvSpPr>
        <p:spPr bwMode="auto">
          <a:xfrm>
            <a:off x="3124200" y="1447800"/>
            <a:ext cx="3886200" cy="4191000"/>
          </a:xfrm>
          <a:custGeom>
            <a:avLst/>
            <a:gdLst/>
            <a:ahLst/>
            <a:cxnLst>
              <a:cxn ang="0">
                <a:pos x="2448" y="0"/>
              </a:cxn>
              <a:cxn ang="0">
                <a:pos x="2352" y="144"/>
              </a:cxn>
              <a:cxn ang="0">
                <a:pos x="2256" y="240"/>
              </a:cxn>
              <a:cxn ang="0">
                <a:pos x="2112" y="336"/>
              </a:cxn>
              <a:cxn ang="0">
                <a:pos x="2016" y="528"/>
              </a:cxn>
              <a:cxn ang="0">
                <a:pos x="1920" y="768"/>
              </a:cxn>
              <a:cxn ang="0">
                <a:pos x="1680" y="1104"/>
              </a:cxn>
              <a:cxn ang="0">
                <a:pos x="1392" y="1392"/>
              </a:cxn>
              <a:cxn ang="0">
                <a:pos x="912" y="2064"/>
              </a:cxn>
              <a:cxn ang="0">
                <a:pos x="288" y="2160"/>
              </a:cxn>
              <a:cxn ang="0">
                <a:pos x="0" y="2640"/>
              </a:cxn>
            </a:cxnLst>
            <a:rect l="0" t="0" r="r" b="b"/>
            <a:pathLst>
              <a:path w="2448" h="2640">
                <a:moveTo>
                  <a:pt x="2448" y="0"/>
                </a:moveTo>
                <a:cubicBezTo>
                  <a:pt x="2416" y="52"/>
                  <a:pt x="2384" y="104"/>
                  <a:pt x="2352" y="144"/>
                </a:cubicBezTo>
                <a:cubicBezTo>
                  <a:pt x="2320" y="184"/>
                  <a:pt x="2296" y="208"/>
                  <a:pt x="2256" y="240"/>
                </a:cubicBezTo>
                <a:cubicBezTo>
                  <a:pt x="2216" y="272"/>
                  <a:pt x="2152" y="288"/>
                  <a:pt x="2112" y="336"/>
                </a:cubicBezTo>
                <a:cubicBezTo>
                  <a:pt x="2072" y="384"/>
                  <a:pt x="2048" y="456"/>
                  <a:pt x="2016" y="528"/>
                </a:cubicBezTo>
                <a:cubicBezTo>
                  <a:pt x="1984" y="600"/>
                  <a:pt x="1976" y="672"/>
                  <a:pt x="1920" y="768"/>
                </a:cubicBezTo>
                <a:cubicBezTo>
                  <a:pt x="1864" y="864"/>
                  <a:pt x="1768" y="1000"/>
                  <a:pt x="1680" y="1104"/>
                </a:cubicBezTo>
                <a:cubicBezTo>
                  <a:pt x="1592" y="1208"/>
                  <a:pt x="1520" y="1232"/>
                  <a:pt x="1392" y="1392"/>
                </a:cubicBezTo>
                <a:cubicBezTo>
                  <a:pt x="1264" y="1552"/>
                  <a:pt x="1096" y="1936"/>
                  <a:pt x="912" y="2064"/>
                </a:cubicBezTo>
                <a:cubicBezTo>
                  <a:pt x="728" y="2192"/>
                  <a:pt x="440" y="2064"/>
                  <a:pt x="288" y="2160"/>
                </a:cubicBezTo>
                <a:cubicBezTo>
                  <a:pt x="136" y="2256"/>
                  <a:pt x="68" y="2448"/>
                  <a:pt x="0" y="2640"/>
                </a:cubicBezTo>
              </a:path>
            </a:pathLst>
          </a:custGeom>
          <a:noFill/>
          <a:ln w="571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 flipH="1" flipV="1">
            <a:off x="1930400" y="1828800"/>
            <a:ext cx="3048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1930400" y="1905000"/>
            <a:ext cx="21336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159000" y="2514600"/>
            <a:ext cx="533400" cy="1143000"/>
            <a:chOff x="1360" y="1584"/>
            <a:chExt cx="336" cy="720"/>
          </a:xfrm>
        </p:grpSpPr>
        <p:sp>
          <p:nvSpPr>
            <p:cNvPr id="25607" name="Line 7"/>
            <p:cNvSpPr>
              <a:spLocks noChangeShapeType="1"/>
            </p:cNvSpPr>
            <p:nvPr/>
          </p:nvSpPr>
          <p:spPr bwMode="auto">
            <a:xfrm flipH="1">
              <a:off x="1552" y="2016"/>
              <a:ext cx="96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8" name="Line 8"/>
            <p:cNvSpPr>
              <a:spLocks noChangeShapeType="1"/>
            </p:cNvSpPr>
            <p:nvPr/>
          </p:nvSpPr>
          <p:spPr bwMode="auto">
            <a:xfrm>
              <a:off x="1648" y="2016"/>
              <a:ext cx="48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09" name="Line 9"/>
            <p:cNvSpPr>
              <a:spLocks noChangeShapeType="1"/>
            </p:cNvSpPr>
            <p:nvPr/>
          </p:nvSpPr>
          <p:spPr bwMode="auto">
            <a:xfrm flipH="1" flipV="1">
              <a:off x="1600" y="1728"/>
              <a:ext cx="48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0" name="Line 10"/>
            <p:cNvSpPr>
              <a:spLocks noChangeShapeType="1"/>
            </p:cNvSpPr>
            <p:nvPr/>
          </p:nvSpPr>
          <p:spPr bwMode="auto">
            <a:xfrm flipH="1" flipV="1">
              <a:off x="1360" y="1728"/>
              <a:ext cx="240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1" name="Line 11"/>
            <p:cNvSpPr>
              <a:spLocks noChangeShapeType="1"/>
            </p:cNvSpPr>
            <p:nvPr/>
          </p:nvSpPr>
          <p:spPr bwMode="auto">
            <a:xfrm flipH="1" flipV="1">
              <a:off x="1360" y="1776"/>
              <a:ext cx="288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12" name="Oval 12"/>
            <p:cNvSpPr>
              <a:spLocks noChangeArrowheads="1"/>
            </p:cNvSpPr>
            <p:nvPr/>
          </p:nvSpPr>
          <p:spPr bwMode="auto">
            <a:xfrm>
              <a:off x="1504" y="1584"/>
              <a:ext cx="144" cy="144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952500" y="1295400"/>
            <a:ext cx="2174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/>
              <a:t>Designated Use</a:t>
            </a:r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 flipH="1">
            <a:off x="4826000" y="3463925"/>
            <a:ext cx="1254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 flipH="1">
            <a:off x="4826000" y="3338513"/>
            <a:ext cx="1254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>
            <a:off x="4826000" y="3214688"/>
            <a:ext cx="1254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 flipV="1">
            <a:off x="4800598" y="3086100"/>
            <a:ext cx="609601" cy="0"/>
          </a:xfrm>
          <a:prstGeom prst="line">
            <a:avLst/>
          </a:prstGeom>
          <a:ln>
            <a:solidFill>
              <a:srgbClr val="FF3300"/>
            </a:solidFill>
            <a:headEnd/>
            <a:tailE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 flipH="1">
            <a:off x="4826000" y="2965450"/>
            <a:ext cx="1254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20" name="Line 20"/>
          <p:cNvSpPr>
            <a:spLocks noChangeShapeType="1"/>
          </p:cNvSpPr>
          <p:nvPr/>
        </p:nvSpPr>
        <p:spPr bwMode="auto">
          <a:xfrm flipH="1">
            <a:off x="4826000" y="2840038"/>
            <a:ext cx="1254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21" name="AutoShape 21"/>
          <p:cNvSpPr>
            <a:spLocks/>
          </p:cNvSpPr>
          <p:nvPr/>
        </p:nvSpPr>
        <p:spPr bwMode="auto">
          <a:xfrm>
            <a:off x="5219700" y="3086100"/>
            <a:ext cx="190500" cy="800100"/>
          </a:xfrm>
          <a:prstGeom prst="rightBrace">
            <a:avLst>
              <a:gd name="adj1" fmla="val 2489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22" name="Line 22"/>
          <p:cNvSpPr>
            <a:spLocks noChangeShapeType="1"/>
          </p:cNvSpPr>
          <p:nvPr/>
        </p:nvSpPr>
        <p:spPr bwMode="auto">
          <a:xfrm>
            <a:off x="3962400" y="2438400"/>
            <a:ext cx="7239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 flipH="1" flipV="1">
            <a:off x="5410200" y="3924300"/>
            <a:ext cx="939800" cy="114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2895600" y="1790700"/>
            <a:ext cx="20701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Water Quality</a:t>
            </a:r>
          </a:p>
          <a:p>
            <a:pPr algn="ctr"/>
            <a:r>
              <a:rPr lang="en-US" b="1" dirty="0"/>
              <a:t>Criteria</a:t>
            </a:r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6497643" y="3825875"/>
            <a:ext cx="160813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High Quality </a:t>
            </a:r>
          </a:p>
          <a:p>
            <a:pPr algn="ctr"/>
            <a:r>
              <a:rPr lang="en-US" b="1" dirty="0" smtClean="0"/>
              <a:t>Water</a:t>
            </a:r>
            <a:endParaRPr lang="en-US" b="1" dirty="0"/>
          </a:p>
        </p:txBody>
      </p:sp>
      <p:sp>
        <p:nvSpPr>
          <p:cNvPr id="25626" name="Line 26"/>
          <p:cNvSpPr>
            <a:spLocks noChangeShapeType="1"/>
          </p:cNvSpPr>
          <p:nvPr/>
        </p:nvSpPr>
        <p:spPr bwMode="auto">
          <a:xfrm flipH="1">
            <a:off x="4826000" y="3581400"/>
            <a:ext cx="1254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Rectangle 29"/>
          <p:cNvSpPr/>
          <p:nvPr/>
        </p:nvSpPr>
        <p:spPr bwMode="auto">
          <a:xfrm>
            <a:off x="4953000" y="3886200"/>
            <a:ext cx="3048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ipple design template">
  <a:themeElements>
    <a:clrScheme name="Office Theme 1">
      <a:dk1>
        <a:srgbClr val="2B2B85"/>
      </a:dk1>
      <a:lt1>
        <a:srgbClr val="FFFFFF"/>
      </a:lt1>
      <a:dk2>
        <a:srgbClr val="00254A"/>
      </a:dk2>
      <a:lt2>
        <a:srgbClr val="C0C0C0"/>
      </a:lt2>
      <a:accent1>
        <a:srgbClr val="0099FF"/>
      </a:accent1>
      <a:accent2>
        <a:srgbClr val="006699"/>
      </a:accent2>
      <a:accent3>
        <a:srgbClr val="AAACB1"/>
      </a:accent3>
      <a:accent4>
        <a:srgbClr val="DADADA"/>
      </a:accent4>
      <a:accent5>
        <a:srgbClr val="AACAFF"/>
      </a:accent5>
      <a:accent6>
        <a:srgbClr val="005C8A"/>
      </a:accent6>
      <a:hlink>
        <a:srgbClr val="99CCFF"/>
      </a:hlink>
      <a:folHlink>
        <a:srgbClr val="8F8FB5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 design template</Template>
  <TotalTime>3088</TotalTime>
  <Words>381</Words>
  <Application>Microsoft Office PowerPoint</Application>
  <PresentationFormat>On-screen Show (4:3)</PresentationFormat>
  <Paragraphs>59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Ripple design template</vt:lpstr>
      <vt:lpstr>Slide 1</vt:lpstr>
      <vt:lpstr>Antidegradation Policy - basics</vt:lpstr>
      <vt:lpstr>Antidegradation - components</vt:lpstr>
      <vt:lpstr>High Quality Waters Policy</vt:lpstr>
      <vt:lpstr>Recommendation #1</vt:lpstr>
      <vt:lpstr>Recommendation #2</vt:lpstr>
      <vt:lpstr>The Antidegradation IMD for Nonpoint Sources will address:</vt:lpstr>
      <vt:lpstr>Slide 8</vt:lpstr>
    </vt:vector>
  </TitlesOfParts>
  <Company>State of Oregon Department of Environmental Quality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BKHOPE</dc:creator>
  <cp:lastModifiedBy>Andrea Matzke</cp:lastModifiedBy>
  <cp:revision>413</cp:revision>
  <cp:lastPrinted>1601-01-01T00:00:00Z</cp:lastPrinted>
  <dcterms:created xsi:type="dcterms:W3CDTF">2009-05-20T18:50:08Z</dcterms:created>
  <dcterms:modified xsi:type="dcterms:W3CDTF">2010-05-20T14:24:15Z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TC102037901033</vt:lpwstr>
  </property>
</Properties>
</file>