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1"/>
  </p:sldMasterIdLst>
  <p:notesMasterIdLst>
    <p:notesMasterId r:id="rId6"/>
  </p:notesMasterIdLst>
  <p:handoutMasterIdLst>
    <p:handoutMasterId r:id="rId7"/>
  </p:handoutMasterIdLst>
  <p:sldIdLst>
    <p:sldId id="473" r:id="rId2"/>
    <p:sldId id="500" r:id="rId3"/>
    <p:sldId id="499" r:id="rId4"/>
    <p:sldId id="501" r:id="rId5"/>
  </p:sldIdLst>
  <p:sldSz cx="9144000" cy="6858000" type="screen4x3"/>
  <p:notesSz cx="7150100" cy="94488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nifer Wigal" initials="jw" lastIdx="2" clrIdx="0"/>
  <p:cmAuthor id="1" name="BKHOPE" initials="BKH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FF99FF"/>
    <a:srgbClr val="FF3300"/>
    <a:srgbClr val="99FF66"/>
    <a:srgbClr val="FFFF99"/>
    <a:srgbClr val="004B96"/>
    <a:srgbClr val="FF9900"/>
    <a:srgbClr val="FFFF66"/>
    <a:srgbClr val="FFCCFF"/>
    <a:srgbClr val="CCFF66"/>
    <a:srgbClr val="9DDBD4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7" autoAdjust="0"/>
    <p:restoredTop sz="81974" autoAdjust="0"/>
  </p:normalViewPr>
  <p:slideViewPr>
    <p:cSldViewPr>
      <p:cViewPr varScale="1">
        <p:scale>
          <a:sx n="75" d="100"/>
          <a:sy n="75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802" y="-102"/>
      </p:cViewPr>
      <p:guideLst>
        <p:guide orient="horz" pos="2976"/>
        <p:guide pos="2252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50069" y="0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/>
          <a:lstStyle>
            <a:lvl1pPr algn="r">
              <a:defRPr sz="1200"/>
            </a:lvl1pPr>
          </a:lstStyle>
          <a:p>
            <a:fld id="{51C1DB27-041A-4D85-982E-EE7015BFB598}" type="datetimeFigureOut">
              <a:rPr lang="en-US" smtClean="0"/>
              <a:pPr/>
              <a:t>6/29/2010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74721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50069" y="8974721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 anchor="b"/>
          <a:lstStyle>
            <a:lvl1pPr algn="r">
              <a:defRPr sz="1200"/>
            </a:lvl1pPr>
          </a:lstStyle>
          <a:p>
            <a:fld id="{A11FB2A4-79CB-49A6-BFCA-8D38641D14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50069" y="0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/>
          <a:lstStyle>
            <a:lvl1pPr algn="r">
              <a:defRPr sz="1200"/>
            </a:lvl1pPr>
          </a:lstStyle>
          <a:p>
            <a:fld id="{2A52A95F-AB4A-41CC-9FBA-2E09B5821C99}" type="datetimeFigureOut">
              <a:rPr lang="en-US" smtClean="0"/>
              <a:pPr/>
              <a:t>6/29/2010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2850" y="708025"/>
            <a:ext cx="4724400" cy="354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45" tIns="47423" rIns="94845" bIns="474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5010" y="4488180"/>
            <a:ext cx="5720080" cy="4251960"/>
          </a:xfrm>
          <a:prstGeom prst="rect">
            <a:avLst/>
          </a:prstGeom>
        </p:spPr>
        <p:txBody>
          <a:bodyPr vert="horz" lIns="94845" tIns="47423" rIns="94845" bIns="474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74721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50069" y="8974721"/>
            <a:ext cx="3098377" cy="472440"/>
          </a:xfrm>
          <a:prstGeom prst="rect">
            <a:avLst/>
          </a:prstGeom>
        </p:spPr>
        <p:txBody>
          <a:bodyPr vert="horz" lIns="94845" tIns="47423" rIns="94845" bIns="47423" rtlCol="0" anchor="b"/>
          <a:lstStyle>
            <a:lvl1pPr algn="r">
              <a:defRPr sz="1200"/>
            </a:lvl1pPr>
          </a:lstStyle>
          <a:p>
            <a:fld id="{22955E73-1581-4EC7-8F66-AF495669DCD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55E73-1581-4EC7-8F66-AF495669DCD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4855" name="Group 71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4856" name="Freeform 72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74857" name="Group 73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4858" name="Oval 7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59" name="Oval 7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0" name="Oval 7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1" name="Oval 7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2" name="Oval 7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3" name="Freeform 7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4" name="Freeform 8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5" name="Freeform 8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6" name="Freeform 8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7" name="Freeform 8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68" name="Oval 84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869" name="Group 85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4870" name="Oval 8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1" name="Oval 8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2" name="Oval 8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3" name="Oval 8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4" name="Oval 9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5" name="Oval 9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6" name="Oval 9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7" name="Oval 9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8" name="Freeform 94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79" name="Freeform 95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0" name="Freeform 96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1" name="Freeform 97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2" name="Freeform 98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3" name="Freeform 99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4" name="Freeform 100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5" name="Freeform 101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6" name="Freeform 102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87" name="Freeform 103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888" name="Group 104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4889" name="Freeform 10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0" name="Freeform 10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1" name="Freeform 10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2" name="Freeform 10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3" name="Freeform 10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4" name="Freeform 11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5" name="Freeform 11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6" name="Freeform 11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7" name="Freeform 11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8" name="Freeform 11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899" name="Freeform 11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0" name="Oval 116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1" name="Oval 117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2" name="Oval 118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3" name="Oval 119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4" name="Oval 120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5" name="Oval 121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4906" name="Group 122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4907" name="Freeform 123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8" name="Freeform 124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09" name="Freeform 125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0" name="Freeform 126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1" name="Freeform 127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2" name="Freeform 128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4913" name="Freeform 129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74914" name="Group 130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4915" name="Oval 131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6" name="Oval 132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7" name="Oval 133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4918" name="Oval 134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37485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7485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74852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74853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74854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5C2A7D6-4EED-467D-A7A9-71ABF3F3CEF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000" baseline="0">
                <a:solidFill>
                  <a:srgbClr val="FFC000"/>
                </a:solidFill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33500"/>
            <a:ext cx="7680960" cy="5029200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buClr>
                <a:srgbClr val="FFC000"/>
              </a:buClr>
              <a:buSzPct val="75000"/>
              <a:buFont typeface="Wingdings" pitchFamily="2" charset="2"/>
              <a:buChar char=""/>
              <a:defRPr sz="2600" baseline="0">
                <a:solidFill>
                  <a:srgbClr val="FFC000"/>
                </a:solidFill>
                <a:effectLst/>
                <a:latin typeface="Calibri" pitchFamily="34" charset="0"/>
              </a:defRPr>
            </a:lvl1pPr>
            <a:lvl2pPr>
              <a:spcBef>
                <a:spcPts val="300"/>
              </a:spcBef>
              <a:buClr>
                <a:srgbClr val="99FF66"/>
              </a:buClr>
              <a:defRPr sz="2400" baseline="0">
                <a:solidFill>
                  <a:schemeClr val="tx1"/>
                </a:solidFill>
                <a:effectLst/>
                <a:latin typeface="Calibri" pitchFamily="34" charset="0"/>
              </a:defRPr>
            </a:lvl2pPr>
            <a:lvl3pPr algn="l">
              <a:spcBef>
                <a:spcPts val="300"/>
              </a:spcBef>
              <a:buClr>
                <a:schemeClr val="tx1">
                  <a:lumMod val="75000"/>
                </a:schemeClr>
              </a:buClr>
              <a:buSzPct val="85000"/>
              <a:defRPr sz="2000" baseline="0">
                <a:solidFill>
                  <a:schemeClr val="tx1">
                    <a:lumMod val="75000"/>
                  </a:schemeClr>
                </a:solidFill>
                <a:effectLst/>
                <a:latin typeface="Calibri" pitchFamily="34" charset="0"/>
              </a:defRPr>
            </a:lvl3pPr>
            <a:lvl4pPr>
              <a:spcBef>
                <a:spcPts val="300"/>
              </a:spcBef>
              <a:defRPr>
                <a:effectLst/>
                <a:latin typeface="Calibri" pitchFamily="34" charset="0"/>
              </a:defRPr>
            </a:lvl4pPr>
            <a:lvl5pPr>
              <a:spcBef>
                <a:spcPts val="300"/>
              </a:spcBef>
              <a:defRPr sz="1800">
                <a:effectLst/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B1ABC-56ED-4DF6-862C-74E92E4323E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40480" cy="5029200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buFont typeface="Wingdings" pitchFamily="2" charset="2"/>
              <a:buChar char="¤"/>
              <a:defRPr sz="2200">
                <a:latin typeface="Calibri" pitchFamily="34" charset="0"/>
              </a:defRPr>
            </a:lvl1pPr>
            <a:lvl2pPr>
              <a:buClr>
                <a:srgbClr val="FF0000"/>
              </a:buClr>
              <a:defRPr sz="2000">
                <a:latin typeface="Calibri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44568" y="1371600"/>
            <a:ext cx="3840480" cy="5029200"/>
          </a:xfrm>
          <a:prstGeom prst="rect">
            <a:avLst/>
          </a:prstGeom>
        </p:spPr>
        <p:txBody>
          <a:bodyPr/>
          <a:lstStyle>
            <a:lvl1pPr>
              <a:buClr>
                <a:srgbClr val="FFC000"/>
              </a:buClr>
              <a:buFont typeface="Wingdings" pitchFamily="2" charset="2"/>
              <a:buChar char="¤"/>
              <a:defRPr sz="2200">
                <a:latin typeface="Calibri" pitchFamily="34" charset="0"/>
              </a:defRPr>
            </a:lvl1pPr>
            <a:lvl2pPr>
              <a:buClr>
                <a:srgbClr val="FF0000"/>
              </a:buClr>
              <a:defRPr sz="2000" baseline="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800222-773E-44BF-B612-5B8CC13C11C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56BEF-C22D-448A-A90D-BB9D5B0F7FF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275013-3495-4873-870C-3D622E7C081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84" name="Freeform 24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373837" name="Group 77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373763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373834" name="Group 7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373774" name="Oval 14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5" name="Oval 15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6" name="Oval 16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7" name="Oval 17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8" name="Oval 18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9" name="Freeform 19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0" name="Freeform 20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1" name="Freeform 21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2" name="Freeform 22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3" name="Freeform 23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3" name="Oval 53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3" name="Group 73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73766" name="Oval 6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7" name="Oval 7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8" name="Oval 8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69" name="Oval 9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0" name="Oval 10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1" name="Oval 11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2" name="Oval 12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73" name="Oval 13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5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6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7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8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89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0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1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2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3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4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6" name="Group 7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373795" name="Freeform 35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6" name="Freeform 36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7" name="Freeform 37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8" name="Freeform 38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799" name="Freeform 39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0" name="Freeform 40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1" name="Freeform 41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2" name="Freeform 42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3" name="Freeform 43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4" name="Freeform 44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5" name="Freeform 45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5" name="Oval 55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6" name="Oval 56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7" name="Oval 57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8" name="Oval 58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9" name="Oval 59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20" name="Oval 60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373835" name="Group 75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373806" name="Freeform 46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7" name="Freeform 47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8" name="Freeform 48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09" name="Freeform 49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0" name="Freeform 50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1" name="Freeform 51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3812" name="Freeform 52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73821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373822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37382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</p:grpSp>
      </p:grpSp>
      <p:sp>
        <p:nvSpPr>
          <p:cNvPr id="373826" name="Rectangle 66"/>
          <p:cNvSpPr>
            <a:spLocks noGrp="1" noChangeArrowheads="1"/>
          </p:cNvSpPr>
          <p:nvPr>
            <p:ph type="title"/>
          </p:nvPr>
        </p:nvSpPr>
        <p:spPr bwMode="auto">
          <a:xfrm>
            <a:off x="1024128" y="192024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373839" name="Rectangle 7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73840" name="Rectangle 8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373841" name="Rectangle 8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74B5DEE-3465-49E4-B6E8-AF1CDE57033A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72" name="Picture 17" descr="bw100x149"/>
          <p:cNvPicPr preferRelativeResize="0"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300" y="114300"/>
            <a:ext cx="736176" cy="1097280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5" r:id="rId3"/>
    <p:sldLayoutId id="2147483707" r:id="rId4"/>
    <p:sldLayoutId id="2147483708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aseline="0">
          <a:solidFill>
            <a:srgbClr val="FFC000"/>
          </a:solidFill>
          <a:effectLst>
            <a:outerShdw blurRad="38100" dist="38100" dir="2700000" algn="tl">
              <a:srgbClr val="000000"/>
            </a:outerShdw>
          </a:effectLst>
          <a:latin typeface="Franklin Gothic Book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EF1514-A3C8-4D20-A8B7-7E768D74D11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09600" y="1981200"/>
            <a:ext cx="8153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4400" b="1" kern="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</a:br>
            <a:endParaRPr lang="en-US" sz="4400" kern="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2057400"/>
            <a:ext cx="8382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Rulemaking Work Group</a:t>
            </a:r>
          </a:p>
          <a:p>
            <a:pPr algn="ctr"/>
            <a:r>
              <a:rPr lang="en-US" sz="40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Delayed Implementation</a:t>
            </a:r>
            <a:endParaRPr lang="en-US" sz="4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4343400"/>
            <a:ext cx="83058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sz="2200" b="1" dirty="0" smtClean="0">
              <a:solidFill>
                <a:srgbClr val="0070C0"/>
              </a:solidFill>
            </a:endParaRPr>
          </a:p>
          <a:p>
            <a:pPr algn="ctr"/>
            <a:r>
              <a:rPr lang="en-US" sz="3200" b="1" dirty="0" smtClean="0">
                <a:latin typeface="Calibri" pitchFamily="34" charset="0"/>
              </a:rPr>
              <a:t>June 30, 2010</a:t>
            </a:r>
          </a:p>
          <a:p>
            <a:pPr algn="ctr"/>
            <a:r>
              <a:rPr lang="en-US" sz="2200" b="1" dirty="0" smtClean="0">
                <a:latin typeface="Calibri" pitchFamily="34" charset="0"/>
              </a:rPr>
              <a:t>Andrea Matzke</a:t>
            </a:r>
            <a:endParaRPr lang="en-US" sz="22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DEQ 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Statement in Rule:  Criteria </a:t>
            </a:r>
            <a:r>
              <a:rPr lang="en-US" sz="3600" dirty="0" smtClean="0"/>
              <a:t>become effective upon EPA approval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sz="3200" dirty="0" smtClean="0"/>
              <a:t>Legally defensible</a:t>
            </a:r>
          </a:p>
          <a:p>
            <a:pPr lvl="1"/>
            <a:r>
              <a:rPr lang="en-US" sz="3200" dirty="0" smtClean="0"/>
              <a:t>One effective criteria table </a:t>
            </a:r>
          </a:p>
          <a:p>
            <a:pPr lvl="1"/>
            <a:r>
              <a:rPr lang="en-US" sz="3200" dirty="0" smtClean="0"/>
              <a:t>Extended time for compliance is achieved through implementation tools, such as variances and compliance schedules.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 Considered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333500"/>
            <a:ext cx="7680960" cy="5067300"/>
          </a:xfrm>
        </p:spPr>
        <p:txBody>
          <a:bodyPr/>
          <a:lstStyle/>
          <a:p>
            <a:r>
              <a:rPr lang="en-US" sz="3600" dirty="0" smtClean="0"/>
              <a:t>Provision stating </a:t>
            </a:r>
            <a:r>
              <a:rPr lang="en-US" sz="3600" dirty="0" smtClean="0"/>
              <a:t>effective </a:t>
            </a:r>
            <a:r>
              <a:rPr lang="en-US" sz="3600" dirty="0" smtClean="0"/>
              <a:t>date </a:t>
            </a:r>
            <a:r>
              <a:rPr lang="en-US" sz="3600" dirty="0" smtClean="0"/>
              <a:t>at specified date in future (e.g. 1 yr. after EQC adoption)</a:t>
            </a:r>
            <a:endParaRPr lang="en-US" sz="3600" dirty="0" smtClean="0"/>
          </a:p>
          <a:p>
            <a:pPr lvl="1"/>
            <a:r>
              <a:rPr lang="en-US" sz="3200" dirty="0" smtClean="0"/>
              <a:t>Would not be legally defensible under CWA</a:t>
            </a:r>
          </a:p>
          <a:p>
            <a:pPr lvl="2"/>
            <a:r>
              <a:rPr lang="en-US" sz="2800" dirty="0" smtClean="0"/>
              <a:t>WQS adopted need to address EPA disapproval</a:t>
            </a:r>
          </a:p>
          <a:p>
            <a:pPr lvl="2"/>
            <a:r>
              <a:rPr lang="en-US" sz="2800" dirty="0" smtClean="0"/>
              <a:t> </a:t>
            </a:r>
            <a:r>
              <a:rPr lang="en-US" sz="2800" dirty="0" smtClean="0"/>
              <a:t>EPA disapproved 2004 criteria based on 17.5 g/day</a:t>
            </a:r>
            <a:endParaRPr lang="en-US" sz="2800" dirty="0" smtClean="0"/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 Considered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24000"/>
            <a:ext cx="7680960" cy="4838700"/>
          </a:xfrm>
        </p:spPr>
        <p:txBody>
          <a:bodyPr/>
          <a:lstStyle/>
          <a:p>
            <a:r>
              <a:rPr lang="en-US" sz="3600" dirty="0" smtClean="0"/>
              <a:t>WQS package establishes </a:t>
            </a:r>
            <a:r>
              <a:rPr lang="en-US" sz="3600" dirty="0" smtClean="0"/>
              <a:t>less stringent criteria (e.g. alternate FCR or risk level) on a short-term basis</a:t>
            </a:r>
          </a:p>
          <a:p>
            <a:pPr lvl="1"/>
            <a:r>
              <a:rPr lang="en-US" sz="2800" dirty="0" smtClean="0"/>
              <a:t> Legal issue:  must address EPA’s disapproval</a:t>
            </a:r>
          </a:p>
          <a:p>
            <a:pPr lvl="1"/>
            <a:r>
              <a:rPr lang="en-US" sz="2800" dirty="0" smtClean="0"/>
              <a:t>Difficulty </a:t>
            </a:r>
            <a:r>
              <a:rPr lang="en-US" sz="2800" dirty="0" smtClean="0"/>
              <a:t>in selecting an appropriate FCR or risk level and the length of time to be effective</a:t>
            </a:r>
          </a:p>
          <a:p>
            <a:pPr lvl="1"/>
            <a:r>
              <a:rPr lang="en-US" sz="2800" dirty="0" smtClean="0"/>
              <a:t> An alternate, lower FCR may not necessarily address compliance issues for dischargers </a:t>
            </a:r>
          </a:p>
          <a:p>
            <a:pPr lvl="1">
              <a:buNone/>
            </a:pPr>
            <a:r>
              <a:rPr lang="en-US" sz="3600" dirty="0" smtClean="0"/>
              <a:t>	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B1ABC-56ED-4DF6-862C-74E92E4323E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 design template">
  <a:themeElements>
    <a:clrScheme name="Office Theme 1">
      <a:dk1>
        <a:srgbClr val="2B2B85"/>
      </a:dk1>
      <a:lt1>
        <a:srgbClr val="FFFFFF"/>
      </a:lt1>
      <a:dk2>
        <a:srgbClr val="00254A"/>
      </a:dk2>
      <a:lt2>
        <a:srgbClr val="C0C0C0"/>
      </a:lt2>
      <a:accent1>
        <a:srgbClr val="0099FF"/>
      </a:accent1>
      <a:accent2>
        <a:srgbClr val="006699"/>
      </a:accent2>
      <a:accent3>
        <a:srgbClr val="AAACB1"/>
      </a:accent3>
      <a:accent4>
        <a:srgbClr val="DADADA"/>
      </a:accent4>
      <a:accent5>
        <a:srgbClr val="AACAFF"/>
      </a:accent5>
      <a:accent6>
        <a:srgbClr val="005C8A"/>
      </a:accent6>
      <a:hlink>
        <a:srgbClr val="99CCFF"/>
      </a:hlink>
      <a:folHlink>
        <a:srgbClr val="8F8FB5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 design template</Template>
  <TotalTime>3253</TotalTime>
  <Words>156</Words>
  <Application>Microsoft Office PowerPoint</Application>
  <PresentationFormat>On-screen Show (4:3)</PresentationFormat>
  <Paragraphs>30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Ripple design template</vt:lpstr>
      <vt:lpstr>Slide 1</vt:lpstr>
      <vt:lpstr>DEQ Recommendation</vt:lpstr>
      <vt:lpstr>Alternatives Considered</vt:lpstr>
      <vt:lpstr>Alternatives Considered</vt:lpstr>
    </vt:vector>
  </TitlesOfParts>
  <Company>State of Oregon Department of Environmental Quality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BKHOPE</dc:creator>
  <cp:lastModifiedBy>Andrea Matzke</cp:lastModifiedBy>
  <cp:revision>410</cp:revision>
  <cp:lastPrinted>1601-01-01T00:00:00Z</cp:lastPrinted>
  <dcterms:created xsi:type="dcterms:W3CDTF">2009-05-20T18:50:08Z</dcterms:created>
  <dcterms:modified xsi:type="dcterms:W3CDTF">2010-06-29T17:57:28Z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TC102037901033</vt:lpwstr>
  </property>
</Properties>
</file>