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09" r:id="rId2"/>
    <p:sldId id="316" r:id="rId3"/>
    <p:sldId id="313" r:id="rId4"/>
    <p:sldId id="314" r:id="rId5"/>
    <p:sldId id="315" r:id="rId6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2278"/>
    <a:srgbClr val="0075BA"/>
    <a:srgbClr val="9CC9C4"/>
    <a:srgbClr val="008B7F"/>
    <a:srgbClr val="FFFFD9"/>
    <a:srgbClr val="EE96D7"/>
    <a:srgbClr val="D2A3E5"/>
    <a:srgbClr val="A71A8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t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963" y="0"/>
            <a:ext cx="29924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25"/>
            <a:ext cx="299243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b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963" y="8759825"/>
            <a:ext cx="29924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fld id="{D4B4B030-C401-4A8A-BAEB-7F5CD1FD99E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7763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FF3226-EF4F-44CB-AE9A-2C5BECDDEA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914400"/>
            <a:ext cx="17526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914400"/>
            <a:ext cx="5105400" cy="48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2362200"/>
            <a:ext cx="3429000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34000" y="2362200"/>
            <a:ext cx="3429000" cy="33528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752600" y="2362200"/>
            <a:ext cx="7010400" cy="3352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23622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23622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828800" y="0"/>
            <a:ext cx="7315200" cy="609600"/>
          </a:xfrm>
          <a:prstGeom prst="rect">
            <a:avLst/>
          </a:prstGeom>
          <a:solidFill>
            <a:srgbClr val="0075B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2362200"/>
            <a:ext cx="7010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914400"/>
            <a:ext cx="693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1905000" y="76200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Water Quality Program</a:t>
            </a:r>
            <a:endParaRPr lang="en-US" sz="2400"/>
          </a:p>
        </p:txBody>
      </p:sp>
      <p:pic>
        <p:nvPicPr>
          <p:cNvPr id="1049" name="Picture 25" descr="P:\Logos\BW 300 dpi\bw6in.t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7200" y="838200"/>
            <a:ext cx="892175" cy="20574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Control Small Group</a:t>
            </a:r>
            <a:endParaRPr lang="en-US" dirty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Group membership: Nina Bell, Lauren Goldberg, Annette </a:t>
            </a:r>
            <a:r>
              <a:rPr lang="en-US" sz="1600" dirty="0" err="1" smtClean="0"/>
              <a:t>Liebe</a:t>
            </a:r>
            <a:r>
              <a:rPr lang="en-US" sz="1600" dirty="0" smtClean="0"/>
              <a:t>, Duke DeClue, Rick Williams, Curtis Brown, Steve Starner, Rich Garber, Ross </a:t>
            </a:r>
            <a:r>
              <a:rPr lang="en-US" sz="1600" dirty="0" err="1" smtClean="0"/>
              <a:t>Edginton</a:t>
            </a:r>
            <a:r>
              <a:rPr lang="en-US" sz="1600" dirty="0" smtClean="0"/>
              <a:t>, Scott Latham, Myron Burr, Karen </a:t>
            </a:r>
            <a:r>
              <a:rPr lang="en-US" sz="1600" dirty="0" err="1" smtClean="0"/>
              <a:t>Whisler</a:t>
            </a:r>
            <a:endParaRPr lang="en-US" sz="1600" dirty="0" smtClean="0"/>
          </a:p>
          <a:p>
            <a:endParaRPr lang="en-US" dirty="0" smtClean="0"/>
          </a:p>
          <a:p>
            <a:r>
              <a:rPr lang="en-US" dirty="0" smtClean="0"/>
              <a:t>Purpose: to explore ideas that POTWs can use to work with industry, business and residents</a:t>
            </a:r>
          </a:p>
          <a:p>
            <a:r>
              <a:rPr lang="en-US" dirty="0" smtClean="0"/>
              <a:t>Source Control is: the phrase many POTWs use to describe the part of their work that goes beyond the specific tasks mandated through Pretreatment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review of Pretreatment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 program delegated to DEQ and then to POTWs</a:t>
            </a:r>
          </a:p>
          <a:p>
            <a:r>
              <a:rPr lang="en-US" dirty="0" smtClean="0"/>
              <a:t>POTWs 5 million gallons a day or greater </a:t>
            </a:r>
            <a:r>
              <a:rPr lang="en-US" u="sng" dirty="0" smtClean="0"/>
              <a:t>and</a:t>
            </a:r>
            <a:endParaRPr lang="en-US" dirty="0" smtClean="0"/>
          </a:p>
          <a:p>
            <a:r>
              <a:rPr lang="en-US" dirty="0" smtClean="0"/>
              <a:t>Have a Significant Industrial User</a:t>
            </a:r>
          </a:p>
          <a:p>
            <a:r>
              <a:rPr lang="en-US" dirty="0" smtClean="0"/>
              <a:t>Have a Categorical Industrial User</a:t>
            </a:r>
          </a:p>
          <a:p>
            <a:endParaRPr lang="en-US" dirty="0" smtClean="0"/>
          </a:p>
          <a:p>
            <a:r>
              <a:rPr lang="en-US" dirty="0" smtClean="0"/>
              <a:t>DEQ can apply Pretreatment requirements to holders of WPCF permits and POTWs smaller than 5mgd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Control Small Group Work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752600"/>
            <a:ext cx="7010400" cy="3962400"/>
          </a:xfrm>
        </p:spPr>
        <p:txBody>
          <a:bodyPr/>
          <a:lstStyle/>
          <a:p>
            <a:r>
              <a:rPr lang="en-US" dirty="0" smtClean="0">
                <a:solidFill>
                  <a:srgbClr val="5F2278"/>
                </a:solidFill>
              </a:rPr>
              <a:t>First Meeting: April 30</a:t>
            </a:r>
          </a:p>
          <a:p>
            <a:pPr lvl="1"/>
            <a:r>
              <a:rPr lang="en-US" dirty="0" smtClean="0"/>
              <a:t>Introductions, info sharing, identifying further info needs, issue paper format</a:t>
            </a:r>
          </a:p>
          <a:p>
            <a:r>
              <a:rPr lang="en-US" dirty="0" smtClean="0">
                <a:solidFill>
                  <a:srgbClr val="5F2278"/>
                </a:solidFill>
              </a:rPr>
              <a:t>Second Meeting: May 26</a:t>
            </a:r>
          </a:p>
          <a:p>
            <a:pPr lvl="1"/>
            <a:r>
              <a:rPr lang="en-US" dirty="0" smtClean="0"/>
              <a:t>Info sharing, presentation on the local limits tool, discussion of previous issue papers</a:t>
            </a:r>
          </a:p>
          <a:p>
            <a:r>
              <a:rPr lang="en-US" dirty="0" smtClean="0">
                <a:solidFill>
                  <a:srgbClr val="5F2278"/>
                </a:solidFill>
              </a:rPr>
              <a:t>Third Meeting: June 3</a:t>
            </a:r>
          </a:p>
          <a:p>
            <a:pPr lvl="1"/>
            <a:r>
              <a:rPr lang="en-US" dirty="0" smtClean="0"/>
              <a:t>Brainstorming </a:t>
            </a:r>
          </a:p>
          <a:p>
            <a:r>
              <a:rPr lang="en-US" dirty="0" smtClean="0">
                <a:solidFill>
                  <a:srgbClr val="5F2278"/>
                </a:solidFill>
              </a:rPr>
              <a:t>Fourth Meeting: June 11</a:t>
            </a:r>
          </a:p>
          <a:p>
            <a:pPr lvl="1"/>
            <a:r>
              <a:rPr lang="en-US" dirty="0" smtClean="0"/>
              <a:t>Refine ideas, look at DEQ evaluation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Overarching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981200"/>
            <a:ext cx="7010400" cy="3733800"/>
          </a:xfrm>
        </p:spPr>
        <p:txBody>
          <a:bodyPr/>
          <a:lstStyle/>
          <a:p>
            <a:pPr lvl="0"/>
            <a:r>
              <a:rPr lang="en-US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The importance of the POTW to have the legal authority to control discharges</a:t>
            </a:r>
          </a:p>
          <a:p>
            <a:pPr lvl="0"/>
            <a:r>
              <a:rPr lang="en-US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Sharing information between POTWs creates more efficient programs</a:t>
            </a:r>
          </a:p>
          <a:p>
            <a:pPr lvl="0"/>
            <a:r>
              <a:rPr lang="en-US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Coordinating with other entities is important in order for the POTW to be effective and reach the desired audiences. </a:t>
            </a:r>
          </a:p>
          <a:p>
            <a:pPr lvl="0"/>
            <a:r>
              <a:rPr lang="en-US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Smaller POTWs will likely need the most support implementing any source control ideas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981200"/>
            <a:ext cx="7010400" cy="3733800"/>
          </a:xfrm>
        </p:spPr>
        <p:txBody>
          <a:bodyPr/>
          <a:lstStyle/>
          <a:p>
            <a:r>
              <a:rPr lang="en-US" sz="2000" dirty="0" smtClean="0"/>
              <a:t>Any questions on what the paper contains now?</a:t>
            </a:r>
          </a:p>
          <a:p>
            <a:endParaRPr lang="en-US" sz="2000" dirty="0" smtClean="0"/>
          </a:p>
          <a:p>
            <a:r>
              <a:rPr lang="en-US" sz="2000" dirty="0" smtClean="0"/>
              <a:t>What does the larger group need in order to put ideas from Source Control into the rule package? Additions to the Issue Paper?</a:t>
            </a:r>
          </a:p>
          <a:p>
            <a:endParaRPr lang="en-US" sz="2000" dirty="0" smtClean="0"/>
          </a:p>
          <a:p>
            <a:r>
              <a:rPr lang="en-US" sz="2000" dirty="0" smtClean="0"/>
              <a:t>The Source Control Issue Paper includes actions such as asking other agencies to follow up on the implementation of laws they administer.  Would the larger group support putting </a:t>
            </a:r>
            <a:r>
              <a:rPr lang="en-US" sz="2000" smtClean="0"/>
              <a:t>forward recommendations </a:t>
            </a:r>
            <a:r>
              <a:rPr lang="en-US" sz="2000" dirty="0" smtClean="0"/>
              <a:t>like this from the Group?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terQuality">
  <a:themeElements>
    <a:clrScheme name="Office Theme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D9"/>
      </a:accent1>
      <a:accent2>
        <a:srgbClr val="9CC9C4"/>
      </a:accent2>
      <a:accent3>
        <a:srgbClr val="FFFFFF"/>
      </a:accent3>
      <a:accent4>
        <a:srgbClr val="000000"/>
      </a:accent4>
      <a:accent5>
        <a:srgbClr val="FFFFE9"/>
      </a:accent5>
      <a:accent6>
        <a:srgbClr val="8DB6B1"/>
      </a:accent6>
      <a:hlink>
        <a:srgbClr val="0000FF"/>
      </a:hlink>
      <a:folHlink>
        <a:srgbClr val="990099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D9"/>
        </a:accent1>
        <a:accent2>
          <a:srgbClr val="9CC9C4"/>
        </a:accent2>
        <a:accent3>
          <a:srgbClr val="FFFFFF"/>
        </a:accent3>
        <a:accent4>
          <a:srgbClr val="000000"/>
        </a:accent4>
        <a:accent5>
          <a:srgbClr val="FFFFE9"/>
        </a:accent5>
        <a:accent6>
          <a:srgbClr val="8DB6B1"/>
        </a:accent6>
        <a:hlink>
          <a:srgbClr val="0000FF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D9"/>
        </a:accent1>
        <a:accent2>
          <a:srgbClr val="9CC9C4"/>
        </a:accent2>
        <a:accent3>
          <a:srgbClr val="FFFFFF"/>
        </a:accent3>
        <a:accent4>
          <a:srgbClr val="000000"/>
        </a:accent4>
        <a:accent5>
          <a:srgbClr val="FFFFE9"/>
        </a:accent5>
        <a:accent6>
          <a:srgbClr val="8DB6B1"/>
        </a:accent6>
        <a:hlink>
          <a:srgbClr val="0075BA"/>
        </a:hlink>
        <a:folHlink>
          <a:srgbClr val="A71A8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WaterQuality</Template>
  <TotalTime>60</TotalTime>
  <Words>325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WaterQuality</vt:lpstr>
      <vt:lpstr>Source Control Small Group</vt:lpstr>
      <vt:lpstr>Quick review of Pretreatment</vt:lpstr>
      <vt:lpstr>Source Control Small Group Work to Date</vt:lpstr>
      <vt:lpstr>Overarching Themes</vt:lpstr>
      <vt:lpstr>What is next?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 Control Small Group</dc:title>
  <dc:creator>DEQ Build</dc:creator>
  <cp:lastModifiedBy>Andrea Matzke</cp:lastModifiedBy>
  <cp:revision>8</cp:revision>
  <cp:lastPrinted>2002-04-10T21:43:21Z</cp:lastPrinted>
  <dcterms:created xsi:type="dcterms:W3CDTF">2010-06-24T20:07:21Z</dcterms:created>
  <dcterms:modified xsi:type="dcterms:W3CDTF">2010-06-29T21:31:53Z</dcterms:modified>
</cp:coreProperties>
</file>