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</p:sldMasterIdLst>
  <p:notesMasterIdLst>
    <p:notesMasterId r:id="rId8"/>
  </p:notesMasterIdLst>
  <p:handoutMasterIdLst>
    <p:handoutMasterId r:id="rId9"/>
  </p:handoutMasterIdLst>
  <p:sldIdLst>
    <p:sldId id="503" r:id="rId2"/>
    <p:sldId id="473" r:id="rId3"/>
    <p:sldId id="500" r:id="rId4"/>
    <p:sldId id="499" r:id="rId5"/>
    <p:sldId id="502" r:id="rId6"/>
    <p:sldId id="501" r:id="rId7"/>
  </p:sldIdLst>
  <p:sldSz cx="9144000" cy="6858000" type="screen4x3"/>
  <p:notesSz cx="7150100" cy="94488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ifer Wigal" initials="jw" lastIdx="2" clrIdx="0"/>
  <p:cmAuthor id="1" name="BKHOPE" initials="BKH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  <p:clrMru>
    <a:srgbClr val="FF99FF"/>
    <a:srgbClr val="FF3300"/>
    <a:srgbClr val="99FF66"/>
    <a:srgbClr val="FFFF99"/>
    <a:srgbClr val="004B96"/>
    <a:srgbClr val="FF9900"/>
    <a:srgbClr val="FFFF66"/>
    <a:srgbClr val="FFCCFF"/>
    <a:srgbClr val="CCFF66"/>
    <a:srgbClr val="9DDBD4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7" autoAdjust="0"/>
    <p:restoredTop sz="81974" autoAdjust="0"/>
  </p:normalViewPr>
  <p:slideViewPr>
    <p:cSldViewPr>
      <p:cViewPr varScale="1">
        <p:scale>
          <a:sx n="75" d="100"/>
          <a:sy n="75" d="100"/>
        </p:scale>
        <p:origin x="-12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802" y="-102"/>
      </p:cViewPr>
      <p:guideLst>
        <p:guide orient="horz" pos="2976"/>
        <p:guide pos="2252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98377" cy="472440"/>
          </a:xfrm>
          <a:prstGeom prst="rect">
            <a:avLst/>
          </a:prstGeom>
        </p:spPr>
        <p:txBody>
          <a:bodyPr vert="horz" lIns="94845" tIns="47423" rIns="94845" bIns="474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50069" y="0"/>
            <a:ext cx="3098377" cy="472440"/>
          </a:xfrm>
          <a:prstGeom prst="rect">
            <a:avLst/>
          </a:prstGeom>
        </p:spPr>
        <p:txBody>
          <a:bodyPr vert="horz" lIns="94845" tIns="47423" rIns="94845" bIns="47423" rtlCol="0"/>
          <a:lstStyle>
            <a:lvl1pPr algn="r">
              <a:defRPr sz="1200"/>
            </a:lvl1pPr>
          </a:lstStyle>
          <a:p>
            <a:fld id="{51C1DB27-041A-4D85-982E-EE7015BFB598}" type="datetimeFigureOut">
              <a:rPr lang="en-US" smtClean="0"/>
              <a:pPr/>
              <a:t>6/29/2010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74721"/>
            <a:ext cx="3098377" cy="472440"/>
          </a:xfrm>
          <a:prstGeom prst="rect">
            <a:avLst/>
          </a:prstGeom>
        </p:spPr>
        <p:txBody>
          <a:bodyPr vert="horz" lIns="94845" tIns="47423" rIns="94845" bIns="474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50069" y="8974721"/>
            <a:ext cx="3098377" cy="472440"/>
          </a:xfrm>
          <a:prstGeom prst="rect">
            <a:avLst/>
          </a:prstGeom>
        </p:spPr>
        <p:txBody>
          <a:bodyPr vert="horz" lIns="94845" tIns="47423" rIns="94845" bIns="47423" rtlCol="0" anchor="b"/>
          <a:lstStyle>
            <a:lvl1pPr algn="r">
              <a:defRPr sz="1200"/>
            </a:lvl1pPr>
          </a:lstStyle>
          <a:p>
            <a:fld id="{A11FB2A4-79CB-49A6-BFCA-8D38641D14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98377" cy="472440"/>
          </a:xfrm>
          <a:prstGeom prst="rect">
            <a:avLst/>
          </a:prstGeom>
        </p:spPr>
        <p:txBody>
          <a:bodyPr vert="horz" lIns="94845" tIns="47423" rIns="94845" bIns="474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50069" y="0"/>
            <a:ext cx="3098377" cy="472440"/>
          </a:xfrm>
          <a:prstGeom prst="rect">
            <a:avLst/>
          </a:prstGeom>
        </p:spPr>
        <p:txBody>
          <a:bodyPr vert="horz" lIns="94845" tIns="47423" rIns="94845" bIns="47423" rtlCol="0"/>
          <a:lstStyle>
            <a:lvl1pPr algn="r">
              <a:defRPr sz="1200"/>
            </a:lvl1pPr>
          </a:lstStyle>
          <a:p>
            <a:fld id="{2A52A95F-AB4A-41CC-9FBA-2E09B5821C99}" type="datetimeFigureOut">
              <a:rPr lang="en-US" smtClean="0"/>
              <a:pPr/>
              <a:t>6/29/2010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1285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45" tIns="47423" rIns="94845" bIns="474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5010" y="4488180"/>
            <a:ext cx="5720080" cy="4251960"/>
          </a:xfrm>
          <a:prstGeom prst="rect">
            <a:avLst/>
          </a:prstGeom>
        </p:spPr>
        <p:txBody>
          <a:bodyPr vert="horz" lIns="94845" tIns="47423" rIns="94845" bIns="474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74721"/>
            <a:ext cx="3098377" cy="472440"/>
          </a:xfrm>
          <a:prstGeom prst="rect">
            <a:avLst/>
          </a:prstGeom>
        </p:spPr>
        <p:txBody>
          <a:bodyPr vert="horz" lIns="94845" tIns="47423" rIns="94845" bIns="474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50069" y="8974721"/>
            <a:ext cx="3098377" cy="472440"/>
          </a:xfrm>
          <a:prstGeom prst="rect">
            <a:avLst/>
          </a:prstGeom>
        </p:spPr>
        <p:txBody>
          <a:bodyPr vert="horz" lIns="94845" tIns="47423" rIns="94845" bIns="47423" rtlCol="0" anchor="b"/>
          <a:lstStyle>
            <a:lvl1pPr algn="r">
              <a:defRPr sz="1200"/>
            </a:lvl1pPr>
          </a:lstStyle>
          <a:p>
            <a:fld id="{22955E73-1581-4EC7-8F66-AF495669DC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5E73-1581-4EC7-8F66-AF495669DCD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4855" name="Group 71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74856" name="Freeform 72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74857" name="Group 73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74858" name="Oval 74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59" name="Oval 75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0" name="Oval 76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1" name="Oval 77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2" name="Oval 78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3" name="Freeform 79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4" name="Freeform 80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5" name="Freeform 81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6" name="Freeform 82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7" name="Freeform 83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8" name="Oval 84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4869" name="Group 85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74870" name="Oval 86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1" name="Oval 87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2" name="Oval 88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3" name="Oval 89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4" name="Oval 90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5" name="Oval 91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6" name="Oval 92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7" name="Oval 93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8" name="Freeform 94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9" name="Freeform 95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0" name="Freeform 96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1" name="Freeform 97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2" name="Freeform 98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3" name="Freeform 99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4" name="Freeform 100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5" name="Freeform 101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6" name="Freeform 102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7" name="Freeform 103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4888" name="Group 104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74889" name="Freeform 105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0" name="Freeform 106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1" name="Freeform 107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2" name="Freeform 108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3" name="Freeform 109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4" name="Freeform 110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5" name="Freeform 111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6" name="Freeform 112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7" name="Freeform 113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8" name="Freeform 114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9" name="Freeform 115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0" name="Oval 116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1" name="Oval 117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2" name="Oval 118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3" name="Oval 119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4" name="Oval 120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5" name="Oval 121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4906" name="Group 122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74907" name="Freeform 123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8" name="Freeform 124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9" name="Freeform 125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0" name="Freeform 126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1" name="Freeform 127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2" name="Freeform 128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3" name="Freeform 129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374914" name="Group 130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74915" name="Oval 131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4916" name="Oval 132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4917" name="Oval 133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4918" name="Oval 134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37485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7485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74852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74853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74854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5C2A7D6-4EED-467D-A7A9-71ABF3F3CEF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4000" baseline="0">
                <a:solidFill>
                  <a:srgbClr val="FFC000"/>
                </a:solidFill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33500"/>
            <a:ext cx="7680960" cy="5029200"/>
          </a:xfrm>
          <a:prstGeom prst="rect">
            <a:avLst/>
          </a:prstGeom>
        </p:spPr>
        <p:txBody>
          <a:bodyPr/>
          <a:lstStyle>
            <a:lvl1pPr>
              <a:spcBef>
                <a:spcPts val="300"/>
              </a:spcBef>
              <a:buClr>
                <a:srgbClr val="FFC000"/>
              </a:buClr>
              <a:buSzPct val="75000"/>
              <a:buFont typeface="Wingdings" pitchFamily="2" charset="2"/>
              <a:buChar char=""/>
              <a:defRPr sz="2600" baseline="0">
                <a:solidFill>
                  <a:srgbClr val="FFC000"/>
                </a:solidFill>
                <a:effectLst/>
                <a:latin typeface="Calibri" pitchFamily="34" charset="0"/>
              </a:defRPr>
            </a:lvl1pPr>
            <a:lvl2pPr>
              <a:spcBef>
                <a:spcPts val="300"/>
              </a:spcBef>
              <a:buClr>
                <a:srgbClr val="99FF66"/>
              </a:buClr>
              <a:defRPr sz="2400" baseline="0">
                <a:solidFill>
                  <a:schemeClr val="tx1"/>
                </a:solidFill>
                <a:effectLst/>
                <a:latin typeface="Calibri" pitchFamily="34" charset="0"/>
              </a:defRPr>
            </a:lvl2pPr>
            <a:lvl3pPr algn="l">
              <a:spcBef>
                <a:spcPts val="300"/>
              </a:spcBef>
              <a:buClr>
                <a:schemeClr val="tx1">
                  <a:lumMod val="75000"/>
                </a:schemeClr>
              </a:buClr>
              <a:buSzPct val="85000"/>
              <a:defRPr sz="2000" baseline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</a:defRPr>
            </a:lvl3pPr>
            <a:lvl4pPr>
              <a:spcBef>
                <a:spcPts val="300"/>
              </a:spcBef>
              <a:defRPr>
                <a:effectLst/>
                <a:latin typeface="Calibri" pitchFamily="34" charset="0"/>
              </a:defRPr>
            </a:lvl4pPr>
            <a:lvl5pPr>
              <a:spcBef>
                <a:spcPts val="300"/>
              </a:spcBef>
              <a:defRPr sz="1800">
                <a:effectLst/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B1ABC-56ED-4DF6-862C-74E92E4323E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40480" cy="5029200"/>
          </a:xfrm>
          <a:prstGeom prst="rect">
            <a:avLst/>
          </a:prstGeom>
        </p:spPr>
        <p:txBody>
          <a:bodyPr/>
          <a:lstStyle>
            <a:lvl1pPr>
              <a:buClr>
                <a:srgbClr val="FFC000"/>
              </a:buClr>
              <a:buFont typeface="Wingdings" pitchFamily="2" charset="2"/>
              <a:buChar char="¤"/>
              <a:defRPr sz="2200">
                <a:latin typeface="Calibri" pitchFamily="34" charset="0"/>
              </a:defRPr>
            </a:lvl1pPr>
            <a:lvl2pPr>
              <a:buClr>
                <a:srgbClr val="FF0000"/>
              </a:buClr>
              <a:defRPr sz="2000">
                <a:latin typeface="Calibri" pitchFamily="34" charset="0"/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4568" y="1371600"/>
            <a:ext cx="3840480" cy="5029200"/>
          </a:xfrm>
          <a:prstGeom prst="rect">
            <a:avLst/>
          </a:prstGeom>
        </p:spPr>
        <p:txBody>
          <a:bodyPr/>
          <a:lstStyle>
            <a:lvl1pPr>
              <a:buClr>
                <a:srgbClr val="FFC000"/>
              </a:buClr>
              <a:buFont typeface="Wingdings" pitchFamily="2" charset="2"/>
              <a:buChar char="¤"/>
              <a:defRPr sz="2200">
                <a:latin typeface="Calibri" pitchFamily="34" charset="0"/>
              </a:defRPr>
            </a:lvl1pPr>
            <a:lvl2pPr>
              <a:buClr>
                <a:srgbClr val="FF0000"/>
              </a:buClr>
              <a:defRPr sz="2000" baseline="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00222-773E-44BF-B612-5B8CC13C11C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56BEF-C22D-448A-A90D-BB9D5B0F7FF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75013-3495-4873-870C-3D622E7C081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84" name="Freeform 24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373837" name="Group 77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73763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73834" name="Group 7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73774" name="Oval 14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5" name="Oval 15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6" name="Oval 16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7" name="Oval 17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8" name="Oval 18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9" name="Freeform 19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0" name="Freeform 20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1" name="Freeform 21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2" name="Freeform 22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3" name="Freeform 23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3" name="Oval 53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3833" name="Group 73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73766" name="Oval 6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67" name="Oval 7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68" name="Oval 8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69" name="Oval 9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0" name="Oval 10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1" name="Oval 11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2" name="Oval 12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3" name="Oval 13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5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6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7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8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9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0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1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2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3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4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3836" name="Group 7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73795" name="Freeform 35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6" name="Freeform 36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7" name="Freeform 37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8" name="Freeform 38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9" name="Freeform 39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0" name="Freeform 40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1" name="Freeform 41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2" name="Freeform 42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3" name="Freeform 43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4" name="Freeform 44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5" name="Freeform 45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5" name="Oval 55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6" name="Oval 56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7" name="Oval 57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8" name="Oval 58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9" name="Oval 59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20" name="Oval 60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3835" name="Group 75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73806" name="Freeform 46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7" name="Freeform 47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8" name="Freeform 48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9" name="Freeform 49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0" name="Freeform 50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1" name="Freeform 51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2" name="Freeform 52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373821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73822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382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382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382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373826" name="Rectangle 66"/>
          <p:cNvSpPr>
            <a:spLocks noGrp="1" noChangeArrowheads="1"/>
          </p:cNvSpPr>
          <p:nvPr>
            <p:ph type="title"/>
          </p:nvPr>
        </p:nvSpPr>
        <p:spPr bwMode="auto">
          <a:xfrm>
            <a:off x="1024128" y="192024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73839" name="Rectangle 7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373840" name="Rectangle 8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373841" name="Rectangle 8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74B5DEE-3465-49E4-B6E8-AF1CDE57033A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72" name="Picture 17" descr="bw100x149"/>
          <p:cNvPicPr preferRelativeResize="0"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4300" y="114300"/>
            <a:ext cx="736176" cy="1097280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5" r:id="rId3"/>
    <p:sldLayoutId id="2147483707" r:id="rId4"/>
    <p:sldLayoutId id="2147483708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aseline="0">
          <a:solidFill>
            <a:srgbClr val="FFC000"/>
          </a:solidFill>
          <a:effectLst>
            <a:outerShdw blurRad="38100" dist="38100" dir="2700000" algn="tl">
              <a:srgbClr val="000000"/>
            </a:outerShdw>
          </a:effectLst>
          <a:latin typeface="Franklin Gothic Book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Metals HHC Rulemaking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7680960" cy="4457700"/>
          </a:xfrm>
        </p:spPr>
        <p:txBody>
          <a:bodyPr/>
          <a:lstStyle/>
          <a:p>
            <a:r>
              <a:rPr lang="en-US" dirty="0" smtClean="0"/>
              <a:t>Arsenic, Iron and Manganese human health criteria revisions</a:t>
            </a:r>
          </a:p>
          <a:p>
            <a:r>
              <a:rPr lang="en-US" dirty="0" smtClean="0"/>
              <a:t>Arsenic reduction policy</a:t>
            </a:r>
          </a:p>
          <a:p>
            <a:r>
              <a:rPr lang="en-US" dirty="0" smtClean="0"/>
              <a:t>Streamlined</a:t>
            </a:r>
          </a:p>
          <a:p>
            <a:pPr lvl="1"/>
            <a:r>
              <a:rPr lang="en-US" dirty="0" smtClean="0"/>
              <a:t>30 day comment period, 2 public hearings</a:t>
            </a:r>
          </a:p>
          <a:p>
            <a:r>
              <a:rPr lang="en-US" dirty="0" smtClean="0"/>
              <a:t>Preferred timeline:  </a:t>
            </a:r>
          </a:p>
          <a:p>
            <a:pPr lvl="1"/>
            <a:r>
              <a:rPr lang="en-US" dirty="0" smtClean="0"/>
              <a:t>Public comment September 2010</a:t>
            </a:r>
          </a:p>
          <a:p>
            <a:pPr lvl="1"/>
            <a:r>
              <a:rPr lang="en-US" dirty="0" smtClean="0"/>
              <a:t>EQC adoption December 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1ABC-56ED-4DF6-862C-74E92E4323ED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EF1514-A3C8-4D20-A8B7-7E768D74D11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09600" y="1981200"/>
            <a:ext cx="8153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b="1" kern="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400" b="1" kern="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</a:br>
            <a:endParaRPr lang="en-US" sz="4400" kern="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2057400"/>
            <a:ext cx="8382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Rulemaking Work Group</a:t>
            </a:r>
          </a:p>
          <a:p>
            <a:pPr algn="ctr"/>
            <a:r>
              <a:rPr 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Background Pollutant Allowance</a:t>
            </a:r>
            <a:endParaRPr lang="en-US" sz="4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4343400"/>
            <a:ext cx="83058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200" b="1" dirty="0" smtClean="0">
              <a:solidFill>
                <a:srgbClr val="0070C0"/>
              </a:solidFill>
            </a:endParaRPr>
          </a:p>
          <a:p>
            <a:pPr algn="ctr"/>
            <a:r>
              <a:rPr lang="en-US" sz="3200" b="1" dirty="0" smtClean="0">
                <a:latin typeface="Calibri" pitchFamily="34" charset="0"/>
              </a:rPr>
              <a:t>June 30, 2010</a:t>
            </a:r>
          </a:p>
          <a:p>
            <a:pPr algn="ctr"/>
            <a:r>
              <a:rPr lang="en-US" sz="2200" b="1" dirty="0" smtClean="0">
                <a:latin typeface="Calibri" pitchFamily="34" charset="0"/>
              </a:rPr>
              <a:t>Debra </a:t>
            </a:r>
            <a:r>
              <a:rPr lang="en-US" sz="2200" b="1" dirty="0" err="1" smtClean="0">
                <a:latin typeface="Calibri" pitchFamily="34" charset="0"/>
              </a:rPr>
              <a:t>Sturdevant</a:t>
            </a:r>
            <a:endParaRPr lang="en-US" sz="2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DEQ 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7680960" cy="5067300"/>
          </a:xfrm>
        </p:spPr>
        <p:txBody>
          <a:bodyPr/>
          <a:lstStyle/>
          <a:p>
            <a:r>
              <a:rPr lang="en-US" sz="3600" dirty="0" smtClean="0"/>
              <a:t>Limited increase above background concentration allowed for HHC only:</a:t>
            </a:r>
          </a:p>
          <a:p>
            <a:pPr lvl="1"/>
            <a:r>
              <a:rPr lang="en-US" sz="3000" dirty="0" smtClean="0"/>
              <a:t>Allowed increase is % above background</a:t>
            </a:r>
          </a:p>
          <a:p>
            <a:pPr lvl="2"/>
            <a:r>
              <a:rPr lang="en-US" sz="2600" dirty="0" smtClean="0"/>
              <a:t>Not based on alternate FCR or risk</a:t>
            </a:r>
          </a:p>
          <a:p>
            <a:pPr lvl="1"/>
            <a:r>
              <a:rPr lang="en-US" sz="3000" dirty="0" smtClean="0"/>
              <a:t>Facility adds no mass</a:t>
            </a:r>
          </a:p>
          <a:p>
            <a:pPr lvl="1"/>
            <a:r>
              <a:rPr lang="en-US" sz="3000" dirty="0" smtClean="0"/>
              <a:t>Intake water from receiving water</a:t>
            </a:r>
          </a:p>
          <a:p>
            <a:pPr lvl="1"/>
            <a:r>
              <a:rPr lang="en-US" sz="3000" dirty="0" smtClean="0"/>
              <a:t>Based on mass balance calculation</a:t>
            </a:r>
          </a:p>
          <a:p>
            <a:pPr lvl="1"/>
            <a:r>
              <a:rPr lang="en-US" sz="3000" dirty="0" smtClean="0"/>
              <a:t>Dilution flows specified</a:t>
            </a:r>
          </a:p>
          <a:p>
            <a:pPr lvl="2"/>
            <a:r>
              <a:rPr lang="en-US" sz="2200" dirty="0" smtClean="0"/>
              <a:t>30Q5 </a:t>
            </a:r>
          </a:p>
          <a:p>
            <a:pPr lvl="2"/>
            <a:r>
              <a:rPr lang="en-US" sz="2200" dirty="0" smtClean="0"/>
              <a:t>25% of 30Q5 for Columbia and Willamette Rivers</a:t>
            </a:r>
          </a:p>
          <a:p>
            <a:pPr lvl="1"/>
            <a:endParaRPr lang="en-US" sz="3000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1ABC-56ED-4DF6-862C-74E92E4323ED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304800"/>
            <a:ext cx="7772400" cy="914400"/>
          </a:xfrm>
        </p:spPr>
        <p:txBody>
          <a:bodyPr/>
          <a:lstStyle/>
          <a:p>
            <a:r>
              <a:rPr lang="en-US" dirty="0" smtClean="0"/>
              <a:t>DEQ response to comments – Modifications to DEQ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14500"/>
            <a:ext cx="7680960" cy="4610100"/>
          </a:xfrm>
        </p:spPr>
        <p:txBody>
          <a:bodyPr/>
          <a:lstStyle/>
          <a:p>
            <a:r>
              <a:rPr lang="en-US" dirty="0" smtClean="0"/>
              <a:t>Allow 3% increase rather than 1%</a:t>
            </a:r>
          </a:p>
          <a:p>
            <a:r>
              <a:rPr lang="en-US" dirty="0" smtClean="0"/>
              <a:t>Use same dilution flows as RPA</a:t>
            </a:r>
          </a:p>
          <a:p>
            <a:pPr lvl="1"/>
            <a:r>
              <a:rPr lang="en-US" dirty="0" smtClean="0"/>
              <a:t>Harmonic mean for carcinogens</a:t>
            </a:r>
          </a:p>
          <a:p>
            <a:pPr lvl="1"/>
            <a:r>
              <a:rPr lang="en-US" dirty="0" smtClean="0"/>
              <a:t>30Q5 for non-carcinogens</a:t>
            </a:r>
          </a:p>
          <a:p>
            <a:r>
              <a:rPr lang="en-US" dirty="0" smtClean="0"/>
              <a:t>For Willamette and Columbia use 25% of above flow</a:t>
            </a:r>
          </a:p>
          <a:p>
            <a:pPr lvl="1"/>
            <a:r>
              <a:rPr lang="en-US" dirty="0" smtClean="0"/>
              <a:t>Without this limitation, a portion of these rivers could be subject to much larger increase in concentration; </a:t>
            </a:r>
          </a:p>
          <a:p>
            <a:pPr lvl="1"/>
            <a:r>
              <a:rPr lang="en-US" dirty="0" smtClean="0"/>
              <a:t>Limit potential cumulative effects, these rivers have most of the large dischargers</a:t>
            </a:r>
          </a:p>
          <a:p>
            <a:pPr lvl="1"/>
            <a:r>
              <a:rPr lang="en-US" dirty="0" smtClean="0"/>
              <a:t>Conservative – for some of these pollutants, no ALC, unknown effects to aquatic life</a:t>
            </a:r>
          </a:p>
          <a:p>
            <a:pPr>
              <a:buNone/>
            </a:pPr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1ABC-56ED-4DF6-862C-74E92E4323ED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457200"/>
            <a:ext cx="7772400" cy="914400"/>
          </a:xfrm>
        </p:spPr>
        <p:txBody>
          <a:bodyPr/>
          <a:lstStyle/>
          <a:p>
            <a:r>
              <a:rPr lang="en-US" dirty="0" smtClean="0"/>
              <a:t>Draft Additional Background Pollutant Allowance Provision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43100"/>
            <a:ext cx="8138160" cy="4419600"/>
          </a:xfrm>
        </p:spPr>
        <p:txBody>
          <a:bodyPr/>
          <a:lstStyle/>
          <a:p>
            <a:r>
              <a:rPr lang="en-US" sz="3200" dirty="0" smtClean="0"/>
              <a:t>For dischargers using multiple intake water sources (including groundwater)</a:t>
            </a:r>
          </a:p>
          <a:p>
            <a:pPr lvl="1"/>
            <a:r>
              <a:rPr lang="en-US" b="1" dirty="0" smtClean="0"/>
              <a:t>No increase </a:t>
            </a:r>
            <a:r>
              <a:rPr lang="en-US" dirty="0" smtClean="0"/>
              <a:t>in background concentration - Effluent concentration ≤ background concentration</a:t>
            </a:r>
          </a:p>
          <a:p>
            <a:pPr lvl="1"/>
            <a:r>
              <a:rPr lang="en-US" dirty="0" smtClean="0"/>
              <a:t>Facility does not add pollutant through process</a:t>
            </a:r>
          </a:p>
          <a:p>
            <a:pPr lvl="1"/>
            <a:r>
              <a:rPr lang="en-US" dirty="0" smtClean="0"/>
              <a:t>Options to limit addition of pollutant mass from groundwater:</a:t>
            </a:r>
          </a:p>
          <a:p>
            <a:pPr lvl="2"/>
            <a:r>
              <a:rPr lang="en-US" dirty="0" smtClean="0"/>
              <a:t>Allow only if pollutant is not detected in the GW intake water</a:t>
            </a:r>
          </a:p>
          <a:p>
            <a:pPr lvl="2"/>
            <a:r>
              <a:rPr lang="en-US" dirty="0" smtClean="0"/>
              <a:t>Allow only up to X% of intake water to be groundwater 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1ABC-56ED-4DF6-862C-74E92E4323ED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7680960" cy="4610100"/>
          </a:xfrm>
        </p:spPr>
        <p:txBody>
          <a:bodyPr/>
          <a:lstStyle/>
          <a:p>
            <a:r>
              <a:rPr lang="en-US" sz="3600" dirty="0" smtClean="0"/>
              <a:t>Mass v. concentration for persistent pollutants</a:t>
            </a:r>
          </a:p>
          <a:p>
            <a:r>
              <a:rPr lang="en-US" sz="3600" dirty="0" smtClean="0"/>
              <a:t>Uncertainties</a:t>
            </a:r>
          </a:p>
          <a:p>
            <a:r>
              <a:rPr lang="en-US" sz="3600" dirty="0" smtClean="0"/>
              <a:t>EPA approvability</a:t>
            </a:r>
          </a:p>
          <a:p>
            <a:pPr lvl="1"/>
            <a:r>
              <a:rPr lang="en-US" sz="3400" dirty="0" smtClean="0"/>
              <a:t>Lack of precedence</a:t>
            </a:r>
          </a:p>
          <a:p>
            <a:pPr lvl="1"/>
            <a:r>
              <a:rPr lang="en-US" sz="3400" dirty="0" smtClean="0"/>
              <a:t>More complicated and open probably more difficult to approve</a:t>
            </a:r>
            <a:endParaRPr lang="en-US" sz="3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1ABC-56ED-4DF6-862C-74E92E4323ED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pple design template">
  <a:themeElements>
    <a:clrScheme name="Office Theme 1">
      <a:dk1>
        <a:srgbClr val="2B2B85"/>
      </a:dk1>
      <a:lt1>
        <a:srgbClr val="FFFFFF"/>
      </a:lt1>
      <a:dk2>
        <a:srgbClr val="00254A"/>
      </a:dk2>
      <a:lt2>
        <a:srgbClr val="C0C0C0"/>
      </a:lt2>
      <a:accent1>
        <a:srgbClr val="0099FF"/>
      </a:accent1>
      <a:accent2>
        <a:srgbClr val="006699"/>
      </a:accent2>
      <a:accent3>
        <a:srgbClr val="AAACB1"/>
      </a:accent3>
      <a:accent4>
        <a:srgbClr val="DADADA"/>
      </a:accent4>
      <a:accent5>
        <a:srgbClr val="AACAFF"/>
      </a:accent5>
      <a:accent6>
        <a:srgbClr val="005C8A"/>
      </a:accent6>
      <a:hlink>
        <a:srgbClr val="99CCFF"/>
      </a:hlink>
      <a:folHlink>
        <a:srgbClr val="8F8FB5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 design template</Template>
  <TotalTime>3378</TotalTime>
  <Words>289</Words>
  <Application>Microsoft Office PowerPoint</Application>
  <PresentationFormat>On-screen Show (4:3)</PresentationFormat>
  <Paragraphs>55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Ripple design template</vt:lpstr>
      <vt:lpstr>Metals HHC Rulemaking</vt:lpstr>
      <vt:lpstr>Slide 2</vt:lpstr>
      <vt:lpstr>DEQ Recommendation</vt:lpstr>
      <vt:lpstr>DEQ response to comments – Modifications to DEQ proposal</vt:lpstr>
      <vt:lpstr>Draft Additional Background Pollutant Allowance Provision</vt:lpstr>
      <vt:lpstr>Points to consider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BKHOPE</dc:creator>
  <cp:lastModifiedBy>Andrea Matzke</cp:lastModifiedBy>
  <cp:revision>418</cp:revision>
  <cp:lastPrinted>1601-01-01T00:00:00Z</cp:lastPrinted>
  <dcterms:created xsi:type="dcterms:W3CDTF">2009-05-20T18:50:08Z</dcterms:created>
  <dcterms:modified xsi:type="dcterms:W3CDTF">2010-06-29T22:54:23Z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TC102037901033</vt:lpwstr>
  </property>
</Properties>
</file>