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1" r:id="rId2"/>
  </p:sldMasterIdLst>
  <p:notesMasterIdLst>
    <p:notesMasterId r:id="rId15"/>
  </p:notesMasterIdLst>
  <p:handoutMasterIdLst>
    <p:handoutMasterId r:id="rId16"/>
  </p:handoutMasterIdLst>
  <p:sldIdLst>
    <p:sldId id="356" r:id="rId3"/>
    <p:sldId id="387" r:id="rId4"/>
    <p:sldId id="388" r:id="rId5"/>
    <p:sldId id="390" r:id="rId6"/>
    <p:sldId id="398" r:id="rId7"/>
    <p:sldId id="397" r:id="rId8"/>
    <p:sldId id="399" r:id="rId9"/>
    <p:sldId id="400" r:id="rId10"/>
    <p:sldId id="392" r:id="rId11"/>
    <p:sldId id="401" r:id="rId12"/>
    <p:sldId id="402" r:id="rId13"/>
    <p:sldId id="396" r:id="rId1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9"/>
    <a:srgbClr val="FFCC66"/>
    <a:srgbClr val="00FFFF"/>
    <a:srgbClr val="FF33CC"/>
    <a:srgbClr val="009900"/>
    <a:srgbClr val="CC0000"/>
    <a:srgbClr val="FFCC99"/>
    <a:srgbClr val="996633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393" autoAdjust="0"/>
  </p:normalViewPr>
  <p:slideViewPr>
    <p:cSldViewPr>
      <p:cViewPr varScale="1">
        <p:scale>
          <a:sx n="69" d="100"/>
          <a:sy n="69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pPr>
              <a:defRPr/>
            </a:pPr>
            <a:fld id="{DC391367-4466-433B-8D30-7F9237B9B852}" type="datetimeFigureOut">
              <a:rPr lang="en-US"/>
              <a:pPr>
                <a:defRPr/>
              </a:pPr>
              <a:t>7/14/2010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pPr>
              <a:defRPr/>
            </a:pPr>
            <a:fld id="{6DABCE48-4203-4D49-BA7D-2042C3C9D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9BBC1D8-7F79-415D-AC06-61F82504F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BC1D8-7F79-415D-AC06-61F82504FFC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Next we clarify that forest operations are subject to TMDL LA.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propose to use this language for 340-041-0007 statewide narrative criteria and 340-041-0061 other implementation of water quality criteria.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 not proposing to change 340-041-0028 since it deals only with temperature.  </a:t>
            </a:r>
          </a:p>
          <a:p>
            <a:endParaRPr lang="en-US" b="0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BC1D8-7F79-415D-AC06-61F82504FFC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BC1D8-7F79-415D-AC06-61F82504FFC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BC1D8-7F79-415D-AC06-61F82504FFC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BC1D8-7F79-415D-AC06-61F82504FFC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BC1D8-7F79-415D-AC06-61F82504FFC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BC1D8-7F79-415D-AC06-61F82504FFC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BC1D8-7F79-415D-AC06-61F82504FFC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Next we clarify that forest operations are subject to TMDL LA.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propose to use this language for 340-041-0007 statewide narrative criteria and 340-041-0061 other implementation of water quality criteria.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 not proposing to change 340-041-0028 since it deals only with temperature.  </a:t>
            </a:r>
          </a:p>
          <a:p>
            <a:endParaRPr lang="en-US" b="0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BC1D8-7F79-415D-AC06-61F82504FFC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Next we clarify that forest operations are subject to TMDL LA.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propose to use this language for 340-041-0007 statewide narrative criteria and 340-041-0061 other implementation of water quality criteria.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 not proposing to change 340-041-0028 since it deals only with temperature.  </a:t>
            </a:r>
          </a:p>
          <a:p>
            <a:endParaRPr lang="en-US" b="0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BC1D8-7F79-415D-AC06-61F82504FFC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1"/>
          <p:cNvSpPr txBox="1">
            <a:spLocks noChangeArrowheads="1"/>
          </p:cNvSpPr>
          <p:nvPr userDrawn="1"/>
        </p:nvSpPr>
        <p:spPr bwMode="auto">
          <a:xfrm>
            <a:off x="3352800" y="59436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 National Perspective on Watershed-Based Planning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62000" y="3886200"/>
            <a:ext cx="76962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en-US"/>
              <a:t>EPA Region 9 Tribal NPS Workshop</a:t>
            </a:r>
          </a:p>
          <a:p>
            <a:r>
              <a:rPr lang="en-US"/>
              <a:t>Dry Creek Rancheria</a:t>
            </a:r>
          </a:p>
          <a:p>
            <a:r>
              <a:rPr lang="en-US"/>
              <a:t>September 25, 2007</a:t>
            </a:r>
          </a:p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E9816-5564-4005-89A1-4708342607EF}" type="slidenum">
              <a:rPr lang="en-US"/>
              <a:pPr>
                <a:defRPr/>
              </a:pPr>
              <a:t>‹#›</a:t>
            </a:fld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8B16-D63F-4B51-B46B-B6BF44F88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A2874-3323-4241-93AF-D467F28D1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B019-E699-418D-B25D-47E6E7E8B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0650E-3408-4A79-A74B-365C127D1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0DBD7-5427-4660-AB98-AC431C2A6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3500B-D198-482B-B626-66F333611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4BB06-7654-49F6-B097-F5EF0C151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E0571-0A50-4FF4-818C-39469E721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27389-005C-4892-8C8C-77E812E4E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84BCE-3D39-4C5B-8BCD-41A8F2DDA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88BDD-E1AF-455E-B5FF-9EB746AB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71E03-4828-4D4A-BF87-0136D9BCF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0F86F-69A4-4A80-BED6-F9B8482D1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9D750-62E1-4B4B-BD16-463F84D35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960D0-958A-4B07-9241-CCE064E58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BA06C-D156-4A32-A225-1C8D3E4C5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3BA81-0F2D-4AF0-8D51-E7377CEEF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DD65B-AAB9-4C2E-A68F-3A0E7DA69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250EC-9A07-4305-973A-49E22D308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659A4-1962-41FF-8629-C910821D1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578D9-4A09-4211-8344-7ACC90543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299513E-A16D-4F14-9D56-BEACFAC11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6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040FD5D7-AFF1-4A4E-B448-29F4D2108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45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F1514-A3C8-4D20-A8B7-7E768D74D11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28800"/>
            <a:ext cx="8153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Rule Revisions to Clarify NPS Regulation</a:t>
            </a:r>
          </a:p>
          <a:p>
            <a:pPr algn="ctr" eaLnBrk="1" hangingPunct="1">
              <a:defRPr/>
            </a:pPr>
            <a:endParaRPr lang="en-US" sz="4400" b="1" kern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eaLnBrk="1" hangingPunct="1">
              <a:defRPr/>
            </a:pPr>
            <a:r>
              <a:rPr lang="en-US" sz="3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July 15</a:t>
            </a:r>
            <a:r>
              <a:rPr lang="en-US" sz="3200" b="1" kern="0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</a:t>
            </a:r>
            <a:r>
              <a:rPr lang="en-US" sz="3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Non-NPDES Meeting</a:t>
            </a:r>
          </a:p>
          <a:p>
            <a:pPr algn="ctr" eaLnBrk="1" hangingPunct="1">
              <a:defRPr/>
            </a:pPr>
            <a:r>
              <a:rPr lang="en-US" sz="44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</a:br>
            <a:endParaRPr lang="en-US" sz="4400" kern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black and white logo_small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28600"/>
            <a:ext cx="685800" cy="1249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152400" y="632460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Presented by </a:t>
            </a:r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Gene Foster</a:t>
            </a:r>
            <a:endParaRPr lang="en-US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/>
          <a:lstStyle/>
          <a:p>
            <a:pPr marL="742950" indent="-742950"/>
            <a:r>
              <a:rPr lang="en-US" dirty="0" smtClean="0"/>
              <a:t>3. Agriculture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marL="914400" lvl="1" indent="-514350"/>
            <a:r>
              <a:rPr lang="en-US" dirty="0" smtClean="0"/>
              <a:t>340-042-0080 (2) Implementing a Total Maximum Daily Load</a:t>
            </a:r>
          </a:p>
          <a:p>
            <a:pPr lvl="2"/>
            <a:r>
              <a:rPr lang="en-US" dirty="0" smtClean="0"/>
              <a:t>Explains how ODA and DEQ will implement TMDLs on rural and agricultural lands</a:t>
            </a:r>
          </a:p>
          <a:p>
            <a:pPr lvl="2"/>
            <a:r>
              <a:rPr lang="en-US" dirty="0" smtClean="0"/>
              <a:t>Different from 6/30 language</a:t>
            </a:r>
          </a:p>
          <a:p>
            <a:pPr lvl="3"/>
            <a:r>
              <a:rPr lang="en-US" dirty="0" err="1" smtClean="0"/>
              <a:t>AgWQMA</a:t>
            </a:r>
            <a:r>
              <a:rPr lang="en-US" dirty="0" smtClean="0"/>
              <a:t> plans and rules are the mechanism unless TMDLs indicate otherwise </a:t>
            </a:r>
          </a:p>
          <a:p>
            <a:pPr lvl="3"/>
            <a:r>
              <a:rPr lang="en-US" dirty="0" smtClean="0"/>
              <a:t>Clarifies DEQ could impose additional BMPs if </a:t>
            </a:r>
            <a:r>
              <a:rPr lang="en-US" dirty="0" err="1" smtClean="0"/>
              <a:t>AgWQMAP</a:t>
            </a:r>
            <a:r>
              <a:rPr lang="en-US" dirty="0" smtClean="0"/>
              <a:t> is not adequate for TMDL 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88BDD-E1AF-455E-B5FF-9EB746AB78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/>
          <a:lstStyle/>
          <a:p>
            <a:pPr marL="742950" indent="-742950"/>
            <a:r>
              <a:rPr lang="en-US" dirty="0" smtClean="0"/>
              <a:t>4. Other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1"/>
            <a:r>
              <a:rPr lang="en-US" dirty="0" smtClean="0"/>
              <a:t>340-42-0040 Establishing Total Maximum Daily Load </a:t>
            </a:r>
          </a:p>
          <a:p>
            <a:pPr lvl="2"/>
            <a:r>
              <a:rPr lang="en-US" dirty="0" smtClean="0"/>
              <a:t>Clarify DEQ’s authority to assign an individual load allocation to air and land sources in TMDLs.</a:t>
            </a:r>
          </a:p>
          <a:p>
            <a:pPr lvl="2"/>
            <a:r>
              <a:rPr lang="en-US" dirty="0" smtClean="0"/>
              <a:t>The mechanism for addressing TMDL allocations through other media programs still needs to be defined and described. </a:t>
            </a:r>
          </a:p>
          <a:p>
            <a:pPr lvl="2"/>
            <a:r>
              <a:rPr lang="en-US" dirty="0" smtClean="0"/>
              <a:t>Different from 6/30 language</a:t>
            </a:r>
          </a:p>
          <a:p>
            <a:pPr lvl="3"/>
            <a:r>
              <a:rPr lang="en-US" dirty="0" smtClean="0"/>
              <a:t>Specifies sources, i.e.  runoff, deposition, soil contamination and groundwater discharges </a:t>
            </a:r>
          </a:p>
          <a:p>
            <a:pPr lvl="3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88BDD-E1AF-455E-B5FF-9EB746AB78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Revisions to Clarify NPS Regulation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revisions </a:t>
            </a:r>
          </a:p>
          <a:p>
            <a:pPr lvl="1"/>
            <a:r>
              <a:rPr lang="en-US" dirty="0" smtClean="0"/>
              <a:t>Do not directly reduce nonpoint sources of toxic pollution, but…  </a:t>
            </a:r>
          </a:p>
          <a:p>
            <a:pPr lvl="1"/>
            <a:r>
              <a:rPr lang="en-US" dirty="0" smtClean="0"/>
              <a:t>Facilitate WQS compliance and TMDL implementation by clarifying how nonpoint sources are regulated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88BDD-E1AF-455E-B5FF-9EB746AB78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marL="742950" indent="-74295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Clarify forest activities that are subject to Water Quality Standards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Clarify rule for forestry nonpoint sources </a:t>
            </a:r>
          </a:p>
          <a:p>
            <a:pPr marL="1771650" lvl="3" indent="-514350"/>
            <a:r>
              <a:rPr lang="en-US" dirty="0" smtClean="0"/>
              <a:t>340-041-0007(5)</a:t>
            </a:r>
          </a:p>
          <a:p>
            <a:pPr marL="1771650" lvl="3" indent="-514350"/>
            <a:r>
              <a:rPr lang="en-US" dirty="0" smtClean="0"/>
              <a:t>340-041-0061(11)</a:t>
            </a:r>
          </a:p>
          <a:p>
            <a:pPr marL="1771650" lvl="3" indent="-514350"/>
            <a:r>
              <a:rPr lang="en-US" dirty="0" smtClean="0"/>
              <a:t>340-042-0080(2)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Clarify rule for agricultural nonpoint sources</a:t>
            </a:r>
          </a:p>
          <a:p>
            <a:pPr marL="1771650" lvl="3" indent="-514350"/>
            <a:r>
              <a:rPr lang="en-US" dirty="0" smtClean="0"/>
              <a:t>340-041-0061(12)</a:t>
            </a:r>
          </a:p>
          <a:p>
            <a:pPr marL="1771650" lvl="3" indent="-514350"/>
            <a:r>
              <a:rPr lang="en-US" dirty="0" smtClean="0"/>
              <a:t>340-042-0080(2)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Clarify rule for other media </a:t>
            </a:r>
          </a:p>
          <a:p>
            <a:pPr marL="1771650" lvl="3" indent="-514350"/>
            <a:r>
              <a:rPr lang="en-US" dirty="0" smtClean="0"/>
              <a:t>340-042-0040(4)(h)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88BDD-E1AF-455E-B5FF-9EB746AB78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Clarify forest activities that are subject to WQS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DEQ will clarify through a memo instead of rule</a:t>
            </a:r>
          </a:p>
          <a:p>
            <a:pPr lvl="1"/>
            <a:r>
              <a:rPr lang="en-US" dirty="0" smtClean="0"/>
              <a:t>Many details are hard to capture in rule</a:t>
            </a:r>
          </a:p>
          <a:p>
            <a:pPr lvl="1"/>
            <a:r>
              <a:rPr lang="en-US" dirty="0" smtClean="0"/>
              <a:t>AG advised to clarify in a separate document</a:t>
            </a:r>
          </a:p>
          <a:p>
            <a:pPr lvl="1"/>
            <a:r>
              <a:rPr lang="en-US" dirty="0" smtClean="0"/>
              <a:t>DEQ and ODF worked on clarifying jurisdictions for forest conversion in an MOA (2007)</a:t>
            </a:r>
          </a:p>
          <a:p>
            <a:pPr lvl="1">
              <a:buNone/>
            </a:pPr>
            <a:endParaRPr lang="en-US" b="1" dirty="0" smtClean="0"/>
          </a:p>
          <a:p>
            <a:pPr marL="342900" lvl="1" indent="-342900">
              <a:buClr>
                <a:schemeClr val="hlink"/>
              </a:buClr>
            </a:pPr>
            <a:endParaRPr lang="en-US" b="1" dirty="0" smtClean="0"/>
          </a:p>
          <a:p>
            <a:pPr lvl="1">
              <a:buFont typeface="Wingdings" pitchFamily="2" charset="2"/>
              <a:buChar char="§"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88BDD-E1AF-455E-B5FF-9EB746AB78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Clarify rule for forestry nonpoint sources </a:t>
            </a:r>
          </a:p>
          <a:p>
            <a:pPr marL="914400" lvl="1" indent="-514350"/>
            <a:r>
              <a:rPr lang="en-US" dirty="0" smtClean="0"/>
              <a:t>340-041-0007(5)Statewide Narrative Criteria</a:t>
            </a:r>
          </a:p>
          <a:p>
            <a:pPr marL="914400" lvl="1" indent="-514350"/>
            <a:r>
              <a:rPr lang="en-US" dirty="0" smtClean="0"/>
              <a:t>340-041-0061(11) Other implementation of Water Quality Criteria</a:t>
            </a:r>
          </a:p>
          <a:p>
            <a:pPr marL="914400" lvl="1" indent="-514350"/>
            <a:r>
              <a:rPr lang="en-US" dirty="0" smtClean="0"/>
              <a:t>340-042-0080 (2) Implementing a Total Maximum Daily Load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88BDD-E1AF-455E-B5FF-9EB746AB788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5334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marR="0" lvl="0" indent="-7429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Forestry – Summary 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340-041-0007 Statewide Narrative Criteria</a:t>
            </a:r>
          </a:p>
          <a:p>
            <a:pPr lvl="2"/>
            <a:r>
              <a:rPr lang="en-US" dirty="0" smtClean="0"/>
              <a:t>Statewide narrative criteria – no numeric values </a:t>
            </a:r>
          </a:p>
          <a:p>
            <a:pPr lvl="2"/>
            <a:r>
              <a:rPr lang="en-US" dirty="0" smtClean="0"/>
              <a:t>logging and forest management activities must meet the water quality standards</a:t>
            </a:r>
          </a:p>
          <a:p>
            <a:pPr lvl="2"/>
            <a:r>
              <a:rPr lang="en-US" dirty="0" smtClean="0"/>
              <a:t>Different from 6/30 language </a:t>
            </a:r>
          </a:p>
          <a:p>
            <a:pPr lvl="3"/>
            <a:r>
              <a:rPr lang="en-US" dirty="0" smtClean="0"/>
              <a:t>Broader statement that addresses federal forestland in addition to private and state forestland</a:t>
            </a:r>
          </a:p>
          <a:p>
            <a:pPr lvl="3"/>
            <a:r>
              <a:rPr lang="en-US" dirty="0" smtClean="0"/>
              <a:t>Language that describes the existing statutes related to state and private forestlands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88BDD-E1AF-455E-B5FF-9EB746AB788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5334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0" indent="-742950" algn="ctr">
              <a:buFont typeface="+mj-lt"/>
              <a:buAutoNum type="arabicPeriod" startAt="2"/>
              <a:defRPr/>
            </a:pPr>
            <a:r>
              <a:rPr lang="en-US" sz="44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Forestry</a:t>
            </a:r>
            <a:endParaRPr lang="en-US" sz="44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340-041-0061(11) Other implementation of Water Quality Criteria</a:t>
            </a:r>
          </a:p>
          <a:p>
            <a:pPr lvl="2"/>
            <a:r>
              <a:rPr lang="en-US" dirty="0" smtClean="0"/>
              <a:t>Section in a rule that describes how forestry will implement WQ criteria</a:t>
            </a:r>
          </a:p>
          <a:p>
            <a:pPr lvl="2"/>
            <a:r>
              <a:rPr lang="en-US" dirty="0" smtClean="0"/>
              <a:t>Different from 6/30 language </a:t>
            </a:r>
          </a:p>
          <a:p>
            <a:pPr lvl="3"/>
            <a:r>
              <a:rPr lang="en-US" dirty="0" smtClean="0"/>
              <a:t>Describes generally how water quality standards are implemented on private and state forestland</a:t>
            </a:r>
          </a:p>
          <a:p>
            <a:pPr lvl="3"/>
            <a:r>
              <a:rPr lang="en-US" dirty="0" smtClean="0"/>
              <a:t>Clarifies that private and state forest activities are subject to TMDL load allocations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88BDD-E1AF-455E-B5FF-9EB746AB788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5334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0" indent="-742950" algn="ctr">
              <a:buFont typeface="+mj-lt"/>
              <a:buAutoNum type="arabicPeriod" startAt="2"/>
              <a:defRPr/>
            </a:pPr>
            <a:r>
              <a:rPr lang="en-US" sz="44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Forestry</a:t>
            </a:r>
            <a:endParaRPr lang="en-US" sz="44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340-042-0080(2) Implementing a Total Maximum Daily Load </a:t>
            </a:r>
          </a:p>
          <a:p>
            <a:pPr lvl="2"/>
            <a:r>
              <a:rPr lang="en-US" dirty="0" smtClean="0"/>
              <a:t>Explains how ODF and DEQ will implement TMDLs on private and state forestland</a:t>
            </a:r>
          </a:p>
          <a:p>
            <a:pPr lvl="2"/>
            <a:r>
              <a:rPr lang="en-US" dirty="0" smtClean="0"/>
              <a:t>Different from 6/30 language</a:t>
            </a:r>
          </a:p>
          <a:p>
            <a:pPr lvl="3"/>
            <a:r>
              <a:rPr lang="en-US" dirty="0" smtClean="0"/>
              <a:t>FPA BMPs are the mechanism unless TMDLs indicate otherwise </a:t>
            </a:r>
          </a:p>
          <a:p>
            <a:pPr lvl="3"/>
            <a:r>
              <a:rPr lang="en-US" dirty="0" smtClean="0"/>
              <a:t>Clarifies DEQ could impose additional BMPs if FPA is not adequate for TMDL implementation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88BDD-E1AF-455E-B5FF-9EB746AB788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5334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lvl="0" indent="-742950" algn="ctr">
              <a:buFont typeface="+mj-lt"/>
              <a:buAutoNum type="arabicPeriod" startAt="2"/>
              <a:defRPr/>
            </a:pPr>
            <a:r>
              <a:rPr lang="en-US" sz="44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Forestry</a:t>
            </a:r>
            <a:endParaRPr lang="en-US" sz="44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Clarify rule for agricultural nonpoint sources </a:t>
            </a:r>
          </a:p>
          <a:p>
            <a:pPr marL="914400" lvl="1" indent="-514350"/>
            <a:r>
              <a:rPr lang="en-US" dirty="0" smtClean="0"/>
              <a:t>340-041-0061(12) Other implementation of Water Quality Criteria</a:t>
            </a:r>
          </a:p>
          <a:p>
            <a:pPr marL="914400" lvl="1" indent="-514350"/>
            <a:r>
              <a:rPr lang="en-US" dirty="0" smtClean="0"/>
              <a:t>340-042-0080 (2) Implementing a Total Maximum Daily Load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88BDD-E1AF-455E-B5FF-9EB746AB788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5334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marR="0" lvl="0" indent="-7429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44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3. Agriculture - Summary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/>
          <a:lstStyle/>
          <a:p>
            <a:pPr marL="742950" indent="-742950"/>
            <a:r>
              <a:rPr lang="en-US" dirty="0" smtClean="0"/>
              <a:t>3. Agriculture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1"/>
            <a:r>
              <a:rPr lang="en-US" dirty="0" smtClean="0"/>
              <a:t>340-041-0061(12) Other implementation of Water Quality Criteria</a:t>
            </a:r>
          </a:p>
          <a:p>
            <a:pPr lvl="2"/>
            <a:r>
              <a:rPr lang="en-US" dirty="0" smtClean="0"/>
              <a:t>Section in a rule that describes how agriculture will implement WQ criteria</a:t>
            </a:r>
          </a:p>
          <a:p>
            <a:pPr lvl="2"/>
            <a:r>
              <a:rPr lang="en-US" dirty="0" smtClean="0"/>
              <a:t>Different from 6/30 language </a:t>
            </a:r>
          </a:p>
          <a:p>
            <a:pPr lvl="3"/>
            <a:r>
              <a:rPr lang="en-US" dirty="0" smtClean="0"/>
              <a:t>Describes generally how water quality standards are implemented on agricultural and rural lands</a:t>
            </a:r>
          </a:p>
          <a:p>
            <a:pPr lvl="3"/>
            <a:r>
              <a:rPr lang="en-US" dirty="0" smtClean="0"/>
              <a:t>Clarifies that agricultural activities are subject to TMDL load allocations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88BDD-E1AF-455E-B5FF-9EB746AB78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7564</TotalTime>
  <Words>660</Words>
  <Application>Microsoft Office PowerPoint</Application>
  <PresentationFormat>On-screen Show (4:3)</PresentationFormat>
  <Paragraphs>137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Textured</vt:lpstr>
      <vt:lpstr>Custom Design</vt:lpstr>
      <vt:lpstr>Slide 1</vt:lpstr>
      <vt:lpstr>Overview</vt:lpstr>
      <vt:lpstr>Clarify forest activities that are subject to WQS</vt:lpstr>
      <vt:lpstr>Slide 4</vt:lpstr>
      <vt:lpstr>Slide 5</vt:lpstr>
      <vt:lpstr>Slide 6</vt:lpstr>
      <vt:lpstr>Slide 7</vt:lpstr>
      <vt:lpstr>Slide 8</vt:lpstr>
      <vt:lpstr>3. Agriculture </vt:lpstr>
      <vt:lpstr>3. Agriculture </vt:lpstr>
      <vt:lpstr>4. Other Media </vt:lpstr>
      <vt:lpstr>Rule Revisions to Clarify NPS Regulation</vt:lpstr>
    </vt:vector>
  </TitlesOfParts>
  <Company>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wigalinski</dc:creator>
  <cp:lastModifiedBy>Andrea Matzke</cp:lastModifiedBy>
  <cp:revision>443</cp:revision>
  <dcterms:created xsi:type="dcterms:W3CDTF">2007-08-17T18:21:26Z</dcterms:created>
  <dcterms:modified xsi:type="dcterms:W3CDTF">2010-07-14T14:49:59Z</dcterms:modified>
</cp:coreProperties>
</file>