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  <p:sldMasterId id="2147483651" r:id="rId2"/>
  </p:sldMasterIdLst>
  <p:notesMasterIdLst>
    <p:notesMasterId r:id="rId15"/>
  </p:notesMasterIdLst>
  <p:handoutMasterIdLst>
    <p:handoutMasterId r:id="rId16"/>
  </p:handoutMasterIdLst>
  <p:sldIdLst>
    <p:sldId id="356" r:id="rId3"/>
    <p:sldId id="387" r:id="rId4"/>
    <p:sldId id="388" r:id="rId5"/>
    <p:sldId id="390" r:id="rId6"/>
    <p:sldId id="398" r:id="rId7"/>
    <p:sldId id="397" r:id="rId8"/>
    <p:sldId id="399" r:id="rId9"/>
    <p:sldId id="400" r:id="rId10"/>
    <p:sldId id="392" r:id="rId11"/>
    <p:sldId id="401" r:id="rId12"/>
    <p:sldId id="402" r:id="rId13"/>
    <p:sldId id="396" r:id="rId14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389"/>
    <a:srgbClr val="FFCC66"/>
    <a:srgbClr val="00FFFF"/>
    <a:srgbClr val="FF33CC"/>
    <a:srgbClr val="009900"/>
    <a:srgbClr val="CC0000"/>
    <a:srgbClr val="FFCC99"/>
    <a:srgbClr val="996633"/>
    <a:srgbClr val="66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5393" autoAdjust="0"/>
  </p:normalViewPr>
  <p:slideViewPr>
    <p:cSldViewPr>
      <p:cViewPr varScale="1">
        <p:scale>
          <a:sx n="69" d="100"/>
          <a:sy n="69" d="100"/>
        </p:scale>
        <p:origin x="-160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2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337" cy="464185"/>
          </a:xfrm>
          <a:prstGeom prst="rect">
            <a:avLst/>
          </a:prstGeom>
        </p:spPr>
        <p:txBody>
          <a:bodyPr vert="horz" lIns="93031" tIns="46516" rIns="93031" bIns="46516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63744" y="0"/>
            <a:ext cx="3032337" cy="464185"/>
          </a:xfrm>
          <a:prstGeom prst="rect">
            <a:avLst/>
          </a:prstGeom>
        </p:spPr>
        <p:txBody>
          <a:bodyPr vert="horz" lIns="93031" tIns="46516" rIns="93031" bIns="46516" rtlCol="0"/>
          <a:lstStyle>
            <a:lvl1pPr algn="r">
              <a:defRPr sz="1200"/>
            </a:lvl1pPr>
          </a:lstStyle>
          <a:p>
            <a:pPr>
              <a:defRPr/>
            </a:pPr>
            <a:fld id="{DC391367-4466-433B-8D30-7F9237B9B852}" type="datetimeFigureOut">
              <a:rPr lang="en-US"/>
              <a:pPr>
                <a:defRPr/>
              </a:pPr>
              <a:t>7/14/2010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32337" cy="464185"/>
          </a:xfrm>
          <a:prstGeom prst="rect">
            <a:avLst/>
          </a:prstGeom>
        </p:spPr>
        <p:txBody>
          <a:bodyPr vert="horz" lIns="93031" tIns="46516" rIns="93031" bIns="46516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63744" y="8817904"/>
            <a:ext cx="3032337" cy="464185"/>
          </a:xfrm>
          <a:prstGeom prst="rect">
            <a:avLst/>
          </a:prstGeom>
        </p:spPr>
        <p:txBody>
          <a:bodyPr vert="horz" lIns="93031" tIns="46516" rIns="93031" bIns="46516" rtlCol="0" anchor="b"/>
          <a:lstStyle>
            <a:lvl1pPr algn="r">
              <a:defRPr sz="1200"/>
            </a:lvl1pPr>
          </a:lstStyle>
          <a:p>
            <a:pPr>
              <a:defRPr/>
            </a:pPr>
            <a:fld id="{6DABCE48-4203-4D49-BA7D-2042C3C9D9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337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744" y="0"/>
            <a:ext cx="3032337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9770" y="4409758"/>
            <a:ext cx="5598160" cy="4177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7904"/>
            <a:ext cx="3032337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744" y="8817904"/>
            <a:ext cx="3032337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49BBC1D8-7F79-415D-AC06-61F82504FF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BBC1D8-7F79-415D-AC06-61F82504FFC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Next we clarify that forest operations are subject to TMDL LA.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 propose to use this language for 340-041-0007 statewide narrative criteria and 340-041-0061 other implementation of water quality criteria.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 are not proposing to change 340-041-0028 since it deals only with temperature.  </a:t>
            </a:r>
          </a:p>
          <a:p>
            <a:endParaRPr lang="en-US" b="0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BBC1D8-7F79-415D-AC06-61F82504FFC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BBC1D8-7F79-415D-AC06-61F82504FFC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BBC1D8-7F79-415D-AC06-61F82504FFC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BBC1D8-7F79-415D-AC06-61F82504FFC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BBC1D8-7F79-415D-AC06-61F82504FFC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BBC1D8-7F79-415D-AC06-61F82504FFC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BBC1D8-7F79-415D-AC06-61F82504FFC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Next we clarify that forest operations are subject to TMDL LA.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 propose to use this language for 340-041-0007 statewide narrative criteria and 340-041-0061 other implementation of water quality criteria.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 are not proposing to change 340-041-0028 since it deals only with temperature.  </a:t>
            </a:r>
          </a:p>
          <a:p>
            <a:endParaRPr lang="en-US" b="0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BBC1D8-7F79-415D-AC06-61F82504FFC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Next we clarify that forest operations are subject to TMDL LA.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 propose to use this language for 340-041-0007 statewide narrative criteria and 340-041-0061 other implementation of water quality criteria.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 are not proposing to change 340-041-0028 since it deals only with temperature.  </a:t>
            </a:r>
          </a:p>
          <a:p>
            <a:endParaRPr lang="en-US" b="0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BBC1D8-7F79-415D-AC06-61F82504FFC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1"/>
          <p:cNvSpPr txBox="1">
            <a:spLocks noChangeArrowheads="1"/>
          </p:cNvSpPr>
          <p:nvPr userDrawn="1"/>
        </p:nvSpPr>
        <p:spPr bwMode="auto">
          <a:xfrm>
            <a:off x="3352800" y="5943600"/>
            <a:ext cx="3505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A National Perspective on Watershed-Based Planning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762000" y="3886200"/>
            <a:ext cx="7696200" cy="1295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000"/>
            </a:lvl1pPr>
          </a:lstStyle>
          <a:p>
            <a:r>
              <a:rPr lang="en-US"/>
              <a:t>EPA Region 9 Tribal NPS Workshop</a:t>
            </a:r>
          </a:p>
          <a:p>
            <a:r>
              <a:rPr lang="en-US"/>
              <a:t>Dry Creek Rancheria</a:t>
            </a:r>
          </a:p>
          <a:p>
            <a:r>
              <a:rPr lang="en-US"/>
              <a:t>September 25, 2007</a:t>
            </a:r>
          </a:p>
          <a:p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1E9816-5564-4005-89A1-4708342607EF}" type="slidenum">
              <a:rPr lang="en-US"/>
              <a:pPr>
                <a:defRPr/>
              </a:pPr>
              <a:t>‹#›</a:t>
            </a:fld>
            <a:r>
              <a:rPr lang="en-US"/>
              <a:t>1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5E8B16-D63F-4B51-B46B-B6BF44F884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BA2874-3323-4241-93AF-D467F28D12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FEB019-E699-418D-B25D-47E6E7E8B1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50650E-3408-4A79-A74B-365C127D1C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00DBD7-5427-4660-AB98-AC431C2A63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53500B-D198-482B-B626-66F3336110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4BB06-7654-49F6-B097-F5EF0C151D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2E0571-0A50-4FF4-818C-39469E7215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527389-005C-4892-8C8C-77E812E4E6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884BCE-3D39-4C5B-8BCD-41A8F2DDAA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effectLst/>
              </a:defRPr>
            </a:lvl1pPr>
            <a:lvl2pPr>
              <a:defRPr>
                <a:effectLst/>
              </a:defRPr>
            </a:lvl2pPr>
            <a:lvl3pPr>
              <a:defRPr>
                <a:effectLst/>
              </a:defRPr>
            </a:lvl3pPr>
            <a:lvl4pPr>
              <a:defRPr>
                <a:effectLst/>
              </a:defRPr>
            </a:lvl4pPr>
            <a:lvl5pPr>
              <a:defRPr>
                <a:effectLst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188BDD-E1AF-455E-B5FF-9EB746AB78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F71E03-4828-4D4A-BF87-0136D9BCF7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0F86F-69A4-4A80-BED6-F9B8482D10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99D750-62E1-4B4B-BD16-463F84D350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B960D0-958A-4B07-9241-CCE064E58E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3BA06C-D156-4A32-A225-1C8D3E4C5C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E3BA81-0F2D-4AF0-8D51-E7377CEEFD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7DD65B-AAB9-4C2E-A68F-3A0E7DA694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5250EC-9A07-4305-973A-49E22D3086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6659A4-1962-41FF-8629-C910821D1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A578D9-4A09-4211-8344-7ACC905432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C299513E-A16D-4F14-9D56-BEACFAC114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6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fld id="{040FD5D7-AFF1-4A4E-B448-29F4D21081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alphaModFix amt="45000"/>
            <a:lum/>
          </a:blip>
          <a:srcRect/>
          <a:stretch>
            <a:fillRect l="-22000"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EF1514-A3C8-4D20-A8B7-7E768D74D11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685800" y="1828800"/>
            <a:ext cx="81534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4400" b="1" kern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Rule Revisions to Clarify NPS Regulation</a:t>
            </a:r>
          </a:p>
          <a:p>
            <a:pPr algn="ctr" eaLnBrk="1" hangingPunct="1">
              <a:defRPr/>
            </a:pPr>
            <a:endParaRPr lang="en-US" sz="4400" b="1" kern="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ctr" eaLnBrk="1" hangingPunct="1">
              <a:defRPr/>
            </a:pPr>
            <a:r>
              <a:rPr lang="en-US" sz="3200" b="1" kern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July 15</a:t>
            </a:r>
            <a:r>
              <a:rPr lang="en-US" sz="3200" b="1" kern="0" baseline="30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th</a:t>
            </a:r>
            <a:r>
              <a:rPr lang="en-US" sz="3200" b="1" kern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Non-NPDES Meeting</a:t>
            </a:r>
          </a:p>
          <a:p>
            <a:pPr algn="ctr" eaLnBrk="1" hangingPunct="1">
              <a:defRPr/>
            </a:pPr>
            <a:r>
              <a:rPr lang="en-US" sz="4400" b="1" kern="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4400" b="1" kern="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</a:br>
            <a:endParaRPr lang="en-US" sz="4400" kern="0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6" name="Picture 5" descr="black and white logo_small.T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" y="228600"/>
            <a:ext cx="685800" cy="12493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125" name="Text Box 9"/>
          <p:cNvSpPr txBox="1">
            <a:spLocks noChangeArrowheads="1"/>
          </p:cNvSpPr>
          <p:nvPr/>
        </p:nvSpPr>
        <p:spPr bwMode="auto">
          <a:xfrm>
            <a:off x="152400" y="6324600"/>
            <a:ext cx="3810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70C0"/>
                </a:solidFill>
                <a:latin typeface="Century Gothic" pitchFamily="34" charset="0"/>
              </a:rPr>
              <a:t>Presented by </a:t>
            </a:r>
            <a:r>
              <a:rPr lang="en-US" b="1" dirty="0" smtClean="0">
                <a:solidFill>
                  <a:srgbClr val="0070C0"/>
                </a:solidFill>
                <a:latin typeface="Century Gothic" pitchFamily="34" charset="0"/>
              </a:rPr>
              <a:t>Gene Foster</a:t>
            </a:r>
            <a:endParaRPr lang="en-US" b="1" dirty="0">
              <a:solidFill>
                <a:srgbClr val="0070C0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371600"/>
          </a:xfrm>
        </p:spPr>
        <p:txBody>
          <a:bodyPr/>
          <a:lstStyle/>
          <a:p>
            <a:pPr marL="742950" indent="-742950"/>
            <a:r>
              <a:rPr lang="en-US" dirty="0" smtClean="0"/>
              <a:t>3. Agriculture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14800"/>
          </a:xfrm>
        </p:spPr>
        <p:txBody>
          <a:bodyPr/>
          <a:lstStyle/>
          <a:p>
            <a:pPr marL="914400" lvl="1" indent="-514350"/>
            <a:r>
              <a:rPr lang="en-US" dirty="0" smtClean="0"/>
              <a:t>340-042-0080 (2) Implementing a Total Maximum Daily Load</a:t>
            </a:r>
          </a:p>
          <a:p>
            <a:pPr lvl="2"/>
            <a:r>
              <a:rPr lang="en-US" dirty="0" smtClean="0"/>
              <a:t>Explains how ODA and DEQ will implement TMDLs on rural and agricultural lands</a:t>
            </a:r>
          </a:p>
          <a:p>
            <a:pPr lvl="2"/>
            <a:r>
              <a:rPr lang="en-US" dirty="0" smtClean="0"/>
              <a:t>Different from 6/30 language</a:t>
            </a:r>
          </a:p>
          <a:p>
            <a:pPr lvl="3"/>
            <a:r>
              <a:rPr lang="en-US" dirty="0" err="1" smtClean="0"/>
              <a:t>AgWQMA</a:t>
            </a:r>
            <a:r>
              <a:rPr lang="en-US" dirty="0" smtClean="0"/>
              <a:t> plans and rules are the mechanism unless TMDLs indicate otherwise </a:t>
            </a:r>
          </a:p>
          <a:p>
            <a:pPr lvl="3"/>
            <a:r>
              <a:rPr lang="en-US" dirty="0" smtClean="0"/>
              <a:t>Clarifies DEQ could impose additional BMPs if </a:t>
            </a:r>
            <a:r>
              <a:rPr lang="en-US" dirty="0" err="1" smtClean="0"/>
              <a:t>AgWQMAP</a:t>
            </a:r>
            <a:r>
              <a:rPr lang="en-US" dirty="0" smtClean="0"/>
              <a:t> is not adequate for TMDL implementation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188BDD-E1AF-455E-B5FF-9EB746AB788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371600"/>
          </a:xfrm>
        </p:spPr>
        <p:txBody>
          <a:bodyPr/>
          <a:lstStyle/>
          <a:p>
            <a:pPr marL="742950" indent="-742950"/>
            <a:r>
              <a:rPr lang="en-US" dirty="0" smtClean="0"/>
              <a:t>4. Other Media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14800"/>
          </a:xfrm>
        </p:spPr>
        <p:txBody>
          <a:bodyPr/>
          <a:lstStyle/>
          <a:p>
            <a:pPr lvl="1"/>
            <a:r>
              <a:rPr lang="en-US" dirty="0" smtClean="0"/>
              <a:t>340-42-0040 Establishing Total Maximum Daily Load </a:t>
            </a:r>
          </a:p>
          <a:p>
            <a:pPr lvl="2"/>
            <a:r>
              <a:rPr lang="en-US" dirty="0" smtClean="0"/>
              <a:t>Clarify DEQ’s authority to assign an individual load allocation to air and land sources in TMDLs.</a:t>
            </a:r>
          </a:p>
          <a:p>
            <a:pPr lvl="2"/>
            <a:r>
              <a:rPr lang="en-US" dirty="0" smtClean="0"/>
              <a:t>The mechanism for addressing TMDL allocations through other media programs still needs to be defined and described. </a:t>
            </a:r>
          </a:p>
          <a:p>
            <a:pPr lvl="2"/>
            <a:r>
              <a:rPr lang="en-US" dirty="0" smtClean="0"/>
              <a:t>Different from 6/30 language</a:t>
            </a:r>
          </a:p>
          <a:p>
            <a:pPr lvl="3"/>
            <a:r>
              <a:rPr lang="en-US" dirty="0" smtClean="0"/>
              <a:t>Specifies sources, i.e.  runoff, deposition, soil contamination and groundwater discharges </a:t>
            </a:r>
          </a:p>
          <a:p>
            <a:pPr lvl="3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188BDD-E1AF-455E-B5FF-9EB746AB788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Rule Revisions to Clarify NPS Regulation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Proposed revisions </a:t>
            </a:r>
          </a:p>
          <a:p>
            <a:pPr lvl="1"/>
            <a:r>
              <a:rPr lang="en-US" dirty="0" smtClean="0"/>
              <a:t>Do not directly reduce nonpoint sources of toxic pollution, but…  </a:t>
            </a:r>
          </a:p>
          <a:p>
            <a:pPr lvl="1"/>
            <a:r>
              <a:rPr lang="en-US" dirty="0" smtClean="0"/>
              <a:t>Facilitate WQS compliance and TMDL implementation by clarifying how nonpoint sources are regulated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188BDD-E1AF-455E-B5FF-9EB746AB788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/>
          <a:lstStyle/>
          <a:p>
            <a:pPr marL="742950" indent="-742950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19600"/>
          </a:xfrm>
        </p:spPr>
        <p:txBody>
          <a:bodyPr/>
          <a:lstStyle/>
          <a:p>
            <a:pPr marL="1314450" lvl="2" indent="-514350">
              <a:buFont typeface="+mj-lt"/>
              <a:buAutoNum type="arabicPeriod"/>
            </a:pPr>
            <a:r>
              <a:rPr lang="en-US" dirty="0" smtClean="0"/>
              <a:t>Clarify forest activities that are subject to Water Quality Standards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dirty="0" smtClean="0"/>
              <a:t>Clarify rule for forestry nonpoint sources </a:t>
            </a:r>
          </a:p>
          <a:p>
            <a:pPr marL="1771650" lvl="3" indent="-514350"/>
            <a:r>
              <a:rPr lang="en-US" dirty="0" smtClean="0"/>
              <a:t>340-041-0007(5)</a:t>
            </a:r>
          </a:p>
          <a:p>
            <a:pPr marL="1771650" lvl="3" indent="-514350"/>
            <a:r>
              <a:rPr lang="en-US" dirty="0" smtClean="0"/>
              <a:t>340-041-0061(11)</a:t>
            </a:r>
          </a:p>
          <a:p>
            <a:pPr marL="1771650" lvl="3" indent="-514350"/>
            <a:r>
              <a:rPr lang="en-US" dirty="0" smtClean="0"/>
              <a:t>340-042-0080(2)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dirty="0" smtClean="0"/>
              <a:t>Clarify rule for agricultural nonpoint sources</a:t>
            </a:r>
          </a:p>
          <a:p>
            <a:pPr marL="1771650" lvl="3" indent="-514350"/>
            <a:r>
              <a:rPr lang="en-US" dirty="0" smtClean="0"/>
              <a:t>340-041-0061(12)</a:t>
            </a:r>
          </a:p>
          <a:p>
            <a:pPr marL="1771650" lvl="3" indent="-514350"/>
            <a:r>
              <a:rPr lang="en-US" dirty="0" smtClean="0"/>
              <a:t>340-042-0080(2)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dirty="0" smtClean="0"/>
              <a:t>Clarify rule for other media </a:t>
            </a:r>
          </a:p>
          <a:p>
            <a:pPr marL="1771650" lvl="3" indent="-514350"/>
            <a:r>
              <a:rPr lang="en-US" dirty="0" smtClean="0"/>
              <a:t>340-042-0040(4)(h)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188BDD-E1AF-455E-B5FF-9EB746AB788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 dirty="0" smtClean="0"/>
              <a:t>Clarify forest activities that are subject to WQS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DEQ will clarify through a memo instead of rule</a:t>
            </a:r>
          </a:p>
          <a:p>
            <a:pPr lvl="1"/>
            <a:r>
              <a:rPr lang="en-US" dirty="0" smtClean="0"/>
              <a:t>Many details are hard to capture in rule</a:t>
            </a:r>
          </a:p>
          <a:p>
            <a:pPr lvl="1"/>
            <a:r>
              <a:rPr lang="en-US" dirty="0" smtClean="0"/>
              <a:t>AG advised to clarify in a separate document</a:t>
            </a:r>
          </a:p>
          <a:p>
            <a:pPr lvl="1"/>
            <a:r>
              <a:rPr lang="en-US" dirty="0" smtClean="0"/>
              <a:t>DEQ and ODF worked on clarifying jurisdictions for forest conversion in an MOA (2007)</a:t>
            </a:r>
          </a:p>
          <a:p>
            <a:pPr lvl="1">
              <a:buNone/>
            </a:pPr>
            <a:endParaRPr lang="en-US" b="1" dirty="0" smtClean="0"/>
          </a:p>
          <a:p>
            <a:pPr marL="342900" lvl="1" indent="-342900">
              <a:buClr>
                <a:schemeClr val="hlink"/>
              </a:buClr>
            </a:pPr>
            <a:endParaRPr lang="en-US" b="1" dirty="0" smtClean="0"/>
          </a:p>
          <a:p>
            <a:pPr lvl="1">
              <a:buFont typeface="Wingdings" pitchFamily="2" charset="2"/>
              <a:buChar char="§"/>
            </a:pPr>
            <a:endParaRPr lang="en-US" b="1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188BDD-E1AF-455E-B5FF-9EB746AB788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/>
            <a:r>
              <a:rPr lang="en-US" dirty="0" smtClean="0"/>
              <a:t>Clarify rule for forestry nonpoint sources </a:t>
            </a:r>
          </a:p>
          <a:p>
            <a:pPr marL="914400" lvl="1" indent="-514350"/>
            <a:r>
              <a:rPr lang="en-US" dirty="0" smtClean="0"/>
              <a:t>340-041-0007(5)Statewide Narrative Criteria</a:t>
            </a:r>
          </a:p>
          <a:p>
            <a:pPr marL="914400" lvl="1" indent="-514350"/>
            <a:r>
              <a:rPr lang="en-US" dirty="0" smtClean="0"/>
              <a:t>340-041-0061(11) Other implementation of Water Quality Criteria</a:t>
            </a:r>
          </a:p>
          <a:p>
            <a:pPr marL="914400" lvl="1" indent="-514350"/>
            <a:r>
              <a:rPr lang="en-US" dirty="0" smtClean="0"/>
              <a:t>340-042-0080 (2) Implementing a Total Maximum Daily Load</a:t>
            </a:r>
          </a:p>
          <a:p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188BDD-E1AF-455E-B5FF-9EB746AB788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5334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742950" marR="0" lvl="0" indent="-7429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en-US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Forestry – Summary 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340-041-0007 Statewide Narrative Criteria</a:t>
            </a:r>
          </a:p>
          <a:p>
            <a:pPr lvl="2"/>
            <a:r>
              <a:rPr lang="en-US" dirty="0" smtClean="0"/>
              <a:t>Statewide narrative criteria – no numeric values </a:t>
            </a:r>
          </a:p>
          <a:p>
            <a:pPr lvl="2"/>
            <a:r>
              <a:rPr lang="en-US" dirty="0" smtClean="0"/>
              <a:t>logging and forest management activities must meet the water quality standards</a:t>
            </a:r>
          </a:p>
          <a:p>
            <a:pPr lvl="2"/>
            <a:r>
              <a:rPr lang="en-US" dirty="0" smtClean="0"/>
              <a:t>Different from 6/30 language </a:t>
            </a:r>
          </a:p>
          <a:p>
            <a:pPr lvl="3"/>
            <a:r>
              <a:rPr lang="en-US" dirty="0" smtClean="0"/>
              <a:t>Broader statement that addresses federal forestland in addition to private and state forestland</a:t>
            </a:r>
          </a:p>
          <a:p>
            <a:pPr lvl="3"/>
            <a:r>
              <a:rPr lang="en-US" dirty="0" smtClean="0"/>
              <a:t>Language that describes the existing statutes related to state and private forestlands</a:t>
            </a:r>
          </a:p>
          <a:p>
            <a:pPr lvl="1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188BDD-E1AF-455E-B5FF-9EB746AB788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5334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742950" lvl="0" indent="-742950" algn="ctr">
              <a:buFont typeface="+mj-lt"/>
              <a:buAutoNum type="arabicPeriod" startAt="2"/>
              <a:defRPr/>
            </a:pPr>
            <a:r>
              <a:rPr lang="en-US" sz="4400" b="1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Forestry</a:t>
            </a:r>
            <a:endParaRPr lang="en-US" sz="4400" b="1" kern="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340-041-0061(11) Other implementation of Water Quality Criteria</a:t>
            </a:r>
          </a:p>
          <a:p>
            <a:pPr lvl="2"/>
            <a:r>
              <a:rPr lang="en-US" dirty="0" smtClean="0"/>
              <a:t>Section in a rule that describes how forestry will implement WQ criteria</a:t>
            </a:r>
          </a:p>
          <a:p>
            <a:pPr lvl="2"/>
            <a:r>
              <a:rPr lang="en-US" dirty="0" smtClean="0"/>
              <a:t>Different from 6/30 language </a:t>
            </a:r>
          </a:p>
          <a:p>
            <a:pPr lvl="3"/>
            <a:r>
              <a:rPr lang="en-US" dirty="0" smtClean="0"/>
              <a:t>Describes generally how water quality standards are implemented on private and state forestland</a:t>
            </a:r>
          </a:p>
          <a:p>
            <a:pPr lvl="3"/>
            <a:r>
              <a:rPr lang="en-US" dirty="0" smtClean="0"/>
              <a:t>Clarifies that private and state forest activities are subject to TMDL load allocations 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188BDD-E1AF-455E-B5FF-9EB746AB788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5334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742950" lvl="0" indent="-742950" algn="ctr">
              <a:buFont typeface="+mj-lt"/>
              <a:buAutoNum type="arabicPeriod" startAt="2"/>
              <a:defRPr/>
            </a:pPr>
            <a:r>
              <a:rPr lang="en-US" sz="4400" b="1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Forestry</a:t>
            </a:r>
            <a:endParaRPr lang="en-US" sz="4400" b="1" kern="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340-042-0080(2) Implementing a Total Maximum Daily Load </a:t>
            </a:r>
          </a:p>
          <a:p>
            <a:pPr lvl="2"/>
            <a:r>
              <a:rPr lang="en-US" dirty="0" smtClean="0"/>
              <a:t>Explains how ODF and DEQ will implement TMDLs on private and state forestland</a:t>
            </a:r>
          </a:p>
          <a:p>
            <a:pPr lvl="2"/>
            <a:r>
              <a:rPr lang="en-US" dirty="0" smtClean="0"/>
              <a:t>Different from 6/30 language</a:t>
            </a:r>
          </a:p>
          <a:p>
            <a:pPr lvl="3"/>
            <a:r>
              <a:rPr lang="en-US" dirty="0" smtClean="0"/>
              <a:t>FPA BMPs are the mechanism unless TMDLs indicate otherwise </a:t>
            </a:r>
          </a:p>
          <a:p>
            <a:pPr lvl="3"/>
            <a:r>
              <a:rPr lang="en-US" dirty="0" smtClean="0"/>
              <a:t>Clarifies DEQ could impose additional BMPs if FPA is not adequate for TMDL implementation</a:t>
            </a:r>
          </a:p>
          <a:p>
            <a:pPr lvl="3"/>
            <a:endParaRPr lang="en-US" dirty="0" smtClean="0"/>
          </a:p>
          <a:p>
            <a:pPr lvl="3"/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pPr lvl="3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188BDD-E1AF-455E-B5FF-9EB746AB788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5334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742950" lvl="0" indent="-742950" algn="ctr">
              <a:buFont typeface="+mj-lt"/>
              <a:buAutoNum type="arabicPeriod" startAt="2"/>
              <a:defRPr/>
            </a:pPr>
            <a:r>
              <a:rPr lang="en-US" sz="4400" b="1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Forestry</a:t>
            </a:r>
            <a:endParaRPr lang="en-US" sz="4400" b="1" kern="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/>
            <a:r>
              <a:rPr lang="en-US" dirty="0" smtClean="0"/>
              <a:t>Clarify rule for agricultural nonpoint sources </a:t>
            </a:r>
          </a:p>
          <a:p>
            <a:pPr marL="914400" lvl="1" indent="-514350"/>
            <a:r>
              <a:rPr lang="en-US" dirty="0" smtClean="0"/>
              <a:t>340-041-0061(12) Other implementation of Water Quality Criteria</a:t>
            </a:r>
          </a:p>
          <a:p>
            <a:pPr marL="914400" lvl="1" indent="-514350"/>
            <a:r>
              <a:rPr lang="en-US" dirty="0" smtClean="0"/>
              <a:t>340-042-0080 (2) Implementing a Total Maximum Daily Load</a:t>
            </a:r>
          </a:p>
          <a:p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188BDD-E1AF-455E-B5FF-9EB746AB7884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5334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742950" marR="0" lvl="0" indent="-7429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4400" b="1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j-ea"/>
                <a:cs typeface="+mj-cs"/>
              </a:rPr>
              <a:t>3. Agriculture - Summary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371600"/>
          </a:xfrm>
        </p:spPr>
        <p:txBody>
          <a:bodyPr/>
          <a:lstStyle/>
          <a:p>
            <a:pPr marL="742950" indent="-742950"/>
            <a:r>
              <a:rPr lang="en-US" dirty="0" smtClean="0"/>
              <a:t>3. Agriculture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14800"/>
          </a:xfrm>
        </p:spPr>
        <p:txBody>
          <a:bodyPr/>
          <a:lstStyle/>
          <a:p>
            <a:pPr lvl="1"/>
            <a:r>
              <a:rPr lang="en-US" dirty="0" smtClean="0"/>
              <a:t>340-041-0061(12) Other implementation of Water Quality Criteria</a:t>
            </a:r>
          </a:p>
          <a:p>
            <a:pPr lvl="2"/>
            <a:r>
              <a:rPr lang="en-US" dirty="0" smtClean="0"/>
              <a:t>Section in a rule that describes how agriculture will implement WQ criteria</a:t>
            </a:r>
          </a:p>
          <a:p>
            <a:pPr lvl="2"/>
            <a:r>
              <a:rPr lang="en-US" dirty="0" smtClean="0"/>
              <a:t>Different from 6/30 language </a:t>
            </a:r>
          </a:p>
          <a:p>
            <a:pPr lvl="3"/>
            <a:r>
              <a:rPr lang="en-US" dirty="0" smtClean="0"/>
              <a:t>Describes generally how water quality standards are implemented on agricultural and rural lands</a:t>
            </a:r>
          </a:p>
          <a:p>
            <a:pPr lvl="3"/>
            <a:r>
              <a:rPr lang="en-US" dirty="0" smtClean="0"/>
              <a:t>Clarifies that agricultural activities are subject to TMDL load allocations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188BDD-E1AF-455E-B5FF-9EB746AB788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Tahoma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7564</TotalTime>
  <Words>660</Words>
  <Application>Microsoft Office PowerPoint</Application>
  <PresentationFormat>On-screen Show (4:3)</PresentationFormat>
  <Paragraphs>137</Paragraphs>
  <Slides>12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Textured</vt:lpstr>
      <vt:lpstr>Custom Design</vt:lpstr>
      <vt:lpstr>Slide 1</vt:lpstr>
      <vt:lpstr>Overview</vt:lpstr>
      <vt:lpstr>Clarify forest activities that are subject to WQS</vt:lpstr>
      <vt:lpstr>Slide 4</vt:lpstr>
      <vt:lpstr>Slide 5</vt:lpstr>
      <vt:lpstr>Slide 6</vt:lpstr>
      <vt:lpstr>Slide 7</vt:lpstr>
      <vt:lpstr>Slide 8</vt:lpstr>
      <vt:lpstr>3. Agriculture </vt:lpstr>
      <vt:lpstr>3. Agriculture </vt:lpstr>
      <vt:lpstr>4. Other Media </vt:lpstr>
      <vt:lpstr>Rule Revisions to Clarify NPS Regulation</vt:lpstr>
    </vt:vector>
  </TitlesOfParts>
  <Company>EPA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wigalinski</dc:creator>
  <cp:lastModifiedBy>Andrea Matzke</cp:lastModifiedBy>
  <cp:revision>443</cp:revision>
  <dcterms:created xsi:type="dcterms:W3CDTF">2007-08-17T18:21:26Z</dcterms:created>
  <dcterms:modified xsi:type="dcterms:W3CDTF">2010-07-14T14:49:59Z</dcterms:modified>
</cp:coreProperties>
</file>