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1"/>
  </p:notesMasterIdLst>
  <p:handoutMasterIdLst>
    <p:handoutMasterId r:id="rId12"/>
  </p:handoutMasterIdLst>
  <p:sldIdLst>
    <p:sldId id="473" r:id="rId2"/>
    <p:sldId id="498" r:id="rId3"/>
    <p:sldId id="499" r:id="rId4"/>
    <p:sldId id="514" r:id="rId5"/>
    <p:sldId id="510" r:id="rId6"/>
    <p:sldId id="511" r:id="rId7"/>
    <p:sldId id="512" r:id="rId8"/>
    <p:sldId id="513" r:id="rId9"/>
    <p:sldId id="509" r:id="rId1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gal" initials="jw" lastIdx="2" clrIdx="0"/>
  <p:cmAuthor id="1" name="BKHOPE" initials="BKH"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clrMru>
    <a:srgbClr val="FF99FF"/>
    <a:srgbClr val="FF3300"/>
    <a:srgbClr val="99FF66"/>
    <a:srgbClr val="FFFF99"/>
    <a:srgbClr val="004B96"/>
    <a:srgbClr val="FF9900"/>
    <a:srgbClr val="FFFF66"/>
    <a:srgbClr val="FFCCFF"/>
    <a:srgbClr val="CCFF66"/>
    <a:srgbClr val="9DDBD4"/>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7" autoAdjust="0"/>
    <p:restoredTop sz="65951" autoAdjust="0"/>
  </p:normalViewPr>
  <p:slideViewPr>
    <p:cSldViewPr>
      <p:cViewPr varScale="1">
        <p:scale>
          <a:sx n="60" d="100"/>
          <a:sy n="60" d="100"/>
        </p:scale>
        <p:origin x="-16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9" d="100"/>
          <a:sy n="69" d="100"/>
        </p:scale>
        <p:origin x="-2802" y="-102"/>
      </p:cViewPr>
      <p:guideLst>
        <p:guide orient="horz" pos="2928"/>
        <p:guide pos="2208"/>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76" tIns="46588" rIns="93176" bIns="46588" rtlCol="0"/>
          <a:lstStyle>
            <a:lvl1pPr algn="r">
              <a:defRPr sz="1200"/>
            </a:lvl1pPr>
          </a:lstStyle>
          <a:p>
            <a:fld id="{51C1DB27-041A-4D85-982E-EE7015BFB598}" type="datetimeFigureOut">
              <a:rPr lang="en-US" smtClean="0"/>
              <a:pPr/>
              <a:t>7/14/2010</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76" tIns="46588" rIns="93176" bIns="46588" rtlCol="0" anchor="b"/>
          <a:lstStyle>
            <a:lvl1pPr algn="r">
              <a:defRPr sz="1200"/>
            </a:lvl1pPr>
          </a:lstStyle>
          <a:p>
            <a:fld id="{A11FB2A4-79CB-49A6-BFCA-8D38641D14D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2A52A95F-AB4A-41CC-9FBA-2E09B5821C99}" type="datetimeFigureOut">
              <a:rPr lang="en-US" smtClean="0"/>
              <a:pPr/>
              <a:t>7/14/2010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6" tIns="46588" rIns="93176" bIns="4658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6" tIns="46588" rIns="93176" bIns="46588" rtlCol="0" anchor="b"/>
          <a:lstStyle>
            <a:lvl1pPr algn="r">
              <a:defRPr sz="1200"/>
            </a:lvl1pPr>
          </a:lstStyle>
          <a:p>
            <a:fld id="{22955E73-1581-4EC7-8F66-AF495669DCD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baseline="0" dirty="0" smtClean="0"/>
              <a:t>-MI, MN, and OH MDV provisions all include exceptions to the prohibition against new dischargers (e.g. alleviate imminent danger, CERCLA)</a:t>
            </a:r>
          </a:p>
          <a:p>
            <a:pPr>
              <a:buFontTx/>
              <a:buNone/>
            </a:pPr>
            <a:endParaRPr lang="en-US" baseline="0" dirty="0" smtClean="0"/>
          </a:p>
          <a:p>
            <a:pPr>
              <a:buFontTx/>
              <a:buNone/>
            </a:pPr>
            <a:r>
              <a:rPr lang="en-US" baseline="0" dirty="0" smtClean="0"/>
              <a:t>-REMEMBER to point out the inconsistent language (DEQ reviews variance </a:t>
            </a:r>
            <a:r>
              <a:rPr lang="en-US" baseline="0" dirty="0" err="1" smtClean="0"/>
              <a:t>req</a:t>
            </a:r>
            <a:r>
              <a:rPr lang="en-US" baseline="0" dirty="0" smtClean="0"/>
              <a:t>) in the comment  here</a:t>
            </a: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baseline="0" dirty="0" smtClean="0"/>
              <a:t>-</a:t>
            </a:r>
            <a:r>
              <a:rPr lang="en-US" baseline="0" dirty="0" smtClean="0"/>
              <a:t>DEQ does not yet know of the precise mechanism for doing this—e.g</a:t>
            </a:r>
            <a:r>
              <a:rPr lang="en-US" baseline="0" dirty="0" smtClean="0"/>
              <a:t>. Klamath Dam removals</a:t>
            </a:r>
          </a:p>
          <a:p>
            <a:pPr>
              <a:buFontTx/>
              <a:buNone/>
            </a:pPr>
            <a:r>
              <a:rPr lang="en-US" baseline="0" dirty="0" smtClean="0"/>
              <a:t>-Does not appear that any of the 6 conditions for granting a variance would be applicable to this, so would need a 7</a:t>
            </a:r>
            <a:r>
              <a:rPr lang="en-US" baseline="30000" dirty="0" smtClean="0"/>
              <a:t>th</a:t>
            </a:r>
            <a:r>
              <a:rPr lang="en-US" baseline="0" dirty="0" smtClean="0"/>
              <a:t> conditions to reflect this </a:t>
            </a:r>
          </a:p>
          <a:p>
            <a:pPr>
              <a:buFontTx/>
              <a:buNone/>
            </a:pPr>
            <a:r>
              <a:rPr lang="en-US" baseline="0" dirty="0" smtClean="0"/>
              <a:t>-There may be a more preferred alternative in developing a specific provision for circumstances such as these</a:t>
            </a:r>
          </a:p>
          <a:p>
            <a:pPr>
              <a:buFontTx/>
              <a:buNone/>
            </a:pPr>
            <a:r>
              <a:rPr lang="en-US" baseline="0" dirty="0" smtClean="0"/>
              <a:t>-What would be the concerns from the group if this exception was added</a:t>
            </a:r>
            <a:r>
              <a:rPr lang="en-US" baseline="0" dirty="0" smtClean="0"/>
              <a:t>?</a:t>
            </a:r>
          </a:p>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buFontTx/>
              <a:buNone/>
            </a:pPr>
            <a:r>
              <a:rPr lang="en-US" baseline="0" dirty="0" smtClean="0"/>
              <a:t>-</a:t>
            </a:r>
            <a:r>
              <a:rPr lang="en-US" baseline="0" dirty="0" err="1" smtClean="0"/>
              <a:t>Antideg</a:t>
            </a:r>
            <a:r>
              <a:rPr lang="en-US" baseline="0" dirty="0" smtClean="0"/>
              <a:t> </a:t>
            </a:r>
            <a:r>
              <a:rPr lang="en-US" baseline="0" dirty="0" smtClean="0"/>
              <a:t>language in 131.12(a)(2) – i.e. </a:t>
            </a:r>
            <a:r>
              <a:rPr lang="en-US" dirty="0" smtClean="0"/>
              <a:t>that allowing lower water quality </a:t>
            </a:r>
            <a:r>
              <a:rPr lang="en-US" b="1" dirty="0" smtClean="0"/>
              <a:t>is necessary to accommodate important economic or social development in the area in which the waters are located. </a:t>
            </a:r>
            <a:endParaRPr lang="en-US" b="1" dirty="0" smtClean="0"/>
          </a:p>
          <a:p>
            <a:pPr>
              <a:buFontTx/>
              <a:buNone/>
            </a:pPr>
            <a:r>
              <a:rPr lang="en-US" b="1" dirty="0" smtClean="0"/>
              <a:t>-</a:t>
            </a:r>
            <a:r>
              <a:rPr lang="en-US" b="0" dirty="0" smtClean="0"/>
              <a:t>Emphasize</a:t>
            </a:r>
            <a:r>
              <a:rPr lang="en-US" b="0" baseline="0" dirty="0" smtClean="0"/>
              <a:t> that there would be very limited situations in which this could occur</a:t>
            </a:r>
            <a:r>
              <a:rPr lang="en-US" b="1" dirty="0" smtClean="0"/>
              <a:t> </a:t>
            </a:r>
            <a:endParaRPr lang="en-US" b="1" dirty="0" smtClean="0"/>
          </a:p>
          <a:p>
            <a:pPr>
              <a:buFontTx/>
              <a:buNone/>
            </a:pPr>
            <a:r>
              <a:rPr lang="en-US" b="0" baseline="0" dirty="0" smtClean="0"/>
              <a:t>-Pinto Creek:  exceptions if a TMDL has been established and there are sufficient pollutant WLAs to allow for discharges OR if </a:t>
            </a:r>
            <a:r>
              <a:rPr lang="en-US" b="0" baseline="0" dirty="0" smtClean="0"/>
              <a:t>existing dischargers are </a:t>
            </a:r>
            <a:r>
              <a:rPr lang="en-US" b="0" baseline="0" dirty="0" smtClean="0"/>
              <a:t>subject to compliance schedules designed to bring the segment into compliance w/ WQS.</a:t>
            </a:r>
          </a:p>
          <a:p>
            <a:r>
              <a:rPr lang="en-US" b="0" baseline="0" dirty="0" smtClean="0"/>
              <a:t>-From </a:t>
            </a:r>
            <a:r>
              <a:rPr lang="en-US" b="0" baseline="0" dirty="0" err="1" smtClean="0"/>
              <a:t>antideg</a:t>
            </a:r>
            <a:r>
              <a:rPr lang="en-US" b="0" baseline="0" dirty="0" smtClean="0"/>
              <a:t> IMD:  </a:t>
            </a:r>
            <a:r>
              <a:rPr lang="en-US" dirty="0" smtClean="0"/>
              <a:t>In contrast to the financial calculations that can be used to assess the necessity of lowering water quality, determining the importance of lowering water quality with regard to economic and social development of the community is not as easily reduced to economic ratios. Instead, a number of indicators must be considered, all of which would be projected to occur if a lowering of water quality was not allowed. These include indicators such as increases in unemployment, losses to the local economy, changes in household income, decreases in tax revenues, indirect effects on other businesses, and increases in sewer fees. The “Economic Guidance for Water Quality Standards” from EPA provides worksheets to aid in the analysis of socioeconomic importance and these are reproduced in </a:t>
            </a:r>
            <a:r>
              <a:rPr lang="en-US" b="1" dirty="0" smtClean="0"/>
              <a:t>Appendix F (Widespread Social and Economic </a:t>
            </a:r>
            <a:r>
              <a:rPr lang="en-US" dirty="0" smtClean="0"/>
              <a:t>Impact Factors).</a:t>
            </a:r>
          </a:p>
          <a:p>
            <a:r>
              <a:rPr lang="en-US" dirty="0" smtClean="0"/>
              <a:t>-The socioeconomic analysis would be based on EPA’s Interim Economic Guidance from 1995, Chapter 5:  </a:t>
            </a:r>
            <a:r>
              <a:rPr lang="en-US" dirty="0" err="1" smtClean="0"/>
              <a:t>Antidegradation</a:t>
            </a:r>
            <a:r>
              <a:rPr lang="en-US" dirty="0" smtClean="0"/>
              <a:t>:  Role of Economic Analysis</a:t>
            </a:r>
          </a:p>
          <a:p>
            <a:r>
              <a:rPr lang="en-US" dirty="0" smtClean="0"/>
              <a:t>- </a:t>
            </a:r>
            <a:r>
              <a:rPr lang="en-US" dirty="0" smtClean="0"/>
              <a:t>While the terminology is different, the tests to determine substantial and widespread economic impacts (used when removing a use or granting a variance) are basically the same as those used to determine if there might be interference with an important social and economic development (</a:t>
            </a:r>
            <a:r>
              <a:rPr lang="en-US" dirty="0" err="1" smtClean="0"/>
              <a:t>antidegradation</a:t>
            </a:r>
            <a:r>
              <a:rPr lang="en-US" dirty="0" smtClean="0"/>
              <a:t>). As such, </a:t>
            </a:r>
            <a:r>
              <a:rPr lang="en-US" dirty="0" err="1" smtClean="0"/>
              <a:t>antidegradation</a:t>
            </a:r>
            <a:r>
              <a:rPr lang="en-US" dirty="0" smtClean="0"/>
              <a:t> analysis is the mirror image of the analyses described in Chapters 2, 3 and 4. Variances and downgrades refer to situations where additional treatment needed to meet standards may result in worsening economic conditions; while </a:t>
            </a:r>
            <a:r>
              <a:rPr lang="en-US" dirty="0" err="1" smtClean="0"/>
              <a:t>antidegradation</a:t>
            </a:r>
            <a:r>
              <a:rPr lang="en-US" dirty="0" smtClean="0"/>
              <a:t> refers to situations where lowering water quality may result in improved social and economic conditions.</a:t>
            </a:r>
            <a:endParaRPr lang="en-US" b="0"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-Reduces</a:t>
            </a:r>
            <a:r>
              <a:rPr lang="en-US" baseline="0" dirty="0" smtClean="0"/>
              <a:t> subjectivity of when a PMP is needed</a:t>
            </a:r>
            <a:endParaRPr lang="en-US" dirty="0" smtClean="0"/>
          </a:p>
          <a:p>
            <a:pPr>
              <a:buFontTx/>
              <a:buNone/>
            </a:pPr>
            <a:r>
              <a:rPr lang="en-US" dirty="0" smtClean="0"/>
              <a:t>-Dischargers</a:t>
            </a:r>
            <a:r>
              <a:rPr lang="en-US" baseline="0" dirty="0" smtClean="0"/>
              <a:t> contributing a pollutant through their processes will have a higher expectation for a more robust PMP than those dischargers who are only concentrating pollutants already present in their intake water– In a general manner, the more a discharger is contributing to a problem, the more robust a PMP will need to be.</a:t>
            </a:r>
            <a:endParaRPr lang="en-US" dirty="0" smtClean="0"/>
          </a:p>
          <a:p>
            <a:pPr>
              <a:buFontTx/>
              <a:buNone/>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-Could make renewals more efficient</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-DEQ will be prioritizing those permits w/in</a:t>
            </a:r>
            <a:r>
              <a:rPr lang="en-US" baseline="0" dirty="0" smtClean="0"/>
              <a:t> a year of expiration.  The objective here is that administrative extensions  shouldn’t occur on a regular basis, but if it does, the discharger can continue with PMP efforts.</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the vote, let the group know that we will respond</a:t>
            </a:r>
            <a:r>
              <a:rPr lang="en-US" baseline="0" dirty="0" smtClean="0"/>
              <a:t> to comments and will be in the appendix of the issue paper.  Some of the comments have been addressed in this revision of the rule language as well as in the issue paper. </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74855" name="Group 71"/>
          <p:cNvGrpSpPr>
            <a:grpSpLocks/>
          </p:cNvGrpSpPr>
          <p:nvPr/>
        </p:nvGrpSpPr>
        <p:grpSpPr bwMode="auto">
          <a:xfrm>
            <a:off x="3175" y="4267200"/>
            <a:ext cx="9140825" cy="2590800"/>
            <a:chOff x="2" y="2688"/>
            <a:chExt cx="5758" cy="1632"/>
          </a:xfrm>
        </p:grpSpPr>
        <p:sp>
          <p:nvSpPr>
            <p:cNvPr id="374856" name="Freeform 72"/>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74857" name="Group 73"/>
            <p:cNvGrpSpPr>
              <a:grpSpLocks/>
            </p:cNvGrpSpPr>
            <p:nvPr userDrawn="1"/>
          </p:nvGrpSpPr>
          <p:grpSpPr bwMode="auto">
            <a:xfrm>
              <a:off x="3528" y="3715"/>
              <a:ext cx="792" cy="521"/>
              <a:chOff x="3527" y="3715"/>
              <a:chExt cx="792" cy="521"/>
            </a:xfrm>
          </p:grpSpPr>
          <p:sp>
            <p:nvSpPr>
              <p:cNvPr id="374858" name="Oval 7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4859" name="Oval 7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4860" name="Oval 7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1" name="Oval 7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4862" name="Oval 7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3" name="Freeform 7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4864" name="Freeform 8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4865" name="Freeform 8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66" name="Freeform 8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4867" name="Freeform 8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4868" name="Oval 84"/>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374869" name="Group 85"/>
            <p:cNvGrpSpPr>
              <a:grpSpLocks/>
            </p:cNvGrpSpPr>
            <p:nvPr userDrawn="1"/>
          </p:nvGrpSpPr>
          <p:grpSpPr bwMode="auto">
            <a:xfrm>
              <a:off x="1776" y="3631"/>
              <a:ext cx="1626" cy="683"/>
              <a:chOff x="1776" y="3631"/>
              <a:chExt cx="1626" cy="683"/>
            </a:xfrm>
          </p:grpSpPr>
          <p:sp>
            <p:nvSpPr>
              <p:cNvPr id="374870" name="Oval 8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4871" name="Oval 8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4872" name="Oval 8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4873" name="Oval 8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4" name="Oval 9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875" name="Oval 9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6" name="Oval 9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4877" name="Oval 9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4878" name="Freeform 94"/>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4879" name="Freeform 95"/>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4880" name="Freeform 96"/>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4881" name="Freeform 97"/>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4882" name="Freeform 98"/>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4883" name="Freeform 99"/>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4884" name="Freeform 100"/>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5" name="Freeform 101"/>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6" name="Freeform 102"/>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7" name="Freeform 103"/>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374888" name="Group 104"/>
            <p:cNvGrpSpPr>
              <a:grpSpLocks/>
            </p:cNvGrpSpPr>
            <p:nvPr userDrawn="1"/>
          </p:nvGrpSpPr>
          <p:grpSpPr bwMode="auto">
            <a:xfrm>
              <a:off x="4128" y="3360"/>
              <a:ext cx="1351" cy="821"/>
              <a:chOff x="4128" y="3360"/>
              <a:chExt cx="1351" cy="821"/>
            </a:xfrm>
          </p:grpSpPr>
          <p:sp>
            <p:nvSpPr>
              <p:cNvPr id="374889" name="Freeform 10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0" name="Freeform 10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1" name="Freeform 10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4892" name="Freeform 10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3" name="Freeform 10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4" name="Freeform 11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5" name="Freeform 11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6" name="Freeform 11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4897" name="Freeform 11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4898" name="Freeform 11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9" name="Freeform 11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900" name="Oval 116"/>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4901" name="Oval 117"/>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4902" name="Oval 118"/>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3" name="Oval 119"/>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904" name="Oval 120"/>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5" name="Oval 121"/>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374906" name="Group 122"/>
            <p:cNvGrpSpPr>
              <a:grpSpLocks/>
            </p:cNvGrpSpPr>
            <p:nvPr userDrawn="1"/>
          </p:nvGrpSpPr>
          <p:grpSpPr bwMode="auto">
            <a:xfrm>
              <a:off x="5280" y="3024"/>
              <a:ext cx="425" cy="258"/>
              <a:chOff x="5280" y="3024"/>
              <a:chExt cx="425" cy="258"/>
            </a:xfrm>
          </p:grpSpPr>
          <p:sp>
            <p:nvSpPr>
              <p:cNvPr id="374907" name="Freeform 123"/>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8" name="Freeform 124"/>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9" name="Freeform 125"/>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0" name="Freeform 126"/>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1" name="Freeform 127"/>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2" name="Freeform 128"/>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3" name="Freeform 129"/>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374914" name="Group 130"/>
              <p:cNvGrpSpPr>
                <a:grpSpLocks/>
              </p:cNvGrpSpPr>
              <p:nvPr/>
            </p:nvGrpSpPr>
            <p:grpSpPr bwMode="auto">
              <a:xfrm>
                <a:off x="5381" y="3085"/>
                <a:ext cx="227" cy="132"/>
                <a:chOff x="5381" y="3085"/>
                <a:chExt cx="227" cy="132"/>
              </a:xfrm>
            </p:grpSpPr>
            <p:sp>
              <p:nvSpPr>
                <p:cNvPr id="374915" name="Oval 131"/>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6" name="Oval 132"/>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4917" name="Oval 133"/>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8" name="Oval 134"/>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4850"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smtClean="0"/>
              <a:t>Click to edit Master title style</a:t>
            </a:r>
            <a:endParaRPr lang="en-US"/>
          </a:p>
        </p:txBody>
      </p:sp>
      <p:sp>
        <p:nvSpPr>
          <p:cNvPr id="374851" name="Rectangle 67"/>
          <p:cNvSpPr>
            <a:spLocks noGrp="1" noChangeArrowheads="1"/>
          </p:cNvSpPr>
          <p:nvPr>
            <p:ph type="subTitle" sz="quarter" idx="1"/>
          </p:nvPr>
        </p:nvSpPr>
        <p:spPr>
          <a:xfrm>
            <a:off x="1371600" y="3886200"/>
            <a:ext cx="6400800" cy="1752600"/>
          </a:xfrm>
          <a:prstGeom prst="rect">
            <a:avLst/>
          </a:prstGeom>
        </p:spPr>
        <p:txBody>
          <a:bodyPr/>
          <a:lstStyle>
            <a:lvl1pPr marL="0" indent="0" algn="ctr">
              <a:buFont typeface="Wingdings" pitchFamily="2" charset="2"/>
              <a:buNone/>
              <a:defRPr/>
            </a:lvl1pPr>
          </a:lstStyle>
          <a:p>
            <a:r>
              <a:rPr lang="en-US" smtClean="0"/>
              <a:t>Click to edit Master subtitle style</a:t>
            </a:r>
            <a:endParaRPr lang="en-US"/>
          </a:p>
        </p:txBody>
      </p:sp>
      <p:sp>
        <p:nvSpPr>
          <p:cNvPr id="374852" name="Rectangle 68"/>
          <p:cNvSpPr>
            <a:spLocks noGrp="1" noChangeArrowheads="1"/>
          </p:cNvSpPr>
          <p:nvPr>
            <p:ph type="dt" sz="quarter" idx="2"/>
          </p:nvPr>
        </p:nvSpPr>
        <p:spPr>
          <a:xfrm>
            <a:off x="457200" y="6248400"/>
            <a:ext cx="2133600" cy="457200"/>
          </a:xfrm>
        </p:spPr>
        <p:txBody>
          <a:bodyPr/>
          <a:lstStyle>
            <a:lvl1pPr>
              <a:defRPr/>
            </a:lvl1pPr>
          </a:lstStyle>
          <a:p>
            <a:endParaRPr lang="en-US" dirty="0"/>
          </a:p>
        </p:txBody>
      </p:sp>
      <p:sp>
        <p:nvSpPr>
          <p:cNvPr id="374853" name="Rectangle 69"/>
          <p:cNvSpPr>
            <a:spLocks noGrp="1" noChangeArrowheads="1"/>
          </p:cNvSpPr>
          <p:nvPr>
            <p:ph type="ftr" sz="quarter" idx="3"/>
          </p:nvPr>
        </p:nvSpPr>
        <p:spPr>
          <a:xfrm>
            <a:off x="3124200" y="6248400"/>
            <a:ext cx="2895600" cy="457200"/>
          </a:xfrm>
        </p:spPr>
        <p:txBody>
          <a:bodyPr/>
          <a:lstStyle>
            <a:lvl1pPr>
              <a:defRPr/>
            </a:lvl1pPr>
          </a:lstStyle>
          <a:p>
            <a:endParaRPr lang="en-US" dirty="0"/>
          </a:p>
        </p:txBody>
      </p:sp>
      <p:sp>
        <p:nvSpPr>
          <p:cNvPr id="374854" name="Rectangle 70"/>
          <p:cNvSpPr>
            <a:spLocks noGrp="1" noChangeArrowheads="1"/>
          </p:cNvSpPr>
          <p:nvPr>
            <p:ph type="sldNum" sz="quarter" idx="4"/>
          </p:nvPr>
        </p:nvSpPr>
        <p:spPr>
          <a:xfrm>
            <a:off x="6553200" y="6248400"/>
            <a:ext cx="2133600" cy="457200"/>
          </a:xfrm>
        </p:spPr>
        <p:txBody>
          <a:bodyPr/>
          <a:lstStyle>
            <a:lvl1pPr>
              <a:defRPr/>
            </a:lvl1pPr>
          </a:lstStyle>
          <a:p>
            <a:fld id="{95C2A7D6-4EED-467D-A7A9-71ABF3F3CEF1}"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90600" y="1333500"/>
            <a:ext cx="7680960" cy="5029200"/>
          </a:xfrm>
          <a:prstGeom prst="rect">
            <a:avLst/>
          </a:prstGeom>
        </p:spPr>
        <p:txBody>
          <a:bodyPr/>
          <a:lstStyle>
            <a:lvl1pPr>
              <a:spcBef>
                <a:spcPts val="300"/>
              </a:spcBef>
              <a:buClr>
                <a:srgbClr val="FFC000"/>
              </a:buClr>
              <a:buSzPct val="75000"/>
              <a:buFont typeface="Wingdings" pitchFamily="2" charset="2"/>
              <a:buChar char=""/>
              <a:defRPr sz="2600" baseline="0">
                <a:solidFill>
                  <a:srgbClr val="FFC000"/>
                </a:solidFill>
                <a:effectLst/>
                <a:latin typeface="Calibri" pitchFamily="34" charset="0"/>
              </a:defRPr>
            </a:lvl1pPr>
            <a:lvl2pPr>
              <a:spcBef>
                <a:spcPts val="300"/>
              </a:spcBef>
              <a:buClr>
                <a:srgbClr val="99FF66"/>
              </a:buClr>
              <a:defRPr sz="2400" baseline="0">
                <a:solidFill>
                  <a:schemeClr val="tx1"/>
                </a:solidFill>
                <a:effectLst/>
                <a:latin typeface="Calibri" pitchFamily="34" charset="0"/>
              </a:defRPr>
            </a:lvl2pPr>
            <a:lvl3pPr algn="l">
              <a:spcBef>
                <a:spcPts val="300"/>
              </a:spcBef>
              <a:buClr>
                <a:schemeClr val="tx1">
                  <a:lumMod val="75000"/>
                </a:schemeClr>
              </a:buClr>
              <a:buSzPct val="85000"/>
              <a:defRPr sz="2000" baseline="0">
                <a:solidFill>
                  <a:schemeClr val="tx1">
                    <a:lumMod val="75000"/>
                  </a:schemeClr>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11B1ABC-56ED-4DF6-862C-74E92E4323E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4568"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baseline="0">
                <a:solidFill>
                  <a:schemeClr val="tx1"/>
                </a:solidFill>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0800222-773E-44BF-B612-5B8CC13C11C1}"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64E56BEF-C22D-448A-A90D-BB9D5B0F7FF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6A275013-3495-4873-870C-3D622E7C0812}"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84" name="Freeform 24"/>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en-US" dirty="0"/>
          </a:p>
        </p:txBody>
      </p:sp>
      <p:grpSp>
        <p:nvGrpSpPr>
          <p:cNvPr id="373837" name="Group 77"/>
          <p:cNvGrpSpPr>
            <a:grpSpLocks/>
          </p:cNvGrpSpPr>
          <p:nvPr/>
        </p:nvGrpSpPr>
        <p:grpSpPr bwMode="auto">
          <a:xfrm>
            <a:off x="3175" y="4267200"/>
            <a:ext cx="9140825" cy="2590800"/>
            <a:chOff x="2" y="2688"/>
            <a:chExt cx="5758" cy="1632"/>
          </a:xfrm>
        </p:grpSpPr>
        <p:sp>
          <p:nvSpPr>
            <p:cNvPr id="37376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73834" name="Group 74"/>
            <p:cNvGrpSpPr>
              <a:grpSpLocks/>
            </p:cNvGrpSpPr>
            <p:nvPr userDrawn="1"/>
          </p:nvGrpSpPr>
          <p:grpSpPr bwMode="auto">
            <a:xfrm>
              <a:off x="3528" y="3715"/>
              <a:ext cx="792" cy="521"/>
              <a:chOff x="3527" y="3715"/>
              <a:chExt cx="792" cy="521"/>
            </a:xfrm>
          </p:grpSpPr>
          <p:sp>
            <p:nvSpPr>
              <p:cNvPr id="373774" name="Oval 1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3775" name="Oval 1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3776" name="Oval 1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7" name="Oval 1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3778" name="Oval 1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9" name="Freeform 1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3780" name="Freeform 2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3781" name="Freeform 2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82" name="Freeform 2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3783" name="Freeform 2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3813" name="Oval 53"/>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373833" name="Group 73"/>
            <p:cNvGrpSpPr>
              <a:grpSpLocks/>
            </p:cNvGrpSpPr>
            <p:nvPr userDrawn="1"/>
          </p:nvGrpSpPr>
          <p:grpSpPr bwMode="auto">
            <a:xfrm>
              <a:off x="1776" y="3631"/>
              <a:ext cx="1626" cy="683"/>
              <a:chOff x="1776" y="3631"/>
              <a:chExt cx="1626" cy="683"/>
            </a:xfrm>
          </p:grpSpPr>
          <p:sp>
            <p:nvSpPr>
              <p:cNvPr id="373766" name="Oval 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3767" name="Oval 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3768" name="Oval 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3769" name="Oval 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0" name="Oval 1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771" name="Oval 1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2" name="Oval 1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3773" name="Oval 1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378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378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378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378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378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379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379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373836" name="Group 76"/>
            <p:cNvGrpSpPr>
              <a:grpSpLocks/>
            </p:cNvGrpSpPr>
            <p:nvPr userDrawn="1"/>
          </p:nvGrpSpPr>
          <p:grpSpPr bwMode="auto">
            <a:xfrm>
              <a:off x="4128" y="3360"/>
              <a:ext cx="1351" cy="821"/>
              <a:chOff x="4128" y="3360"/>
              <a:chExt cx="1351" cy="821"/>
            </a:xfrm>
          </p:grpSpPr>
          <p:sp>
            <p:nvSpPr>
              <p:cNvPr id="373795" name="Freeform 3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6" name="Freeform 3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7" name="Freeform 3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3798" name="Freeform 3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799" name="Freeform 3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0" name="Freeform 4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1" name="Freeform 4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2" name="Freeform 4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3803" name="Freeform 4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3804" name="Freeform 4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05" name="Freeform 4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15" name="Oval 55"/>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3816" name="Oval 56"/>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3817" name="Oval 57"/>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18" name="Oval 58"/>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819" name="Oval 59"/>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20" name="Oval 60"/>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373835" name="Group 75"/>
            <p:cNvGrpSpPr>
              <a:grpSpLocks/>
            </p:cNvGrpSpPr>
            <p:nvPr userDrawn="1"/>
          </p:nvGrpSpPr>
          <p:grpSpPr bwMode="auto">
            <a:xfrm>
              <a:off x="5280" y="3024"/>
              <a:ext cx="425" cy="258"/>
              <a:chOff x="5280" y="3024"/>
              <a:chExt cx="425" cy="258"/>
            </a:xfrm>
          </p:grpSpPr>
          <p:sp>
            <p:nvSpPr>
              <p:cNvPr id="373806" name="Freeform 46"/>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7" name="Freeform 47"/>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8" name="Freeform 48"/>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9" name="Freeform 49"/>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10" name="Freeform 50"/>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1" name="Freeform 51"/>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2" name="Freeform 52"/>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373821" name="Group 61"/>
              <p:cNvGrpSpPr>
                <a:grpSpLocks/>
              </p:cNvGrpSpPr>
              <p:nvPr/>
            </p:nvGrpSpPr>
            <p:grpSpPr bwMode="auto">
              <a:xfrm>
                <a:off x="5381" y="3085"/>
                <a:ext cx="227" cy="132"/>
                <a:chOff x="5381" y="3085"/>
                <a:chExt cx="227" cy="132"/>
              </a:xfrm>
            </p:grpSpPr>
            <p:sp>
              <p:nvSpPr>
                <p:cNvPr id="37382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382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3826" name="Rectangle 66"/>
          <p:cNvSpPr>
            <a:spLocks noGrp="1" noChangeArrowheads="1"/>
          </p:cNvSpPr>
          <p:nvPr>
            <p:ph type="title"/>
          </p:nvPr>
        </p:nvSpPr>
        <p:spPr bwMode="auto">
          <a:xfrm>
            <a:off x="1024128" y="192024"/>
            <a:ext cx="77724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373839" name="Rectangle 7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dirty="0"/>
          </a:p>
        </p:txBody>
      </p:sp>
      <p:sp>
        <p:nvSpPr>
          <p:cNvPr id="373840" name="Rectangle 8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dirty="0"/>
          </a:p>
        </p:txBody>
      </p:sp>
      <p:sp>
        <p:nvSpPr>
          <p:cNvPr id="373841" name="Rectangle 8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974B5DEE-3465-49E4-B6E8-AF1CDE57033A}" type="slidenum">
              <a:rPr lang="en-US"/>
              <a:pPr/>
              <a:t>‹#›</a:t>
            </a:fld>
            <a:endParaRPr lang="en-US" dirty="0"/>
          </a:p>
        </p:txBody>
      </p:sp>
      <p:pic>
        <p:nvPicPr>
          <p:cNvPr id="72" name="Picture 17" descr="bw100x149"/>
          <p:cNvPicPr preferRelativeResize="0">
            <a:picLocks noChangeAspect="1" noChangeArrowheads="1"/>
          </p:cNvPicPr>
          <p:nvPr userDrawn="1"/>
        </p:nvPicPr>
        <p:blipFill>
          <a:blip r:embed="rId7" cstate="print"/>
          <a:srcRect/>
          <a:stretch>
            <a:fillRect/>
          </a:stretch>
        </p:blipFill>
        <p:spPr bwMode="auto">
          <a:xfrm>
            <a:off x="114300" y="114300"/>
            <a:ext cx="736176" cy="1097280"/>
          </a:xfrm>
          <a:prstGeom prst="rect">
            <a:avLst/>
          </a:prstGeom>
          <a:noFill/>
          <a:ln w="12700">
            <a:solidFill>
              <a:srgbClr val="FF6600"/>
            </a:solidFill>
            <a:miter lim="800000"/>
            <a:headEnd/>
            <a:tailEnd/>
          </a:ln>
        </p:spPr>
      </p:pic>
    </p:spTree>
  </p:cSld>
  <p:clrMap bg1="dk2" tx1="lt1" bg2="dk1" tx2="lt2" accent1="accent1" accent2="accent2" accent3="accent3" accent4="accent4" accent5="accent5" accent6="accent6" hlink="hlink" folHlink="folHlink"/>
  <p:sldLayoutIdLst>
    <p:sldLayoutId id="2147483702" r:id="rId1"/>
    <p:sldLayoutId id="2147483703" r:id="rId2"/>
    <p:sldLayoutId id="2147483705" r:id="rId3"/>
    <p:sldLayoutId id="2147483707" r:id="rId4"/>
    <p:sldLayoutId id="2147483708" r:id="rId5"/>
  </p:sldLayoutIdLst>
  <p:timing>
    <p:tnLst>
      <p:par>
        <p:cTn id="1" dur="indefinite" restart="never" nodeType="tmRoot"/>
      </p:par>
    </p:tnLst>
  </p:timing>
  <p:hf hdr="0" ftr="0" dt="0"/>
  <p:txStyles>
    <p:titleStyle>
      <a:lvl1pPr algn="l" rtl="0" eaLnBrk="1" fontAlgn="base" hangingPunct="1">
        <a:spcBef>
          <a:spcPct val="0"/>
        </a:spcBef>
        <a:spcAft>
          <a:spcPct val="0"/>
        </a:spcAft>
        <a:defRPr sz="4000" baseline="0">
          <a:solidFill>
            <a:srgbClr val="FFC000"/>
          </a:solidFill>
          <a:effectLst>
            <a:outerShdw blurRad="38100" dist="38100" dir="2700000" algn="tl">
              <a:srgbClr val="000000"/>
            </a:outerShdw>
          </a:effectLst>
          <a:latin typeface="Franklin Gothic Book" pitchFamily="34" charset="0"/>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6EF1514-A3C8-4D20-A8B7-7E768D74D11F}" type="slidenum">
              <a:rPr lang="en-US" smtClean="0"/>
              <a:pPr>
                <a:defRPr/>
              </a:pPr>
              <a:t>1</a:t>
            </a:fld>
            <a:endParaRPr lang="en-US" dirty="0"/>
          </a:p>
        </p:txBody>
      </p:sp>
      <p:sp>
        <p:nvSpPr>
          <p:cNvPr id="5" name="Rectangle 2"/>
          <p:cNvSpPr txBox="1">
            <a:spLocks noChangeArrowheads="1"/>
          </p:cNvSpPr>
          <p:nvPr/>
        </p:nvSpPr>
        <p:spPr bwMode="auto">
          <a:xfrm>
            <a:off x="609600" y="1981200"/>
            <a:ext cx="8153400" cy="2667000"/>
          </a:xfrm>
          <a:prstGeom prst="rect">
            <a:avLst/>
          </a:prstGeom>
          <a:noFill/>
          <a:ln w="9525">
            <a:noFill/>
            <a:miter lim="800000"/>
            <a:headEnd/>
            <a:tailEnd/>
          </a:ln>
          <a:effectLst/>
        </p:spPr>
        <p:txBody>
          <a:bodyPr anchor="ctr"/>
          <a:lstStyle/>
          <a:p>
            <a:pPr algn="ctr" eaLnBrk="1" hangingPunct="1">
              <a:defRPr/>
            </a:pPr>
            <a:r>
              <a:rPr lang="en-US" sz="4400" b="1" kern="0" dirty="0">
                <a:solidFill>
                  <a:srgbClr val="0070C0"/>
                </a:solidFill>
                <a:latin typeface="+mj-lt"/>
                <a:ea typeface="+mj-ea"/>
                <a:cs typeface="+mj-cs"/>
              </a:rPr>
              <a:t/>
            </a:r>
            <a:br>
              <a:rPr lang="en-US" sz="4400" b="1" kern="0" dirty="0">
                <a:solidFill>
                  <a:srgbClr val="0070C0"/>
                </a:solidFill>
                <a:latin typeface="+mj-lt"/>
                <a:ea typeface="+mj-ea"/>
                <a:cs typeface="+mj-cs"/>
              </a:rPr>
            </a:br>
            <a:endParaRPr lang="en-US" sz="4400" kern="0" dirty="0">
              <a:solidFill>
                <a:srgbClr val="0070C0"/>
              </a:solidFill>
              <a:latin typeface="+mj-lt"/>
              <a:ea typeface="+mj-ea"/>
              <a:cs typeface="+mj-cs"/>
            </a:endParaRPr>
          </a:p>
        </p:txBody>
      </p:sp>
      <p:sp>
        <p:nvSpPr>
          <p:cNvPr id="7" name="Rectangle 6"/>
          <p:cNvSpPr/>
          <p:nvPr/>
        </p:nvSpPr>
        <p:spPr>
          <a:xfrm>
            <a:off x="381000" y="2057400"/>
            <a:ext cx="8382000" cy="1446550"/>
          </a:xfrm>
          <a:prstGeom prst="rect">
            <a:avLst/>
          </a:prstGeom>
        </p:spPr>
        <p:txBody>
          <a:bodyPr wrap="square">
            <a:spAutoFit/>
          </a:bodyPr>
          <a:lstStyle/>
          <a:p>
            <a:pPr algn="ctr"/>
            <a:r>
              <a:rPr lang="en-US" sz="4800" b="1" dirty="0" smtClean="0">
                <a:solidFill>
                  <a:srgbClr val="FFC000"/>
                </a:solidFill>
                <a:effectLst>
                  <a:outerShdw blurRad="38100" dist="38100" dir="2700000" algn="tl">
                    <a:srgbClr val="000000">
                      <a:alpha val="43137"/>
                    </a:srgbClr>
                  </a:outerShdw>
                </a:effectLst>
                <a:latin typeface="Calibri" pitchFamily="34" charset="0"/>
              </a:rPr>
              <a:t>Rulemaking Work Group</a:t>
            </a:r>
          </a:p>
          <a:p>
            <a:pPr algn="ctr"/>
            <a:r>
              <a:rPr lang="en-US" sz="4000" b="1" dirty="0" smtClean="0">
                <a:solidFill>
                  <a:srgbClr val="FFC000"/>
                </a:solidFill>
                <a:effectLst>
                  <a:outerShdw blurRad="38100" dist="38100" dir="2700000" algn="tl">
                    <a:srgbClr val="000000">
                      <a:alpha val="43137"/>
                    </a:srgbClr>
                  </a:outerShdw>
                </a:effectLst>
                <a:latin typeface="Calibri" pitchFamily="34" charset="0"/>
              </a:rPr>
              <a:t>Variance Discussion</a:t>
            </a:r>
            <a:endParaRPr lang="en-US" sz="4000" b="1" dirty="0">
              <a:solidFill>
                <a:srgbClr val="FFC000"/>
              </a:solidFill>
              <a:effectLst>
                <a:outerShdw blurRad="38100" dist="38100" dir="2700000" algn="tl">
                  <a:srgbClr val="000000">
                    <a:alpha val="43137"/>
                  </a:srgbClr>
                </a:outerShdw>
              </a:effectLst>
              <a:latin typeface="Calibri" pitchFamily="34" charset="0"/>
            </a:endParaRPr>
          </a:p>
        </p:txBody>
      </p:sp>
      <p:sp>
        <p:nvSpPr>
          <p:cNvPr id="8" name="Rectangle 7"/>
          <p:cNvSpPr/>
          <p:nvPr/>
        </p:nvSpPr>
        <p:spPr>
          <a:xfrm>
            <a:off x="457200" y="4343400"/>
            <a:ext cx="8305800" cy="1261884"/>
          </a:xfrm>
          <a:prstGeom prst="rect">
            <a:avLst/>
          </a:prstGeom>
        </p:spPr>
        <p:txBody>
          <a:bodyPr wrap="square">
            <a:spAutoFit/>
          </a:bodyPr>
          <a:lstStyle/>
          <a:p>
            <a:pPr algn="ctr"/>
            <a:endParaRPr lang="en-US" sz="2200" b="1" dirty="0" smtClean="0">
              <a:solidFill>
                <a:srgbClr val="0070C0"/>
              </a:solidFill>
            </a:endParaRPr>
          </a:p>
          <a:p>
            <a:pPr algn="ctr"/>
            <a:r>
              <a:rPr lang="en-US" sz="3200" b="1" dirty="0" smtClean="0">
                <a:latin typeface="Calibri" pitchFamily="34" charset="0"/>
              </a:rPr>
              <a:t>July 15, 2010</a:t>
            </a:r>
          </a:p>
          <a:p>
            <a:pPr algn="ctr"/>
            <a:r>
              <a:rPr lang="en-US" sz="2200" b="1" dirty="0" smtClean="0">
                <a:latin typeface="Calibri" pitchFamily="34" charset="0"/>
              </a:rPr>
              <a:t>Andrea Matzke</a:t>
            </a:r>
            <a:endParaRPr lang="en-US" sz="2200" b="1"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Discussion Outline</a:t>
            </a:r>
            <a:endParaRPr lang="en-US" dirty="0"/>
          </a:p>
        </p:txBody>
      </p:sp>
      <p:sp>
        <p:nvSpPr>
          <p:cNvPr id="3" name="Content Placeholder 2"/>
          <p:cNvSpPr>
            <a:spLocks noGrp="1"/>
          </p:cNvSpPr>
          <p:nvPr>
            <p:ph idx="1"/>
          </p:nvPr>
        </p:nvSpPr>
        <p:spPr>
          <a:xfrm>
            <a:off x="990600" y="1866900"/>
            <a:ext cx="7680960" cy="4610100"/>
          </a:xfrm>
        </p:spPr>
        <p:txBody>
          <a:bodyPr/>
          <a:lstStyle/>
          <a:p>
            <a:pPr marL="514350" indent="-514350">
              <a:buSzPct val="100000"/>
              <a:buFont typeface="+mj-lt"/>
              <a:buAutoNum type="arabicPeriod"/>
            </a:pPr>
            <a:r>
              <a:rPr lang="en-US" sz="2800" dirty="0" smtClean="0"/>
              <a:t>Review specific proposed rule changes</a:t>
            </a:r>
          </a:p>
          <a:p>
            <a:pPr lvl="1">
              <a:buClr>
                <a:schemeClr val="tx1"/>
              </a:buClr>
            </a:pPr>
            <a:r>
              <a:rPr lang="en-US" sz="2800" dirty="0" smtClean="0"/>
              <a:t> New discharger exceptions </a:t>
            </a:r>
          </a:p>
          <a:p>
            <a:pPr lvl="1">
              <a:buClr>
                <a:schemeClr val="tx1"/>
              </a:buClr>
            </a:pPr>
            <a:r>
              <a:rPr lang="en-US" sz="2800" dirty="0" smtClean="0"/>
              <a:t> Pollutant minimization plan requirement </a:t>
            </a:r>
          </a:p>
          <a:p>
            <a:pPr lvl="1">
              <a:buClr>
                <a:schemeClr val="tx1"/>
              </a:buClr>
            </a:pPr>
            <a:r>
              <a:rPr lang="en-US" sz="2800" dirty="0" smtClean="0"/>
              <a:t> </a:t>
            </a:r>
            <a:r>
              <a:rPr lang="en-US" sz="2800" dirty="0" smtClean="0"/>
              <a:t>Discussion</a:t>
            </a:r>
            <a:r>
              <a:rPr lang="en-US" sz="2800" dirty="0" smtClean="0"/>
              <a:t> </a:t>
            </a:r>
            <a:r>
              <a:rPr lang="en-US" sz="2800" dirty="0" smtClean="0"/>
              <a:t>following each item</a:t>
            </a:r>
          </a:p>
          <a:p>
            <a:pPr marL="514350" indent="-514350">
              <a:buSzPct val="100000"/>
              <a:buNone/>
            </a:pPr>
            <a:r>
              <a:rPr lang="en-US" sz="2800" dirty="0" smtClean="0"/>
              <a:t>  </a:t>
            </a:r>
          </a:p>
          <a:p>
            <a:pPr marL="514350" indent="-514350">
              <a:buSzPct val="100000"/>
              <a:buNone/>
            </a:pPr>
            <a:r>
              <a:rPr lang="en-US" sz="2800" dirty="0" smtClean="0"/>
              <a:t>2.   Assess level of work group support</a:t>
            </a:r>
          </a:p>
          <a:p>
            <a:pPr marL="514350" indent="-514350">
              <a:buNone/>
            </a:pPr>
            <a:endParaRPr lang="en-US" sz="3200" dirty="0" smtClean="0"/>
          </a:p>
          <a:p>
            <a:pPr marL="514350" indent="-514350">
              <a:buNone/>
            </a:pPr>
            <a:endParaRPr lang="en-US" sz="2800" dirty="0" smtClean="0"/>
          </a:p>
          <a:p>
            <a:pPr marL="514350" indent="-51435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1028700" y="1257300"/>
            <a:ext cx="7680960" cy="5410200"/>
          </a:xfrm>
        </p:spPr>
        <p:txBody>
          <a:bodyPr/>
          <a:lstStyle/>
          <a:p>
            <a:pPr marL="514350" indent="-514350">
              <a:buSzPct val="100000"/>
              <a:buFont typeface="+mj-lt"/>
              <a:buAutoNum type="arabicPeriod"/>
            </a:pPr>
            <a:r>
              <a:rPr lang="en-US" sz="3600" dirty="0" smtClean="0"/>
              <a:t> New </a:t>
            </a:r>
            <a:r>
              <a:rPr lang="en-US" sz="3600" dirty="0" smtClean="0"/>
              <a:t>Discharger </a:t>
            </a:r>
            <a:r>
              <a:rPr lang="en-US" sz="3600" dirty="0" smtClean="0"/>
              <a:t>Exceptions (Pg. </a:t>
            </a:r>
            <a:r>
              <a:rPr lang="en-US" sz="3600" dirty="0" smtClean="0"/>
              <a:t>7)</a:t>
            </a:r>
            <a:endParaRPr lang="en-US" sz="3600" dirty="0" smtClean="0"/>
          </a:p>
          <a:p>
            <a:pPr marL="914400" lvl="1" indent="-514350">
              <a:buSzPct val="100000"/>
              <a:buFont typeface="Wingdings" pitchFamily="2" charset="2"/>
              <a:buChar char="q"/>
            </a:pPr>
            <a:r>
              <a:rPr lang="en-US" sz="2600" dirty="0" smtClean="0"/>
              <a:t>Changed “new facility” to “new discharger” (i.e. a new permit is required for a new discharge, whereas new facilities can be built but may be covered under existing permits)</a:t>
            </a:r>
          </a:p>
          <a:p>
            <a:pPr marL="914400" lvl="1" indent="-514350">
              <a:buSzPct val="100000"/>
              <a:buFont typeface="Wingdings" pitchFamily="2" charset="2"/>
              <a:buChar char="q"/>
            </a:pPr>
            <a:r>
              <a:rPr lang="en-US" sz="2600" dirty="0" smtClean="0"/>
              <a:t>(1) Applicability</a:t>
            </a:r>
            <a:r>
              <a:rPr lang="en-US" sz="2600" dirty="0" smtClean="0"/>
              <a:t>.  The Commission or Department may grant poin</a:t>
            </a:r>
            <a:r>
              <a:rPr lang="en-US" sz="2600" dirty="0" smtClean="0"/>
              <a:t>t source variances from the WQS in this Division where the requirements in sections (1) through (8) are met.  </a:t>
            </a:r>
            <a:r>
              <a:rPr lang="en-US" sz="2600" u="sng" dirty="0" smtClean="0"/>
              <a:t>The Commission must review and approve any request for a variance for </a:t>
            </a:r>
            <a:r>
              <a:rPr lang="en-US" sz="2600" u="sng" strike="sngStrike" dirty="0" smtClean="0"/>
              <a:t>a</a:t>
            </a:r>
            <a:r>
              <a:rPr lang="en-US" sz="2600" u="sng" dirty="0" smtClean="0"/>
              <a:t> new discharge</a:t>
            </a:r>
            <a:r>
              <a:rPr lang="en-US" sz="2600" b="1" u="sng" dirty="0" smtClean="0"/>
              <a:t>rs</a:t>
            </a:r>
            <a:r>
              <a:rPr lang="en-US" sz="2600" u="sng" dirty="0" smtClean="0"/>
              <a:t> to a </a:t>
            </a:r>
            <a:r>
              <a:rPr lang="en-US" sz="2600" u="sng" dirty="0" err="1" smtClean="0"/>
              <a:t>waterbody</a:t>
            </a:r>
            <a:r>
              <a:rPr lang="en-US" sz="2600" u="sng" dirty="0" smtClean="0"/>
              <a:t> (</a:t>
            </a:r>
            <a:r>
              <a:rPr lang="en-US" sz="2600" i="1" u="sng" dirty="0" smtClean="0"/>
              <a:t>See</a:t>
            </a:r>
            <a:r>
              <a:rPr lang="en-US" sz="2600" u="sng" dirty="0" smtClean="0"/>
              <a:t> (1)(b)(D))</a:t>
            </a:r>
            <a:r>
              <a:rPr lang="en-US" sz="2600" u="sng" dirty="0" smtClean="0"/>
              <a:t>  </a:t>
            </a:r>
          </a:p>
          <a:p>
            <a:pPr marL="914400" lvl="1" indent="-514350">
              <a:buSzPct val="100000"/>
              <a:buFont typeface="Wingdings" pitchFamily="2" charset="2"/>
              <a:buChar char="q"/>
            </a:pPr>
            <a:endParaRPr lang="en-US" dirty="0" smtClean="0"/>
          </a:p>
          <a:p>
            <a:pPr marL="914400" lvl="1" indent="-514350">
              <a:buSzPct val="100000"/>
              <a:buNone/>
            </a:pPr>
            <a:r>
              <a:rPr lang="en-US"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1752600"/>
            <a:ext cx="7680960" cy="4495800"/>
          </a:xfrm>
        </p:spPr>
        <p:txBody>
          <a:bodyPr/>
          <a:lstStyle/>
          <a:p>
            <a:pPr marL="514350" indent="-514350">
              <a:buSzPct val="100000"/>
              <a:buFont typeface="+mj-lt"/>
              <a:buAutoNum type="arabicPeriod"/>
            </a:pPr>
            <a:r>
              <a:rPr lang="en-US" sz="3600" dirty="0" smtClean="0"/>
              <a:t> New </a:t>
            </a:r>
            <a:r>
              <a:rPr lang="en-US" sz="3600" dirty="0" smtClean="0"/>
              <a:t>Discharger </a:t>
            </a:r>
            <a:r>
              <a:rPr lang="en-US" sz="3600" dirty="0" smtClean="0"/>
              <a:t>Exceptions (Pg. 8)</a:t>
            </a:r>
          </a:p>
          <a:p>
            <a:pPr marL="914400" lvl="1" indent="-514350">
              <a:buSzPct val="100000"/>
              <a:buNone/>
            </a:pPr>
            <a:r>
              <a:rPr lang="en-US" dirty="0" smtClean="0"/>
              <a:t> </a:t>
            </a:r>
            <a:endParaRPr lang="en-US" dirty="0" smtClean="0"/>
          </a:p>
          <a:p>
            <a:pPr marL="914400" lvl="1" indent="-514350">
              <a:buSzPct val="100000"/>
              <a:buFont typeface="Wingdings" pitchFamily="2" charset="2"/>
              <a:buChar char="q"/>
            </a:pPr>
            <a:r>
              <a:rPr lang="en-US" sz="3200" dirty="0" smtClean="0"/>
              <a:t>(1)(b)(D)(ii):  Allow a water quality or habitat restoration project, such as a dam removal, which may cause short term water quality standards </a:t>
            </a:r>
            <a:r>
              <a:rPr lang="en-US" sz="3200" dirty="0" err="1" smtClean="0"/>
              <a:t>exceedences</a:t>
            </a:r>
            <a:r>
              <a:rPr lang="en-US" sz="3200" dirty="0" smtClean="0"/>
              <a:t>, but is expected to provide long term water quality and/or habitat improvement, to proceed</a:t>
            </a:r>
          </a:p>
          <a:p>
            <a:pPr lvl="1">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952500"/>
            <a:ext cx="7680960" cy="5905500"/>
          </a:xfrm>
        </p:spPr>
        <p:txBody>
          <a:bodyPr/>
          <a:lstStyle/>
          <a:p>
            <a:pPr marL="514350" indent="-514350">
              <a:buSzPct val="100000"/>
              <a:buFont typeface="+mj-lt"/>
              <a:buAutoNum type="arabicPeriod"/>
            </a:pPr>
            <a:r>
              <a:rPr lang="en-US" sz="3600" dirty="0" smtClean="0"/>
              <a:t> New Discharge Exceptions (Pg. 8)</a:t>
            </a:r>
          </a:p>
          <a:p>
            <a:pPr marL="914400" lvl="1" indent="-514350">
              <a:buSzPct val="100000"/>
              <a:buFont typeface="Wingdings" pitchFamily="2" charset="2"/>
              <a:buChar char="q"/>
            </a:pPr>
            <a:r>
              <a:rPr lang="en-US" dirty="0" smtClean="0"/>
              <a:t> Replace “net environmental benefit” with:</a:t>
            </a:r>
          </a:p>
          <a:p>
            <a:pPr marL="914400" lvl="1" indent="-514350">
              <a:buSzPct val="100000"/>
              <a:buFont typeface="Wingdings" pitchFamily="2" charset="2"/>
              <a:buChar char="q"/>
            </a:pPr>
            <a:r>
              <a:rPr lang="en-US" dirty="0" smtClean="0"/>
              <a:t> (1)(b)(D)(iii):  </a:t>
            </a:r>
            <a:r>
              <a:rPr lang="en-US" strike="sngStrike" dirty="0" smtClean="0"/>
              <a:t>Provide a widespread socioeconomic benefit </a:t>
            </a:r>
            <a:r>
              <a:rPr lang="en-US" dirty="0" smtClean="0"/>
              <a:t> </a:t>
            </a:r>
            <a:r>
              <a:rPr lang="en-US" dirty="0" smtClean="0"/>
              <a:t> </a:t>
            </a:r>
            <a:r>
              <a:rPr lang="en-US" u="sng" dirty="0" smtClean="0"/>
              <a:t>“where benefits of the lowered water quality outweigh the environmental costs of the reduced  water quality</a:t>
            </a:r>
            <a:r>
              <a:rPr lang="en-US" u="sng" dirty="0" smtClean="0"/>
              <a:t>”</a:t>
            </a:r>
            <a:r>
              <a:rPr lang="en-US" dirty="0" smtClean="0"/>
              <a:t> </a:t>
            </a:r>
            <a:r>
              <a:rPr lang="en-US" dirty="0" smtClean="0"/>
              <a:t>(</a:t>
            </a:r>
            <a:r>
              <a:rPr lang="en-US" dirty="0" smtClean="0"/>
              <a:t>mirrors language </a:t>
            </a:r>
            <a:r>
              <a:rPr lang="en-US" dirty="0" smtClean="0"/>
              <a:t>in </a:t>
            </a:r>
            <a:r>
              <a:rPr lang="en-US" dirty="0" smtClean="0"/>
              <a:t>the </a:t>
            </a:r>
            <a:r>
              <a:rPr lang="en-US" dirty="0" err="1" smtClean="0"/>
              <a:t>antideg</a:t>
            </a:r>
            <a:r>
              <a:rPr lang="en-US" dirty="0" smtClean="0"/>
              <a:t> provision in OARs)</a:t>
            </a:r>
            <a:endParaRPr lang="en-US" dirty="0" smtClean="0"/>
          </a:p>
          <a:p>
            <a:pPr marL="914400" lvl="1" indent="-514350">
              <a:buSzPct val="100000"/>
              <a:buFont typeface="Wingdings" pitchFamily="2" charset="2"/>
              <a:buChar char="q"/>
            </a:pPr>
            <a:r>
              <a:rPr lang="en-US" dirty="0" smtClean="0"/>
              <a:t> Objective:  Allow some flexibility in the new discharge prohibition by examining socioeconomic benefits vs. an expected lowering of WQ</a:t>
            </a:r>
          </a:p>
          <a:p>
            <a:pPr marL="914400" lvl="1" indent="-514350">
              <a:buSzPct val="100000"/>
              <a:buFont typeface="Wingdings" pitchFamily="2" charset="2"/>
              <a:buChar char="q"/>
            </a:pPr>
            <a:r>
              <a:rPr lang="en-US" dirty="0" smtClean="0"/>
              <a:t> Would not generally be allowed on streams already limited for that pollutant (per Pinto Creek court decision)</a:t>
            </a:r>
          </a:p>
          <a:p>
            <a:pPr marL="914400" lvl="1" indent="-514350">
              <a:buSzPct val="100000"/>
              <a:buFont typeface="Wingdings" pitchFamily="2" charset="2"/>
              <a:buChar char="q"/>
            </a:pPr>
            <a:r>
              <a:rPr lang="en-US" dirty="0" smtClean="0"/>
              <a:t> An </a:t>
            </a:r>
            <a:r>
              <a:rPr lang="en-US" dirty="0" err="1" smtClean="0"/>
              <a:t>antideg</a:t>
            </a:r>
            <a:r>
              <a:rPr lang="en-US" dirty="0" smtClean="0"/>
              <a:t> review would be done concurrent with a new discharge application.</a:t>
            </a:r>
          </a:p>
          <a:p>
            <a:pPr marL="914400" lvl="1" indent="-514350">
              <a:buSzPct val="100000"/>
              <a:buNone/>
            </a:pPr>
            <a:endParaRPr lang="en-US" dirty="0" smtClean="0"/>
          </a:p>
          <a:p>
            <a:pPr lvl="1">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p:txBody>
          <a:bodyPr/>
          <a:lstStyle/>
          <a:p>
            <a:pPr marL="514350" indent="-514350">
              <a:buSzPct val="100000"/>
              <a:buNone/>
            </a:pPr>
            <a:r>
              <a:rPr lang="en-US" sz="3600" dirty="0" smtClean="0"/>
              <a:t>2.  Pollutant Minimization Plan Requirement  (Pg. 9)</a:t>
            </a:r>
          </a:p>
          <a:p>
            <a:pPr marL="914400" lvl="1" indent="-514350">
              <a:buSzPct val="100000"/>
              <a:buFont typeface="Wingdings" pitchFamily="2" charset="2"/>
              <a:buChar char="q"/>
            </a:pPr>
            <a:r>
              <a:rPr lang="en-US" dirty="0" smtClean="0"/>
              <a:t> (4)(d</a:t>
            </a:r>
            <a:r>
              <a:rPr lang="en-US" dirty="0" smtClean="0"/>
              <a:t>):  </a:t>
            </a:r>
            <a:r>
              <a:rPr lang="en-US" dirty="0" smtClean="0"/>
              <a:t>A proposed pollutant minimization plan </a:t>
            </a:r>
            <a:r>
              <a:rPr lang="en-US" u="sng" dirty="0" smtClean="0"/>
              <a:t>and actions to be taken by the </a:t>
            </a:r>
            <a:r>
              <a:rPr lang="en-US" u="sng" dirty="0" err="1" smtClean="0"/>
              <a:t>permittee</a:t>
            </a:r>
            <a:r>
              <a:rPr lang="en-US" u="sng" dirty="0" smtClean="0"/>
              <a:t> that would result in reasonable progress toward meeting the underlying water quality standard.  Such actions may include </a:t>
            </a:r>
            <a:r>
              <a:rPr lang="en-US" dirty="0" smtClean="0"/>
              <a:t>proposed pollutant offsets or trading and/or other proposed pollutant reduction activities, </a:t>
            </a:r>
            <a:r>
              <a:rPr lang="en-US" u="sng" dirty="0" smtClean="0"/>
              <a:t>and associated milestones for implementing these measures.  Pollutant minimization plans will be tailored to address specific circumstances of each facility.</a:t>
            </a:r>
          </a:p>
        </p:txBody>
      </p:sp>
      <p:sp>
        <p:nvSpPr>
          <p:cNvPr id="4" name="Slide Number Placeholder 3"/>
          <p:cNvSpPr>
            <a:spLocks noGrp="1"/>
          </p:cNvSpPr>
          <p:nvPr>
            <p:ph type="sldNum" sz="quarter" idx="12"/>
          </p:nvPr>
        </p:nvSpPr>
        <p:spPr/>
        <p:txBody>
          <a:bodyPr/>
          <a:lstStyle/>
          <a:p>
            <a:fld id="{411B1ABC-56ED-4DF6-862C-74E92E4323ED}"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1104900"/>
            <a:ext cx="7680960" cy="5753100"/>
          </a:xfrm>
        </p:spPr>
        <p:txBody>
          <a:bodyPr/>
          <a:lstStyle/>
          <a:p>
            <a:pPr marL="514350" indent="-514350">
              <a:buSzPct val="100000"/>
              <a:buNone/>
            </a:pPr>
            <a:r>
              <a:rPr lang="en-US" sz="3600" dirty="0" smtClean="0"/>
              <a:t>2.  Pollutant Minimization Requirement      	</a:t>
            </a:r>
            <a:r>
              <a:rPr lang="en-US" sz="2800" i="1" dirty="0" smtClean="0"/>
              <a:t>Reviewed Annually </a:t>
            </a:r>
            <a:r>
              <a:rPr lang="en-US" sz="3600" dirty="0" smtClean="0"/>
              <a:t>(Pg. </a:t>
            </a:r>
            <a:r>
              <a:rPr lang="en-US" sz="3600" dirty="0" smtClean="0"/>
              <a:t>9 &amp; 10</a:t>
            </a:r>
            <a:r>
              <a:rPr lang="en-US" sz="3600" dirty="0" smtClean="0"/>
              <a:t>)</a:t>
            </a:r>
          </a:p>
          <a:p>
            <a:pPr marL="914400" lvl="1" indent="-514350">
              <a:buSzPct val="100000"/>
              <a:buFont typeface="Wingdings" pitchFamily="2" charset="2"/>
              <a:buChar char="q"/>
            </a:pPr>
            <a:r>
              <a:rPr lang="en-US" dirty="0" smtClean="0"/>
              <a:t> (5)(c):  That reasonable progress is made toward attaining the underlying water quality standards </a:t>
            </a:r>
            <a:r>
              <a:rPr lang="en-US" u="sng" dirty="0" smtClean="0"/>
              <a:t>through actions described in the pollutant minimization plan and any other </a:t>
            </a:r>
            <a:r>
              <a:rPr lang="en-US" dirty="0" smtClean="0"/>
              <a:t>appropriate conditions to be determined by the Dept.  Such conditions may include, but are not limited to, requirements for the </a:t>
            </a:r>
            <a:r>
              <a:rPr lang="en-US" dirty="0" err="1" smtClean="0"/>
              <a:t>permittee</a:t>
            </a:r>
            <a:r>
              <a:rPr lang="en-US" dirty="0" smtClean="0"/>
              <a:t> to conduct additional studies, monitoring or management practices.  </a:t>
            </a:r>
            <a:r>
              <a:rPr lang="en-US" u="sng" dirty="0" smtClean="0"/>
              <a:t>An annual progress report must be submitted to the Dept.  The report must describe the progress made and identify any impediments to reaching specific milestones</a:t>
            </a:r>
            <a:r>
              <a:rPr lang="en-US"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1524000"/>
            <a:ext cx="7680960" cy="4991100"/>
          </a:xfrm>
        </p:spPr>
        <p:txBody>
          <a:bodyPr/>
          <a:lstStyle/>
          <a:p>
            <a:pPr marL="514350" indent="-514350">
              <a:buSzPct val="100000"/>
              <a:buNone/>
            </a:pPr>
            <a:r>
              <a:rPr lang="en-US" sz="3600" dirty="0" smtClean="0"/>
              <a:t>2.  Pollutant Minimization Requirement      	</a:t>
            </a:r>
            <a:r>
              <a:rPr lang="en-US" sz="2800" i="1" dirty="0" smtClean="0"/>
              <a:t>Milestone extension </a:t>
            </a:r>
            <a:r>
              <a:rPr lang="en-US" sz="3600" dirty="0" smtClean="0"/>
              <a:t>(Pg. 10)</a:t>
            </a:r>
          </a:p>
          <a:p>
            <a:pPr marL="914400" lvl="1" indent="-514350">
              <a:buSzPct val="100000"/>
              <a:buFont typeface="Wingdings" pitchFamily="2" charset="2"/>
              <a:buChar char="q"/>
            </a:pPr>
            <a:r>
              <a:rPr lang="en-US" dirty="0" smtClean="0"/>
              <a:t> </a:t>
            </a:r>
            <a:r>
              <a:rPr lang="en-US" sz="2800" dirty="0" smtClean="0"/>
              <a:t>(5)(d):  </a:t>
            </a:r>
            <a:r>
              <a:rPr lang="en-US" sz="2800" u="sng" dirty="0" smtClean="0"/>
              <a:t>Where the </a:t>
            </a:r>
            <a:r>
              <a:rPr lang="en-US" sz="2800" u="sng" strike="sngStrike" dirty="0" err="1" smtClean="0"/>
              <a:t>permittee</a:t>
            </a:r>
            <a:r>
              <a:rPr lang="en-US" sz="2800" u="sng" dirty="0" smtClean="0"/>
              <a:t> department </a:t>
            </a:r>
            <a:r>
              <a:rPr lang="en-US" sz="2800" u="sng" strike="sngStrike" dirty="0" smtClean="0"/>
              <a:t>demonstrates</a:t>
            </a:r>
            <a:r>
              <a:rPr lang="en-US" sz="2800" u="sng" dirty="0" smtClean="0"/>
              <a:t> </a:t>
            </a:r>
            <a:r>
              <a:rPr lang="en-US" sz="2800" u="sng" dirty="0" smtClean="0"/>
              <a:t>determines that </a:t>
            </a:r>
            <a:r>
              <a:rPr lang="en-US" sz="2800" u="sng" dirty="0" smtClean="0"/>
              <a:t>achieving compliance with the underlying water quality standard would be unlikely within the term of the permit, the Department may establish milestones extending beyond the term of the permit that would be effective if the permit was administratively extended.</a:t>
            </a:r>
          </a:p>
        </p:txBody>
      </p:sp>
      <p:sp>
        <p:nvSpPr>
          <p:cNvPr id="4" name="Slide Number Placeholder 3"/>
          <p:cNvSpPr>
            <a:spLocks noGrp="1"/>
          </p:cNvSpPr>
          <p:nvPr>
            <p:ph type="sldNum" sz="quarter" idx="12"/>
          </p:nvPr>
        </p:nvSpPr>
        <p:spPr/>
        <p:txBody>
          <a:bodyPr/>
          <a:lstStyle/>
          <a:p>
            <a:fld id="{411B1ABC-56ED-4DF6-862C-74E92E4323ED}"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 Level of Work Group Support</a:t>
            </a:r>
            <a:endParaRPr lang="en-US" dirty="0"/>
          </a:p>
        </p:txBody>
      </p:sp>
      <p:sp>
        <p:nvSpPr>
          <p:cNvPr id="3" name="Content Placeholder 2"/>
          <p:cNvSpPr>
            <a:spLocks noGrp="1"/>
          </p:cNvSpPr>
          <p:nvPr>
            <p:ph idx="1"/>
          </p:nvPr>
        </p:nvSpPr>
        <p:spPr>
          <a:xfrm>
            <a:off x="1066800" y="1638300"/>
            <a:ext cx="7680960" cy="5029200"/>
          </a:xfrm>
        </p:spPr>
        <p:txBody>
          <a:bodyPr/>
          <a:lstStyle/>
          <a:p>
            <a:pPr>
              <a:buNone/>
            </a:pPr>
            <a:endParaRPr lang="en-US" sz="3200" dirty="0" smtClean="0">
              <a:solidFill>
                <a:schemeClr val="tx1"/>
              </a:solidFill>
            </a:endParaRPr>
          </a:p>
          <a:p>
            <a:pPr>
              <a:buNone/>
            </a:pPr>
            <a:r>
              <a:rPr lang="en-US" sz="3200" dirty="0" smtClean="0">
                <a:solidFill>
                  <a:schemeClr val="tx1"/>
                </a:solidFill>
              </a:rPr>
              <a:t> </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9</a:t>
            </a:fld>
            <a:endParaRPr lang="en-US" dirty="0"/>
          </a:p>
        </p:txBody>
      </p:sp>
      <p:sp>
        <p:nvSpPr>
          <p:cNvPr id="5" name="TextBox 4"/>
          <p:cNvSpPr txBox="1"/>
          <p:nvPr/>
        </p:nvSpPr>
        <p:spPr>
          <a:xfrm>
            <a:off x="1257300" y="2133600"/>
            <a:ext cx="7010400" cy="2862322"/>
          </a:xfrm>
          <a:prstGeom prst="rect">
            <a:avLst/>
          </a:prstGeom>
          <a:noFill/>
        </p:spPr>
        <p:txBody>
          <a:bodyPr wrap="square" rtlCol="0">
            <a:spAutoFit/>
          </a:bodyPr>
          <a:lstStyle/>
          <a:p>
            <a:pPr>
              <a:buClr>
                <a:srgbClr val="92D050"/>
              </a:buClr>
              <a:buFont typeface="Wingdings" pitchFamily="2" charset="2"/>
              <a:buChar char="q"/>
            </a:pPr>
            <a:r>
              <a:rPr lang="en-US" sz="3600" dirty="0" smtClean="0">
                <a:latin typeface="Calibri" pitchFamily="34" charset="0"/>
              </a:rPr>
              <a:t> Based on the revisions made to the currently effective variance rule, what is your level of support for the proposed rule?</a:t>
            </a:r>
          </a:p>
          <a:p>
            <a:pPr>
              <a:buClr>
                <a:srgbClr val="92D050"/>
              </a:buClr>
            </a:pPr>
            <a:endParaRPr lang="en-US" sz="3600" dirty="0" smtClean="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ipple design template">
  <a:themeElements>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ffice Them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ffice Them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ffice Them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ffice Them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ffice Them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ffice Them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 design template</Template>
  <TotalTime>3664</TotalTime>
  <Words>1148</Words>
  <Application>Microsoft Office PowerPoint</Application>
  <PresentationFormat>On-screen Show (4:3)</PresentationFormat>
  <Paragraphs>86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Ripple design template</vt:lpstr>
      <vt:lpstr>Slide 1</vt:lpstr>
      <vt:lpstr>Variance Discussion Outline</vt:lpstr>
      <vt:lpstr>Proposed Rule Changes </vt:lpstr>
      <vt:lpstr>Proposed Rule Changes </vt:lpstr>
      <vt:lpstr>Proposed Rule Changes </vt:lpstr>
      <vt:lpstr>Proposed Rule Changes </vt:lpstr>
      <vt:lpstr>Proposed Rule Changes </vt:lpstr>
      <vt:lpstr>Proposed Rule Changes </vt:lpstr>
      <vt:lpstr>Assess Level of Work Group Support</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BKHOPE</dc:creator>
  <cp:lastModifiedBy>Andrea Matzke</cp:lastModifiedBy>
  <cp:revision>443</cp:revision>
  <cp:lastPrinted>1601-01-01T00:00:00Z</cp:lastPrinted>
  <dcterms:created xsi:type="dcterms:W3CDTF">2009-05-20T18:50:08Z</dcterms:created>
  <dcterms:modified xsi:type="dcterms:W3CDTF">2010-07-14T22:17:26Z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TC102037901033</vt:lpwstr>
  </property>
</Properties>
</file>