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8"/>
  </p:notesMasterIdLst>
  <p:handoutMasterIdLst>
    <p:handoutMasterId r:id="rId9"/>
  </p:handoutMasterIdLst>
  <p:sldIdLst>
    <p:sldId id="309" r:id="rId2"/>
    <p:sldId id="316" r:id="rId3"/>
    <p:sldId id="314" r:id="rId4"/>
    <p:sldId id="315" r:id="rId5"/>
    <p:sldId id="318" r:id="rId6"/>
    <p:sldId id="317" r:id="rId7"/>
  </p:sldIdLst>
  <p:sldSz cx="9144000" cy="6858000" type="screen4x3"/>
  <p:notesSz cx="6858000" cy="9199563"/>
  <p:defaultTextStyle>
    <a:defPPr>
      <a:defRPr lang="en-US"/>
    </a:defPPr>
    <a:lvl1pPr algn="l" rtl="0" eaLnBrk="0" fontAlgn="base" hangingPunct="0">
      <a:spcBef>
        <a:spcPct val="0"/>
      </a:spcBef>
      <a:spcAft>
        <a:spcPct val="0"/>
      </a:spcAft>
      <a:defRPr sz="32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32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32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32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3200" kern="1200">
        <a:solidFill>
          <a:schemeClr val="tx1"/>
        </a:solidFill>
        <a:latin typeface="Times New Roman" pitchFamily="18" charset="0"/>
        <a:ea typeface="+mn-ea"/>
        <a:cs typeface="+mn-cs"/>
      </a:defRPr>
    </a:lvl5pPr>
    <a:lvl6pPr marL="2286000" algn="l" defTabSz="914400" rtl="0" eaLnBrk="1" latinLnBrk="0" hangingPunct="1">
      <a:defRPr sz="3200" kern="1200">
        <a:solidFill>
          <a:schemeClr val="tx1"/>
        </a:solidFill>
        <a:latin typeface="Times New Roman" pitchFamily="18" charset="0"/>
        <a:ea typeface="+mn-ea"/>
        <a:cs typeface="+mn-cs"/>
      </a:defRPr>
    </a:lvl6pPr>
    <a:lvl7pPr marL="2743200" algn="l" defTabSz="914400" rtl="0" eaLnBrk="1" latinLnBrk="0" hangingPunct="1">
      <a:defRPr sz="3200" kern="1200">
        <a:solidFill>
          <a:schemeClr val="tx1"/>
        </a:solidFill>
        <a:latin typeface="Times New Roman" pitchFamily="18" charset="0"/>
        <a:ea typeface="+mn-ea"/>
        <a:cs typeface="+mn-cs"/>
      </a:defRPr>
    </a:lvl7pPr>
    <a:lvl8pPr marL="3200400" algn="l" defTabSz="914400" rtl="0" eaLnBrk="1" latinLnBrk="0" hangingPunct="1">
      <a:defRPr sz="3200" kern="1200">
        <a:solidFill>
          <a:schemeClr val="tx1"/>
        </a:solidFill>
        <a:latin typeface="Times New Roman" pitchFamily="18" charset="0"/>
        <a:ea typeface="+mn-ea"/>
        <a:cs typeface="+mn-cs"/>
      </a:defRPr>
    </a:lvl8pPr>
    <a:lvl9pPr marL="3657600" algn="l" defTabSz="914400" rtl="0" eaLnBrk="1" latinLnBrk="0" hangingPunct="1">
      <a:defRPr sz="32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F2278"/>
    <a:srgbClr val="0075BA"/>
    <a:srgbClr val="9CC9C4"/>
    <a:srgbClr val="008B7F"/>
    <a:srgbClr val="FFFFD9"/>
    <a:srgbClr val="EE96D7"/>
    <a:srgbClr val="D2A3E5"/>
    <a:srgbClr val="A71A8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92438" cy="452438"/>
          </a:xfrm>
          <a:prstGeom prst="rect">
            <a:avLst/>
          </a:prstGeom>
          <a:noFill/>
          <a:ln w="9525">
            <a:noFill/>
            <a:miter lim="800000"/>
            <a:headEnd/>
            <a:tailEnd/>
          </a:ln>
          <a:effectLst/>
        </p:spPr>
        <p:txBody>
          <a:bodyPr vert="horz" wrap="square" lIns="90251" tIns="45126" rIns="90251" bIns="45126" numCol="1" anchor="t" anchorCtr="0" compatLnSpc="1">
            <a:prstTxWarp prst="textNoShape">
              <a:avLst/>
            </a:prstTxWarp>
          </a:bodyPr>
          <a:lstStyle>
            <a:lvl1pPr defTabSz="903288">
              <a:defRPr sz="1200"/>
            </a:lvl1pPr>
          </a:lstStyle>
          <a:p>
            <a:endParaRPr lang="en-US"/>
          </a:p>
        </p:txBody>
      </p:sp>
      <p:sp>
        <p:nvSpPr>
          <p:cNvPr id="83971" name="Rectangle 3"/>
          <p:cNvSpPr>
            <a:spLocks noGrp="1" noChangeArrowheads="1"/>
          </p:cNvSpPr>
          <p:nvPr>
            <p:ph type="dt" sz="quarter" idx="1"/>
          </p:nvPr>
        </p:nvSpPr>
        <p:spPr bwMode="auto">
          <a:xfrm>
            <a:off x="3890963" y="0"/>
            <a:ext cx="2992437" cy="452438"/>
          </a:xfrm>
          <a:prstGeom prst="rect">
            <a:avLst/>
          </a:prstGeom>
          <a:noFill/>
          <a:ln w="9525">
            <a:noFill/>
            <a:miter lim="800000"/>
            <a:headEnd/>
            <a:tailEnd/>
          </a:ln>
          <a:effectLst/>
        </p:spPr>
        <p:txBody>
          <a:bodyPr vert="horz" wrap="square" lIns="90251" tIns="45126" rIns="90251" bIns="45126" numCol="1" anchor="t" anchorCtr="0" compatLnSpc="1">
            <a:prstTxWarp prst="textNoShape">
              <a:avLst/>
            </a:prstTxWarp>
          </a:bodyPr>
          <a:lstStyle>
            <a:lvl1pPr algn="r" defTabSz="903288">
              <a:defRPr sz="1200"/>
            </a:lvl1pPr>
          </a:lstStyle>
          <a:p>
            <a:endParaRPr lang="en-US"/>
          </a:p>
        </p:txBody>
      </p:sp>
      <p:sp>
        <p:nvSpPr>
          <p:cNvPr id="83972" name="Rectangle 4"/>
          <p:cNvSpPr>
            <a:spLocks noGrp="1" noChangeArrowheads="1"/>
          </p:cNvSpPr>
          <p:nvPr>
            <p:ph type="ftr" sz="quarter" idx="2"/>
          </p:nvPr>
        </p:nvSpPr>
        <p:spPr bwMode="auto">
          <a:xfrm>
            <a:off x="0" y="8759825"/>
            <a:ext cx="2992438" cy="452438"/>
          </a:xfrm>
          <a:prstGeom prst="rect">
            <a:avLst/>
          </a:prstGeom>
          <a:noFill/>
          <a:ln w="9525">
            <a:noFill/>
            <a:miter lim="800000"/>
            <a:headEnd/>
            <a:tailEnd/>
          </a:ln>
          <a:effectLst/>
        </p:spPr>
        <p:txBody>
          <a:bodyPr vert="horz" wrap="square" lIns="90251" tIns="45126" rIns="90251" bIns="45126" numCol="1" anchor="b" anchorCtr="0" compatLnSpc="1">
            <a:prstTxWarp prst="textNoShape">
              <a:avLst/>
            </a:prstTxWarp>
          </a:bodyPr>
          <a:lstStyle>
            <a:lvl1pPr defTabSz="903288">
              <a:defRPr sz="1200"/>
            </a:lvl1pPr>
          </a:lstStyle>
          <a:p>
            <a:endParaRPr lang="en-US"/>
          </a:p>
        </p:txBody>
      </p:sp>
      <p:sp>
        <p:nvSpPr>
          <p:cNvPr id="83973" name="Rectangle 5"/>
          <p:cNvSpPr>
            <a:spLocks noGrp="1" noChangeArrowheads="1"/>
          </p:cNvSpPr>
          <p:nvPr>
            <p:ph type="sldNum" sz="quarter" idx="3"/>
          </p:nvPr>
        </p:nvSpPr>
        <p:spPr bwMode="auto">
          <a:xfrm>
            <a:off x="3890963" y="8759825"/>
            <a:ext cx="2992437" cy="452438"/>
          </a:xfrm>
          <a:prstGeom prst="rect">
            <a:avLst/>
          </a:prstGeom>
          <a:noFill/>
          <a:ln w="9525">
            <a:noFill/>
            <a:miter lim="800000"/>
            <a:headEnd/>
            <a:tailEnd/>
          </a:ln>
          <a:effectLst/>
        </p:spPr>
        <p:txBody>
          <a:bodyPr vert="horz" wrap="square" lIns="90251" tIns="45126" rIns="90251" bIns="45126" numCol="1" anchor="b" anchorCtr="0" compatLnSpc="1">
            <a:prstTxWarp prst="textNoShape">
              <a:avLst/>
            </a:prstTxWarp>
          </a:bodyPr>
          <a:lstStyle>
            <a:lvl1pPr algn="r" defTabSz="903288">
              <a:defRPr sz="1200"/>
            </a:lvl1pPr>
          </a:lstStyle>
          <a:p>
            <a:fld id="{D4B4B030-C401-4A8A-BAEB-7F5CD1FD99E6}"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09" tIns="45703" rIns="91409" bIns="45703" numCol="1" anchor="t" anchorCtr="0" compatLnSpc="1">
            <a:prstTxWarp prst="textNoShape">
              <a:avLst/>
            </a:prstTxWarp>
          </a:bodyPr>
          <a:lstStyle>
            <a:lvl1pPr>
              <a:defRPr sz="1200"/>
            </a:lvl1pPr>
          </a:lstStyle>
          <a:p>
            <a:endParaRPr lang="en-US"/>
          </a:p>
        </p:txBody>
      </p:sp>
      <p:sp>
        <p:nvSpPr>
          <p:cNvPr id="1741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09" tIns="45703" rIns="91409" bIns="45703" numCol="1" anchor="t" anchorCtr="0" compatLnSpc="1">
            <a:prstTxWarp prst="textNoShape">
              <a:avLst/>
            </a:prstTxWarp>
          </a:bodyPr>
          <a:lstStyle>
            <a:lvl1pPr algn="r">
              <a:defRPr sz="1200"/>
            </a:lvl1pPr>
          </a:lstStyle>
          <a:p>
            <a:endParaRPr lang="en-US"/>
          </a:p>
        </p:txBody>
      </p:sp>
      <p:sp>
        <p:nvSpPr>
          <p:cNvPr id="17412" name="Rectangle 4"/>
          <p:cNvSpPr>
            <a:spLocks noGrp="1" noRot="1" noChangeAspect="1" noChangeArrowheads="1" noTextEdit="1"/>
          </p:cNvSpPr>
          <p:nvPr>
            <p:ph type="sldImg" idx="2"/>
          </p:nvPr>
        </p:nvSpPr>
        <p:spPr bwMode="auto">
          <a:xfrm>
            <a:off x="1147763" y="685800"/>
            <a:ext cx="4572000" cy="3429000"/>
          </a:xfrm>
          <a:prstGeom prst="rect">
            <a:avLst/>
          </a:prstGeom>
          <a:noFill/>
          <a:ln w="9525">
            <a:solidFill>
              <a:srgbClr val="000000"/>
            </a:solidFill>
            <a:miter lim="800000"/>
            <a:headEnd/>
            <a:tailEnd/>
          </a:ln>
          <a:effectLst/>
        </p:spPr>
      </p:sp>
      <p:sp>
        <p:nvSpPr>
          <p:cNvPr id="17413" name="Rectangle 5"/>
          <p:cNvSpPr>
            <a:spLocks noGrp="1" noChangeArrowheads="1"/>
          </p:cNvSpPr>
          <p:nvPr>
            <p:ph type="body" sz="quarter" idx="3"/>
          </p:nvPr>
        </p:nvSpPr>
        <p:spPr bwMode="auto">
          <a:xfrm>
            <a:off x="914400" y="4343400"/>
            <a:ext cx="5029200" cy="4191000"/>
          </a:xfrm>
          <a:prstGeom prst="rect">
            <a:avLst/>
          </a:prstGeom>
          <a:noFill/>
          <a:ln w="9525">
            <a:noFill/>
            <a:miter lim="800000"/>
            <a:headEnd/>
            <a:tailEnd/>
          </a:ln>
          <a:effectLst/>
        </p:spPr>
        <p:txBody>
          <a:bodyPr vert="horz" wrap="square" lIns="91409" tIns="45703" rIns="91409" bIns="45703"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4" name="Rectangle 6"/>
          <p:cNvSpPr>
            <a:spLocks noGrp="1" noChangeArrowheads="1"/>
          </p:cNvSpPr>
          <p:nvPr>
            <p:ph type="ftr" sz="quarter" idx="4"/>
          </p:nvPr>
        </p:nvSpPr>
        <p:spPr bwMode="auto">
          <a:xfrm>
            <a:off x="0" y="8763000"/>
            <a:ext cx="2971800" cy="457200"/>
          </a:xfrm>
          <a:prstGeom prst="rect">
            <a:avLst/>
          </a:prstGeom>
          <a:noFill/>
          <a:ln w="9525">
            <a:noFill/>
            <a:miter lim="800000"/>
            <a:headEnd/>
            <a:tailEnd/>
          </a:ln>
          <a:effectLst/>
        </p:spPr>
        <p:txBody>
          <a:bodyPr vert="horz" wrap="square" lIns="91409" tIns="45703" rIns="91409" bIns="45703" numCol="1" anchor="b" anchorCtr="0" compatLnSpc="1">
            <a:prstTxWarp prst="textNoShape">
              <a:avLst/>
            </a:prstTxWarp>
          </a:bodyPr>
          <a:lstStyle>
            <a:lvl1pPr>
              <a:defRPr sz="1200"/>
            </a:lvl1pPr>
          </a:lstStyle>
          <a:p>
            <a:endParaRPr lang="en-US"/>
          </a:p>
        </p:txBody>
      </p:sp>
      <p:sp>
        <p:nvSpPr>
          <p:cNvPr id="17415" name="Rectangle 7"/>
          <p:cNvSpPr>
            <a:spLocks noGrp="1" noChangeArrowheads="1"/>
          </p:cNvSpPr>
          <p:nvPr>
            <p:ph type="sldNum" sz="quarter" idx="5"/>
          </p:nvPr>
        </p:nvSpPr>
        <p:spPr bwMode="auto">
          <a:xfrm>
            <a:off x="3886200" y="8763000"/>
            <a:ext cx="2971800" cy="457200"/>
          </a:xfrm>
          <a:prstGeom prst="rect">
            <a:avLst/>
          </a:prstGeom>
          <a:noFill/>
          <a:ln w="9525">
            <a:noFill/>
            <a:miter lim="800000"/>
            <a:headEnd/>
            <a:tailEnd/>
          </a:ln>
          <a:effectLst/>
        </p:spPr>
        <p:txBody>
          <a:bodyPr vert="horz" wrap="square" lIns="91409" tIns="45703" rIns="91409" bIns="45703" numCol="1" anchor="b" anchorCtr="0" compatLnSpc="1">
            <a:prstTxWarp prst="textNoShape">
              <a:avLst/>
            </a:prstTxWarp>
          </a:bodyPr>
          <a:lstStyle>
            <a:lvl1pPr algn="r">
              <a:defRPr sz="1200"/>
            </a:lvl1pPr>
          </a:lstStyle>
          <a:p>
            <a:fld id="{9AFF3226-EF4F-44CB-AE9A-2C5BECDDEAA5}"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Go over quickly—Because meat is on slide 4 and 5--state that these</a:t>
            </a:r>
            <a:r>
              <a:rPr lang="en-US" baseline="0" dirty="0" smtClean="0"/>
              <a:t> are review if anyone has questions</a:t>
            </a:r>
            <a:endParaRPr lang="en-US" dirty="0"/>
          </a:p>
        </p:txBody>
      </p:sp>
      <p:sp>
        <p:nvSpPr>
          <p:cNvPr id="4" name="Slide Number Placeholder 3"/>
          <p:cNvSpPr>
            <a:spLocks noGrp="1"/>
          </p:cNvSpPr>
          <p:nvPr>
            <p:ph type="sldNum" sz="quarter" idx="10"/>
          </p:nvPr>
        </p:nvSpPr>
        <p:spPr/>
        <p:txBody>
          <a:bodyPr/>
          <a:lstStyle/>
          <a:p>
            <a:fld id="{9AFF3226-EF4F-44CB-AE9A-2C5BECDDEAA5}"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0400" y="914400"/>
            <a:ext cx="1752600" cy="4800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752600" y="914400"/>
            <a:ext cx="5105400" cy="4800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752600" y="914400"/>
            <a:ext cx="6934200" cy="838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752600" y="2362200"/>
            <a:ext cx="3429000" cy="3352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5334000" y="2362200"/>
            <a:ext cx="3429000" cy="3352800"/>
          </a:xfrm>
        </p:spPr>
        <p:txBody>
          <a:bodyPr/>
          <a:lstStyle/>
          <a:p>
            <a:r>
              <a:rPr lang="en-US" smtClean="0"/>
              <a:t>Click icon to add clip art</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752600" y="914400"/>
            <a:ext cx="6934200" cy="8382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1752600" y="2362200"/>
            <a:ext cx="7010400" cy="3352800"/>
          </a:xfrm>
        </p:spPr>
        <p:txBody>
          <a:bodyPr/>
          <a:lstStyle/>
          <a:p>
            <a:r>
              <a:rPr lang="en-US" smtClean="0"/>
              <a:t>Click icon to add chart</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52600" y="2362200"/>
            <a:ext cx="3429000" cy="335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334000" y="2362200"/>
            <a:ext cx="3429000" cy="335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2" name="Rectangle 8"/>
          <p:cNvSpPr>
            <a:spLocks noChangeArrowheads="1"/>
          </p:cNvSpPr>
          <p:nvPr/>
        </p:nvSpPr>
        <p:spPr bwMode="auto">
          <a:xfrm>
            <a:off x="1828800" y="0"/>
            <a:ext cx="7315200" cy="609600"/>
          </a:xfrm>
          <a:prstGeom prst="rect">
            <a:avLst/>
          </a:prstGeom>
          <a:solidFill>
            <a:srgbClr val="0075BA"/>
          </a:solidFill>
          <a:ln w="9525">
            <a:noFill/>
            <a:miter lim="800000"/>
            <a:headEnd/>
            <a:tailEnd/>
          </a:ln>
          <a:effectLst/>
        </p:spPr>
        <p:txBody>
          <a:bodyPr wrap="none" anchor="ctr"/>
          <a:lstStyle/>
          <a:p>
            <a:endParaRPr lang="en-US"/>
          </a:p>
        </p:txBody>
      </p:sp>
      <p:sp>
        <p:nvSpPr>
          <p:cNvPr id="1038" name="Rectangle 14"/>
          <p:cNvSpPr>
            <a:spLocks noGrp="1" noChangeArrowheads="1"/>
          </p:cNvSpPr>
          <p:nvPr>
            <p:ph type="body" idx="1"/>
          </p:nvPr>
        </p:nvSpPr>
        <p:spPr bwMode="auto">
          <a:xfrm>
            <a:off x="1752600" y="2362200"/>
            <a:ext cx="7010400" cy="3352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6" name="Rectangle 22"/>
          <p:cNvSpPr>
            <a:spLocks noGrp="1" noChangeArrowheads="1"/>
          </p:cNvSpPr>
          <p:nvPr>
            <p:ph type="title"/>
          </p:nvPr>
        </p:nvSpPr>
        <p:spPr bwMode="auto">
          <a:xfrm>
            <a:off x="1752600" y="914400"/>
            <a:ext cx="6934200" cy="838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48" name="Text Box 24"/>
          <p:cNvSpPr txBox="1">
            <a:spLocks noChangeArrowheads="1"/>
          </p:cNvSpPr>
          <p:nvPr/>
        </p:nvSpPr>
        <p:spPr bwMode="auto">
          <a:xfrm>
            <a:off x="1905000" y="76200"/>
            <a:ext cx="5181600" cy="457200"/>
          </a:xfrm>
          <a:prstGeom prst="rect">
            <a:avLst/>
          </a:prstGeom>
          <a:noFill/>
          <a:ln w="9525">
            <a:noFill/>
            <a:miter lim="800000"/>
            <a:headEnd/>
            <a:tailEnd/>
          </a:ln>
          <a:effectLst/>
        </p:spPr>
        <p:txBody>
          <a:bodyPr>
            <a:spAutoFit/>
          </a:bodyPr>
          <a:lstStyle/>
          <a:p>
            <a:pPr>
              <a:spcBef>
                <a:spcPct val="50000"/>
              </a:spcBef>
            </a:pPr>
            <a:r>
              <a:rPr lang="en-US" sz="2400">
                <a:solidFill>
                  <a:schemeClr val="bg1"/>
                </a:solidFill>
              </a:rPr>
              <a:t>Water Quality Program</a:t>
            </a:r>
            <a:endParaRPr lang="en-US" sz="2400"/>
          </a:p>
        </p:txBody>
      </p:sp>
      <p:pic>
        <p:nvPicPr>
          <p:cNvPr id="1049" name="Picture 25" descr="P:\Logos\BW 300 dpi\bw6in.tif"/>
          <p:cNvPicPr>
            <a:picLocks noChangeAspect="1" noChangeArrowheads="1"/>
          </p:cNvPicPr>
          <p:nvPr/>
        </p:nvPicPr>
        <p:blipFill>
          <a:blip r:embed="rId15" cstate="print"/>
          <a:srcRect/>
          <a:stretch>
            <a:fillRect/>
          </a:stretch>
        </p:blipFill>
        <p:spPr bwMode="auto">
          <a:xfrm>
            <a:off x="457200" y="838200"/>
            <a:ext cx="892175" cy="2057400"/>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rtl="0" eaLnBrk="1" fontAlgn="base" hangingPunct="1">
        <a:spcBef>
          <a:spcPct val="0"/>
        </a:spcBef>
        <a:spcAft>
          <a:spcPct val="0"/>
        </a:spcAft>
        <a:defRPr sz="2600" b="1">
          <a:solidFill>
            <a:schemeClr val="tx1"/>
          </a:solidFill>
          <a:latin typeface="+mj-lt"/>
          <a:ea typeface="+mj-ea"/>
          <a:cs typeface="+mj-cs"/>
        </a:defRPr>
      </a:lvl1pPr>
      <a:lvl2pPr algn="l" rtl="0" eaLnBrk="1" fontAlgn="base" hangingPunct="1">
        <a:spcBef>
          <a:spcPct val="0"/>
        </a:spcBef>
        <a:spcAft>
          <a:spcPct val="0"/>
        </a:spcAft>
        <a:defRPr sz="2600" b="1">
          <a:solidFill>
            <a:schemeClr val="tx1"/>
          </a:solidFill>
          <a:latin typeface="Arial" charset="0"/>
        </a:defRPr>
      </a:lvl2pPr>
      <a:lvl3pPr algn="l" rtl="0" eaLnBrk="1" fontAlgn="base" hangingPunct="1">
        <a:spcBef>
          <a:spcPct val="0"/>
        </a:spcBef>
        <a:spcAft>
          <a:spcPct val="0"/>
        </a:spcAft>
        <a:defRPr sz="2600" b="1">
          <a:solidFill>
            <a:schemeClr val="tx1"/>
          </a:solidFill>
          <a:latin typeface="Arial" charset="0"/>
        </a:defRPr>
      </a:lvl3pPr>
      <a:lvl4pPr algn="l" rtl="0" eaLnBrk="1" fontAlgn="base" hangingPunct="1">
        <a:spcBef>
          <a:spcPct val="0"/>
        </a:spcBef>
        <a:spcAft>
          <a:spcPct val="0"/>
        </a:spcAft>
        <a:defRPr sz="2600" b="1">
          <a:solidFill>
            <a:schemeClr val="tx1"/>
          </a:solidFill>
          <a:latin typeface="Arial" charset="0"/>
        </a:defRPr>
      </a:lvl4pPr>
      <a:lvl5pPr algn="l" rtl="0" eaLnBrk="1" fontAlgn="base" hangingPunct="1">
        <a:spcBef>
          <a:spcPct val="0"/>
        </a:spcBef>
        <a:spcAft>
          <a:spcPct val="0"/>
        </a:spcAft>
        <a:defRPr sz="2600" b="1">
          <a:solidFill>
            <a:schemeClr val="tx1"/>
          </a:solidFill>
          <a:latin typeface="Arial" charset="0"/>
        </a:defRPr>
      </a:lvl5pPr>
      <a:lvl6pPr marL="457200" algn="l" rtl="0" eaLnBrk="1" fontAlgn="base" hangingPunct="1">
        <a:spcBef>
          <a:spcPct val="0"/>
        </a:spcBef>
        <a:spcAft>
          <a:spcPct val="0"/>
        </a:spcAft>
        <a:defRPr sz="2600" b="1">
          <a:solidFill>
            <a:schemeClr val="tx1"/>
          </a:solidFill>
          <a:latin typeface="Arial" charset="0"/>
        </a:defRPr>
      </a:lvl6pPr>
      <a:lvl7pPr marL="914400" algn="l" rtl="0" eaLnBrk="1" fontAlgn="base" hangingPunct="1">
        <a:spcBef>
          <a:spcPct val="0"/>
        </a:spcBef>
        <a:spcAft>
          <a:spcPct val="0"/>
        </a:spcAft>
        <a:defRPr sz="2600" b="1">
          <a:solidFill>
            <a:schemeClr val="tx1"/>
          </a:solidFill>
          <a:latin typeface="Arial" charset="0"/>
        </a:defRPr>
      </a:lvl7pPr>
      <a:lvl8pPr marL="1371600" algn="l" rtl="0" eaLnBrk="1" fontAlgn="base" hangingPunct="1">
        <a:spcBef>
          <a:spcPct val="0"/>
        </a:spcBef>
        <a:spcAft>
          <a:spcPct val="0"/>
        </a:spcAft>
        <a:defRPr sz="2600" b="1">
          <a:solidFill>
            <a:schemeClr val="tx1"/>
          </a:solidFill>
          <a:latin typeface="Arial" charset="0"/>
        </a:defRPr>
      </a:lvl8pPr>
      <a:lvl9pPr marL="1828800" algn="l" rtl="0" eaLnBrk="1" fontAlgn="base" hangingPunct="1">
        <a:spcBef>
          <a:spcPct val="0"/>
        </a:spcBef>
        <a:spcAft>
          <a:spcPct val="0"/>
        </a:spcAft>
        <a:defRPr sz="2600" b="1">
          <a:solidFill>
            <a:schemeClr val="tx1"/>
          </a:solidFill>
          <a:latin typeface="Arial" charset="0"/>
        </a:defRPr>
      </a:lvl9pPr>
    </p:titleStyle>
    <p:bodyStyle>
      <a:lvl1pPr marL="342900" indent="-342900" algn="l" rtl="0" eaLnBrk="1" fontAlgn="base" hangingPunct="1">
        <a:spcBef>
          <a:spcPct val="20000"/>
        </a:spcBef>
        <a:spcAft>
          <a:spcPct val="0"/>
        </a:spcAft>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200">
          <a:solidFill>
            <a:schemeClr val="tx1"/>
          </a:solidFill>
          <a:latin typeface="+mn-lt"/>
        </a:defRPr>
      </a:lvl2pPr>
      <a:lvl3pPr marL="1143000" indent="-228600" algn="l" rtl="0" eaLnBrk="1" fontAlgn="base" hangingPunct="1">
        <a:spcBef>
          <a:spcPct val="20000"/>
        </a:spcBef>
        <a:spcAft>
          <a:spcPct val="0"/>
        </a:spcAft>
        <a:buChar char="•"/>
        <a:defRPr sz="2000">
          <a:solidFill>
            <a:schemeClr val="tx1"/>
          </a:solidFill>
          <a:latin typeface="+mn-lt"/>
        </a:defRPr>
      </a:lvl3pPr>
      <a:lvl4pPr marL="1600200" indent="-228600" algn="l" rtl="0" eaLnBrk="1" fontAlgn="base" hangingPunct="1">
        <a:spcBef>
          <a:spcPct val="20000"/>
        </a:spcBef>
        <a:spcAft>
          <a:spcPct val="0"/>
        </a:spcAft>
        <a:buChar char="–"/>
        <a:defRPr>
          <a:solidFill>
            <a:schemeClr val="tx1"/>
          </a:solidFill>
          <a:latin typeface="+mn-lt"/>
        </a:defRPr>
      </a:lvl4pPr>
      <a:lvl5pPr marL="2057400" indent="-228600" algn="l" rtl="0" eaLnBrk="1" fontAlgn="base" hangingPunct="1">
        <a:spcBef>
          <a:spcPct val="20000"/>
        </a:spcBef>
        <a:spcAft>
          <a:spcPct val="0"/>
        </a:spcAft>
        <a:buChar char="»"/>
        <a:defRPr sz="1600">
          <a:solidFill>
            <a:schemeClr val="tx1"/>
          </a:solidFill>
          <a:latin typeface="+mn-lt"/>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p:txBody>
          <a:bodyPr/>
          <a:lstStyle/>
          <a:p>
            <a:r>
              <a:rPr lang="en-US" dirty="0" smtClean="0"/>
              <a:t>Source Control Small Group</a:t>
            </a:r>
            <a:endParaRPr lang="en-US" dirty="0"/>
          </a:p>
        </p:txBody>
      </p:sp>
      <p:sp>
        <p:nvSpPr>
          <p:cNvPr id="119811" name="Rectangle 3"/>
          <p:cNvSpPr>
            <a:spLocks noGrp="1" noChangeArrowheads="1"/>
          </p:cNvSpPr>
          <p:nvPr>
            <p:ph type="body" idx="1"/>
          </p:nvPr>
        </p:nvSpPr>
        <p:spPr>
          <a:xfrm>
            <a:off x="1752600" y="1828800"/>
            <a:ext cx="7010400" cy="4495800"/>
          </a:xfrm>
        </p:spPr>
        <p:txBody>
          <a:bodyPr/>
          <a:lstStyle/>
          <a:p>
            <a:pPr>
              <a:buNone/>
            </a:pPr>
            <a:r>
              <a:rPr lang="en-US" sz="1600" dirty="0" smtClean="0"/>
              <a:t>Group membership: Nina Bell, Lauren Goldberg, Annette </a:t>
            </a:r>
            <a:r>
              <a:rPr lang="en-US" sz="1600" dirty="0" err="1" smtClean="0"/>
              <a:t>Liebe</a:t>
            </a:r>
            <a:r>
              <a:rPr lang="en-US" sz="1600" dirty="0" smtClean="0"/>
              <a:t>, Duke DeClue, Rick Williams, Curtis Brown, Steve Starner, Rich Garber, Ross </a:t>
            </a:r>
            <a:r>
              <a:rPr lang="en-US" sz="1600" dirty="0" err="1" smtClean="0"/>
              <a:t>Edginton</a:t>
            </a:r>
            <a:r>
              <a:rPr lang="en-US" sz="1600" dirty="0" smtClean="0"/>
              <a:t>, Scott Latham, Myron Burr, Karen </a:t>
            </a:r>
            <a:r>
              <a:rPr lang="en-US" sz="1600" dirty="0" err="1" smtClean="0"/>
              <a:t>Whisler</a:t>
            </a:r>
            <a:endParaRPr lang="en-US" sz="1600" dirty="0" smtClean="0"/>
          </a:p>
          <a:p>
            <a:endParaRPr lang="en-US" dirty="0" smtClean="0"/>
          </a:p>
          <a:p>
            <a:r>
              <a:rPr lang="en-US" sz="2000" u="sng" dirty="0" smtClean="0"/>
              <a:t>Purpose</a:t>
            </a:r>
            <a:r>
              <a:rPr lang="en-US" sz="2000" dirty="0" smtClean="0"/>
              <a:t>: Advisory to the Rulemaking Workgroup. Explore ideas that POTWs can use to work with industry, business and residents</a:t>
            </a:r>
          </a:p>
          <a:p>
            <a:endParaRPr lang="en-US" sz="2000" dirty="0" smtClean="0"/>
          </a:p>
          <a:p>
            <a:r>
              <a:rPr lang="en-US" sz="2000" u="sng" dirty="0" smtClean="0"/>
              <a:t>Pretreatment is</a:t>
            </a:r>
            <a:r>
              <a:rPr lang="en-US" sz="2000" dirty="0" smtClean="0"/>
              <a:t>: a federal regulatory framework that establishes permitting requirements for some POTWs </a:t>
            </a:r>
          </a:p>
          <a:p>
            <a:endParaRPr lang="en-US" sz="2000" u="sng" dirty="0" smtClean="0"/>
          </a:p>
          <a:p>
            <a:r>
              <a:rPr lang="en-US" sz="2000" u="sng" dirty="0" smtClean="0"/>
              <a:t>Source Control is</a:t>
            </a:r>
            <a:r>
              <a:rPr lang="en-US" sz="2000" dirty="0" smtClean="0"/>
              <a:t>: the phrase many POTWs use to describe the part of their work that goes beyond the specific tasks mandated through Pretreatment</a:t>
            </a:r>
            <a:endParaRPr 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Quick review of Pretreatment</a:t>
            </a:r>
            <a:endParaRPr lang="en-US" dirty="0"/>
          </a:p>
        </p:txBody>
      </p:sp>
      <p:sp>
        <p:nvSpPr>
          <p:cNvPr id="3" name="Content Placeholder 2"/>
          <p:cNvSpPr>
            <a:spLocks noGrp="1"/>
          </p:cNvSpPr>
          <p:nvPr>
            <p:ph idx="1"/>
          </p:nvPr>
        </p:nvSpPr>
        <p:spPr/>
        <p:txBody>
          <a:bodyPr/>
          <a:lstStyle/>
          <a:p>
            <a:r>
              <a:rPr lang="en-US" dirty="0" smtClean="0"/>
              <a:t>Which POTWs are covered now?</a:t>
            </a:r>
          </a:p>
          <a:p>
            <a:pPr lvl="1"/>
            <a:r>
              <a:rPr lang="en-US" dirty="0" smtClean="0"/>
              <a:t>POTWs 5 million gallons a day or greater </a:t>
            </a:r>
            <a:r>
              <a:rPr lang="en-US" u="sng" dirty="0" smtClean="0"/>
              <a:t>and</a:t>
            </a:r>
            <a:endParaRPr lang="en-US" dirty="0" smtClean="0"/>
          </a:p>
          <a:p>
            <a:pPr lvl="1"/>
            <a:r>
              <a:rPr lang="en-US" dirty="0" smtClean="0"/>
              <a:t>Have a Significant Industrial User</a:t>
            </a:r>
          </a:p>
          <a:p>
            <a:pPr lvl="1"/>
            <a:r>
              <a:rPr lang="en-US" dirty="0" smtClean="0"/>
              <a:t>Have a Categorical Industrial </a:t>
            </a:r>
            <a:r>
              <a:rPr lang="en-US" dirty="0" smtClean="0"/>
              <a:t>User</a:t>
            </a:r>
          </a:p>
          <a:p>
            <a:pPr lvl="1"/>
            <a:r>
              <a:rPr lang="en-US" sz="1600" dirty="0" smtClean="0"/>
              <a:t>We can cover other POTWs (and have) when that action is justified</a:t>
            </a:r>
            <a:endParaRPr lang="en-US" sz="1600" dirty="0" smtClean="0"/>
          </a:p>
          <a:p>
            <a:endParaRPr lang="en-US" dirty="0" smtClean="0"/>
          </a:p>
          <a:p>
            <a:r>
              <a:rPr lang="en-US" dirty="0" smtClean="0"/>
              <a:t>What if we want to cover more POTWs or expand the types of pretreatment activities?</a:t>
            </a:r>
          </a:p>
          <a:p>
            <a:pPr lvl="1"/>
            <a:r>
              <a:rPr lang="en-US" dirty="0" smtClean="0"/>
              <a:t>Rulemaking is needed </a:t>
            </a:r>
            <a:r>
              <a:rPr lang="en-US" dirty="0" smtClean="0"/>
              <a:t>to</a:t>
            </a:r>
            <a:r>
              <a:rPr lang="en-US" dirty="0" smtClean="0"/>
              <a:t> </a:t>
            </a:r>
            <a:r>
              <a:rPr lang="en-US" dirty="0" smtClean="0"/>
              <a:t>apply Pretreatment requirements to </a:t>
            </a:r>
            <a:r>
              <a:rPr lang="en-US" dirty="0" smtClean="0"/>
              <a:t>more POTWs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Overarching Themes</a:t>
            </a:r>
            <a:endParaRPr lang="en-US" dirty="0"/>
          </a:p>
        </p:txBody>
      </p:sp>
      <p:sp>
        <p:nvSpPr>
          <p:cNvPr id="3" name="Content Placeholder 2"/>
          <p:cNvSpPr>
            <a:spLocks noGrp="1"/>
          </p:cNvSpPr>
          <p:nvPr>
            <p:ph idx="1"/>
          </p:nvPr>
        </p:nvSpPr>
        <p:spPr>
          <a:xfrm>
            <a:off x="1752600" y="1981200"/>
            <a:ext cx="7010400" cy="3733800"/>
          </a:xfrm>
        </p:spPr>
        <p:txBody>
          <a:bodyPr/>
          <a:lstStyle/>
          <a:p>
            <a:pPr lvl="0"/>
            <a:r>
              <a:rPr lang="en-US" sz="2000" dirty="0">
                <a:solidFill>
                  <a:srgbClr val="0070C0"/>
                </a:solidFill>
                <a:latin typeface="+mn-lt"/>
                <a:ea typeface="+mn-ea"/>
                <a:cs typeface="+mn-cs"/>
              </a:rPr>
              <a:t>The importance of the POTW to have the legal authority to control discharges</a:t>
            </a:r>
          </a:p>
          <a:p>
            <a:pPr lvl="0"/>
            <a:r>
              <a:rPr lang="en-US" sz="2000" dirty="0">
                <a:solidFill>
                  <a:srgbClr val="0070C0"/>
                </a:solidFill>
                <a:latin typeface="+mn-lt"/>
                <a:ea typeface="+mn-ea"/>
                <a:cs typeface="+mn-cs"/>
              </a:rPr>
              <a:t>Sharing information between POTWs creates more efficient programs</a:t>
            </a:r>
          </a:p>
          <a:p>
            <a:pPr lvl="0"/>
            <a:r>
              <a:rPr lang="en-US" sz="2000" dirty="0">
                <a:solidFill>
                  <a:srgbClr val="0070C0"/>
                </a:solidFill>
                <a:latin typeface="+mn-lt"/>
                <a:ea typeface="+mn-ea"/>
                <a:cs typeface="+mn-cs"/>
              </a:rPr>
              <a:t>Coordinating with other entities is important in order for the POTW to be effective and reach the desired audiences. </a:t>
            </a:r>
          </a:p>
          <a:p>
            <a:pPr lvl="0"/>
            <a:r>
              <a:rPr lang="en-US" sz="2000" dirty="0">
                <a:solidFill>
                  <a:srgbClr val="0070C0"/>
                </a:solidFill>
                <a:latin typeface="+mn-lt"/>
                <a:ea typeface="+mn-ea"/>
                <a:cs typeface="+mn-cs"/>
              </a:rPr>
              <a:t>Smaller POTWs will likely need the most support implementing any source control ideas</a:t>
            </a:r>
          </a:p>
          <a:p>
            <a:r>
              <a:rPr lang="en-US" sz="2000" dirty="0" smtClean="0">
                <a:solidFill>
                  <a:srgbClr val="0070C0"/>
                </a:solidFill>
              </a:rPr>
              <a:t>At this time, not full Small Group support on a rule proposal but there is full support for recommendations to the EQC.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new in this version?</a:t>
            </a:r>
            <a:endParaRPr lang="en-US" dirty="0"/>
          </a:p>
        </p:txBody>
      </p:sp>
      <p:sp>
        <p:nvSpPr>
          <p:cNvPr id="3" name="Content Placeholder 2"/>
          <p:cNvSpPr>
            <a:spLocks noGrp="1"/>
          </p:cNvSpPr>
          <p:nvPr>
            <p:ph idx="1"/>
          </p:nvPr>
        </p:nvSpPr>
        <p:spPr>
          <a:xfrm>
            <a:off x="1752600" y="1981200"/>
            <a:ext cx="7010400" cy="3733800"/>
          </a:xfrm>
        </p:spPr>
        <p:txBody>
          <a:bodyPr/>
          <a:lstStyle/>
          <a:p>
            <a:r>
              <a:rPr lang="en-US" sz="2000" dirty="0" smtClean="0"/>
              <a:t>The rule proposals now include a possible citation to where the language would </a:t>
            </a:r>
            <a:r>
              <a:rPr lang="en-US" sz="2000" dirty="0" smtClean="0"/>
              <a:t>go</a:t>
            </a:r>
            <a:r>
              <a:rPr lang="en-US" sz="2000" dirty="0" smtClean="0"/>
              <a:t> </a:t>
            </a:r>
            <a:r>
              <a:rPr lang="en-US" sz="2000" dirty="0" smtClean="0"/>
              <a:t>if the rule proposal is used in the future</a:t>
            </a:r>
            <a:endParaRPr lang="en-US" sz="2000" dirty="0" smtClean="0"/>
          </a:p>
          <a:p>
            <a:endParaRPr lang="en-US" sz="2000" dirty="0" smtClean="0"/>
          </a:p>
          <a:p>
            <a:r>
              <a:rPr lang="en-US" sz="2000" dirty="0" smtClean="0"/>
              <a:t>DEQ Legal Authority for these rule proposals is described in memo attached as an appendix</a:t>
            </a:r>
          </a:p>
          <a:p>
            <a:endParaRPr lang="en-US" sz="2000" dirty="0" smtClean="0"/>
          </a:p>
          <a:p>
            <a:r>
              <a:rPr lang="en-US" sz="2000" dirty="0" smtClean="0"/>
              <a:t>New format of the paper </a:t>
            </a:r>
            <a:r>
              <a:rPr lang="en-US" sz="2000" dirty="0" smtClean="0"/>
              <a:t>groups the </a:t>
            </a:r>
            <a:r>
              <a:rPr lang="en-US" sz="2000" dirty="0" smtClean="0"/>
              <a:t>voluntary, regulatory and recommendations </a:t>
            </a:r>
            <a:r>
              <a:rPr lang="en-US" sz="2000" dirty="0" smtClean="0"/>
              <a:t>together and states what problem they address</a:t>
            </a:r>
            <a:endParaRPr lang="en-US" sz="2000" dirty="0" smtClean="0"/>
          </a:p>
          <a:p>
            <a:endParaRPr lang="en-US" sz="2000" dirty="0" smtClean="0"/>
          </a:p>
          <a:p>
            <a:r>
              <a:rPr lang="en-US" sz="2000" dirty="0" smtClean="0"/>
              <a:t>The  results of polling group members on whether they support an idea is included.</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is the Small Group proposing rules to be added to this package?</a:t>
            </a:r>
            <a:endParaRPr lang="en-US" dirty="0"/>
          </a:p>
        </p:txBody>
      </p:sp>
      <p:sp>
        <p:nvSpPr>
          <p:cNvPr id="3" name="Content Placeholder 2"/>
          <p:cNvSpPr>
            <a:spLocks noGrp="1"/>
          </p:cNvSpPr>
          <p:nvPr>
            <p:ph idx="1"/>
          </p:nvPr>
        </p:nvSpPr>
        <p:spPr/>
        <p:txBody>
          <a:bodyPr/>
          <a:lstStyle/>
          <a:p>
            <a:r>
              <a:rPr lang="en-US" dirty="0" smtClean="0"/>
              <a:t>At this time, there is not full support for a rule proposal </a:t>
            </a:r>
          </a:p>
          <a:p>
            <a:endParaRPr lang="en-US" dirty="0" smtClean="0"/>
          </a:p>
          <a:p>
            <a:r>
              <a:rPr lang="en-US" dirty="0" smtClean="0"/>
              <a:t>The DEQ review of the rule proposals against the evaluation criteria for inclusion in the Water Quality Standards Rulemaking showed that the rule proposals would need more time to develop and take more resource than is available to </a:t>
            </a:r>
            <a:r>
              <a:rPr lang="en-US" smtClean="0"/>
              <a:t>be included.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the Source Control Group need from the larger Rulemaking workgroup?</a:t>
            </a:r>
            <a:endParaRPr lang="en-US" dirty="0"/>
          </a:p>
        </p:txBody>
      </p:sp>
      <p:sp>
        <p:nvSpPr>
          <p:cNvPr id="3" name="Content Placeholder 2"/>
          <p:cNvSpPr>
            <a:spLocks noGrp="1"/>
          </p:cNvSpPr>
          <p:nvPr>
            <p:ph idx="1"/>
          </p:nvPr>
        </p:nvSpPr>
        <p:spPr>
          <a:xfrm>
            <a:off x="1752600" y="2057400"/>
            <a:ext cx="7010400" cy="3657600"/>
          </a:xfrm>
        </p:spPr>
        <p:txBody>
          <a:bodyPr/>
          <a:lstStyle/>
          <a:p>
            <a:r>
              <a:rPr lang="en-US" dirty="0" smtClean="0"/>
              <a:t>Feedback on what should be in the final version of this paper. This can include:</a:t>
            </a:r>
          </a:p>
          <a:p>
            <a:pPr lvl="1"/>
            <a:r>
              <a:rPr lang="en-US" dirty="0" smtClean="0"/>
              <a:t>Additional information the paper should include</a:t>
            </a:r>
          </a:p>
          <a:p>
            <a:pPr lvl="1"/>
            <a:r>
              <a:rPr lang="en-US" dirty="0" smtClean="0"/>
              <a:t>Details that should be added to current proposals</a:t>
            </a:r>
          </a:p>
          <a:p>
            <a:pPr lvl="1"/>
            <a:r>
              <a:rPr lang="en-US" dirty="0" smtClean="0"/>
              <a:t>Questions about the content</a:t>
            </a:r>
          </a:p>
          <a:p>
            <a:endParaRPr lang="en-US" dirty="0" smtClean="0"/>
          </a:p>
          <a:p>
            <a:r>
              <a:rPr lang="en-US" dirty="0" smtClean="0"/>
              <a:t>The Source Control Small Group’s last meeting is July 28</a:t>
            </a:r>
            <a:r>
              <a:rPr lang="en-US" baseline="30000" dirty="0" smtClean="0"/>
              <a:t>th</a:t>
            </a:r>
            <a:r>
              <a:rPr lang="en-US" dirty="0" smtClean="0"/>
              <a:t>.  We’d like any comments from this larger group by end of day July 26</a:t>
            </a:r>
            <a:r>
              <a:rPr lang="en-US" baseline="30000" dirty="0" smtClean="0"/>
              <a:t>th</a:t>
            </a:r>
            <a:r>
              <a:rPr lang="en-US" dirty="0" smtClean="0"/>
              <a:t>.</a:t>
            </a:r>
          </a:p>
          <a:p>
            <a:endParaRPr lang="en-US" dirty="0" smtClean="0"/>
          </a:p>
        </p:txBody>
      </p:sp>
    </p:spTree>
  </p:cSld>
  <p:clrMapOvr>
    <a:masterClrMapping/>
  </p:clrMapOvr>
</p:sld>
</file>

<file path=ppt/theme/theme1.xml><?xml version="1.0" encoding="utf-8"?>
<a:theme xmlns:a="http://schemas.openxmlformats.org/drawingml/2006/main" name="WaterQuality">
  <a:themeElements>
    <a:clrScheme name="Office Theme 8">
      <a:dk1>
        <a:srgbClr val="000000"/>
      </a:dk1>
      <a:lt1>
        <a:srgbClr val="FFFFFF"/>
      </a:lt1>
      <a:dk2>
        <a:srgbClr val="000000"/>
      </a:dk2>
      <a:lt2>
        <a:srgbClr val="808080"/>
      </a:lt2>
      <a:accent1>
        <a:srgbClr val="FFFFD9"/>
      </a:accent1>
      <a:accent2>
        <a:srgbClr val="9CC9C4"/>
      </a:accent2>
      <a:accent3>
        <a:srgbClr val="FFFFFF"/>
      </a:accent3>
      <a:accent4>
        <a:srgbClr val="000000"/>
      </a:accent4>
      <a:accent5>
        <a:srgbClr val="FFFFE9"/>
      </a:accent5>
      <a:accent6>
        <a:srgbClr val="8DB6B1"/>
      </a:accent6>
      <a:hlink>
        <a:srgbClr val="0000FF"/>
      </a:hlink>
      <a:folHlink>
        <a:srgbClr val="990099"/>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 Theme 8">
        <a:dk1>
          <a:srgbClr val="000000"/>
        </a:dk1>
        <a:lt1>
          <a:srgbClr val="FFFFFF"/>
        </a:lt1>
        <a:dk2>
          <a:srgbClr val="000000"/>
        </a:dk2>
        <a:lt2>
          <a:srgbClr val="808080"/>
        </a:lt2>
        <a:accent1>
          <a:srgbClr val="FFFFD9"/>
        </a:accent1>
        <a:accent2>
          <a:srgbClr val="9CC9C4"/>
        </a:accent2>
        <a:accent3>
          <a:srgbClr val="FFFFFF"/>
        </a:accent3>
        <a:accent4>
          <a:srgbClr val="000000"/>
        </a:accent4>
        <a:accent5>
          <a:srgbClr val="FFFFE9"/>
        </a:accent5>
        <a:accent6>
          <a:srgbClr val="8DB6B1"/>
        </a:accent6>
        <a:hlink>
          <a:srgbClr val="0000FF"/>
        </a:hlink>
        <a:folHlink>
          <a:srgbClr val="990099"/>
        </a:folHlink>
      </a:clrScheme>
      <a:clrMap bg1="lt1" tx1="dk1" bg2="lt2" tx2="dk2" accent1="accent1" accent2="accent2" accent3="accent3" accent4="accent4" accent5="accent5" accent6="accent6" hlink="hlink" folHlink="folHlink"/>
    </a:extraClrScheme>
    <a:extraClrScheme>
      <a:clrScheme name="Office Theme 9">
        <a:dk1>
          <a:srgbClr val="000000"/>
        </a:dk1>
        <a:lt1>
          <a:srgbClr val="FFFFFF"/>
        </a:lt1>
        <a:dk2>
          <a:srgbClr val="000000"/>
        </a:dk2>
        <a:lt2>
          <a:srgbClr val="808080"/>
        </a:lt2>
        <a:accent1>
          <a:srgbClr val="FFFFD9"/>
        </a:accent1>
        <a:accent2>
          <a:srgbClr val="9CC9C4"/>
        </a:accent2>
        <a:accent3>
          <a:srgbClr val="FFFFFF"/>
        </a:accent3>
        <a:accent4>
          <a:srgbClr val="000000"/>
        </a:accent4>
        <a:accent5>
          <a:srgbClr val="FFFFE9"/>
        </a:accent5>
        <a:accent6>
          <a:srgbClr val="8DB6B1"/>
        </a:accent6>
        <a:hlink>
          <a:srgbClr val="0075BA"/>
        </a:hlink>
        <a:folHlink>
          <a:srgbClr val="A71A8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WaterQuality</Template>
  <TotalTime>139</TotalTime>
  <Words>494</Words>
  <Application>Microsoft Office PowerPoint</Application>
  <PresentationFormat>On-screen Show (4:3)</PresentationFormat>
  <Paragraphs>44</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WaterQuality</vt:lpstr>
      <vt:lpstr>Source Control Small Group</vt:lpstr>
      <vt:lpstr>Quick review of Pretreatment</vt:lpstr>
      <vt:lpstr>Overarching Themes</vt:lpstr>
      <vt:lpstr>What is new in this version?</vt:lpstr>
      <vt:lpstr>So is the Small Group proposing rules to be added to this package?</vt:lpstr>
      <vt:lpstr>What does the Source Control Group need from the larger Rulemaking workgroup?</vt:lpstr>
    </vt:vector>
  </TitlesOfParts>
  <Company>State of Oregon Department of Environmental Quality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Source Control Small Group</dc:title>
  <dc:creator>DEQ Build</dc:creator>
  <cp:lastModifiedBy>DEQ Build</cp:lastModifiedBy>
  <cp:revision>19</cp:revision>
  <cp:lastPrinted>2002-04-10T21:43:21Z</cp:lastPrinted>
  <dcterms:created xsi:type="dcterms:W3CDTF">2010-06-24T20:07:21Z</dcterms:created>
  <dcterms:modified xsi:type="dcterms:W3CDTF">2010-07-14T22:32:21Z</dcterms:modified>
</cp:coreProperties>
</file>