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01" r:id="rId1"/>
  </p:sldMasterIdLst>
  <p:notesMasterIdLst>
    <p:notesMasterId r:id="rId12"/>
  </p:notesMasterIdLst>
  <p:handoutMasterIdLst>
    <p:handoutMasterId r:id="rId13"/>
  </p:handoutMasterIdLst>
  <p:sldIdLst>
    <p:sldId id="473" r:id="rId2"/>
    <p:sldId id="498" r:id="rId3"/>
    <p:sldId id="514" r:id="rId4"/>
    <p:sldId id="517" r:id="rId5"/>
    <p:sldId id="515" r:id="rId6"/>
    <p:sldId id="516" r:id="rId7"/>
    <p:sldId id="520" r:id="rId8"/>
    <p:sldId id="518" r:id="rId9"/>
    <p:sldId id="522" r:id="rId10"/>
    <p:sldId id="519" r:id="rId11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Jennifer Wigal" initials="jw" lastIdx="2" clrIdx="0"/>
  <p:cmAuthor id="1" name="BKHOPE" initials="BKH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srgbClr val="FF0000"/>
    </p:penClr>
  </p:showPr>
  <p:clrMru>
    <a:srgbClr val="FFFF99"/>
    <a:srgbClr val="FF99FF"/>
    <a:srgbClr val="FF3300"/>
    <a:srgbClr val="99FF66"/>
    <a:srgbClr val="004B96"/>
    <a:srgbClr val="FF9900"/>
    <a:srgbClr val="FFFF66"/>
    <a:srgbClr val="FFCCFF"/>
    <a:srgbClr val="CCFF66"/>
    <a:srgbClr val="9DDBD4"/>
  </p:clrMru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247" autoAdjust="0"/>
    <p:restoredTop sz="65951" autoAdjust="0"/>
  </p:normalViewPr>
  <p:slideViewPr>
    <p:cSldViewPr>
      <p:cViewPr varScale="1">
        <p:scale>
          <a:sx n="60" d="100"/>
          <a:sy n="60" d="100"/>
        </p:scale>
        <p:origin x="-1686" y="-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69" d="100"/>
          <a:sy n="69" d="100"/>
        </p:scale>
        <p:origin x="-2802" y="-102"/>
      </p:cViewPr>
      <p:guideLst>
        <p:guide orient="horz" pos="2928"/>
        <p:guide pos="2208"/>
      </p:guideLst>
    </p:cSldViewPr>
  </p:notesViewPr>
  <p:gridSpacing cx="39327138" cy="3932713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37840" cy="464820"/>
          </a:xfrm>
          <a:prstGeom prst="rect">
            <a:avLst/>
          </a:prstGeom>
        </p:spPr>
        <p:txBody>
          <a:bodyPr vert="horz" lIns="93176" tIns="46588" rIns="93176" bIns="46588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9" y="0"/>
            <a:ext cx="3037840" cy="464820"/>
          </a:xfrm>
          <a:prstGeom prst="rect">
            <a:avLst/>
          </a:prstGeom>
        </p:spPr>
        <p:txBody>
          <a:bodyPr vert="horz" lIns="93176" tIns="46588" rIns="93176" bIns="46588" rtlCol="0"/>
          <a:lstStyle>
            <a:lvl1pPr algn="r">
              <a:defRPr sz="1200"/>
            </a:lvl1pPr>
          </a:lstStyle>
          <a:p>
            <a:fld id="{51C1DB27-041A-4D85-982E-EE7015BFB598}" type="datetimeFigureOut">
              <a:rPr lang="en-US" smtClean="0"/>
              <a:pPr/>
              <a:t>8/12/2010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29967"/>
            <a:ext cx="3037840" cy="464820"/>
          </a:xfrm>
          <a:prstGeom prst="rect">
            <a:avLst/>
          </a:prstGeom>
        </p:spPr>
        <p:txBody>
          <a:bodyPr vert="horz" lIns="93176" tIns="46588" rIns="93176" bIns="46588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9" y="8829967"/>
            <a:ext cx="3037840" cy="464820"/>
          </a:xfrm>
          <a:prstGeom prst="rect">
            <a:avLst/>
          </a:prstGeom>
        </p:spPr>
        <p:txBody>
          <a:bodyPr vert="horz" lIns="93176" tIns="46588" rIns="93176" bIns="46588" rtlCol="0" anchor="b"/>
          <a:lstStyle>
            <a:lvl1pPr algn="r">
              <a:defRPr sz="1200"/>
            </a:lvl1pPr>
          </a:lstStyle>
          <a:p>
            <a:fld id="{A11FB2A4-79CB-49A6-BFCA-8D38641D14D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37840" cy="464820"/>
          </a:xfrm>
          <a:prstGeom prst="rect">
            <a:avLst/>
          </a:prstGeom>
        </p:spPr>
        <p:txBody>
          <a:bodyPr vert="horz" lIns="93176" tIns="46588" rIns="93176" bIns="46588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9" y="0"/>
            <a:ext cx="3037840" cy="464820"/>
          </a:xfrm>
          <a:prstGeom prst="rect">
            <a:avLst/>
          </a:prstGeom>
        </p:spPr>
        <p:txBody>
          <a:bodyPr vert="horz" lIns="93176" tIns="46588" rIns="93176" bIns="46588" rtlCol="0"/>
          <a:lstStyle>
            <a:lvl1pPr algn="r">
              <a:defRPr sz="1200"/>
            </a:lvl1pPr>
          </a:lstStyle>
          <a:p>
            <a:fld id="{2A52A95F-AB4A-41CC-9FBA-2E09B5821C99}" type="datetimeFigureOut">
              <a:rPr lang="en-US" smtClean="0"/>
              <a:pPr/>
              <a:t>8/12/2010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6" tIns="46588" rIns="93176" bIns="46588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6" tIns="46588" rIns="93176" bIns="46588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29967"/>
            <a:ext cx="3037840" cy="464820"/>
          </a:xfrm>
          <a:prstGeom prst="rect">
            <a:avLst/>
          </a:prstGeom>
        </p:spPr>
        <p:txBody>
          <a:bodyPr vert="horz" lIns="93176" tIns="46588" rIns="93176" bIns="46588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9" y="8829967"/>
            <a:ext cx="3037840" cy="464820"/>
          </a:xfrm>
          <a:prstGeom prst="rect">
            <a:avLst/>
          </a:prstGeom>
        </p:spPr>
        <p:txBody>
          <a:bodyPr vert="horz" lIns="93176" tIns="46588" rIns="93176" bIns="46588" rtlCol="0" anchor="b"/>
          <a:lstStyle>
            <a:lvl1pPr algn="r">
              <a:defRPr sz="1200"/>
            </a:lvl1pPr>
          </a:lstStyle>
          <a:p>
            <a:fld id="{22955E73-1581-4EC7-8F66-AF495669DCD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955E73-1581-4EC7-8F66-AF495669DCD7}" type="slidenum">
              <a:rPr lang="en-US" smtClean="0"/>
              <a:pPr/>
              <a:t>1</a:t>
            </a:fld>
            <a:endParaRPr lang="en-US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9BBC1D8-7F79-415D-AC06-61F82504FFC4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955E73-1581-4EC7-8F66-AF495669DCD7}" type="slidenum">
              <a:rPr lang="en-US" smtClean="0"/>
              <a:pPr/>
              <a:t>2</a:t>
            </a:fld>
            <a:endParaRPr 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Tx/>
              <a:buNone/>
            </a:pPr>
            <a:endParaRPr lang="en-US" baseline="0" dirty="0" smtClean="0"/>
          </a:p>
          <a:p>
            <a:pPr>
              <a:buFontTx/>
              <a:buNone/>
            </a:pPr>
            <a:endParaRPr lang="en-US" baseline="0" dirty="0" smtClean="0"/>
          </a:p>
          <a:p>
            <a:pPr>
              <a:buFontTx/>
              <a:buChar char="-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955E73-1581-4EC7-8F66-AF495669DCD7}" type="slidenum">
              <a:rPr lang="en-US" smtClean="0"/>
              <a:pPr/>
              <a:t>3</a:t>
            </a:fld>
            <a:endParaRPr 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Tx/>
              <a:buNone/>
            </a:pPr>
            <a:endParaRPr lang="en-US" baseline="0" dirty="0" smtClean="0"/>
          </a:p>
          <a:p>
            <a:pPr>
              <a:buFontTx/>
              <a:buNone/>
            </a:pPr>
            <a:r>
              <a:rPr lang="en-US" baseline="0" dirty="0" smtClean="0"/>
              <a:t>-last bullet platform for describing what DEQ typically does for a fiscal analysis:  The more comprehensive a rule is, the more difficult it is to conclude specific fiscal </a:t>
            </a:r>
            <a:r>
              <a:rPr lang="en-US" baseline="0" dirty="0" smtClean="0"/>
              <a:t>impacts</a:t>
            </a:r>
          </a:p>
          <a:p>
            <a:pPr>
              <a:buFontTx/>
              <a:buNone/>
            </a:pPr>
            <a:r>
              <a:rPr lang="en-US" baseline="0" dirty="0" smtClean="0"/>
              <a:t>- The fiscal does not require a comprehensive report (e.g. SAIC) </a:t>
            </a:r>
            <a:endParaRPr lang="en-US" baseline="0" dirty="0" smtClean="0"/>
          </a:p>
          <a:p>
            <a:pPr>
              <a:buFontTx/>
              <a:buChar char="-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955E73-1581-4EC7-8F66-AF495669DCD7}" type="slidenum">
              <a:rPr lang="en-US" smtClean="0"/>
              <a:pPr/>
              <a:t>4</a:t>
            </a:fld>
            <a:endParaRPr lang="en-US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Tx/>
              <a:buNone/>
            </a:pPr>
            <a:endParaRPr lang="en-US" baseline="0" dirty="0" smtClean="0"/>
          </a:p>
          <a:p>
            <a:pPr>
              <a:buFontTx/>
              <a:buNone/>
            </a:pPr>
            <a:r>
              <a:rPr lang="en-US" dirty="0" smtClean="0"/>
              <a:t>-DEF:  "Small business" means a corporation, partnership, sole proprietorship or other legal entity formed for the purpose of making a profit, which is independently owned and operated from all other businesses and which has 50 or fewer employees (per 183.310(10)).</a:t>
            </a:r>
          </a:p>
          <a:p>
            <a:pPr>
              <a:buFontTx/>
              <a:buNone/>
            </a:pPr>
            <a:endParaRPr lang="en-US" baseline="0" dirty="0" smtClean="0"/>
          </a:p>
          <a:p>
            <a:pPr>
              <a:buFontTx/>
              <a:buNone/>
            </a:pPr>
            <a:r>
              <a:rPr lang="en-US" baseline="0" dirty="0" smtClean="0"/>
              <a:t>-Reps:  AOI, Oregonians for Food and Shelter, OR Farm Bureau, OR Forest Industries Council, OR Small Woodlands Association, and Oregonians for Food &amp; Shelter</a:t>
            </a:r>
          </a:p>
          <a:p>
            <a:pPr>
              <a:buFontTx/>
              <a:buChar char="-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955E73-1581-4EC7-8F66-AF495669DCD7}" type="slidenum">
              <a:rPr lang="en-US" smtClean="0"/>
              <a:pPr/>
              <a:t>5</a:t>
            </a:fld>
            <a:endParaRPr lang="en-US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Tx/>
              <a:buNone/>
            </a:pPr>
            <a:endParaRPr lang="en-US" baseline="0" dirty="0" smtClean="0"/>
          </a:p>
          <a:p>
            <a:pPr>
              <a:buFontTx/>
              <a:buNone/>
            </a:pPr>
            <a:r>
              <a:rPr lang="en-US" dirty="0" smtClean="0"/>
              <a:t>-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955E73-1581-4EC7-8F66-AF495669DCD7}" type="slidenum">
              <a:rPr lang="en-US" smtClean="0"/>
              <a:pPr/>
              <a:t>6</a:t>
            </a:fld>
            <a:endParaRPr lang="en-US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lvl="3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-The SAIC report identified three pollutants where additional controls may be needed to achieve lower criteria:  (1) arsenic; (2) </a:t>
            </a:r>
            <a:r>
              <a:rPr lang="en-US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Bis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(2-ethylhexyl)phthalate; and (3) mercury.  However, as part of the 2004 rule revision, Oregon withdrew its national CWA § 304(a) human health criterion for total mercury and replaced these criteria with a new fish tissue-based “organism only” human health criterion for </a:t>
            </a:r>
            <a:r>
              <a:rPr lang="en-US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methylmercury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   DEQ does not have a current criterion for </a:t>
            </a:r>
            <a:r>
              <a:rPr lang="en-US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methylmercury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although a new criterion will be proposed as part of this toxics rulemaking.  Consequently, until data on </a:t>
            </a:r>
            <a:r>
              <a:rPr lang="en-US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methylmercury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are collected and analyzed, it is unclear what the state of compliance will be.  For arsenic, DEQ is currently proposing a higher criterion than what was reflected in the SAIC report.  Therefore, some of the compliance issues associated with arsenic may be minimized.  </a:t>
            </a:r>
          </a:p>
          <a:p>
            <a:pPr marL="0" marR="0" lvl="3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0" marR="0" lvl="3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-R</a:t>
            </a:r>
            <a:r>
              <a:rPr lang="en-US" dirty="0" smtClean="0">
                <a:solidFill>
                  <a:schemeClr val="tx1"/>
                </a:solidFill>
              </a:rPr>
              <a:t>oughly half of pollutants have QLs higher than the criteria.  The QL becomes the compliance </a:t>
            </a:r>
            <a:r>
              <a:rPr lang="en-US" dirty="0" smtClean="0">
                <a:solidFill>
                  <a:schemeClr val="tx1"/>
                </a:solidFill>
              </a:rPr>
              <a:t>point</a:t>
            </a:r>
          </a:p>
          <a:p>
            <a:pPr marL="0" marR="0" lvl="3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0" marR="0" lvl="3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-DEQ</a:t>
            </a: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is looking at the effective changes in the criteria by comparing Table 20, proposed criteria, QLs and current 303d listings</a:t>
            </a:r>
            <a:endParaRPr lang="en-US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955E73-1581-4EC7-8F66-AF495669DCD7}" type="slidenum">
              <a:rPr lang="en-US" smtClean="0"/>
              <a:pPr/>
              <a:t>7</a:t>
            </a:fld>
            <a:endParaRPr lang="en-US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9BBC1D8-7F79-415D-AC06-61F82504FFC4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9BBC1D8-7F79-415D-AC06-61F82504FFC4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74855" name="Group 71"/>
          <p:cNvGrpSpPr>
            <a:grpSpLocks/>
          </p:cNvGrpSpPr>
          <p:nvPr/>
        </p:nvGrpSpPr>
        <p:grpSpPr bwMode="auto">
          <a:xfrm>
            <a:off x="3175" y="4267200"/>
            <a:ext cx="9140825" cy="2590800"/>
            <a:chOff x="2" y="2688"/>
            <a:chExt cx="5758" cy="1632"/>
          </a:xfrm>
        </p:grpSpPr>
        <p:sp>
          <p:nvSpPr>
            <p:cNvPr id="374856" name="Freeform 72"/>
            <p:cNvSpPr>
              <a:spLocks/>
            </p:cNvSpPr>
            <p:nvPr/>
          </p:nvSpPr>
          <p:spPr bwMode="hidden">
            <a:xfrm>
              <a:off x="2" y="2688"/>
              <a:ext cx="5758" cy="1632"/>
            </a:xfrm>
            <a:custGeom>
              <a:avLst/>
              <a:gdLst/>
              <a:ahLst/>
              <a:cxnLst>
                <a:cxn ang="0">
                  <a:pos x="5740" y="4316"/>
                </a:cxn>
                <a:cxn ang="0">
                  <a:pos x="0" y="4316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4316"/>
                </a:cxn>
                <a:cxn ang="0">
                  <a:pos x="5740" y="4316"/>
                </a:cxn>
              </a:cxnLst>
              <a:rect l="0" t="0" r="r" b="b"/>
              <a:pathLst>
                <a:path w="5740" h="4316">
                  <a:moveTo>
                    <a:pt x="5740" y="4316"/>
                  </a:moveTo>
                  <a:lnTo>
                    <a:pt x="0" y="4316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4316"/>
                  </a:lnTo>
                  <a:lnTo>
                    <a:pt x="5740" y="431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grpSp>
          <p:nvGrpSpPr>
            <p:cNvPr id="374857" name="Group 73"/>
            <p:cNvGrpSpPr>
              <a:grpSpLocks/>
            </p:cNvGrpSpPr>
            <p:nvPr userDrawn="1"/>
          </p:nvGrpSpPr>
          <p:grpSpPr bwMode="auto">
            <a:xfrm>
              <a:off x="3528" y="3715"/>
              <a:ext cx="792" cy="521"/>
              <a:chOff x="3527" y="3715"/>
              <a:chExt cx="792" cy="521"/>
            </a:xfrm>
          </p:grpSpPr>
          <p:sp>
            <p:nvSpPr>
              <p:cNvPr id="374858" name="Oval 74"/>
              <p:cNvSpPr>
                <a:spLocks noChangeArrowheads="1"/>
              </p:cNvSpPr>
              <p:nvPr/>
            </p:nvSpPr>
            <p:spPr bwMode="hidden">
              <a:xfrm>
                <a:off x="3686" y="3810"/>
                <a:ext cx="532" cy="32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4859" name="Oval 75"/>
              <p:cNvSpPr>
                <a:spLocks noChangeArrowheads="1"/>
              </p:cNvSpPr>
              <p:nvPr/>
            </p:nvSpPr>
            <p:spPr bwMode="hidden">
              <a:xfrm>
                <a:off x="3726" y="3840"/>
                <a:ext cx="452" cy="275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4860" name="Oval 76"/>
              <p:cNvSpPr>
                <a:spLocks noChangeArrowheads="1"/>
              </p:cNvSpPr>
              <p:nvPr/>
            </p:nvSpPr>
            <p:spPr bwMode="hidden">
              <a:xfrm>
                <a:off x="3782" y="3872"/>
                <a:ext cx="344" cy="20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4861" name="Oval 77"/>
              <p:cNvSpPr>
                <a:spLocks noChangeArrowheads="1"/>
              </p:cNvSpPr>
              <p:nvPr/>
            </p:nvSpPr>
            <p:spPr bwMode="hidden">
              <a:xfrm>
                <a:off x="3822" y="3896"/>
                <a:ext cx="262" cy="15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4862" name="Oval 78"/>
              <p:cNvSpPr>
                <a:spLocks noChangeArrowheads="1"/>
              </p:cNvSpPr>
              <p:nvPr/>
            </p:nvSpPr>
            <p:spPr bwMode="hidden">
              <a:xfrm>
                <a:off x="3856" y="3922"/>
                <a:ext cx="192" cy="10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4863" name="Freeform 79"/>
              <p:cNvSpPr>
                <a:spLocks/>
              </p:cNvSpPr>
              <p:nvPr/>
            </p:nvSpPr>
            <p:spPr bwMode="hidden">
              <a:xfrm>
                <a:off x="3575" y="3715"/>
                <a:ext cx="383" cy="161"/>
              </a:xfrm>
              <a:custGeom>
                <a:avLst/>
                <a:gdLst/>
                <a:ahLst/>
                <a:cxnLst>
                  <a:cxn ang="0">
                    <a:pos x="376" y="12"/>
                  </a:cxn>
                  <a:cxn ang="0">
                    <a:pos x="257" y="24"/>
                  </a:cxn>
                  <a:cxn ang="0">
                    <a:pos x="149" y="54"/>
                  </a:cxn>
                  <a:cxn ang="0">
                    <a:pos x="101" y="77"/>
                  </a:cxn>
                  <a:cxn ang="0">
                    <a:pos x="59" y="101"/>
                  </a:cxn>
                  <a:cxn ang="0">
                    <a:pos x="24" y="131"/>
                  </a:cxn>
                  <a:cxn ang="0">
                    <a:pos x="0" y="161"/>
                  </a:cxn>
                  <a:cxn ang="0">
                    <a:pos x="0" y="137"/>
                  </a:cxn>
                  <a:cxn ang="0">
                    <a:pos x="29" y="107"/>
                  </a:cxn>
                  <a:cxn ang="0">
                    <a:pos x="65" y="83"/>
                  </a:cxn>
                  <a:cxn ang="0">
                    <a:pos x="155" y="36"/>
                  </a:cxn>
                  <a:cxn ang="0">
                    <a:pos x="257" y="12"/>
                  </a:cxn>
                  <a:cxn ang="0">
                    <a:pos x="376" y="0"/>
                  </a:cxn>
                  <a:cxn ang="0">
                    <a:pos x="376" y="0"/>
                  </a:cxn>
                  <a:cxn ang="0">
                    <a:pos x="382" y="0"/>
                  </a:cxn>
                  <a:cxn ang="0">
                    <a:pos x="382" y="12"/>
                  </a:cxn>
                  <a:cxn ang="0">
                    <a:pos x="376" y="12"/>
                  </a:cxn>
                  <a:cxn ang="0">
                    <a:pos x="376" y="12"/>
                  </a:cxn>
                  <a:cxn ang="0">
                    <a:pos x="376" y="12"/>
                  </a:cxn>
                </a:cxnLst>
                <a:rect l="0" t="0" r="r" b="b"/>
                <a:pathLst>
                  <a:path w="382" h="161">
                    <a:moveTo>
                      <a:pt x="376" y="12"/>
                    </a:moveTo>
                    <a:lnTo>
                      <a:pt x="257" y="24"/>
                    </a:lnTo>
                    <a:lnTo>
                      <a:pt x="149" y="54"/>
                    </a:lnTo>
                    <a:lnTo>
                      <a:pt x="101" y="77"/>
                    </a:lnTo>
                    <a:lnTo>
                      <a:pt x="59" y="101"/>
                    </a:lnTo>
                    <a:lnTo>
                      <a:pt x="24" y="131"/>
                    </a:lnTo>
                    <a:lnTo>
                      <a:pt x="0" y="161"/>
                    </a:lnTo>
                    <a:lnTo>
                      <a:pt x="0" y="137"/>
                    </a:lnTo>
                    <a:lnTo>
                      <a:pt x="29" y="107"/>
                    </a:lnTo>
                    <a:lnTo>
                      <a:pt x="65" y="83"/>
                    </a:lnTo>
                    <a:lnTo>
                      <a:pt x="155" y="36"/>
                    </a:lnTo>
                    <a:lnTo>
                      <a:pt x="257" y="12"/>
                    </a:lnTo>
                    <a:lnTo>
                      <a:pt x="376" y="0"/>
                    </a:lnTo>
                    <a:lnTo>
                      <a:pt x="376" y="0"/>
                    </a:lnTo>
                    <a:lnTo>
                      <a:pt x="382" y="0"/>
                    </a:lnTo>
                    <a:lnTo>
                      <a:pt x="382" y="12"/>
                    </a:lnTo>
                    <a:lnTo>
                      <a:pt x="376" y="12"/>
                    </a:lnTo>
                    <a:lnTo>
                      <a:pt x="376" y="12"/>
                    </a:lnTo>
                    <a:lnTo>
                      <a:pt x="376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4864" name="Freeform 80"/>
              <p:cNvSpPr>
                <a:spLocks/>
              </p:cNvSpPr>
              <p:nvPr/>
            </p:nvSpPr>
            <p:spPr bwMode="hidden">
              <a:xfrm>
                <a:off x="3695" y="4170"/>
                <a:ext cx="444" cy="66"/>
              </a:xfrm>
              <a:custGeom>
                <a:avLst/>
                <a:gdLst/>
                <a:ahLst/>
                <a:cxnLst>
                  <a:cxn ang="0">
                    <a:pos x="257" y="54"/>
                  </a:cxn>
                  <a:cxn ang="0">
                    <a:pos x="353" y="48"/>
                  </a:cxn>
                  <a:cxn ang="0">
                    <a:pos x="443" y="24"/>
                  </a:cxn>
                  <a:cxn ang="0">
                    <a:pos x="443" y="36"/>
                  </a:cxn>
                  <a:cxn ang="0">
                    <a:pos x="353" y="60"/>
                  </a:cxn>
                  <a:cxn ang="0">
                    <a:pos x="257" y="66"/>
                  </a:cxn>
                  <a:cxn ang="0">
                    <a:pos x="186" y="60"/>
                  </a:cxn>
                  <a:cxn ang="0">
                    <a:pos x="120" y="48"/>
                  </a:cxn>
                  <a:cxn ang="0">
                    <a:pos x="60" y="36"/>
                  </a:cxn>
                  <a:cxn ang="0">
                    <a:pos x="0" y="12"/>
                  </a:cxn>
                  <a:cxn ang="0">
                    <a:pos x="0" y="0"/>
                  </a:cxn>
                  <a:cxn ang="0">
                    <a:pos x="54" y="24"/>
                  </a:cxn>
                  <a:cxn ang="0">
                    <a:pos x="120" y="36"/>
                  </a:cxn>
                  <a:cxn ang="0">
                    <a:pos x="186" y="48"/>
                  </a:cxn>
                  <a:cxn ang="0">
                    <a:pos x="257" y="54"/>
                  </a:cxn>
                  <a:cxn ang="0">
                    <a:pos x="257" y="54"/>
                  </a:cxn>
                </a:cxnLst>
                <a:rect l="0" t="0" r="r" b="b"/>
                <a:pathLst>
                  <a:path w="443" h="66">
                    <a:moveTo>
                      <a:pt x="257" y="54"/>
                    </a:moveTo>
                    <a:lnTo>
                      <a:pt x="353" y="48"/>
                    </a:lnTo>
                    <a:lnTo>
                      <a:pt x="443" y="24"/>
                    </a:lnTo>
                    <a:lnTo>
                      <a:pt x="443" y="36"/>
                    </a:lnTo>
                    <a:lnTo>
                      <a:pt x="353" y="60"/>
                    </a:lnTo>
                    <a:lnTo>
                      <a:pt x="257" y="66"/>
                    </a:lnTo>
                    <a:lnTo>
                      <a:pt x="186" y="60"/>
                    </a:lnTo>
                    <a:lnTo>
                      <a:pt x="120" y="48"/>
                    </a:lnTo>
                    <a:lnTo>
                      <a:pt x="60" y="36"/>
                    </a:lnTo>
                    <a:lnTo>
                      <a:pt x="0" y="12"/>
                    </a:lnTo>
                    <a:lnTo>
                      <a:pt x="0" y="0"/>
                    </a:lnTo>
                    <a:lnTo>
                      <a:pt x="54" y="24"/>
                    </a:lnTo>
                    <a:lnTo>
                      <a:pt x="120" y="36"/>
                    </a:lnTo>
                    <a:lnTo>
                      <a:pt x="186" y="48"/>
                    </a:lnTo>
                    <a:lnTo>
                      <a:pt x="257" y="54"/>
                    </a:lnTo>
                    <a:lnTo>
                      <a:pt x="257" y="5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84706"/>
                      <a:invGamma/>
                    </a:schemeClr>
                  </a:gs>
                  <a:gs pos="100000">
                    <a:schemeClr val="accent2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4865" name="Freeform 81"/>
              <p:cNvSpPr>
                <a:spLocks/>
              </p:cNvSpPr>
              <p:nvPr/>
            </p:nvSpPr>
            <p:spPr bwMode="hidden">
              <a:xfrm>
                <a:off x="3527" y="3906"/>
                <a:ext cx="89" cy="216"/>
              </a:xfrm>
              <a:custGeom>
                <a:avLst/>
                <a:gdLst/>
                <a:ahLst/>
                <a:cxnLst>
                  <a:cxn ang="0">
                    <a:pos x="12" y="66"/>
                  </a:cxn>
                  <a:cxn ang="0">
                    <a:pos x="18" y="108"/>
                  </a:cxn>
                  <a:cxn ang="0">
                    <a:pos x="36" y="144"/>
                  </a:cxn>
                  <a:cxn ang="0">
                    <a:pos x="60" y="180"/>
                  </a:cxn>
                  <a:cxn ang="0">
                    <a:pos x="89" y="216"/>
                  </a:cxn>
                  <a:cxn ang="0">
                    <a:pos x="72" y="216"/>
                  </a:cxn>
                  <a:cxn ang="0">
                    <a:pos x="42" y="180"/>
                  </a:cxn>
                  <a:cxn ang="0">
                    <a:pos x="18" y="144"/>
                  </a:cxn>
                  <a:cxn ang="0">
                    <a:pos x="6" y="108"/>
                  </a:cxn>
                  <a:cxn ang="0">
                    <a:pos x="0" y="66"/>
                  </a:cxn>
                  <a:cxn ang="0">
                    <a:pos x="0" y="30"/>
                  </a:cxn>
                  <a:cxn ang="0">
                    <a:pos x="12" y="0"/>
                  </a:cxn>
                  <a:cxn ang="0">
                    <a:pos x="30" y="0"/>
                  </a:cxn>
                  <a:cxn ang="0">
                    <a:pos x="18" y="30"/>
                  </a:cxn>
                  <a:cxn ang="0">
                    <a:pos x="12" y="66"/>
                  </a:cxn>
                  <a:cxn ang="0">
                    <a:pos x="12" y="66"/>
                  </a:cxn>
                </a:cxnLst>
                <a:rect l="0" t="0" r="r" b="b"/>
                <a:pathLst>
                  <a:path w="89" h="216">
                    <a:moveTo>
                      <a:pt x="12" y="66"/>
                    </a:moveTo>
                    <a:lnTo>
                      <a:pt x="18" y="108"/>
                    </a:lnTo>
                    <a:lnTo>
                      <a:pt x="36" y="144"/>
                    </a:lnTo>
                    <a:lnTo>
                      <a:pt x="60" y="180"/>
                    </a:lnTo>
                    <a:lnTo>
                      <a:pt x="89" y="216"/>
                    </a:lnTo>
                    <a:lnTo>
                      <a:pt x="72" y="216"/>
                    </a:lnTo>
                    <a:lnTo>
                      <a:pt x="42" y="180"/>
                    </a:lnTo>
                    <a:lnTo>
                      <a:pt x="18" y="144"/>
                    </a:lnTo>
                    <a:lnTo>
                      <a:pt x="6" y="108"/>
                    </a:lnTo>
                    <a:lnTo>
                      <a:pt x="0" y="66"/>
                    </a:lnTo>
                    <a:lnTo>
                      <a:pt x="0" y="30"/>
                    </a:lnTo>
                    <a:lnTo>
                      <a:pt x="12" y="0"/>
                    </a:lnTo>
                    <a:lnTo>
                      <a:pt x="30" y="0"/>
                    </a:lnTo>
                    <a:lnTo>
                      <a:pt x="18" y="30"/>
                    </a:lnTo>
                    <a:lnTo>
                      <a:pt x="12" y="66"/>
                    </a:lnTo>
                    <a:lnTo>
                      <a:pt x="12" y="6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4866" name="Freeform 82"/>
              <p:cNvSpPr>
                <a:spLocks/>
              </p:cNvSpPr>
              <p:nvPr/>
            </p:nvSpPr>
            <p:spPr bwMode="hidden">
              <a:xfrm>
                <a:off x="3569" y="3745"/>
                <a:ext cx="750" cy="461"/>
              </a:xfrm>
              <a:custGeom>
                <a:avLst/>
                <a:gdLst/>
                <a:ahLst/>
                <a:cxnLst>
                  <a:cxn ang="0">
                    <a:pos x="382" y="443"/>
                  </a:cxn>
                  <a:cxn ang="0">
                    <a:pos x="311" y="437"/>
                  </a:cxn>
                  <a:cxn ang="0">
                    <a:pos x="245" y="425"/>
                  </a:cxn>
                  <a:cxn ang="0">
                    <a:pos x="185" y="407"/>
                  </a:cxn>
                  <a:cxn ang="0">
                    <a:pos x="131" y="383"/>
                  </a:cxn>
                  <a:cxn ang="0">
                    <a:pos x="83" y="347"/>
                  </a:cxn>
                  <a:cxn ang="0">
                    <a:pos x="53" y="311"/>
                  </a:cxn>
                  <a:cxn ang="0">
                    <a:pos x="30" y="269"/>
                  </a:cxn>
                  <a:cxn ang="0">
                    <a:pos x="24" y="227"/>
                  </a:cxn>
                  <a:cxn ang="0">
                    <a:pos x="30" y="185"/>
                  </a:cxn>
                  <a:cxn ang="0">
                    <a:pos x="53" y="143"/>
                  </a:cxn>
                  <a:cxn ang="0">
                    <a:pos x="83" y="107"/>
                  </a:cxn>
                  <a:cxn ang="0">
                    <a:pos x="131" y="77"/>
                  </a:cxn>
                  <a:cxn ang="0">
                    <a:pos x="185" y="47"/>
                  </a:cxn>
                  <a:cxn ang="0">
                    <a:pos x="245" y="30"/>
                  </a:cxn>
                  <a:cxn ang="0">
                    <a:pos x="311" y="18"/>
                  </a:cxn>
                  <a:cxn ang="0">
                    <a:pos x="382" y="12"/>
                  </a:cxn>
                  <a:cxn ang="0">
                    <a:pos x="478" y="18"/>
                  </a:cxn>
                  <a:cxn ang="0">
                    <a:pos x="562" y="41"/>
                  </a:cxn>
                  <a:cxn ang="0">
                    <a:pos x="562" y="36"/>
                  </a:cxn>
                  <a:cxn ang="0">
                    <a:pos x="562" y="30"/>
                  </a:cxn>
                  <a:cxn ang="0">
                    <a:pos x="478" y="6"/>
                  </a:cxn>
                  <a:cxn ang="0">
                    <a:pos x="382" y="0"/>
                  </a:cxn>
                  <a:cxn ang="0">
                    <a:pos x="305" y="6"/>
                  </a:cxn>
                  <a:cxn ang="0">
                    <a:pos x="233" y="18"/>
                  </a:cxn>
                  <a:cxn ang="0">
                    <a:pos x="167" y="41"/>
                  </a:cxn>
                  <a:cxn ang="0">
                    <a:pos x="113" y="65"/>
                  </a:cxn>
                  <a:cxn ang="0">
                    <a:pos x="65" y="101"/>
                  </a:cxn>
                  <a:cxn ang="0">
                    <a:pos x="30" y="137"/>
                  </a:cxn>
                  <a:cxn ang="0">
                    <a:pos x="6" y="179"/>
                  </a:cxn>
                  <a:cxn ang="0">
                    <a:pos x="0" y="227"/>
                  </a:cxn>
                  <a:cxn ang="0">
                    <a:pos x="6" y="275"/>
                  </a:cxn>
                  <a:cxn ang="0">
                    <a:pos x="30" y="317"/>
                  </a:cxn>
                  <a:cxn ang="0">
                    <a:pos x="65" y="359"/>
                  </a:cxn>
                  <a:cxn ang="0">
                    <a:pos x="113" y="395"/>
                  </a:cxn>
                  <a:cxn ang="0">
                    <a:pos x="167" y="419"/>
                  </a:cxn>
                  <a:cxn ang="0">
                    <a:pos x="233" y="443"/>
                  </a:cxn>
                  <a:cxn ang="0">
                    <a:pos x="305" y="455"/>
                  </a:cxn>
                  <a:cxn ang="0">
                    <a:pos x="382" y="461"/>
                  </a:cxn>
                  <a:cxn ang="0">
                    <a:pos x="448" y="455"/>
                  </a:cxn>
                  <a:cxn ang="0">
                    <a:pos x="508" y="449"/>
                  </a:cxn>
                  <a:cxn ang="0">
                    <a:pos x="609" y="413"/>
                  </a:cxn>
                  <a:cxn ang="0">
                    <a:pos x="657" y="389"/>
                  </a:cxn>
                  <a:cxn ang="0">
                    <a:pos x="693" y="359"/>
                  </a:cxn>
                  <a:cxn ang="0">
                    <a:pos x="723" y="329"/>
                  </a:cxn>
                  <a:cxn ang="0">
                    <a:pos x="747" y="293"/>
                  </a:cxn>
                  <a:cxn ang="0">
                    <a:pos x="741" y="287"/>
                  </a:cxn>
                  <a:cxn ang="0">
                    <a:pos x="729" y="281"/>
                  </a:cxn>
                  <a:cxn ang="0">
                    <a:pos x="711" y="317"/>
                  </a:cxn>
                  <a:cxn ang="0">
                    <a:pos x="681" y="347"/>
                  </a:cxn>
                  <a:cxn ang="0">
                    <a:pos x="645" y="377"/>
                  </a:cxn>
                  <a:cxn ang="0">
                    <a:pos x="604" y="401"/>
                  </a:cxn>
                  <a:cxn ang="0">
                    <a:pos x="502" y="431"/>
                  </a:cxn>
                  <a:cxn ang="0">
                    <a:pos x="442" y="443"/>
                  </a:cxn>
                  <a:cxn ang="0">
                    <a:pos x="382" y="443"/>
                  </a:cxn>
                  <a:cxn ang="0">
                    <a:pos x="382" y="443"/>
                  </a:cxn>
                </a:cxnLst>
                <a:rect l="0" t="0" r="r" b="b"/>
                <a:pathLst>
                  <a:path w="747" h="461">
                    <a:moveTo>
                      <a:pt x="382" y="443"/>
                    </a:moveTo>
                    <a:lnTo>
                      <a:pt x="311" y="437"/>
                    </a:lnTo>
                    <a:lnTo>
                      <a:pt x="245" y="425"/>
                    </a:lnTo>
                    <a:lnTo>
                      <a:pt x="185" y="407"/>
                    </a:lnTo>
                    <a:lnTo>
                      <a:pt x="131" y="383"/>
                    </a:lnTo>
                    <a:lnTo>
                      <a:pt x="83" y="347"/>
                    </a:lnTo>
                    <a:lnTo>
                      <a:pt x="53" y="311"/>
                    </a:lnTo>
                    <a:lnTo>
                      <a:pt x="30" y="269"/>
                    </a:lnTo>
                    <a:lnTo>
                      <a:pt x="24" y="227"/>
                    </a:lnTo>
                    <a:lnTo>
                      <a:pt x="30" y="185"/>
                    </a:lnTo>
                    <a:lnTo>
                      <a:pt x="53" y="143"/>
                    </a:lnTo>
                    <a:lnTo>
                      <a:pt x="83" y="107"/>
                    </a:lnTo>
                    <a:lnTo>
                      <a:pt x="131" y="77"/>
                    </a:lnTo>
                    <a:lnTo>
                      <a:pt x="185" y="47"/>
                    </a:lnTo>
                    <a:lnTo>
                      <a:pt x="245" y="30"/>
                    </a:lnTo>
                    <a:lnTo>
                      <a:pt x="311" y="18"/>
                    </a:lnTo>
                    <a:lnTo>
                      <a:pt x="382" y="12"/>
                    </a:lnTo>
                    <a:lnTo>
                      <a:pt x="478" y="18"/>
                    </a:lnTo>
                    <a:lnTo>
                      <a:pt x="562" y="41"/>
                    </a:lnTo>
                    <a:lnTo>
                      <a:pt x="562" y="36"/>
                    </a:lnTo>
                    <a:lnTo>
                      <a:pt x="562" y="30"/>
                    </a:lnTo>
                    <a:lnTo>
                      <a:pt x="478" y="6"/>
                    </a:lnTo>
                    <a:lnTo>
                      <a:pt x="382" y="0"/>
                    </a:lnTo>
                    <a:lnTo>
                      <a:pt x="305" y="6"/>
                    </a:lnTo>
                    <a:lnTo>
                      <a:pt x="233" y="18"/>
                    </a:lnTo>
                    <a:lnTo>
                      <a:pt x="167" y="41"/>
                    </a:lnTo>
                    <a:lnTo>
                      <a:pt x="113" y="65"/>
                    </a:lnTo>
                    <a:lnTo>
                      <a:pt x="65" y="101"/>
                    </a:lnTo>
                    <a:lnTo>
                      <a:pt x="30" y="137"/>
                    </a:lnTo>
                    <a:lnTo>
                      <a:pt x="6" y="179"/>
                    </a:lnTo>
                    <a:lnTo>
                      <a:pt x="0" y="227"/>
                    </a:lnTo>
                    <a:lnTo>
                      <a:pt x="6" y="275"/>
                    </a:lnTo>
                    <a:lnTo>
                      <a:pt x="30" y="317"/>
                    </a:lnTo>
                    <a:lnTo>
                      <a:pt x="65" y="359"/>
                    </a:lnTo>
                    <a:lnTo>
                      <a:pt x="113" y="395"/>
                    </a:lnTo>
                    <a:lnTo>
                      <a:pt x="167" y="419"/>
                    </a:lnTo>
                    <a:lnTo>
                      <a:pt x="233" y="443"/>
                    </a:lnTo>
                    <a:lnTo>
                      <a:pt x="305" y="455"/>
                    </a:lnTo>
                    <a:lnTo>
                      <a:pt x="382" y="461"/>
                    </a:lnTo>
                    <a:lnTo>
                      <a:pt x="448" y="455"/>
                    </a:lnTo>
                    <a:lnTo>
                      <a:pt x="508" y="449"/>
                    </a:lnTo>
                    <a:lnTo>
                      <a:pt x="609" y="413"/>
                    </a:lnTo>
                    <a:lnTo>
                      <a:pt x="657" y="389"/>
                    </a:lnTo>
                    <a:lnTo>
                      <a:pt x="693" y="359"/>
                    </a:lnTo>
                    <a:lnTo>
                      <a:pt x="723" y="329"/>
                    </a:lnTo>
                    <a:lnTo>
                      <a:pt x="747" y="293"/>
                    </a:lnTo>
                    <a:lnTo>
                      <a:pt x="741" y="287"/>
                    </a:lnTo>
                    <a:lnTo>
                      <a:pt x="729" y="281"/>
                    </a:lnTo>
                    <a:lnTo>
                      <a:pt x="711" y="317"/>
                    </a:lnTo>
                    <a:lnTo>
                      <a:pt x="681" y="347"/>
                    </a:lnTo>
                    <a:lnTo>
                      <a:pt x="645" y="377"/>
                    </a:lnTo>
                    <a:lnTo>
                      <a:pt x="604" y="401"/>
                    </a:lnTo>
                    <a:lnTo>
                      <a:pt x="502" y="431"/>
                    </a:lnTo>
                    <a:lnTo>
                      <a:pt x="442" y="443"/>
                    </a:lnTo>
                    <a:lnTo>
                      <a:pt x="382" y="443"/>
                    </a:lnTo>
                    <a:lnTo>
                      <a:pt x="382" y="443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path path="rect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4867" name="Freeform 83"/>
              <p:cNvSpPr>
                <a:spLocks/>
              </p:cNvSpPr>
              <p:nvPr/>
            </p:nvSpPr>
            <p:spPr bwMode="hidden">
              <a:xfrm>
                <a:off x="4037" y="3721"/>
                <a:ext cx="96" cy="3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8" y="18"/>
                  </a:cxn>
                  <a:cxn ang="0">
                    <a:pos x="96" y="30"/>
                  </a:cxn>
                  <a:cxn ang="0">
                    <a:pos x="96" y="24"/>
                  </a:cxn>
                  <a:cxn ang="0">
                    <a:pos x="96" y="18"/>
                  </a:cxn>
                  <a:cxn ang="0">
                    <a:pos x="48" y="12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96" h="30">
                    <a:moveTo>
                      <a:pt x="0" y="0"/>
                    </a:moveTo>
                    <a:lnTo>
                      <a:pt x="0" y="12"/>
                    </a:lnTo>
                    <a:lnTo>
                      <a:pt x="48" y="18"/>
                    </a:lnTo>
                    <a:lnTo>
                      <a:pt x="96" y="30"/>
                    </a:lnTo>
                    <a:lnTo>
                      <a:pt x="96" y="24"/>
                    </a:lnTo>
                    <a:lnTo>
                      <a:pt x="96" y="18"/>
                    </a:lnTo>
                    <a:lnTo>
                      <a:pt x="48" y="12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4868" name="Oval 84"/>
              <p:cNvSpPr>
                <a:spLocks noChangeArrowheads="1"/>
              </p:cNvSpPr>
              <p:nvPr/>
            </p:nvSpPr>
            <p:spPr bwMode="hidden">
              <a:xfrm>
                <a:off x="3910" y="3948"/>
                <a:ext cx="84" cy="53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 dirty="0"/>
              </a:p>
            </p:txBody>
          </p:sp>
        </p:grpSp>
        <p:grpSp>
          <p:nvGrpSpPr>
            <p:cNvPr id="374869" name="Group 85"/>
            <p:cNvGrpSpPr>
              <a:grpSpLocks/>
            </p:cNvGrpSpPr>
            <p:nvPr userDrawn="1"/>
          </p:nvGrpSpPr>
          <p:grpSpPr bwMode="auto">
            <a:xfrm>
              <a:off x="1776" y="3631"/>
              <a:ext cx="1626" cy="683"/>
              <a:chOff x="1776" y="3631"/>
              <a:chExt cx="1626" cy="683"/>
            </a:xfrm>
          </p:grpSpPr>
          <p:sp>
            <p:nvSpPr>
              <p:cNvPr id="374870" name="Oval 86"/>
              <p:cNvSpPr>
                <a:spLocks noChangeArrowheads="1"/>
              </p:cNvSpPr>
              <p:nvPr/>
            </p:nvSpPr>
            <p:spPr bwMode="hidden">
              <a:xfrm>
                <a:off x="2268" y="3934"/>
                <a:ext cx="638" cy="377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4871" name="Oval 87"/>
              <p:cNvSpPr>
                <a:spLocks noChangeArrowheads="1"/>
              </p:cNvSpPr>
              <p:nvPr/>
            </p:nvSpPr>
            <p:spPr bwMode="hidden">
              <a:xfrm>
                <a:off x="2314" y="3958"/>
                <a:ext cx="543" cy="332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4872" name="Oval 88"/>
              <p:cNvSpPr>
                <a:spLocks noChangeArrowheads="1"/>
              </p:cNvSpPr>
              <p:nvPr/>
            </p:nvSpPr>
            <p:spPr bwMode="hidden">
              <a:xfrm>
                <a:off x="2341" y="3979"/>
                <a:ext cx="501" cy="29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4873" name="Oval 89"/>
              <p:cNvSpPr>
                <a:spLocks noChangeArrowheads="1"/>
              </p:cNvSpPr>
              <p:nvPr/>
            </p:nvSpPr>
            <p:spPr bwMode="hidden">
              <a:xfrm>
                <a:off x="2368" y="3997"/>
                <a:ext cx="444" cy="258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4874" name="Oval 90"/>
              <p:cNvSpPr>
                <a:spLocks noChangeArrowheads="1"/>
              </p:cNvSpPr>
              <p:nvPr/>
            </p:nvSpPr>
            <p:spPr bwMode="hidden">
              <a:xfrm>
                <a:off x="2385" y="4005"/>
                <a:ext cx="413" cy="240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4875" name="Oval 91"/>
              <p:cNvSpPr>
                <a:spLocks noChangeArrowheads="1"/>
              </p:cNvSpPr>
              <p:nvPr/>
            </p:nvSpPr>
            <p:spPr bwMode="hidden">
              <a:xfrm>
                <a:off x="2437" y="4026"/>
                <a:ext cx="306" cy="192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4876" name="Oval 92"/>
              <p:cNvSpPr>
                <a:spLocks noChangeArrowheads="1"/>
              </p:cNvSpPr>
              <p:nvPr/>
            </p:nvSpPr>
            <p:spPr bwMode="hidden">
              <a:xfrm>
                <a:off x="2476" y="4056"/>
                <a:ext cx="227" cy="135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4877" name="Oval 93"/>
              <p:cNvSpPr>
                <a:spLocks noChangeArrowheads="1"/>
              </p:cNvSpPr>
              <p:nvPr/>
            </p:nvSpPr>
            <p:spPr bwMode="hidden">
              <a:xfrm>
                <a:off x="2542" y="4097"/>
                <a:ext cx="90" cy="60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4878" name="Freeform 94"/>
              <p:cNvSpPr>
                <a:spLocks/>
              </p:cNvSpPr>
              <p:nvPr/>
            </p:nvSpPr>
            <p:spPr bwMode="hidden">
              <a:xfrm>
                <a:off x="2585" y="3822"/>
                <a:ext cx="449" cy="186"/>
              </a:xfrm>
              <a:custGeom>
                <a:avLst/>
                <a:gdLst/>
                <a:ahLst/>
                <a:cxnLst>
                  <a:cxn ang="0">
                    <a:pos x="6" y="6"/>
                  </a:cxn>
                  <a:cxn ang="0">
                    <a:pos x="78" y="12"/>
                  </a:cxn>
                  <a:cxn ang="0">
                    <a:pos x="150" y="18"/>
                  </a:cxn>
                  <a:cxn ang="0">
                    <a:pos x="215" y="36"/>
                  </a:cxn>
                  <a:cxn ang="0">
                    <a:pos x="275" y="60"/>
                  </a:cxn>
                  <a:cxn ang="0">
                    <a:pos x="329" y="84"/>
                  </a:cxn>
                  <a:cxn ang="0">
                    <a:pos x="377" y="114"/>
                  </a:cxn>
                  <a:cxn ang="0">
                    <a:pos x="419" y="150"/>
                  </a:cxn>
                  <a:cxn ang="0">
                    <a:pos x="448" y="186"/>
                  </a:cxn>
                  <a:cxn ang="0">
                    <a:pos x="448" y="162"/>
                  </a:cxn>
                  <a:cxn ang="0">
                    <a:pos x="413" y="126"/>
                  </a:cxn>
                  <a:cxn ang="0">
                    <a:pos x="371" y="96"/>
                  </a:cxn>
                  <a:cxn ang="0">
                    <a:pos x="323" y="66"/>
                  </a:cxn>
                  <a:cxn ang="0">
                    <a:pos x="269" y="48"/>
                  </a:cxn>
                  <a:cxn ang="0">
                    <a:pos x="144" y="12"/>
                  </a:cxn>
                  <a:cxn ang="0">
                    <a:pos x="78" y="6"/>
                  </a:cxn>
                  <a:cxn ang="0">
                    <a:pos x="6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6"/>
                  </a:cxn>
                  <a:cxn ang="0">
                    <a:pos x="6" y="6"/>
                  </a:cxn>
                  <a:cxn ang="0">
                    <a:pos x="6" y="6"/>
                  </a:cxn>
                </a:cxnLst>
                <a:rect l="0" t="0" r="r" b="b"/>
                <a:pathLst>
                  <a:path w="448" h="186">
                    <a:moveTo>
                      <a:pt x="6" y="6"/>
                    </a:moveTo>
                    <a:lnTo>
                      <a:pt x="78" y="12"/>
                    </a:lnTo>
                    <a:lnTo>
                      <a:pt x="150" y="18"/>
                    </a:lnTo>
                    <a:lnTo>
                      <a:pt x="215" y="36"/>
                    </a:lnTo>
                    <a:lnTo>
                      <a:pt x="275" y="60"/>
                    </a:lnTo>
                    <a:lnTo>
                      <a:pt x="329" y="84"/>
                    </a:lnTo>
                    <a:lnTo>
                      <a:pt x="377" y="114"/>
                    </a:lnTo>
                    <a:lnTo>
                      <a:pt x="419" y="150"/>
                    </a:lnTo>
                    <a:lnTo>
                      <a:pt x="448" y="186"/>
                    </a:lnTo>
                    <a:lnTo>
                      <a:pt x="448" y="162"/>
                    </a:lnTo>
                    <a:lnTo>
                      <a:pt x="413" y="126"/>
                    </a:lnTo>
                    <a:lnTo>
                      <a:pt x="371" y="96"/>
                    </a:lnTo>
                    <a:lnTo>
                      <a:pt x="323" y="66"/>
                    </a:lnTo>
                    <a:lnTo>
                      <a:pt x="269" y="48"/>
                    </a:lnTo>
                    <a:lnTo>
                      <a:pt x="144" y="12"/>
                    </a:lnTo>
                    <a:lnTo>
                      <a:pt x="78" y="6"/>
                    </a:lnTo>
                    <a:lnTo>
                      <a:pt x="6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6"/>
                    </a:lnTo>
                    <a:lnTo>
                      <a:pt x="6" y="6"/>
                    </a:lnTo>
                    <a:lnTo>
                      <a:pt x="6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4879" name="Freeform 95"/>
              <p:cNvSpPr>
                <a:spLocks/>
              </p:cNvSpPr>
              <p:nvPr/>
            </p:nvSpPr>
            <p:spPr bwMode="hidden">
              <a:xfrm>
                <a:off x="2142" y="3852"/>
                <a:ext cx="892" cy="462"/>
              </a:xfrm>
              <a:custGeom>
                <a:avLst/>
                <a:gdLst/>
                <a:ahLst/>
                <a:cxnLst>
                  <a:cxn ang="0">
                    <a:pos x="23" y="276"/>
                  </a:cxn>
                  <a:cxn ang="0">
                    <a:pos x="29" y="222"/>
                  </a:cxn>
                  <a:cxn ang="0">
                    <a:pos x="59" y="174"/>
                  </a:cxn>
                  <a:cxn ang="0">
                    <a:pos x="95" y="132"/>
                  </a:cxn>
                  <a:cxn ang="0">
                    <a:pos x="149" y="96"/>
                  </a:cxn>
                  <a:cxn ang="0">
                    <a:pos x="209" y="60"/>
                  </a:cxn>
                  <a:cxn ang="0">
                    <a:pos x="281" y="36"/>
                  </a:cxn>
                  <a:cxn ang="0">
                    <a:pos x="364" y="24"/>
                  </a:cxn>
                  <a:cxn ang="0">
                    <a:pos x="448" y="18"/>
                  </a:cxn>
                  <a:cxn ang="0">
                    <a:pos x="532" y="24"/>
                  </a:cxn>
                  <a:cxn ang="0">
                    <a:pos x="609" y="36"/>
                  </a:cxn>
                  <a:cxn ang="0">
                    <a:pos x="681" y="60"/>
                  </a:cxn>
                  <a:cxn ang="0">
                    <a:pos x="741" y="96"/>
                  </a:cxn>
                  <a:cxn ang="0">
                    <a:pos x="795" y="132"/>
                  </a:cxn>
                  <a:cxn ang="0">
                    <a:pos x="831" y="174"/>
                  </a:cxn>
                  <a:cxn ang="0">
                    <a:pos x="861" y="222"/>
                  </a:cxn>
                  <a:cxn ang="0">
                    <a:pos x="867" y="276"/>
                  </a:cxn>
                  <a:cxn ang="0">
                    <a:pos x="855" y="330"/>
                  </a:cxn>
                  <a:cxn ang="0">
                    <a:pos x="831" y="378"/>
                  </a:cxn>
                  <a:cxn ang="0">
                    <a:pos x="783" y="426"/>
                  </a:cxn>
                  <a:cxn ang="0">
                    <a:pos x="723" y="462"/>
                  </a:cxn>
                  <a:cxn ang="0">
                    <a:pos x="765" y="462"/>
                  </a:cxn>
                  <a:cxn ang="0">
                    <a:pos x="819" y="426"/>
                  </a:cxn>
                  <a:cxn ang="0">
                    <a:pos x="855" y="378"/>
                  </a:cxn>
                  <a:cxn ang="0">
                    <a:pos x="884" y="330"/>
                  </a:cxn>
                  <a:cxn ang="0">
                    <a:pos x="890" y="276"/>
                  </a:cxn>
                  <a:cxn ang="0">
                    <a:pos x="884" y="222"/>
                  </a:cxn>
                  <a:cxn ang="0">
                    <a:pos x="855" y="168"/>
                  </a:cxn>
                  <a:cxn ang="0">
                    <a:pos x="813" y="120"/>
                  </a:cxn>
                  <a:cxn ang="0">
                    <a:pos x="759" y="84"/>
                  </a:cxn>
                  <a:cxn ang="0">
                    <a:pos x="693" y="48"/>
                  </a:cxn>
                  <a:cxn ang="0">
                    <a:pos x="621" y="24"/>
                  </a:cxn>
                  <a:cxn ang="0">
                    <a:pos x="538" y="6"/>
                  </a:cxn>
                  <a:cxn ang="0">
                    <a:pos x="448" y="0"/>
                  </a:cxn>
                  <a:cxn ang="0">
                    <a:pos x="358" y="6"/>
                  </a:cxn>
                  <a:cxn ang="0">
                    <a:pos x="275" y="24"/>
                  </a:cxn>
                  <a:cxn ang="0">
                    <a:pos x="197" y="48"/>
                  </a:cxn>
                  <a:cxn ang="0">
                    <a:pos x="131" y="84"/>
                  </a:cxn>
                  <a:cxn ang="0">
                    <a:pos x="77" y="120"/>
                  </a:cxn>
                  <a:cxn ang="0">
                    <a:pos x="35" y="168"/>
                  </a:cxn>
                  <a:cxn ang="0">
                    <a:pos x="12" y="222"/>
                  </a:cxn>
                  <a:cxn ang="0">
                    <a:pos x="0" y="276"/>
                  </a:cxn>
                  <a:cxn ang="0">
                    <a:pos x="6" y="330"/>
                  </a:cxn>
                  <a:cxn ang="0">
                    <a:pos x="35" y="378"/>
                  </a:cxn>
                  <a:cxn ang="0">
                    <a:pos x="71" y="426"/>
                  </a:cxn>
                  <a:cxn ang="0">
                    <a:pos x="125" y="462"/>
                  </a:cxn>
                  <a:cxn ang="0">
                    <a:pos x="167" y="462"/>
                  </a:cxn>
                  <a:cxn ang="0">
                    <a:pos x="107" y="426"/>
                  </a:cxn>
                  <a:cxn ang="0">
                    <a:pos x="59" y="378"/>
                  </a:cxn>
                  <a:cxn ang="0">
                    <a:pos x="35" y="330"/>
                  </a:cxn>
                  <a:cxn ang="0">
                    <a:pos x="23" y="276"/>
                  </a:cxn>
                  <a:cxn ang="0">
                    <a:pos x="23" y="276"/>
                  </a:cxn>
                </a:cxnLst>
                <a:rect l="0" t="0" r="r" b="b"/>
                <a:pathLst>
                  <a:path w="890" h="462">
                    <a:moveTo>
                      <a:pt x="23" y="276"/>
                    </a:moveTo>
                    <a:lnTo>
                      <a:pt x="29" y="222"/>
                    </a:lnTo>
                    <a:lnTo>
                      <a:pt x="59" y="174"/>
                    </a:lnTo>
                    <a:lnTo>
                      <a:pt x="95" y="132"/>
                    </a:lnTo>
                    <a:lnTo>
                      <a:pt x="149" y="96"/>
                    </a:lnTo>
                    <a:lnTo>
                      <a:pt x="209" y="60"/>
                    </a:lnTo>
                    <a:lnTo>
                      <a:pt x="281" y="36"/>
                    </a:lnTo>
                    <a:lnTo>
                      <a:pt x="364" y="24"/>
                    </a:lnTo>
                    <a:lnTo>
                      <a:pt x="448" y="18"/>
                    </a:lnTo>
                    <a:lnTo>
                      <a:pt x="532" y="24"/>
                    </a:lnTo>
                    <a:lnTo>
                      <a:pt x="609" y="36"/>
                    </a:lnTo>
                    <a:lnTo>
                      <a:pt x="681" y="60"/>
                    </a:lnTo>
                    <a:lnTo>
                      <a:pt x="741" y="96"/>
                    </a:lnTo>
                    <a:lnTo>
                      <a:pt x="795" y="132"/>
                    </a:lnTo>
                    <a:lnTo>
                      <a:pt x="831" y="174"/>
                    </a:lnTo>
                    <a:lnTo>
                      <a:pt x="861" y="222"/>
                    </a:lnTo>
                    <a:lnTo>
                      <a:pt x="867" y="276"/>
                    </a:lnTo>
                    <a:lnTo>
                      <a:pt x="855" y="330"/>
                    </a:lnTo>
                    <a:lnTo>
                      <a:pt x="831" y="378"/>
                    </a:lnTo>
                    <a:lnTo>
                      <a:pt x="783" y="426"/>
                    </a:lnTo>
                    <a:lnTo>
                      <a:pt x="723" y="462"/>
                    </a:lnTo>
                    <a:lnTo>
                      <a:pt x="765" y="462"/>
                    </a:lnTo>
                    <a:lnTo>
                      <a:pt x="819" y="426"/>
                    </a:lnTo>
                    <a:lnTo>
                      <a:pt x="855" y="378"/>
                    </a:lnTo>
                    <a:lnTo>
                      <a:pt x="884" y="330"/>
                    </a:lnTo>
                    <a:lnTo>
                      <a:pt x="890" y="276"/>
                    </a:lnTo>
                    <a:lnTo>
                      <a:pt x="884" y="222"/>
                    </a:lnTo>
                    <a:lnTo>
                      <a:pt x="855" y="168"/>
                    </a:lnTo>
                    <a:lnTo>
                      <a:pt x="813" y="120"/>
                    </a:lnTo>
                    <a:lnTo>
                      <a:pt x="759" y="84"/>
                    </a:lnTo>
                    <a:lnTo>
                      <a:pt x="693" y="48"/>
                    </a:lnTo>
                    <a:lnTo>
                      <a:pt x="621" y="24"/>
                    </a:lnTo>
                    <a:lnTo>
                      <a:pt x="538" y="6"/>
                    </a:lnTo>
                    <a:lnTo>
                      <a:pt x="448" y="0"/>
                    </a:lnTo>
                    <a:lnTo>
                      <a:pt x="358" y="6"/>
                    </a:lnTo>
                    <a:lnTo>
                      <a:pt x="275" y="24"/>
                    </a:lnTo>
                    <a:lnTo>
                      <a:pt x="197" y="48"/>
                    </a:lnTo>
                    <a:lnTo>
                      <a:pt x="131" y="84"/>
                    </a:lnTo>
                    <a:lnTo>
                      <a:pt x="77" y="120"/>
                    </a:lnTo>
                    <a:lnTo>
                      <a:pt x="35" y="168"/>
                    </a:lnTo>
                    <a:lnTo>
                      <a:pt x="12" y="222"/>
                    </a:lnTo>
                    <a:lnTo>
                      <a:pt x="0" y="276"/>
                    </a:lnTo>
                    <a:lnTo>
                      <a:pt x="6" y="330"/>
                    </a:lnTo>
                    <a:lnTo>
                      <a:pt x="35" y="378"/>
                    </a:lnTo>
                    <a:lnTo>
                      <a:pt x="71" y="426"/>
                    </a:lnTo>
                    <a:lnTo>
                      <a:pt x="125" y="462"/>
                    </a:lnTo>
                    <a:lnTo>
                      <a:pt x="167" y="462"/>
                    </a:lnTo>
                    <a:lnTo>
                      <a:pt x="107" y="426"/>
                    </a:lnTo>
                    <a:lnTo>
                      <a:pt x="59" y="378"/>
                    </a:lnTo>
                    <a:lnTo>
                      <a:pt x="35" y="330"/>
                    </a:lnTo>
                    <a:lnTo>
                      <a:pt x="23" y="276"/>
                    </a:lnTo>
                    <a:lnTo>
                      <a:pt x="23" y="27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4706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4880" name="Freeform 96"/>
              <p:cNvSpPr>
                <a:spLocks/>
              </p:cNvSpPr>
              <p:nvPr/>
            </p:nvSpPr>
            <p:spPr bwMode="hidden">
              <a:xfrm>
                <a:off x="2082" y="3828"/>
                <a:ext cx="407" cy="486"/>
              </a:xfrm>
              <a:custGeom>
                <a:avLst/>
                <a:gdLst/>
                <a:ahLst/>
                <a:cxnLst>
                  <a:cxn ang="0">
                    <a:pos x="18" y="300"/>
                  </a:cxn>
                  <a:cxn ang="0">
                    <a:pos x="24" y="246"/>
                  </a:cxn>
                  <a:cxn ang="0">
                    <a:pos x="48" y="198"/>
                  </a:cxn>
                  <a:cxn ang="0">
                    <a:pos x="83" y="150"/>
                  </a:cxn>
                  <a:cxn ang="0">
                    <a:pos x="131" y="108"/>
                  </a:cxn>
                  <a:cxn ang="0">
                    <a:pos x="185" y="72"/>
                  </a:cxn>
                  <a:cxn ang="0">
                    <a:pos x="251" y="42"/>
                  </a:cxn>
                  <a:cxn ang="0">
                    <a:pos x="329" y="24"/>
                  </a:cxn>
                  <a:cxn ang="0">
                    <a:pos x="406" y="6"/>
                  </a:cxn>
                  <a:cxn ang="0">
                    <a:pos x="406" y="0"/>
                  </a:cxn>
                  <a:cxn ang="0">
                    <a:pos x="323" y="12"/>
                  </a:cxn>
                  <a:cxn ang="0">
                    <a:pos x="245" y="36"/>
                  </a:cxn>
                  <a:cxn ang="0">
                    <a:pos x="179" y="66"/>
                  </a:cxn>
                  <a:cxn ang="0">
                    <a:pos x="119" y="102"/>
                  </a:cxn>
                  <a:cxn ang="0">
                    <a:pos x="72" y="144"/>
                  </a:cxn>
                  <a:cxn ang="0">
                    <a:pos x="30" y="192"/>
                  </a:cxn>
                  <a:cxn ang="0">
                    <a:pos x="6" y="246"/>
                  </a:cxn>
                  <a:cxn ang="0">
                    <a:pos x="0" y="300"/>
                  </a:cxn>
                  <a:cxn ang="0">
                    <a:pos x="6" y="348"/>
                  </a:cxn>
                  <a:cxn ang="0">
                    <a:pos x="30" y="396"/>
                  </a:cxn>
                  <a:cxn ang="0">
                    <a:pos x="66" y="444"/>
                  </a:cxn>
                  <a:cxn ang="0">
                    <a:pos x="107" y="486"/>
                  </a:cxn>
                  <a:cxn ang="0">
                    <a:pos x="131" y="486"/>
                  </a:cxn>
                  <a:cxn ang="0">
                    <a:pos x="83" y="450"/>
                  </a:cxn>
                  <a:cxn ang="0">
                    <a:pos x="48" y="402"/>
                  </a:cxn>
                  <a:cxn ang="0">
                    <a:pos x="24" y="354"/>
                  </a:cxn>
                  <a:cxn ang="0">
                    <a:pos x="18" y="300"/>
                  </a:cxn>
                  <a:cxn ang="0">
                    <a:pos x="18" y="300"/>
                  </a:cxn>
                </a:cxnLst>
                <a:rect l="0" t="0" r="r" b="b"/>
                <a:pathLst>
                  <a:path w="406" h="486">
                    <a:moveTo>
                      <a:pt x="18" y="300"/>
                    </a:moveTo>
                    <a:lnTo>
                      <a:pt x="24" y="246"/>
                    </a:lnTo>
                    <a:lnTo>
                      <a:pt x="48" y="198"/>
                    </a:lnTo>
                    <a:lnTo>
                      <a:pt x="83" y="150"/>
                    </a:lnTo>
                    <a:lnTo>
                      <a:pt x="131" y="108"/>
                    </a:lnTo>
                    <a:lnTo>
                      <a:pt x="185" y="72"/>
                    </a:lnTo>
                    <a:lnTo>
                      <a:pt x="251" y="42"/>
                    </a:lnTo>
                    <a:lnTo>
                      <a:pt x="329" y="24"/>
                    </a:lnTo>
                    <a:lnTo>
                      <a:pt x="406" y="6"/>
                    </a:lnTo>
                    <a:lnTo>
                      <a:pt x="406" y="0"/>
                    </a:lnTo>
                    <a:lnTo>
                      <a:pt x="323" y="12"/>
                    </a:lnTo>
                    <a:lnTo>
                      <a:pt x="245" y="36"/>
                    </a:lnTo>
                    <a:lnTo>
                      <a:pt x="179" y="66"/>
                    </a:lnTo>
                    <a:lnTo>
                      <a:pt x="119" y="102"/>
                    </a:lnTo>
                    <a:lnTo>
                      <a:pt x="72" y="144"/>
                    </a:lnTo>
                    <a:lnTo>
                      <a:pt x="30" y="192"/>
                    </a:lnTo>
                    <a:lnTo>
                      <a:pt x="6" y="246"/>
                    </a:lnTo>
                    <a:lnTo>
                      <a:pt x="0" y="300"/>
                    </a:lnTo>
                    <a:lnTo>
                      <a:pt x="6" y="348"/>
                    </a:lnTo>
                    <a:lnTo>
                      <a:pt x="30" y="396"/>
                    </a:lnTo>
                    <a:lnTo>
                      <a:pt x="66" y="444"/>
                    </a:lnTo>
                    <a:lnTo>
                      <a:pt x="107" y="486"/>
                    </a:lnTo>
                    <a:lnTo>
                      <a:pt x="131" y="486"/>
                    </a:lnTo>
                    <a:lnTo>
                      <a:pt x="83" y="450"/>
                    </a:lnTo>
                    <a:lnTo>
                      <a:pt x="48" y="402"/>
                    </a:lnTo>
                    <a:lnTo>
                      <a:pt x="24" y="354"/>
                    </a:lnTo>
                    <a:lnTo>
                      <a:pt x="18" y="300"/>
                    </a:lnTo>
                    <a:lnTo>
                      <a:pt x="18" y="30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4881" name="Freeform 97"/>
              <p:cNvSpPr>
                <a:spLocks/>
              </p:cNvSpPr>
              <p:nvPr/>
            </p:nvSpPr>
            <p:spPr bwMode="hidden">
              <a:xfrm>
                <a:off x="2987" y="4044"/>
                <a:ext cx="108" cy="252"/>
              </a:xfrm>
              <a:custGeom>
                <a:avLst/>
                <a:gdLst/>
                <a:ahLst/>
                <a:cxnLst>
                  <a:cxn ang="0">
                    <a:pos x="89" y="84"/>
                  </a:cxn>
                  <a:cxn ang="0">
                    <a:pos x="83" y="132"/>
                  </a:cxn>
                  <a:cxn ang="0">
                    <a:pos x="65" y="174"/>
                  </a:cxn>
                  <a:cxn ang="0">
                    <a:pos x="36" y="216"/>
                  </a:cxn>
                  <a:cxn ang="0">
                    <a:pos x="0" y="252"/>
                  </a:cxn>
                  <a:cxn ang="0">
                    <a:pos x="18" y="252"/>
                  </a:cxn>
                  <a:cxn ang="0">
                    <a:pos x="53" y="216"/>
                  </a:cxn>
                  <a:cxn ang="0">
                    <a:pos x="83" y="174"/>
                  </a:cxn>
                  <a:cxn ang="0">
                    <a:pos x="101" y="132"/>
                  </a:cxn>
                  <a:cxn ang="0">
                    <a:pos x="107" y="84"/>
                  </a:cxn>
                  <a:cxn ang="0">
                    <a:pos x="101" y="42"/>
                  </a:cxn>
                  <a:cxn ang="0">
                    <a:pos x="89" y="0"/>
                  </a:cxn>
                  <a:cxn ang="0">
                    <a:pos x="65" y="0"/>
                  </a:cxn>
                  <a:cxn ang="0">
                    <a:pos x="83" y="42"/>
                  </a:cxn>
                  <a:cxn ang="0">
                    <a:pos x="89" y="84"/>
                  </a:cxn>
                  <a:cxn ang="0">
                    <a:pos x="89" y="84"/>
                  </a:cxn>
                </a:cxnLst>
                <a:rect l="0" t="0" r="r" b="b"/>
                <a:pathLst>
                  <a:path w="107" h="252">
                    <a:moveTo>
                      <a:pt x="89" y="84"/>
                    </a:moveTo>
                    <a:lnTo>
                      <a:pt x="83" y="132"/>
                    </a:lnTo>
                    <a:lnTo>
                      <a:pt x="65" y="174"/>
                    </a:lnTo>
                    <a:lnTo>
                      <a:pt x="36" y="216"/>
                    </a:lnTo>
                    <a:lnTo>
                      <a:pt x="0" y="252"/>
                    </a:lnTo>
                    <a:lnTo>
                      <a:pt x="18" y="252"/>
                    </a:lnTo>
                    <a:lnTo>
                      <a:pt x="53" y="216"/>
                    </a:lnTo>
                    <a:lnTo>
                      <a:pt x="83" y="174"/>
                    </a:lnTo>
                    <a:lnTo>
                      <a:pt x="101" y="132"/>
                    </a:lnTo>
                    <a:lnTo>
                      <a:pt x="107" y="84"/>
                    </a:lnTo>
                    <a:lnTo>
                      <a:pt x="101" y="42"/>
                    </a:lnTo>
                    <a:lnTo>
                      <a:pt x="89" y="0"/>
                    </a:lnTo>
                    <a:lnTo>
                      <a:pt x="65" y="0"/>
                    </a:lnTo>
                    <a:lnTo>
                      <a:pt x="83" y="42"/>
                    </a:lnTo>
                    <a:lnTo>
                      <a:pt x="89" y="84"/>
                    </a:lnTo>
                    <a:lnTo>
                      <a:pt x="89" y="8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1961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4882" name="Freeform 98"/>
              <p:cNvSpPr>
                <a:spLocks/>
              </p:cNvSpPr>
              <p:nvPr/>
            </p:nvSpPr>
            <p:spPr bwMode="hidden">
              <a:xfrm>
                <a:off x="2068" y="3685"/>
                <a:ext cx="835" cy="150"/>
              </a:xfrm>
              <a:custGeom>
                <a:avLst/>
                <a:gdLst/>
                <a:ahLst/>
                <a:cxnLst>
                  <a:cxn ang="0">
                    <a:pos x="518" y="18"/>
                  </a:cxn>
                  <a:cxn ang="0">
                    <a:pos x="597" y="24"/>
                  </a:cxn>
                  <a:cxn ang="0">
                    <a:pos x="682" y="30"/>
                  </a:cxn>
                  <a:cxn ang="0">
                    <a:pos x="755" y="42"/>
                  </a:cxn>
                  <a:cxn ang="0">
                    <a:pos x="828" y="60"/>
                  </a:cxn>
                  <a:cxn ang="0">
                    <a:pos x="835" y="42"/>
                  </a:cxn>
                  <a:cxn ang="0">
                    <a:pos x="761" y="24"/>
                  </a:cxn>
                  <a:cxn ang="0">
                    <a:pos x="688" y="12"/>
                  </a:cxn>
                  <a:cxn ang="0">
                    <a:pos x="603" y="6"/>
                  </a:cxn>
                  <a:cxn ang="0">
                    <a:pos x="518" y="0"/>
                  </a:cxn>
                  <a:cxn ang="0">
                    <a:pos x="372" y="12"/>
                  </a:cxn>
                  <a:cxn ang="0">
                    <a:pos x="232" y="36"/>
                  </a:cxn>
                  <a:cxn ang="0">
                    <a:pos x="110" y="78"/>
                  </a:cxn>
                  <a:cxn ang="0">
                    <a:pos x="0" y="132"/>
                  </a:cxn>
                  <a:cxn ang="0">
                    <a:pos x="19" y="150"/>
                  </a:cxn>
                  <a:cxn ang="0">
                    <a:pos x="122" y="96"/>
                  </a:cxn>
                  <a:cxn ang="0">
                    <a:pos x="244" y="54"/>
                  </a:cxn>
                  <a:cxn ang="0">
                    <a:pos x="378" y="30"/>
                  </a:cxn>
                  <a:cxn ang="0">
                    <a:pos x="518" y="18"/>
                  </a:cxn>
                  <a:cxn ang="0">
                    <a:pos x="518" y="18"/>
                  </a:cxn>
                </a:cxnLst>
                <a:rect l="0" t="0" r="r" b="b"/>
                <a:pathLst>
                  <a:path w="835" h="150">
                    <a:moveTo>
                      <a:pt x="518" y="18"/>
                    </a:moveTo>
                    <a:lnTo>
                      <a:pt x="597" y="24"/>
                    </a:lnTo>
                    <a:lnTo>
                      <a:pt x="682" y="30"/>
                    </a:lnTo>
                    <a:lnTo>
                      <a:pt x="755" y="42"/>
                    </a:lnTo>
                    <a:lnTo>
                      <a:pt x="828" y="60"/>
                    </a:lnTo>
                    <a:lnTo>
                      <a:pt x="835" y="42"/>
                    </a:lnTo>
                    <a:lnTo>
                      <a:pt x="761" y="24"/>
                    </a:lnTo>
                    <a:lnTo>
                      <a:pt x="688" y="12"/>
                    </a:lnTo>
                    <a:lnTo>
                      <a:pt x="603" y="6"/>
                    </a:lnTo>
                    <a:lnTo>
                      <a:pt x="518" y="0"/>
                    </a:lnTo>
                    <a:lnTo>
                      <a:pt x="372" y="12"/>
                    </a:lnTo>
                    <a:lnTo>
                      <a:pt x="232" y="36"/>
                    </a:lnTo>
                    <a:lnTo>
                      <a:pt x="110" y="78"/>
                    </a:lnTo>
                    <a:lnTo>
                      <a:pt x="0" y="132"/>
                    </a:lnTo>
                    <a:lnTo>
                      <a:pt x="19" y="150"/>
                    </a:lnTo>
                    <a:lnTo>
                      <a:pt x="122" y="96"/>
                    </a:lnTo>
                    <a:lnTo>
                      <a:pt x="244" y="54"/>
                    </a:lnTo>
                    <a:lnTo>
                      <a:pt x="378" y="30"/>
                    </a:lnTo>
                    <a:lnTo>
                      <a:pt x="518" y="18"/>
                    </a:lnTo>
                    <a:lnTo>
                      <a:pt x="518" y="18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4883" name="Freeform 99"/>
              <p:cNvSpPr>
                <a:spLocks/>
              </p:cNvSpPr>
              <p:nvPr/>
            </p:nvSpPr>
            <p:spPr bwMode="hidden">
              <a:xfrm>
                <a:off x="1867" y="3853"/>
                <a:ext cx="171" cy="461"/>
              </a:xfrm>
              <a:custGeom>
                <a:avLst/>
                <a:gdLst/>
                <a:ahLst/>
                <a:cxnLst>
                  <a:cxn ang="0">
                    <a:pos x="31" y="263"/>
                  </a:cxn>
                  <a:cxn ang="0">
                    <a:pos x="43" y="191"/>
                  </a:cxn>
                  <a:cxn ang="0">
                    <a:pos x="67" y="131"/>
                  </a:cxn>
                  <a:cxn ang="0">
                    <a:pos x="116" y="72"/>
                  </a:cxn>
                  <a:cxn ang="0">
                    <a:pos x="171" y="18"/>
                  </a:cxn>
                  <a:cxn ang="0">
                    <a:pos x="153" y="0"/>
                  </a:cxn>
                  <a:cxn ang="0">
                    <a:pos x="86" y="60"/>
                  </a:cxn>
                  <a:cxn ang="0">
                    <a:pos x="43" y="120"/>
                  </a:cxn>
                  <a:cxn ang="0">
                    <a:pos x="13" y="191"/>
                  </a:cxn>
                  <a:cxn ang="0">
                    <a:pos x="0" y="263"/>
                  </a:cxn>
                  <a:cxn ang="0">
                    <a:pos x="6" y="317"/>
                  </a:cxn>
                  <a:cxn ang="0">
                    <a:pos x="25" y="365"/>
                  </a:cxn>
                  <a:cxn ang="0">
                    <a:pos x="49" y="413"/>
                  </a:cxn>
                  <a:cxn ang="0">
                    <a:pos x="86" y="461"/>
                  </a:cxn>
                  <a:cxn ang="0">
                    <a:pos x="122" y="461"/>
                  </a:cxn>
                  <a:cxn ang="0">
                    <a:pos x="86" y="413"/>
                  </a:cxn>
                  <a:cxn ang="0">
                    <a:pos x="55" y="365"/>
                  </a:cxn>
                  <a:cxn ang="0">
                    <a:pos x="37" y="317"/>
                  </a:cxn>
                  <a:cxn ang="0">
                    <a:pos x="31" y="263"/>
                  </a:cxn>
                  <a:cxn ang="0">
                    <a:pos x="31" y="263"/>
                  </a:cxn>
                </a:cxnLst>
                <a:rect l="0" t="0" r="r" b="b"/>
                <a:pathLst>
                  <a:path w="171" h="461">
                    <a:moveTo>
                      <a:pt x="31" y="263"/>
                    </a:moveTo>
                    <a:lnTo>
                      <a:pt x="43" y="191"/>
                    </a:lnTo>
                    <a:lnTo>
                      <a:pt x="67" y="131"/>
                    </a:lnTo>
                    <a:lnTo>
                      <a:pt x="116" y="72"/>
                    </a:lnTo>
                    <a:lnTo>
                      <a:pt x="171" y="18"/>
                    </a:lnTo>
                    <a:lnTo>
                      <a:pt x="153" y="0"/>
                    </a:lnTo>
                    <a:lnTo>
                      <a:pt x="86" y="60"/>
                    </a:lnTo>
                    <a:lnTo>
                      <a:pt x="43" y="120"/>
                    </a:lnTo>
                    <a:lnTo>
                      <a:pt x="13" y="191"/>
                    </a:lnTo>
                    <a:lnTo>
                      <a:pt x="0" y="263"/>
                    </a:lnTo>
                    <a:lnTo>
                      <a:pt x="6" y="317"/>
                    </a:lnTo>
                    <a:lnTo>
                      <a:pt x="25" y="365"/>
                    </a:lnTo>
                    <a:lnTo>
                      <a:pt x="49" y="413"/>
                    </a:lnTo>
                    <a:lnTo>
                      <a:pt x="86" y="461"/>
                    </a:lnTo>
                    <a:lnTo>
                      <a:pt x="122" y="461"/>
                    </a:lnTo>
                    <a:lnTo>
                      <a:pt x="86" y="413"/>
                    </a:lnTo>
                    <a:lnTo>
                      <a:pt x="55" y="365"/>
                    </a:lnTo>
                    <a:lnTo>
                      <a:pt x="37" y="317"/>
                    </a:lnTo>
                    <a:lnTo>
                      <a:pt x="31" y="263"/>
                    </a:lnTo>
                    <a:lnTo>
                      <a:pt x="31" y="263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4884" name="Freeform 100"/>
              <p:cNvSpPr>
                <a:spLocks/>
              </p:cNvSpPr>
              <p:nvPr/>
            </p:nvSpPr>
            <p:spPr bwMode="hidden">
              <a:xfrm>
                <a:off x="2951" y="3751"/>
                <a:ext cx="360" cy="563"/>
              </a:xfrm>
              <a:custGeom>
                <a:avLst/>
                <a:gdLst/>
                <a:ahLst/>
                <a:cxnLst>
                  <a:cxn ang="0">
                    <a:pos x="360" y="365"/>
                  </a:cxn>
                  <a:cxn ang="0">
                    <a:pos x="353" y="305"/>
                  </a:cxn>
                  <a:cxn ang="0">
                    <a:pos x="335" y="251"/>
                  </a:cxn>
                  <a:cxn ang="0">
                    <a:pos x="305" y="204"/>
                  </a:cxn>
                  <a:cxn ang="0">
                    <a:pos x="262" y="156"/>
                  </a:cxn>
                  <a:cxn ang="0">
                    <a:pos x="213" y="108"/>
                  </a:cxn>
                  <a:cxn ang="0">
                    <a:pos x="159" y="66"/>
                  </a:cxn>
                  <a:cxn ang="0">
                    <a:pos x="92" y="30"/>
                  </a:cxn>
                  <a:cxn ang="0">
                    <a:pos x="19" y="0"/>
                  </a:cxn>
                  <a:cxn ang="0">
                    <a:pos x="0" y="12"/>
                  </a:cxn>
                  <a:cxn ang="0">
                    <a:pos x="67" y="42"/>
                  </a:cxn>
                  <a:cxn ang="0">
                    <a:pos x="134" y="78"/>
                  </a:cxn>
                  <a:cxn ang="0">
                    <a:pos x="189" y="114"/>
                  </a:cxn>
                  <a:cxn ang="0">
                    <a:pos x="238" y="162"/>
                  </a:cxn>
                  <a:cxn ang="0">
                    <a:pos x="274" y="210"/>
                  </a:cxn>
                  <a:cxn ang="0">
                    <a:pos x="299" y="257"/>
                  </a:cxn>
                  <a:cxn ang="0">
                    <a:pos x="317" y="311"/>
                  </a:cxn>
                  <a:cxn ang="0">
                    <a:pos x="323" y="365"/>
                  </a:cxn>
                  <a:cxn ang="0">
                    <a:pos x="317" y="419"/>
                  </a:cxn>
                  <a:cxn ang="0">
                    <a:pos x="299" y="467"/>
                  </a:cxn>
                  <a:cxn ang="0">
                    <a:pos x="274" y="515"/>
                  </a:cxn>
                  <a:cxn ang="0">
                    <a:pos x="238" y="563"/>
                  </a:cxn>
                  <a:cxn ang="0">
                    <a:pos x="268" y="563"/>
                  </a:cxn>
                  <a:cxn ang="0">
                    <a:pos x="311" y="515"/>
                  </a:cxn>
                  <a:cxn ang="0">
                    <a:pos x="335" y="467"/>
                  </a:cxn>
                  <a:cxn ang="0">
                    <a:pos x="353" y="419"/>
                  </a:cxn>
                  <a:cxn ang="0">
                    <a:pos x="360" y="365"/>
                  </a:cxn>
                  <a:cxn ang="0">
                    <a:pos x="360" y="365"/>
                  </a:cxn>
                </a:cxnLst>
                <a:rect l="0" t="0" r="r" b="b"/>
                <a:pathLst>
                  <a:path w="360" h="563">
                    <a:moveTo>
                      <a:pt x="360" y="365"/>
                    </a:moveTo>
                    <a:lnTo>
                      <a:pt x="353" y="305"/>
                    </a:lnTo>
                    <a:lnTo>
                      <a:pt x="335" y="251"/>
                    </a:lnTo>
                    <a:lnTo>
                      <a:pt x="305" y="204"/>
                    </a:lnTo>
                    <a:lnTo>
                      <a:pt x="262" y="156"/>
                    </a:lnTo>
                    <a:lnTo>
                      <a:pt x="213" y="108"/>
                    </a:lnTo>
                    <a:lnTo>
                      <a:pt x="159" y="66"/>
                    </a:lnTo>
                    <a:lnTo>
                      <a:pt x="92" y="30"/>
                    </a:lnTo>
                    <a:lnTo>
                      <a:pt x="19" y="0"/>
                    </a:lnTo>
                    <a:lnTo>
                      <a:pt x="0" y="12"/>
                    </a:lnTo>
                    <a:lnTo>
                      <a:pt x="67" y="42"/>
                    </a:lnTo>
                    <a:lnTo>
                      <a:pt x="134" y="78"/>
                    </a:lnTo>
                    <a:lnTo>
                      <a:pt x="189" y="114"/>
                    </a:lnTo>
                    <a:lnTo>
                      <a:pt x="238" y="162"/>
                    </a:lnTo>
                    <a:lnTo>
                      <a:pt x="274" y="210"/>
                    </a:lnTo>
                    <a:lnTo>
                      <a:pt x="299" y="257"/>
                    </a:lnTo>
                    <a:lnTo>
                      <a:pt x="317" y="311"/>
                    </a:lnTo>
                    <a:lnTo>
                      <a:pt x="323" y="365"/>
                    </a:lnTo>
                    <a:lnTo>
                      <a:pt x="317" y="419"/>
                    </a:lnTo>
                    <a:lnTo>
                      <a:pt x="299" y="467"/>
                    </a:lnTo>
                    <a:lnTo>
                      <a:pt x="274" y="515"/>
                    </a:lnTo>
                    <a:lnTo>
                      <a:pt x="238" y="563"/>
                    </a:lnTo>
                    <a:lnTo>
                      <a:pt x="268" y="563"/>
                    </a:lnTo>
                    <a:lnTo>
                      <a:pt x="311" y="515"/>
                    </a:lnTo>
                    <a:lnTo>
                      <a:pt x="335" y="467"/>
                    </a:lnTo>
                    <a:lnTo>
                      <a:pt x="353" y="419"/>
                    </a:lnTo>
                    <a:lnTo>
                      <a:pt x="360" y="365"/>
                    </a:lnTo>
                    <a:lnTo>
                      <a:pt x="360" y="36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4885" name="Freeform 101"/>
              <p:cNvSpPr>
                <a:spLocks/>
              </p:cNvSpPr>
              <p:nvPr/>
            </p:nvSpPr>
            <p:spPr bwMode="hidden">
              <a:xfrm>
                <a:off x="2318" y="3631"/>
                <a:ext cx="1078" cy="425"/>
              </a:xfrm>
              <a:custGeom>
                <a:avLst/>
                <a:gdLst/>
                <a:ahLst/>
                <a:cxnLst>
                  <a:cxn ang="0">
                    <a:pos x="1053" y="425"/>
                  </a:cxn>
                  <a:cxn ang="0">
                    <a:pos x="1078" y="419"/>
                  </a:cxn>
                  <a:cxn ang="0">
                    <a:pos x="1066" y="377"/>
                  </a:cxn>
                  <a:cxn ang="0">
                    <a:pos x="1047" y="336"/>
                  </a:cxn>
                  <a:cxn ang="0">
                    <a:pos x="986" y="252"/>
                  </a:cxn>
                  <a:cxn ang="0">
                    <a:pos x="907" y="180"/>
                  </a:cxn>
                  <a:cxn ang="0">
                    <a:pos x="810" y="120"/>
                  </a:cxn>
                  <a:cxn ang="0">
                    <a:pos x="694" y="72"/>
                  </a:cxn>
                  <a:cxn ang="0">
                    <a:pos x="560" y="30"/>
                  </a:cxn>
                  <a:cxn ang="0">
                    <a:pos x="420" y="6"/>
                  </a:cxn>
                  <a:cxn ang="0">
                    <a:pos x="268" y="0"/>
                  </a:cxn>
                  <a:cxn ang="0">
                    <a:pos x="134" y="6"/>
                  </a:cxn>
                  <a:cxn ang="0">
                    <a:pos x="0" y="24"/>
                  </a:cxn>
                  <a:cxn ang="0">
                    <a:pos x="12" y="36"/>
                  </a:cxn>
                  <a:cxn ang="0">
                    <a:pos x="134" y="18"/>
                  </a:cxn>
                  <a:cxn ang="0">
                    <a:pos x="268" y="12"/>
                  </a:cxn>
                  <a:cxn ang="0">
                    <a:pos x="420" y="18"/>
                  </a:cxn>
                  <a:cxn ang="0">
                    <a:pos x="554" y="42"/>
                  </a:cxn>
                  <a:cxn ang="0">
                    <a:pos x="682" y="84"/>
                  </a:cxn>
                  <a:cxn ang="0">
                    <a:pos x="798" y="132"/>
                  </a:cxn>
                  <a:cxn ang="0">
                    <a:pos x="895" y="192"/>
                  </a:cxn>
                  <a:cxn ang="0">
                    <a:pos x="968" y="264"/>
                  </a:cxn>
                  <a:cxn ang="0">
                    <a:pos x="999" y="300"/>
                  </a:cxn>
                  <a:cxn ang="0">
                    <a:pos x="1023" y="342"/>
                  </a:cxn>
                  <a:cxn ang="0">
                    <a:pos x="1041" y="383"/>
                  </a:cxn>
                  <a:cxn ang="0">
                    <a:pos x="1053" y="425"/>
                  </a:cxn>
                  <a:cxn ang="0">
                    <a:pos x="1053" y="425"/>
                  </a:cxn>
                </a:cxnLst>
                <a:rect l="0" t="0" r="r" b="b"/>
                <a:pathLst>
                  <a:path w="1078" h="425">
                    <a:moveTo>
                      <a:pt x="1053" y="425"/>
                    </a:moveTo>
                    <a:lnTo>
                      <a:pt x="1078" y="419"/>
                    </a:lnTo>
                    <a:lnTo>
                      <a:pt x="1066" y="377"/>
                    </a:lnTo>
                    <a:lnTo>
                      <a:pt x="1047" y="336"/>
                    </a:lnTo>
                    <a:lnTo>
                      <a:pt x="986" y="252"/>
                    </a:lnTo>
                    <a:lnTo>
                      <a:pt x="907" y="180"/>
                    </a:lnTo>
                    <a:lnTo>
                      <a:pt x="810" y="120"/>
                    </a:lnTo>
                    <a:lnTo>
                      <a:pt x="694" y="72"/>
                    </a:lnTo>
                    <a:lnTo>
                      <a:pt x="560" y="30"/>
                    </a:lnTo>
                    <a:lnTo>
                      <a:pt x="420" y="6"/>
                    </a:lnTo>
                    <a:lnTo>
                      <a:pt x="268" y="0"/>
                    </a:lnTo>
                    <a:lnTo>
                      <a:pt x="134" y="6"/>
                    </a:lnTo>
                    <a:lnTo>
                      <a:pt x="0" y="24"/>
                    </a:lnTo>
                    <a:lnTo>
                      <a:pt x="12" y="36"/>
                    </a:lnTo>
                    <a:lnTo>
                      <a:pt x="134" y="18"/>
                    </a:lnTo>
                    <a:lnTo>
                      <a:pt x="268" y="12"/>
                    </a:lnTo>
                    <a:lnTo>
                      <a:pt x="420" y="18"/>
                    </a:lnTo>
                    <a:lnTo>
                      <a:pt x="554" y="42"/>
                    </a:lnTo>
                    <a:lnTo>
                      <a:pt x="682" y="84"/>
                    </a:lnTo>
                    <a:lnTo>
                      <a:pt x="798" y="132"/>
                    </a:lnTo>
                    <a:lnTo>
                      <a:pt x="895" y="192"/>
                    </a:lnTo>
                    <a:lnTo>
                      <a:pt x="968" y="264"/>
                    </a:lnTo>
                    <a:lnTo>
                      <a:pt x="999" y="300"/>
                    </a:lnTo>
                    <a:lnTo>
                      <a:pt x="1023" y="342"/>
                    </a:lnTo>
                    <a:lnTo>
                      <a:pt x="1041" y="383"/>
                    </a:lnTo>
                    <a:lnTo>
                      <a:pt x="1053" y="425"/>
                    </a:lnTo>
                    <a:lnTo>
                      <a:pt x="1053" y="42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4886" name="Freeform 102"/>
              <p:cNvSpPr>
                <a:spLocks/>
              </p:cNvSpPr>
              <p:nvPr/>
            </p:nvSpPr>
            <p:spPr bwMode="hidden">
              <a:xfrm>
                <a:off x="3304" y="4080"/>
                <a:ext cx="98" cy="234"/>
              </a:xfrm>
              <a:custGeom>
                <a:avLst/>
                <a:gdLst/>
                <a:ahLst/>
                <a:cxnLst>
                  <a:cxn ang="0">
                    <a:pos x="0" y="234"/>
                  </a:cxn>
                  <a:cxn ang="0">
                    <a:pos x="25" y="234"/>
                  </a:cxn>
                  <a:cxn ang="0">
                    <a:pos x="55" y="186"/>
                  </a:cxn>
                  <a:cxn ang="0">
                    <a:pos x="80" y="138"/>
                  </a:cxn>
                  <a:cxn ang="0">
                    <a:pos x="92" y="90"/>
                  </a:cxn>
                  <a:cxn ang="0">
                    <a:pos x="98" y="36"/>
                  </a:cxn>
                  <a:cxn ang="0">
                    <a:pos x="98" y="0"/>
                  </a:cxn>
                  <a:cxn ang="0">
                    <a:pos x="74" y="0"/>
                  </a:cxn>
                  <a:cxn ang="0">
                    <a:pos x="74" y="36"/>
                  </a:cxn>
                  <a:cxn ang="0">
                    <a:pos x="67" y="90"/>
                  </a:cxn>
                  <a:cxn ang="0">
                    <a:pos x="55" y="138"/>
                  </a:cxn>
                  <a:cxn ang="0">
                    <a:pos x="31" y="186"/>
                  </a:cxn>
                  <a:cxn ang="0">
                    <a:pos x="0" y="234"/>
                  </a:cxn>
                  <a:cxn ang="0">
                    <a:pos x="0" y="234"/>
                  </a:cxn>
                </a:cxnLst>
                <a:rect l="0" t="0" r="r" b="b"/>
                <a:pathLst>
                  <a:path w="98" h="234">
                    <a:moveTo>
                      <a:pt x="0" y="234"/>
                    </a:moveTo>
                    <a:lnTo>
                      <a:pt x="25" y="234"/>
                    </a:lnTo>
                    <a:lnTo>
                      <a:pt x="55" y="186"/>
                    </a:lnTo>
                    <a:lnTo>
                      <a:pt x="80" y="138"/>
                    </a:lnTo>
                    <a:lnTo>
                      <a:pt x="92" y="90"/>
                    </a:lnTo>
                    <a:lnTo>
                      <a:pt x="98" y="36"/>
                    </a:lnTo>
                    <a:lnTo>
                      <a:pt x="98" y="0"/>
                    </a:lnTo>
                    <a:lnTo>
                      <a:pt x="74" y="0"/>
                    </a:lnTo>
                    <a:lnTo>
                      <a:pt x="74" y="36"/>
                    </a:lnTo>
                    <a:lnTo>
                      <a:pt x="67" y="90"/>
                    </a:lnTo>
                    <a:lnTo>
                      <a:pt x="55" y="138"/>
                    </a:lnTo>
                    <a:lnTo>
                      <a:pt x="31" y="186"/>
                    </a:lnTo>
                    <a:lnTo>
                      <a:pt x="0" y="234"/>
                    </a:lnTo>
                    <a:lnTo>
                      <a:pt x="0" y="23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4887" name="Freeform 103"/>
              <p:cNvSpPr>
                <a:spLocks/>
              </p:cNvSpPr>
              <p:nvPr/>
            </p:nvSpPr>
            <p:spPr bwMode="hidden">
              <a:xfrm>
                <a:off x="1776" y="3673"/>
                <a:ext cx="481" cy="641"/>
              </a:xfrm>
              <a:custGeom>
                <a:avLst/>
                <a:gdLst/>
                <a:ahLst/>
                <a:cxnLst>
                  <a:cxn ang="0">
                    <a:pos x="18" y="443"/>
                  </a:cxn>
                  <a:cxn ang="0">
                    <a:pos x="24" y="371"/>
                  </a:cxn>
                  <a:cxn ang="0">
                    <a:pos x="55" y="305"/>
                  </a:cxn>
                  <a:cxn ang="0">
                    <a:pos x="91" y="246"/>
                  </a:cxn>
                  <a:cxn ang="0">
                    <a:pos x="146" y="186"/>
                  </a:cxn>
                  <a:cxn ang="0">
                    <a:pos x="213" y="132"/>
                  </a:cxn>
                  <a:cxn ang="0">
                    <a:pos x="292" y="84"/>
                  </a:cxn>
                  <a:cxn ang="0">
                    <a:pos x="384" y="48"/>
                  </a:cxn>
                  <a:cxn ang="0">
                    <a:pos x="481" y="12"/>
                  </a:cxn>
                  <a:cxn ang="0">
                    <a:pos x="457" y="0"/>
                  </a:cxn>
                  <a:cxn ang="0">
                    <a:pos x="359" y="36"/>
                  </a:cxn>
                  <a:cxn ang="0">
                    <a:pos x="274" y="78"/>
                  </a:cxn>
                  <a:cxn ang="0">
                    <a:pos x="195" y="126"/>
                  </a:cxn>
                  <a:cxn ang="0">
                    <a:pos x="128" y="180"/>
                  </a:cxn>
                  <a:cxn ang="0">
                    <a:pos x="73" y="240"/>
                  </a:cxn>
                  <a:cxn ang="0">
                    <a:pos x="37" y="305"/>
                  </a:cxn>
                  <a:cxn ang="0">
                    <a:pos x="6" y="371"/>
                  </a:cxn>
                  <a:cxn ang="0">
                    <a:pos x="0" y="443"/>
                  </a:cxn>
                  <a:cxn ang="0">
                    <a:pos x="6" y="497"/>
                  </a:cxn>
                  <a:cxn ang="0">
                    <a:pos x="18" y="545"/>
                  </a:cxn>
                  <a:cxn ang="0">
                    <a:pos x="43" y="593"/>
                  </a:cxn>
                  <a:cxn ang="0">
                    <a:pos x="73" y="641"/>
                  </a:cxn>
                  <a:cxn ang="0">
                    <a:pos x="97" y="641"/>
                  </a:cxn>
                  <a:cxn ang="0">
                    <a:pos x="67" y="593"/>
                  </a:cxn>
                  <a:cxn ang="0">
                    <a:pos x="43" y="545"/>
                  </a:cxn>
                  <a:cxn ang="0">
                    <a:pos x="24" y="497"/>
                  </a:cxn>
                  <a:cxn ang="0">
                    <a:pos x="18" y="443"/>
                  </a:cxn>
                  <a:cxn ang="0">
                    <a:pos x="18" y="443"/>
                  </a:cxn>
                </a:cxnLst>
                <a:rect l="0" t="0" r="r" b="b"/>
                <a:pathLst>
                  <a:path w="481" h="641">
                    <a:moveTo>
                      <a:pt x="18" y="443"/>
                    </a:moveTo>
                    <a:lnTo>
                      <a:pt x="24" y="371"/>
                    </a:lnTo>
                    <a:lnTo>
                      <a:pt x="55" y="305"/>
                    </a:lnTo>
                    <a:lnTo>
                      <a:pt x="91" y="246"/>
                    </a:lnTo>
                    <a:lnTo>
                      <a:pt x="146" y="186"/>
                    </a:lnTo>
                    <a:lnTo>
                      <a:pt x="213" y="132"/>
                    </a:lnTo>
                    <a:lnTo>
                      <a:pt x="292" y="84"/>
                    </a:lnTo>
                    <a:lnTo>
                      <a:pt x="384" y="48"/>
                    </a:lnTo>
                    <a:lnTo>
                      <a:pt x="481" y="12"/>
                    </a:lnTo>
                    <a:lnTo>
                      <a:pt x="457" y="0"/>
                    </a:lnTo>
                    <a:lnTo>
                      <a:pt x="359" y="36"/>
                    </a:lnTo>
                    <a:lnTo>
                      <a:pt x="274" y="78"/>
                    </a:lnTo>
                    <a:lnTo>
                      <a:pt x="195" y="126"/>
                    </a:lnTo>
                    <a:lnTo>
                      <a:pt x="128" y="180"/>
                    </a:lnTo>
                    <a:lnTo>
                      <a:pt x="73" y="240"/>
                    </a:lnTo>
                    <a:lnTo>
                      <a:pt x="37" y="305"/>
                    </a:lnTo>
                    <a:lnTo>
                      <a:pt x="6" y="371"/>
                    </a:lnTo>
                    <a:lnTo>
                      <a:pt x="0" y="443"/>
                    </a:lnTo>
                    <a:lnTo>
                      <a:pt x="6" y="497"/>
                    </a:lnTo>
                    <a:lnTo>
                      <a:pt x="18" y="545"/>
                    </a:lnTo>
                    <a:lnTo>
                      <a:pt x="43" y="593"/>
                    </a:lnTo>
                    <a:lnTo>
                      <a:pt x="73" y="641"/>
                    </a:lnTo>
                    <a:lnTo>
                      <a:pt x="97" y="641"/>
                    </a:lnTo>
                    <a:lnTo>
                      <a:pt x="67" y="593"/>
                    </a:lnTo>
                    <a:lnTo>
                      <a:pt x="43" y="545"/>
                    </a:lnTo>
                    <a:lnTo>
                      <a:pt x="24" y="497"/>
                    </a:lnTo>
                    <a:lnTo>
                      <a:pt x="18" y="443"/>
                    </a:lnTo>
                    <a:lnTo>
                      <a:pt x="18" y="443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</p:grpSp>
        <p:grpSp>
          <p:nvGrpSpPr>
            <p:cNvPr id="374888" name="Group 104"/>
            <p:cNvGrpSpPr>
              <a:grpSpLocks/>
            </p:cNvGrpSpPr>
            <p:nvPr userDrawn="1"/>
          </p:nvGrpSpPr>
          <p:grpSpPr bwMode="auto">
            <a:xfrm>
              <a:off x="4128" y="3360"/>
              <a:ext cx="1351" cy="821"/>
              <a:chOff x="4128" y="3360"/>
              <a:chExt cx="1351" cy="821"/>
            </a:xfrm>
          </p:grpSpPr>
          <p:sp>
            <p:nvSpPr>
              <p:cNvPr id="374889" name="Freeform 105"/>
              <p:cNvSpPr>
                <a:spLocks noEditPoints="1"/>
              </p:cNvSpPr>
              <p:nvPr/>
            </p:nvSpPr>
            <p:spPr bwMode="hidden">
              <a:xfrm>
                <a:off x="4200" y="3402"/>
                <a:ext cx="1201" cy="731"/>
              </a:xfrm>
              <a:custGeom>
                <a:avLst/>
                <a:gdLst/>
                <a:ahLst/>
                <a:cxnLst>
                  <a:cxn ang="0">
                    <a:pos x="484" y="6"/>
                  </a:cxn>
                  <a:cxn ang="0">
                    <a:pos x="263" y="60"/>
                  </a:cxn>
                  <a:cxn ang="0">
                    <a:pos x="101" y="162"/>
                  </a:cxn>
                  <a:cxn ang="0">
                    <a:pos x="12" y="294"/>
                  </a:cxn>
                  <a:cxn ang="0">
                    <a:pos x="0" y="366"/>
                  </a:cxn>
                  <a:cxn ang="0">
                    <a:pos x="12" y="437"/>
                  </a:cxn>
                  <a:cxn ang="0">
                    <a:pos x="101" y="569"/>
                  </a:cxn>
                  <a:cxn ang="0">
                    <a:pos x="263" y="671"/>
                  </a:cxn>
                  <a:cxn ang="0">
                    <a:pos x="484" y="725"/>
                  </a:cxn>
                  <a:cxn ang="0">
                    <a:pos x="723" y="725"/>
                  </a:cxn>
                  <a:cxn ang="0">
                    <a:pos x="938" y="671"/>
                  </a:cxn>
                  <a:cxn ang="0">
                    <a:pos x="1100" y="569"/>
                  </a:cxn>
                  <a:cxn ang="0">
                    <a:pos x="1189" y="437"/>
                  </a:cxn>
                  <a:cxn ang="0">
                    <a:pos x="1201" y="366"/>
                  </a:cxn>
                  <a:cxn ang="0">
                    <a:pos x="1189" y="294"/>
                  </a:cxn>
                  <a:cxn ang="0">
                    <a:pos x="1100" y="162"/>
                  </a:cxn>
                  <a:cxn ang="0">
                    <a:pos x="938" y="60"/>
                  </a:cxn>
                  <a:cxn ang="0">
                    <a:pos x="723" y="6"/>
                  </a:cxn>
                  <a:cxn ang="0">
                    <a:pos x="604" y="0"/>
                  </a:cxn>
                  <a:cxn ang="0">
                    <a:pos x="490" y="701"/>
                  </a:cxn>
                  <a:cxn ang="0">
                    <a:pos x="287" y="647"/>
                  </a:cxn>
                  <a:cxn ang="0">
                    <a:pos x="131" y="557"/>
                  </a:cxn>
                  <a:cxn ang="0">
                    <a:pos x="48" y="437"/>
                  </a:cxn>
                  <a:cxn ang="0">
                    <a:pos x="36" y="366"/>
                  </a:cxn>
                  <a:cxn ang="0">
                    <a:pos x="48" y="300"/>
                  </a:cxn>
                  <a:cxn ang="0">
                    <a:pos x="131" y="174"/>
                  </a:cxn>
                  <a:cxn ang="0">
                    <a:pos x="287" y="84"/>
                  </a:cxn>
                  <a:cxn ang="0">
                    <a:pos x="490" y="30"/>
                  </a:cxn>
                  <a:cxn ang="0">
                    <a:pos x="717" y="30"/>
                  </a:cxn>
                  <a:cxn ang="0">
                    <a:pos x="920" y="84"/>
                  </a:cxn>
                  <a:cxn ang="0">
                    <a:pos x="1070" y="174"/>
                  </a:cxn>
                  <a:cxn ang="0">
                    <a:pos x="1153" y="300"/>
                  </a:cxn>
                  <a:cxn ang="0">
                    <a:pos x="1153" y="437"/>
                  </a:cxn>
                  <a:cxn ang="0">
                    <a:pos x="1070" y="557"/>
                  </a:cxn>
                  <a:cxn ang="0">
                    <a:pos x="920" y="647"/>
                  </a:cxn>
                  <a:cxn ang="0">
                    <a:pos x="717" y="701"/>
                  </a:cxn>
                  <a:cxn ang="0">
                    <a:pos x="604" y="707"/>
                  </a:cxn>
                </a:cxnLst>
                <a:rect l="0" t="0" r="r" b="b"/>
                <a:pathLst>
                  <a:path w="1201" h="731">
                    <a:moveTo>
                      <a:pt x="604" y="0"/>
                    </a:moveTo>
                    <a:lnTo>
                      <a:pt x="484" y="6"/>
                    </a:lnTo>
                    <a:lnTo>
                      <a:pt x="370" y="30"/>
                    </a:lnTo>
                    <a:lnTo>
                      <a:pt x="263" y="60"/>
                    </a:lnTo>
                    <a:lnTo>
                      <a:pt x="179" y="108"/>
                    </a:lnTo>
                    <a:lnTo>
                      <a:pt x="101" y="162"/>
                    </a:lnTo>
                    <a:lnTo>
                      <a:pt x="48" y="222"/>
                    </a:lnTo>
                    <a:lnTo>
                      <a:pt x="12" y="294"/>
                    </a:lnTo>
                    <a:lnTo>
                      <a:pt x="6" y="330"/>
                    </a:lnTo>
                    <a:lnTo>
                      <a:pt x="0" y="366"/>
                    </a:lnTo>
                    <a:lnTo>
                      <a:pt x="6" y="401"/>
                    </a:lnTo>
                    <a:lnTo>
                      <a:pt x="12" y="437"/>
                    </a:lnTo>
                    <a:lnTo>
                      <a:pt x="48" y="509"/>
                    </a:lnTo>
                    <a:lnTo>
                      <a:pt x="101" y="569"/>
                    </a:lnTo>
                    <a:lnTo>
                      <a:pt x="179" y="623"/>
                    </a:lnTo>
                    <a:lnTo>
                      <a:pt x="263" y="671"/>
                    </a:lnTo>
                    <a:lnTo>
                      <a:pt x="370" y="701"/>
                    </a:lnTo>
                    <a:lnTo>
                      <a:pt x="484" y="725"/>
                    </a:lnTo>
                    <a:lnTo>
                      <a:pt x="604" y="731"/>
                    </a:lnTo>
                    <a:lnTo>
                      <a:pt x="723" y="725"/>
                    </a:lnTo>
                    <a:lnTo>
                      <a:pt x="837" y="701"/>
                    </a:lnTo>
                    <a:lnTo>
                      <a:pt x="938" y="671"/>
                    </a:lnTo>
                    <a:lnTo>
                      <a:pt x="1028" y="623"/>
                    </a:lnTo>
                    <a:lnTo>
                      <a:pt x="1100" y="569"/>
                    </a:lnTo>
                    <a:lnTo>
                      <a:pt x="1153" y="509"/>
                    </a:lnTo>
                    <a:lnTo>
                      <a:pt x="1189" y="437"/>
                    </a:lnTo>
                    <a:lnTo>
                      <a:pt x="1201" y="401"/>
                    </a:lnTo>
                    <a:lnTo>
                      <a:pt x="1201" y="366"/>
                    </a:lnTo>
                    <a:lnTo>
                      <a:pt x="1201" y="330"/>
                    </a:lnTo>
                    <a:lnTo>
                      <a:pt x="1189" y="294"/>
                    </a:lnTo>
                    <a:lnTo>
                      <a:pt x="1153" y="222"/>
                    </a:lnTo>
                    <a:lnTo>
                      <a:pt x="1100" y="162"/>
                    </a:lnTo>
                    <a:lnTo>
                      <a:pt x="1028" y="108"/>
                    </a:lnTo>
                    <a:lnTo>
                      <a:pt x="938" y="60"/>
                    </a:lnTo>
                    <a:lnTo>
                      <a:pt x="837" y="30"/>
                    </a:lnTo>
                    <a:lnTo>
                      <a:pt x="723" y="6"/>
                    </a:lnTo>
                    <a:lnTo>
                      <a:pt x="604" y="0"/>
                    </a:lnTo>
                    <a:lnTo>
                      <a:pt x="604" y="0"/>
                    </a:lnTo>
                    <a:close/>
                    <a:moveTo>
                      <a:pt x="604" y="707"/>
                    </a:moveTo>
                    <a:lnTo>
                      <a:pt x="490" y="701"/>
                    </a:lnTo>
                    <a:lnTo>
                      <a:pt x="382" y="683"/>
                    </a:lnTo>
                    <a:lnTo>
                      <a:pt x="287" y="647"/>
                    </a:lnTo>
                    <a:lnTo>
                      <a:pt x="203" y="611"/>
                    </a:lnTo>
                    <a:lnTo>
                      <a:pt x="131" y="557"/>
                    </a:lnTo>
                    <a:lnTo>
                      <a:pt x="83" y="497"/>
                    </a:lnTo>
                    <a:lnTo>
                      <a:pt x="48" y="437"/>
                    </a:lnTo>
                    <a:lnTo>
                      <a:pt x="42" y="401"/>
                    </a:lnTo>
                    <a:lnTo>
                      <a:pt x="36" y="366"/>
                    </a:lnTo>
                    <a:lnTo>
                      <a:pt x="42" y="330"/>
                    </a:lnTo>
                    <a:lnTo>
                      <a:pt x="48" y="300"/>
                    </a:lnTo>
                    <a:lnTo>
                      <a:pt x="83" y="234"/>
                    </a:lnTo>
                    <a:lnTo>
                      <a:pt x="131" y="174"/>
                    </a:lnTo>
                    <a:lnTo>
                      <a:pt x="203" y="126"/>
                    </a:lnTo>
                    <a:lnTo>
                      <a:pt x="287" y="84"/>
                    </a:lnTo>
                    <a:lnTo>
                      <a:pt x="382" y="54"/>
                    </a:lnTo>
                    <a:lnTo>
                      <a:pt x="490" y="30"/>
                    </a:lnTo>
                    <a:lnTo>
                      <a:pt x="604" y="24"/>
                    </a:lnTo>
                    <a:lnTo>
                      <a:pt x="717" y="30"/>
                    </a:lnTo>
                    <a:lnTo>
                      <a:pt x="825" y="54"/>
                    </a:lnTo>
                    <a:lnTo>
                      <a:pt x="920" y="84"/>
                    </a:lnTo>
                    <a:lnTo>
                      <a:pt x="1004" y="126"/>
                    </a:lnTo>
                    <a:lnTo>
                      <a:pt x="1070" y="174"/>
                    </a:lnTo>
                    <a:lnTo>
                      <a:pt x="1124" y="234"/>
                    </a:lnTo>
                    <a:lnTo>
                      <a:pt x="1153" y="300"/>
                    </a:lnTo>
                    <a:lnTo>
                      <a:pt x="1165" y="366"/>
                    </a:lnTo>
                    <a:lnTo>
                      <a:pt x="1153" y="437"/>
                    </a:lnTo>
                    <a:lnTo>
                      <a:pt x="1124" y="497"/>
                    </a:lnTo>
                    <a:lnTo>
                      <a:pt x="1070" y="557"/>
                    </a:lnTo>
                    <a:lnTo>
                      <a:pt x="1004" y="611"/>
                    </a:lnTo>
                    <a:lnTo>
                      <a:pt x="920" y="647"/>
                    </a:lnTo>
                    <a:lnTo>
                      <a:pt x="825" y="683"/>
                    </a:lnTo>
                    <a:lnTo>
                      <a:pt x="717" y="701"/>
                    </a:lnTo>
                    <a:lnTo>
                      <a:pt x="604" y="707"/>
                    </a:lnTo>
                    <a:lnTo>
                      <a:pt x="604" y="70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4890" name="Freeform 106"/>
              <p:cNvSpPr>
                <a:spLocks/>
              </p:cNvSpPr>
              <p:nvPr/>
            </p:nvSpPr>
            <p:spPr bwMode="hidden">
              <a:xfrm>
                <a:off x="4128" y="3366"/>
                <a:ext cx="544" cy="737"/>
              </a:xfrm>
              <a:custGeom>
                <a:avLst/>
                <a:gdLst/>
                <a:ahLst/>
                <a:cxnLst>
                  <a:cxn ang="0">
                    <a:pos x="24" y="402"/>
                  </a:cxn>
                  <a:cxn ang="0">
                    <a:pos x="36" y="330"/>
                  </a:cxn>
                  <a:cxn ang="0">
                    <a:pos x="66" y="264"/>
                  </a:cxn>
                  <a:cxn ang="0">
                    <a:pos x="108" y="204"/>
                  </a:cxn>
                  <a:cxn ang="0">
                    <a:pos x="173" y="150"/>
                  </a:cxn>
                  <a:cxn ang="0">
                    <a:pos x="251" y="102"/>
                  </a:cxn>
                  <a:cxn ang="0">
                    <a:pos x="335" y="60"/>
                  </a:cxn>
                  <a:cxn ang="0">
                    <a:pos x="436" y="30"/>
                  </a:cxn>
                  <a:cxn ang="0">
                    <a:pos x="544" y="12"/>
                  </a:cxn>
                  <a:cxn ang="0">
                    <a:pos x="544" y="0"/>
                  </a:cxn>
                  <a:cxn ang="0">
                    <a:pos x="430" y="18"/>
                  </a:cxn>
                  <a:cxn ang="0">
                    <a:pos x="329" y="48"/>
                  </a:cxn>
                  <a:cxn ang="0">
                    <a:pos x="233" y="90"/>
                  </a:cxn>
                  <a:cxn ang="0">
                    <a:pos x="155" y="138"/>
                  </a:cxn>
                  <a:cxn ang="0">
                    <a:pos x="90" y="198"/>
                  </a:cxn>
                  <a:cxn ang="0">
                    <a:pos x="42" y="258"/>
                  </a:cxn>
                  <a:cxn ang="0">
                    <a:pos x="12" y="330"/>
                  </a:cxn>
                  <a:cxn ang="0">
                    <a:pos x="0" y="402"/>
                  </a:cxn>
                  <a:cxn ang="0">
                    <a:pos x="6" y="455"/>
                  </a:cxn>
                  <a:cxn ang="0">
                    <a:pos x="18" y="503"/>
                  </a:cxn>
                  <a:cxn ang="0">
                    <a:pos x="42" y="545"/>
                  </a:cxn>
                  <a:cxn ang="0">
                    <a:pos x="78" y="593"/>
                  </a:cxn>
                  <a:cxn ang="0">
                    <a:pos x="114" y="635"/>
                  </a:cxn>
                  <a:cxn ang="0">
                    <a:pos x="161" y="671"/>
                  </a:cxn>
                  <a:cxn ang="0">
                    <a:pos x="221" y="707"/>
                  </a:cxn>
                  <a:cxn ang="0">
                    <a:pos x="281" y="737"/>
                  </a:cxn>
                  <a:cxn ang="0">
                    <a:pos x="323" y="737"/>
                  </a:cxn>
                  <a:cxn ang="0">
                    <a:pos x="257" y="707"/>
                  </a:cxn>
                  <a:cxn ang="0">
                    <a:pos x="203" y="671"/>
                  </a:cxn>
                  <a:cxn ang="0">
                    <a:pos x="149" y="635"/>
                  </a:cxn>
                  <a:cxn ang="0">
                    <a:pos x="108" y="593"/>
                  </a:cxn>
                  <a:cxn ang="0">
                    <a:pos x="72" y="551"/>
                  </a:cxn>
                  <a:cxn ang="0">
                    <a:pos x="48" y="503"/>
                  </a:cxn>
                  <a:cxn ang="0">
                    <a:pos x="30" y="455"/>
                  </a:cxn>
                  <a:cxn ang="0">
                    <a:pos x="24" y="402"/>
                  </a:cxn>
                  <a:cxn ang="0">
                    <a:pos x="24" y="402"/>
                  </a:cxn>
                </a:cxnLst>
                <a:rect l="0" t="0" r="r" b="b"/>
                <a:pathLst>
                  <a:path w="544" h="737">
                    <a:moveTo>
                      <a:pt x="24" y="402"/>
                    </a:moveTo>
                    <a:lnTo>
                      <a:pt x="36" y="330"/>
                    </a:lnTo>
                    <a:lnTo>
                      <a:pt x="66" y="264"/>
                    </a:lnTo>
                    <a:lnTo>
                      <a:pt x="108" y="204"/>
                    </a:lnTo>
                    <a:lnTo>
                      <a:pt x="173" y="150"/>
                    </a:lnTo>
                    <a:lnTo>
                      <a:pt x="251" y="102"/>
                    </a:lnTo>
                    <a:lnTo>
                      <a:pt x="335" y="60"/>
                    </a:lnTo>
                    <a:lnTo>
                      <a:pt x="436" y="30"/>
                    </a:lnTo>
                    <a:lnTo>
                      <a:pt x="544" y="12"/>
                    </a:lnTo>
                    <a:lnTo>
                      <a:pt x="544" y="0"/>
                    </a:lnTo>
                    <a:lnTo>
                      <a:pt x="430" y="18"/>
                    </a:lnTo>
                    <a:lnTo>
                      <a:pt x="329" y="48"/>
                    </a:lnTo>
                    <a:lnTo>
                      <a:pt x="233" y="90"/>
                    </a:lnTo>
                    <a:lnTo>
                      <a:pt x="155" y="138"/>
                    </a:lnTo>
                    <a:lnTo>
                      <a:pt x="90" y="198"/>
                    </a:lnTo>
                    <a:lnTo>
                      <a:pt x="42" y="258"/>
                    </a:lnTo>
                    <a:lnTo>
                      <a:pt x="12" y="330"/>
                    </a:lnTo>
                    <a:lnTo>
                      <a:pt x="0" y="402"/>
                    </a:lnTo>
                    <a:lnTo>
                      <a:pt x="6" y="455"/>
                    </a:lnTo>
                    <a:lnTo>
                      <a:pt x="18" y="503"/>
                    </a:lnTo>
                    <a:lnTo>
                      <a:pt x="42" y="545"/>
                    </a:lnTo>
                    <a:lnTo>
                      <a:pt x="78" y="593"/>
                    </a:lnTo>
                    <a:lnTo>
                      <a:pt x="114" y="635"/>
                    </a:lnTo>
                    <a:lnTo>
                      <a:pt x="161" y="671"/>
                    </a:lnTo>
                    <a:lnTo>
                      <a:pt x="221" y="707"/>
                    </a:lnTo>
                    <a:lnTo>
                      <a:pt x="281" y="737"/>
                    </a:lnTo>
                    <a:lnTo>
                      <a:pt x="323" y="737"/>
                    </a:lnTo>
                    <a:lnTo>
                      <a:pt x="257" y="707"/>
                    </a:lnTo>
                    <a:lnTo>
                      <a:pt x="203" y="671"/>
                    </a:lnTo>
                    <a:lnTo>
                      <a:pt x="149" y="635"/>
                    </a:lnTo>
                    <a:lnTo>
                      <a:pt x="108" y="593"/>
                    </a:lnTo>
                    <a:lnTo>
                      <a:pt x="72" y="551"/>
                    </a:lnTo>
                    <a:lnTo>
                      <a:pt x="48" y="503"/>
                    </a:lnTo>
                    <a:lnTo>
                      <a:pt x="30" y="455"/>
                    </a:lnTo>
                    <a:lnTo>
                      <a:pt x="24" y="402"/>
                    </a:lnTo>
                    <a:lnTo>
                      <a:pt x="24" y="40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4891" name="Freeform 107"/>
              <p:cNvSpPr>
                <a:spLocks/>
              </p:cNvSpPr>
              <p:nvPr/>
            </p:nvSpPr>
            <p:spPr bwMode="hidden">
              <a:xfrm>
                <a:off x="4792" y="3360"/>
                <a:ext cx="609" cy="252"/>
              </a:xfrm>
              <a:custGeom>
                <a:avLst/>
                <a:gdLst/>
                <a:ahLst/>
                <a:cxnLst>
                  <a:cxn ang="0">
                    <a:pos x="12" y="12"/>
                  </a:cxn>
                  <a:cxn ang="0">
                    <a:pos x="113" y="18"/>
                  </a:cxn>
                  <a:cxn ang="0">
                    <a:pos x="203" y="30"/>
                  </a:cxn>
                  <a:cxn ang="0">
                    <a:pos x="292" y="48"/>
                  </a:cxn>
                  <a:cxn ang="0">
                    <a:pos x="376" y="78"/>
                  </a:cxn>
                  <a:cxn ang="0">
                    <a:pos x="448" y="114"/>
                  </a:cxn>
                  <a:cxn ang="0">
                    <a:pos x="514" y="156"/>
                  </a:cxn>
                  <a:cxn ang="0">
                    <a:pos x="567" y="198"/>
                  </a:cxn>
                  <a:cxn ang="0">
                    <a:pos x="609" y="252"/>
                  </a:cxn>
                  <a:cxn ang="0">
                    <a:pos x="609" y="216"/>
                  </a:cxn>
                  <a:cxn ang="0">
                    <a:pos x="561" y="168"/>
                  </a:cxn>
                  <a:cxn ang="0">
                    <a:pos x="502" y="126"/>
                  </a:cxn>
                  <a:cxn ang="0">
                    <a:pos x="436" y="90"/>
                  </a:cxn>
                  <a:cxn ang="0">
                    <a:pos x="364" y="60"/>
                  </a:cxn>
                  <a:cxn ang="0">
                    <a:pos x="286" y="36"/>
                  </a:cxn>
                  <a:cxn ang="0">
                    <a:pos x="197" y="18"/>
                  </a:cxn>
                  <a:cxn ang="0">
                    <a:pos x="107" y="6"/>
                  </a:cxn>
                  <a:cxn ang="0">
                    <a:pos x="12" y="0"/>
                  </a:cxn>
                  <a:cxn ang="0">
                    <a:pos x="6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6" y="12"/>
                  </a:cxn>
                  <a:cxn ang="0">
                    <a:pos x="12" y="12"/>
                  </a:cxn>
                  <a:cxn ang="0">
                    <a:pos x="12" y="12"/>
                  </a:cxn>
                </a:cxnLst>
                <a:rect l="0" t="0" r="r" b="b"/>
                <a:pathLst>
                  <a:path w="609" h="252">
                    <a:moveTo>
                      <a:pt x="12" y="12"/>
                    </a:moveTo>
                    <a:lnTo>
                      <a:pt x="113" y="18"/>
                    </a:lnTo>
                    <a:lnTo>
                      <a:pt x="203" y="30"/>
                    </a:lnTo>
                    <a:lnTo>
                      <a:pt x="292" y="48"/>
                    </a:lnTo>
                    <a:lnTo>
                      <a:pt x="376" y="78"/>
                    </a:lnTo>
                    <a:lnTo>
                      <a:pt x="448" y="114"/>
                    </a:lnTo>
                    <a:lnTo>
                      <a:pt x="514" y="156"/>
                    </a:lnTo>
                    <a:lnTo>
                      <a:pt x="567" y="198"/>
                    </a:lnTo>
                    <a:lnTo>
                      <a:pt x="609" y="252"/>
                    </a:lnTo>
                    <a:lnTo>
                      <a:pt x="609" y="216"/>
                    </a:lnTo>
                    <a:lnTo>
                      <a:pt x="561" y="168"/>
                    </a:lnTo>
                    <a:lnTo>
                      <a:pt x="502" y="126"/>
                    </a:lnTo>
                    <a:lnTo>
                      <a:pt x="436" y="90"/>
                    </a:lnTo>
                    <a:lnTo>
                      <a:pt x="364" y="60"/>
                    </a:lnTo>
                    <a:lnTo>
                      <a:pt x="286" y="36"/>
                    </a:lnTo>
                    <a:lnTo>
                      <a:pt x="197" y="18"/>
                    </a:lnTo>
                    <a:lnTo>
                      <a:pt x="107" y="6"/>
                    </a:lnTo>
                    <a:lnTo>
                      <a:pt x="12" y="0"/>
                    </a:lnTo>
                    <a:lnTo>
                      <a:pt x="6" y="0"/>
                    </a:lnTo>
                    <a:lnTo>
                      <a:pt x="0" y="0"/>
                    </a:lnTo>
                    <a:lnTo>
                      <a:pt x="0" y="12"/>
                    </a:lnTo>
                    <a:lnTo>
                      <a:pt x="6" y="12"/>
                    </a:lnTo>
                    <a:lnTo>
                      <a:pt x="12" y="12"/>
                    </a:lnTo>
                    <a:lnTo>
                      <a:pt x="12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4892" name="Freeform 108"/>
              <p:cNvSpPr>
                <a:spLocks/>
              </p:cNvSpPr>
              <p:nvPr/>
            </p:nvSpPr>
            <p:spPr bwMode="hidden">
              <a:xfrm>
                <a:off x="5246" y="4007"/>
                <a:ext cx="72" cy="54"/>
              </a:xfrm>
              <a:custGeom>
                <a:avLst/>
                <a:gdLst/>
                <a:ahLst/>
                <a:cxnLst>
                  <a:cxn ang="0">
                    <a:pos x="72" y="0"/>
                  </a:cxn>
                  <a:cxn ang="0">
                    <a:pos x="36" y="30"/>
                  </a:cxn>
                  <a:cxn ang="0">
                    <a:pos x="0" y="54"/>
                  </a:cxn>
                  <a:cxn ang="0">
                    <a:pos x="36" y="54"/>
                  </a:cxn>
                  <a:cxn ang="0">
                    <a:pos x="54" y="42"/>
                  </a:cxn>
                  <a:cxn ang="0">
                    <a:pos x="72" y="24"/>
                  </a:cxn>
                  <a:cxn ang="0">
                    <a:pos x="72" y="24"/>
                  </a:cxn>
                  <a:cxn ang="0">
                    <a:pos x="72" y="0"/>
                  </a:cxn>
                  <a:cxn ang="0">
                    <a:pos x="72" y="0"/>
                  </a:cxn>
                </a:cxnLst>
                <a:rect l="0" t="0" r="r" b="b"/>
                <a:pathLst>
                  <a:path w="72" h="54">
                    <a:moveTo>
                      <a:pt x="72" y="0"/>
                    </a:moveTo>
                    <a:lnTo>
                      <a:pt x="36" y="30"/>
                    </a:lnTo>
                    <a:lnTo>
                      <a:pt x="0" y="54"/>
                    </a:lnTo>
                    <a:lnTo>
                      <a:pt x="36" y="54"/>
                    </a:lnTo>
                    <a:lnTo>
                      <a:pt x="54" y="42"/>
                    </a:lnTo>
                    <a:lnTo>
                      <a:pt x="72" y="24"/>
                    </a:lnTo>
                    <a:lnTo>
                      <a:pt x="72" y="24"/>
                    </a:lnTo>
                    <a:lnTo>
                      <a:pt x="72" y="0"/>
                    </a:lnTo>
                    <a:lnTo>
                      <a:pt x="7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4893" name="Freeform 109"/>
              <p:cNvSpPr>
                <a:spLocks/>
              </p:cNvSpPr>
              <p:nvPr/>
            </p:nvSpPr>
            <p:spPr bwMode="hidden">
              <a:xfrm>
                <a:off x="4505" y="4073"/>
                <a:ext cx="705" cy="108"/>
              </a:xfrm>
              <a:custGeom>
                <a:avLst/>
                <a:gdLst/>
                <a:ahLst/>
                <a:cxnLst>
                  <a:cxn ang="0">
                    <a:pos x="299" y="90"/>
                  </a:cxn>
                  <a:cxn ang="0">
                    <a:pos x="221" y="90"/>
                  </a:cxn>
                  <a:cxn ang="0">
                    <a:pos x="143" y="78"/>
                  </a:cxn>
                  <a:cxn ang="0">
                    <a:pos x="0" y="48"/>
                  </a:cxn>
                  <a:cxn ang="0">
                    <a:pos x="0" y="66"/>
                  </a:cxn>
                  <a:cxn ang="0">
                    <a:pos x="143" y="96"/>
                  </a:cxn>
                  <a:cxn ang="0">
                    <a:pos x="221" y="108"/>
                  </a:cxn>
                  <a:cxn ang="0">
                    <a:pos x="299" y="108"/>
                  </a:cxn>
                  <a:cxn ang="0">
                    <a:pos x="412" y="102"/>
                  </a:cxn>
                  <a:cxn ang="0">
                    <a:pos x="520" y="84"/>
                  </a:cxn>
                  <a:cxn ang="0">
                    <a:pos x="615" y="60"/>
                  </a:cxn>
                  <a:cxn ang="0">
                    <a:pos x="705" y="24"/>
                  </a:cxn>
                  <a:cxn ang="0">
                    <a:pos x="705" y="0"/>
                  </a:cxn>
                  <a:cxn ang="0">
                    <a:pos x="615" y="42"/>
                  </a:cxn>
                  <a:cxn ang="0">
                    <a:pos x="520" y="66"/>
                  </a:cxn>
                  <a:cxn ang="0">
                    <a:pos x="412" y="84"/>
                  </a:cxn>
                  <a:cxn ang="0">
                    <a:pos x="299" y="90"/>
                  </a:cxn>
                  <a:cxn ang="0">
                    <a:pos x="299" y="90"/>
                  </a:cxn>
                </a:cxnLst>
                <a:rect l="0" t="0" r="r" b="b"/>
                <a:pathLst>
                  <a:path w="705" h="108">
                    <a:moveTo>
                      <a:pt x="299" y="90"/>
                    </a:moveTo>
                    <a:lnTo>
                      <a:pt x="221" y="90"/>
                    </a:lnTo>
                    <a:lnTo>
                      <a:pt x="143" y="78"/>
                    </a:lnTo>
                    <a:lnTo>
                      <a:pt x="0" y="48"/>
                    </a:lnTo>
                    <a:lnTo>
                      <a:pt x="0" y="66"/>
                    </a:lnTo>
                    <a:lnTo>
                      <a:pt x="143" y="96"/>
                    </a:lnTo>
                    <a:lnTo>
                      <a:pt x="221" y="108"/>
                    </a:lnTo>
                    <a:lnTo>
                      <a:pt x="299" y="108"/>
                    </a:lnTo>
                    <a:lnTo>
                      <a:pt x="412" y="102"/>
                    </a:lnTo>
                    <a:lnTo>
                      <a:pt x="520" y="84"/>
                    </a:lnTo>
                    <a:lnTo>
                      <a:pt x="615" y="60"/>
                    </a:lnTo>
                    <a:lnTo>
                      <a:pt x="705" y="24"/>
                    </a:lnTo>
                    <a:lnTo>
                      <a:pt x="705" y="0"/>
                    </a:lnTo>
                    <a:lnTo>
                      <a:pt x="615" y="42"/>
                    </a:lnTo>
                    <a:lnTo>
                      <a:pt x="520" y="66"/>
                    </a:lnTo>
                    <a:lnTo>
                      <a:pt x="412" y="84"/>
                    </a:lnTo>
                    <a:lnTo>
                      <a:pt x="299" y="90"/>
                    </a:lnTo>
                    <a:lnTo>
                      <a:pt x="299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4894" name="Freeform 110"/>
              <p:cNvSpPr>
                <a:spLocks/>
              </p:cNvSpPr>
              <p:nvPr/>
            </p:nvSpPr>
            <p:spPr bwMode="hidden">
              <a:xfrm>
                <a:off x="5336" y="3654"/>
                <a:ext cx="143" cy="341"/>
              </a:xfrm>
              <a:custGeom>
                <a:avLst/>
                <a:gdLst/>
                <a:ahLst/>
                <a:cxnLst>
                  <a:cxn ang="0">
                    <a:pos x="119" y="114"/>
                  </a:cxn>
                  <a:cxn ang="0">
                    <a:pos x="113" y="173"/>
                  </a:cxn>
                  <a:cxn ang="0">
                    <a:pos x="89" y="239"/>
                  </a:cxn>
                  <a:cxn ang="0">
                    <a:pos x="47" y="293"/>
                  </a:cxn>
                  <a:cxn ang="0">
                    <a:pos x="0" y="341"/>
                  </a:cxn>
                  <a:cxn ang="0">
                    <a:pos x="29" y="341"/>
                  </a:cxn>
                  <a:cxn ang="0">
                    <a:pos x="77" y="287"/>
                  </a:cxn>
                  <a:cxn ang="0">
                    <a:pos x="113" y="233"/>
                  </a:cxn>
                  <a:cxn ang="0">
                    <a:pos x="137" y="173"/>
                  </a:cxn>
                  <a:cxn ang="0">
                    <a:pos x="143" y="114"/>
                  </a:cxn>
                  <a:cxn ang="0">
                    <a:pos x="137" y="60"/>
                  </a:cxn>
                  <a:cxn ang="0">
                    <a:pos x="119" y="0"/>
                  </a:cxn>
                  <a:cxn ang="0">
                    <a:pos x="89" y="0"/>
                  </a:cxn>
                  <a:cxn ang="0">
                    <a:pos x="113" y="60"/>
                  </a:cxn>
                  <a:cxn ang="0">
                    <a:pos x="119" y="114"/>
                  </a:cxn>
                  <a:cxn ang="0">
                    <a:pos x="119" y="114"/>
                  </a:cxn>
                </a:cxnLst>
                <a:rect l="0" t="0" r="r" b="b"/>
                <a:pathLst>
                  <a:path w="143" h="341">
                    <a:moveTo>
                      <a:pt x="119" y="114"/>
                    </a:moveTo>
                    <a:lnTo>
                      <a:pt x="113" y="173"/>
                    </a:lnTo>
                    <a:lnTo>
                      <a:pt x="89" y="239"/>
                    </a:lnTo>
                    <a:lnTo>
                      <a:pt x="47" y="293"/>
                    </a:lnTo>
                    <a:lnTo>
                      <a:pt x="0" y="341"/>
                    </a:lnTo>
                    <a:lnTo>
                      <a:pt x="29" y="341"/>
                    </a:lnTo>
                    <a:lnTo>
                      <a:pt x="77" y="287"/>
                    </a:lnTo>
                    <a:lnTo>
                      <a:pt x="113" y="233"/>
                    </a:lnTo>
                    <a:lnTo>
                      <a:pt x="137" y="173"/>
                    </a:lnTo>
                    <a:lnTo>
                      <a:pt x="143" y="114"/>
                    </a:lnTo>
                    <a:lnTo>
                      <a:pt x="137" y="60"/>
                    </a:lnTo>
                    <a:lnTo>
                      <a:pt x="119" y="0"/>
                    </a:lnTo>
                    <a:lnTo>
                      <a:pt x="89" y="0"/>
                    </a:lnTo>
                    <a:lnTo>
                      <a:pt x="113" y="60"/>
                    </a:lnTo>
                    <a:lnTo>
                      <a:pt x="119" y="114"/>
                    </a:lnTo>
                    <a:lnTo>
                      <a:pt x="119" y="1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4895" name="Freeform 111"/>
              <p:cNvSpPr>
                <a:spLocks/>
              </p:cNvSpPr>
              <p:nvPr/>
            </p:nvSpPr>
            <p:spPr bwMode="hidden">
              <a:xfrm>
                <a:off x="5061" y="3624"/>
                <a:ext cx="83" cy="90"/>
              </a:xfrm>
              <a:custGeom>
                <a:avLst/>
                <a:gdLst/>
                <a:ahLst/>
                <a:cxnLst>
                  <a:cxn ang="0">
                    <a:pos x="59" y="90"/>
                  </a:cxn>
                  <a:cxn ang="0">
                    <a:pos x="83" y="84"/>
                  </a:cxn>
                  <a:cxn ang="0">
                    <a:pos x="71" y="60"/>
                  </a:cxn>
                  <a:cxn ang="0">
                    <a:pos x="53" y="42"/>
                  </a:cxn>
                  <a:cxn ang="0">
                    <a:pos x="6" y="0"/>
                  </a:cxn>
                  <a:cxn ang="0">
                    <a:pos x="0" y="18"/>
                  </a:cxn>
                  <a:cxn ang="0">
                    <a:pos x="35" y="48"/>
                  </a:cxn>
                  <a:cxn ang="0">
                    <a:pos x="59" y="90"/>
                  </a:cxn>
                  <a:cxn ang="0">
                    <a:pos x="59" y="90"/>
                  </a:cxn>
                </a:cxnLst>
                <a:rect l="0" t="0" r="r" b="b"/>
                <a:pathLst>
                  <a:path w="83" h="90">
                    <a:moveTo>
                      <a:pt x="59" y="90"/>
                    </a:moveTo>
                    <a:lnTo>
                      <a:pt x="83" y="84"/>
                    </a:lnTo>
                    <a:lnTo>
                      <a:pt x="71" y="60"/>
                    </a:lnTo>
                    <a:lnTo>
                      <a:pt x="53" y="42"/>
                    </a:lnTo>
                    <a:lnTo>
                      <a:pt x="6" y="0"/>
                    </a:lnTo>
                    <a:lnTo>
                      <a:pt x="0" y="18"/>
                    </a:lnTo>
                    <a:lnTo>
                      <a:pt x="35" y="48"/>
                    </a:lnTo>
                    <a:lnTo>
                      <a:pt x="59" y="90"/>
                    </a:lnTo>
                    <a:lnTo>
                      <a:pt x="59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4896" name="Freeform 112"/>
              <p:cNvSpPr>
                <a:spLocks/>
              </p:cNvSpPr>
              <p:nvPr/>
            </p:nvSpPr>
            <p:spPr bwMode="hidden">
              <a:xfrm>
                <a:off x="4445" y="3552"/>
                <a:ext cx="717" cy="431"/>
              </a:xfrm>
              <a:custGeom>
                <a:avLst/>
                <a:gdLst/>
                <a:ahLst/>
                <a:cxnLst>
                  <a:cxn ang="0">
                    <a:pos x="693" y="216"/>
                  </a:cxn>
                  <a:cxn ang="0">
                    <a:pos x="687" y="257"/>
                  </a:cxn>
                  <a:cxn ang="0">
                    <a:pos x="669" y="293"/>
                  </a:cxn>
                  <a:cxn ang="0">
                    <a:pos x="633" y="329"/>
                  </a:cxn>
                  <a:cxn ang="0">
                    <a:pos x="598" y="359"/>
                  </a:cxn>
                  <a:cxn ang="0">
                    <a:pos x="544" y="383"/>
                  </a:cxn>
                  <a:cxn ang="0">
                    <a:pos x="490" y="401"/>
                  </a:cxn>
                  <a:cxn ang="0">
                    <a:pos x="424" y="413"/>
                  </a:cxn>
                  <a:cxn ang="0">
                    <a:pos x="359" y="419"/>
                  </a:cxn>
                  <a:cxn ang="0">
                    <a:pos x="293" y="413"/>
                  </a:cxn>
                  <a:cxn ang="0">
                    <a:pos x="227" y="401"/>
                  </a:cxn>
                  <a:cxn ang="0">
                    <a:pos x="173" y="383"/>
                  </a:cxn>
                  <a:cxn ang="0">
                    <a:pos x="119" y="359"/>
                  </a:cxn>
                  <a:cxn ang="0">
                    <a:pos x="84" y="329"/>
                  </a:cxn>
                  <a:cxn ang="0">
                    <a:pos x="48" y="293"/>
                  </a:cxn>
                  <a:cxn ang="0">
                    <a:pos x="30" y="257"/>
                  </a:cxn>
                  <a:cxn ang="0">
                    <a:pos x="24" y="216"/>
                  </a:cxn>
                  <a:cxn ang="0">
                    <a:pos x="30" y="174"/>
                  </a:cxn>
                  <a:cxn ang="0">
                    <a:pos x="48" y="138"/>
                  </a:cxn>
                  <a:cxn ang="0">
                    <a:pos x="84" y="102"/>
                  </a:cxn>
                  <a:cxn ang="0">
                    <a:pos x="119" y="72"/>
                  </a:cxn>
                  <a:cxn ang="0">
                    <a:pos x="173" y="48"/>
                  </a:cxn>
                  <a:cxn ang="0">
                    <a:pos x="227" y="30"/>
                  </a:cxn>
                  <a:cxn ang="0">
                    <a:pos x="293" y="18"/>
                  </a:cxn>
                  <a:cxn ang="0">
                    <a:pos x="359" y="12"/>
                  </a:cxn>
                  <a:cxn ang="0">
                    <a:pos x="418" y="18"/>
                  </a:cxn>
                  <a:cxn ang="0">
                    <a:pos x="478" y="30"/>
                  </a:cxn>
                  <a:cxn ang="0">
                    <a:pos x="532" y="48"/>
                  </a:cxn>
                  <a:cxn ang="0">
                    <a:pos x="580" y="66"/>
                  </a:cxn>
                  <a:cxn ang="0">
                    <a:pos x="586" y="48"/>
                  </a:cxn>
                  <a:cxn ang="0">
                    <a:pos x="478" y="12"/>
                  </a:cxn>
                  <a:cxn ang="0">
                    <a:pos x="418" y="6"/>
                  </a:cxn>
                  <a:cxn ang="0">
                    <a:pos x="359" y="0"/>
                  </a:cxn>
                  <a:cxn ang="0">
                    <a:pos x="287" y="6"/>
                  </a:cxn>
                  <a:cxn ang="0">
                    <a:pos x="221" y="18"/>
                  </a:cxn>
                  <a:cxn ang="0">
                    <a:pos x="161" y="36"/>
                  </a:cxn>
                  <a:cxn ang="0">
                    <a:pos x="107" y="66"/>
                  </a:cxn>
                  <a:cxn ang="0">
                    <a:pos x="60" y="96"/>
                  </a:cxn>
                  <a:cxn ang="0">
                    <a:pos x="30" y="132"/>
                  </a:cxn>
                  <a:cxn ang="0">
                    <a:pos x="6" y="174"/>
                  </a:cxn>
                  <a:cxn ang="0">
                    <a:pos x="0" y="216"/>
                  </a:cxn>
                  <a:cxn ang="0">
                    <a:pos x="6" y="257"/>
                  </a:cxn>
                  <a:cxn ang="0">
                    <a:pos x="30" y="299"/>
                  </a:cxn>
                  <a:cxn ang="0">
                    <a:pos x="60" y="335"/>
                  </a:cxn>
                  <a:cxn ang="0">
                    <a:pos x="107" y="371"/>
                  </a:cxn>
                  <a:cxn ang="0">
                    <a:pos x="161" y="395"/>
                  </a:cxn>
                  <a:cxn ang="0">
                    <a:pos x="221" y="413"/>
                  </a:cxn>
                  <a:cxn ang="0">
                    <a:pos x="287" y="425"/>
                  </a:cxn>
                  <a:cxn ang="0">
                    <a:pos x="359" y="431"/>
                  </a:cxn>
                  <a:cxn ang="0">
                    <a:pos x="430" y="425"/>
                  </a:cxn>
                  <a:cxn ang="0">
                    <a:pos x="496" y="413"/>
                  </a:cxn>
                  <a:cxn ang="0">
                    <a:pos x="562" y="395"/>
                  </a:cxn>
                  <a:cxn ang="0">
                    <a:pos x="610" y="371"/>
                  </a:cxn>
                  <a:cxn ang="0">
                    <a:pos x="657" y="335"/>
                  </a:cxn>
                  <a:cxn ang="0">
                    <a:pos x="687" y="299"/>
                  </a:cxn>
                  <a:cxn ang="0">
                    <a:pos x="711" y="257"/>
                  </a:cxn>
                  <a:cxn ang="0">
                    <a:pos x="717" y="216"/>
                  </a:cxn>
                  <a:cxn ang="0">
                    <a:pos x="717" y="204"/>
                  </a:cxn>
                  <a:cxn ang="0">
                    <a:pos x="711" y="192"/>
                  </a:cxn>
                  <a:cxn ang="0">
                    <a:pos x="687" y="198"/>
                  </a:cxn>
                  <a:cxn ang="0">
                    <a:pos x="693" y="210"/>
                  </a:cxn>
                  <a:cxn ang="0">
                    <a:pos x="693" y="216"/>
                  </a:cxn>
                  <a:cxn ang="0">
                    <a:pos x="693" y="216"/>
                  </a:cxn>
                </a:cxnLst>
                <a:rect l="0" t="0" r="r" b="b"/>
                <a:pathLst>
                  <a:path w="717" h="431">
                    <a:moveTo>
                      <a:pt x="693" y="216"/>
                    </a:moveTo>
                    <a:lnTo>
                      <a:pt x="687" y="257"/>
                    </a:lnTo>
                    <a:lnTo>
                      <a:pt x="669" y="293"/>
                    </a:lnTo>
                    <a:lnTo>
                      <a:pt x="633" y="329"/>
                    </a:lnTo>
                    <a:lnTo>
                      <a:pt x="598" y="359"/>
                    </a:lnTo>
                    <a:lnTo>
                      <a:pt x="544" y="383"/>
                    </a:lnTo>
                    <a:lnTo>
                      <a:pt x="490" y="401"/>
                    </a:lnTo>
                    <a:lnTo>
                      <a:pt x="424" y="413"/>
                    </a:lnTo>
                    <a:lnTo>
                      <a:pt x="359" y="419"/>
                    </a:lnTo>
                    <a:lnTo>
                      <a:pt x="293" y="413"/>
                    </a:lnTo>
                    <a:lnTo>
                      <a:pt x="227" y="401"/>
                    </a:lnTo>
                    <a:lnTo>
                      <a:pt x="173" y="383"/>
                    </a:lnTo>
                    <a:lnTo>
                      <a:pt x="119" y="359"/>
                    </a:lnTo>
                    <a:lnTo>
                      <a:pt x="84" y="329"/>
                    </a:lnTo>
                    <a:lnTo>
                      <a:pt x="48" y="293"/>
                    </a:lnTo>
                    <a:lnTo>
                      <a:pt x="30" y="257"/>
                    </a:lnTo>
                    <a:lnTo>
                      <a:pt x="24" y="216"/>
                    </a:lnTo>
                    <a:lnTo>
                      <a:pt x="30" y="174"/>
                    </a:lnTo>
                    <a:lnTo>
                      <a:pt x="48" y="138"/>
                    </a:lnTo>
                    <a:lnTo>
                      <a:pt x="84" y="102"/>
                    </a:lnTo>
                    <a:lnTo>
                      <a:pt x="119" y="72"/>
                    </a:lnTo>
                    <a:lnTo>
                      <a:pt x="173" y="48"/>
                    </a:lnTo>
                    <a:lnTo>
                      <a:pt x="227" y="30"/>
                    </a:lnTo>
                    <a:lnTo>
                      <a:pt x="293" y="18"/>
                    </a:lnTo>
                    <a:lnTo>
                      <a:pt x="359" y="12"/>
                    </a:lnTo>
                    <a:lnTo>
                      <a:pt x="418" y="18"/>
                    </a:lnTo>
                    <a:lnTo>
                      <a:pt x="478" y="30"/>
                    </a:lnTo>
                    <a:lnTo>
                      <a:pt x="532" y="48"/>
                    </a:lnTo>
                    <a:lnTo>
                      <a:pt x="580" y="66"/>
                    </a:lnTo>
                    <a:lnTo>
                      <a:pt x="586" y="48"/>
                    </a:lnTo>
                    <a:lnTo>
                      <a:pt x="478" y="12"/>
                    </a:lnTo>
                    <a:lnTo>
                      <a:pt x="418" y="6"/>
                    </a:lnTo>
                    <a:lnTo>
                      <a:pt x="359" y="0"/>
                    </a:lnTo>
                    <a:lnTo>
                      <a:pt x="287" y="6"/>
                    </a:lnTo>
                    <a:lnTo>
                      <a:pt x="221" y="18"/>
                    </a:lnTo>
                    <a:lnTo>
                      <a:pt x="161" y="36"/>
                    </a:lnTo>
                    <a:lnTo>
                      <a:pt x="107" y="66"/>
                    </a:lnTo>
                    <a:lnTo>
                      <a:pt x="60" y="96"/>
                    </a:lnTo>
                    <a:lnTo>
                      <a:pt x="30" y="132"/>
                    </a:lnTo>
                    <a:lnTo>
                      <a:pt x="6" y="174"/>
                    </a:lnTo>
                    <a:lnTo>
                      <a:pt x="0" y="216"/>
                    </a:lnTo>
                    <a:lnTo>
                      <a:pt x="6" y="257"/>
                    </a:lnTo>
                    <a:lnTo>
                      <a:pt x="30" y="299"/>
                    </a:lnTo>
                    <a:lnTo>
                      <a:pt x="60" y="335"/>
                    </a:lnTo>
                    <a:lnTo>
                      <a:pt x="107" y="371"/>
                    </a:lnTo>
                    <a:lnTo>
                      <a:pt x="161" y="395"/>
                    </a:lnTo>
                    <a:lnTo>
                      <a:pt x="221" y="413"/>
                    </a:lnTo>
                    <a:lnTo>
                      <a:pt x="287" y="425"/>
                    </a:lnTo>
                    <a:lnTo>
                      <a:pt x="359" y="431"/>
                    </a:lnTo>
                    <a:lnTo>
                      <a:pt x="430" y="425"/>
                    </a:lnTo>
                    <a:lnTo>
                      <a:pt x="496" y="413"/>
                    </a:lnTo>
                    <a:lnTo>
                      <a:pt x="562" y="395"/>
                    </a:lnTo>
                    <a:lnTo>
                      <a:pt x="610" y="371"/>
                    </a:lnTo>
                    <a:lnTo>
                      <a:pt x="657" y="335"/>
                    </a:lnTo>
                    <a:lnTo>
                      <a:pt x="687" y="299"/>
                    </a:lnTo>
                    <a:lnTo>
                      <a:pt x="711" y="257"/>
                    </a:lnTo>
                    <a:lnTo>
                      <a:pt x="717" y="216"/>
                    </a:lnTo>
                    <a:lnTo>
                      <a:pt x="717" y="204"/>
                    </a:lnTo>
                    <a:lnTo>
                      <a:pt x="711" y="192"/>
                    </a:lnTo>
                    <a:lnTo>
                      <a:pt x="687" y="198"/>
                    </a:lnTo>
                    <a:lnTo>
                      <a:pt x="693" y="210"/>
                    </a:lnTo>
                    <a:lnTo>
                      <a:pt x="693" y="216"/>
                    </a:lnTo>
                    <a:lnTo>
                      <a:pt x="693" y="216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4897" name="Freeform 113"/>
              <p:cNvSpPr>
                <a:spLocks/>
              </p:cNvSpPr>
              <p:nvPr/>
            </p:nvSpPr>
            <p:spPr bwMode="hidden">
              <a:xfrm>
                <a:off x="4349" y="3510"/>
                <a:ext cx="909" cy="533"/>
              </a:xfrm>
              <a:custGeom>
                <a:avLst/>
                <a:gdLst/>
                <a:ahLst/>
                <a:cxnLst>
                  <a:cxn ang="0">
                    <a:pos x="616" y="0"/>
                  </a:cxn>
                  <a:cxn ang="0">
                    <a:pos x="616" y="18"/>
                  </a:cxn>
                  <a:cxn ang="0">
                    <a:pos x="724" y="60"/>
                  </a:cxn>
                  <a:cxn ang="0">
                    <a:pos x="765" y="84"/>
                  </a:cxn>
                  <a:cxn ang="0">
                    <a:pos x="807" y="114"/>
                  </a:cxn>
                  <a:cxn ang="0">
                    <a:pos x="837" y="144"/>
                  </a:cxn>
                  <a:cxn ang="0">
                    <a:pos x="861" y="180"/>
                  </a:cxn>
                  <a:cxn ang="0">
                    <a:pos x="873" y="216"/>
                  </a:cxn>
                  <a:cxn ang="0">
                    <a:pos x="879" y="258"/>
                  </a:cxn>
                  <a:cxn ang="0">
                    <a:pos x="873" y="311"/>
                  </a:cxn>
                  <a:cxn ang="0">
                    <a:pos x="843" y="359"/>
                  </a:cxn>
                  <a:cxn ang="0">
                    <a:pos x="807" y="401"/>
                  </a:cxn>
                  <a:cxn ang="0">
                    <a:pos x="753" y="443"/>
                  </a:cxn>
                  <a:cxn ang="0">
                    <a:pos x="694" y="473"/>
                  </a:cxn>
                  <a:cxn ang="0">
                    <a:pos x="622" y="497"/>
                  </a:cxn>
                  <a:cxn ang="0">
                    <a:pos x="538" y="509"/>
                  </a:cxn>
                  <a:cxn ang="0">
                    <a:pos x="455" y="515"/>
                  </a:cxn>
                  <a:cxn ang="0">
                    <a:pos x="371" y="509"/>
                  </a:cxn>
                  <a:cxn ang="0">
                    <a:pos x="287" y="497"/>
                  </a:cxn>
                  <a:cxn ang="0">
                    <a:pos x="215" y="473"/>
                  </a:cxn>
                  <a:cxn ang="0">
                    <a:pos x="156" y="443"/>
                  </a:cxn>
                  <a:cxn ang="0">
                    <a:pos x="102" y="401"/>
                  </a:cxn>
                  <a:cxn ang="0">
                    <a:pos x="66" y="359"/>
                  </a:cxn>
                  <a:cxn ang="0">
                    <a:pos x="36" y="311"/>
                  </a:cxn>
                  <a:cxn ang="0">
                    <a:pos x="30" y="258"/>
                  </a:cxn>
                  <a:cxn ang="0">
                    <a:pos x="36" y="222"/>
                  </a:cxn>
                  <a:cxn ang="0">
                    <a:pos x="48" y="186"/>
                  </a:cxn>
                  <a:cxn ang="0">
                    <a:pos x="66" y="156"/>
                  </a:cxn>
                  <a:cxn ang="0">
                    <a:pos x="90" y="126"/>
                  </a:cxn>
                  <a:cxn ang="0">
                    <a:pos x="66" y="114"/>
                  </a:cxn>
                  <a:cxn ang="0">
                    <a:pos x="36" y="144"/>
                  </a:cxn>
                  <a:cxn ang="0">
                    <a:pos x="18" y="180"/>
                  </a:cxn>
                  <a:cxn ang="0">
                    <a:pos x="6" y="216"/>
                  </a:cxn>
                  <a:cxn ang="0">
                    <a:pos x="0" y="258"/>
                  </a:cxn>
                  <a:cxn ang="0">
                    <a:pos x="12" y="311"/>
                  </a:cxn>
                  <a:cxn ang="0">
                    <a:pos x="36" y="365"/>
                  </a:cxn>
                  <a:cxn ang="0">
                    <a:pos x="78" y="413"/>
                  </a:cxn>
                  <a:cxn ang="0">
                    <a:pos x="132" y="449"/>
                  </a:cxn>
                  <a:cxn ang="0">
                    <a:pos x="203" y="485"/>
                  </a:cxn>
                  <a:cxn ang="0">
                    <a:pos x="275" y="509"/>
                  </a:cxn>
                  <a:cxn ang="0">
                    <a:pos x="365" y="527"/>
                  </a:cxn>
                  <a:cxn ang="0">
                    <a:pos x="455" y="533"/>
                  </a:cxn>
                  <a:cxn ang="0">
                    <a:pos x="544" y="527"/>
                  </a:cxn>
                  <a:cxn ang="0">
                    <a:pos x="634" y="509"/>
                  </a:cxn>
                  <a:cxn ang="0">
                    <a:pos x="712" y="485"/>
                  </a:cxn>
                  <a:cxn ang="0">
                    <a:pos x="777" y="449"/>
                  </a:cxn>
                  <a:cxn ang="0">
                    <a:pos x="831" y="413"/>
                  </a:cxn>
                  <a:cxn ang="0">
                    <a:pos x="873" y="365"/>
                  </a:cxn>
                  <a:cxn ang="0">
                    <a:pos x="897" y="311"/>
                  </a:cxn>
                  <a:cxn ang="0">
                    <a:pos x="909" y="258"/>
                  </a:cxn>
                  <a:cxn ang="0">
                    <a:pos x="903" y="216"/>
                  </a:cxn>
                  <a:cxn ang="0">
                    <a:pos x="885" y="174"/>
                  </a:cxn>
                  <a:cxn ang="0">
                    <a:pos x="861" y="132"/>
                  </a:cxn>
                  <a:cxn ang="0">
                    <a:pos x="825" y="102"/>
                  </a:cxn>
                  <a:cxn ang="0">
                    <a:pos x="783" y="66"/>
                  </a:cxn>
                  <a:cxn ang="0">
                    <a:pos x="735" y="42"/>
                  </a:cxn>
                  <a:cxn ang="0">
                    <a:pos x="616" y="0"/>
                  </a:cxn>
                  <a:cxn ang="0">
                    <a:pos x="616" y="0"/>
                  </a:cxn>
                </a:cxnLst>
                <a:rect l="0" t="0" r="r" b="b"/>
                <a:pathLst>
                  <a:path w="909" h="533">
                    <a:moveTo>
                      <a:pt x="616" y="0"/>
                    </a:moveTo>
                    <a:lnTo>
                      <a:pt x="616" y="18"/>
                    </a:lnTo>
                    <a:lnTo>
                      <a:pt x="724" y="60"/>
                    </a:lnTo>
                    <a:lnTo>
                      <a:pt x="765" y="84"/>
                    </a:lnTo>
                    <a:lnTo>
                      <a:pt x="807" y="114"/>
                    </a:lnTo>
                    <a:lnTo>
                      <a:pt x="837" y="144"/>
                    </a:lnTo>
                    <a:lnTo>
                      <a:pt x="861" y="180"/>
                    </a:lnTo>
                    <a:lnTo>
                      <a:pt x="873" y="216"/>
                    </a:lnTo>
                    <a:lnTo>
                      <a:pt x="879" y="258"/>
                    </a:lnTo>
                    <a:lnTo>
                      <a:pt x="873" y="311"/>
                    </a:lnTo>
                    <a:lnTo>
                      <a:pt x="843" y="359"/>
                    </a:lnTo>
                    <a:lnTo>
                      <a:pt x="807" y="401"/>
                    </a:lnTo>
                    <a:lnTo>
                      <a:pt x="753" y="443"/>
                    </a:lnTo>
                    <a:lnTo>
                      <a:pt x="694" y="473"/>
                    </a:lnTo>
                    <a:lnTo>
                      <a:pt x="622" y="497"/>
                    </a:lnTo>
                    <a:lnTo>
                      <a:pt x="538" y="509"/>
                    </a:lnTo>
                    <a:lnTo>
                      <a:pt x="455" y="515"/>
                    </a:lnTo>
                    <a:lnTo>
                      <a:pt x="371" y="509"/>
                    </a:lnTo>
                    <a:lnTo>
                      <a:pt x="287" y="497"/>
                    </a:lnTo>
                    <a:lnTo>
                      <a:pt x="215" y="473"/>
                    </a:lnTo>
                    <a:lnTo>
                      <a:pt x="156" y="443"/>
                    </a:lnTo>
                    <a:lnTo>
                      <a:pt x="102" y="401"/>
                    </a:lnTo>
                    <a:lnTo>
                      <a:pt x="66" y="359"/>
                    </a:lnTo>
                    <a:lnTo>
                      <a:pt x="36" y="311"/>
                    </a:lnTo>
                    <a:lnTo>
                      <a:pt x="30" y="258"/>
                    </a:lnTo>
                    <a:lnTo>
                      <a:pt x="36" y="222"/>
                    </a:lnTo>
                    <a:lnTo>
                      <a:pt x="48" y="186"/>
                    </a:lnTo>
                    <a:lnTo>
                      <a:pt x="66" y="156"/>
                    </a:lnTo>
                    <a:lnTo>
                      <a:pt x="90" y="126"/>
                    </a:lnTo>
                    <a:lnTo>
                      <a:pt x="66" y="114"/>
                    </a:lnTo>
                    <a:lnTo>
                      <a:pt x="36" y="144"/>
                    </a:lnTo>
                    <a:lnTo>
                      <a:pt x="18" y="180"/>
                    </a:lnTo>
                    <a:lnTo>
                      <a:pt x="6" y="216"/>
                    </a:lnTo>
                    <a:lnTo>
                      <a:pt x="0" y="258"/>
                    </a:lnTo>
                    <a:lnTo>
                      <a:pt x="12" y="311"/>
                    </a:lnTo>
                    <a:lnTo>
                      <a:pt x="36" y="365"/>
                    </a:lnTo>
                    <a:lnTo>
                      <a:pt x="78" y="413"/>
                    </a:lnTo>
                    <a:lnTo>
                      <a:pt x="132" y="449"/>
                    </a:lnTo>
                    <a:lnTo>
                      <a:pt x="203" y="485"/>
                    </a:lnTo>
                    <a:lnTo>
                      <a:pt x="275" y="509"/>
                    </a:lnTo>
                    <a:lnTo>
                      <a:pt x="365" y="527"/>
                    </a:lnTo>
                    <a:lnTo>
                      <a:pt x="455" y="533"/>
                    </a:lnTo>
                    <a:lnTo>
                      <a:pt x="544" y="527"/>
                    </a:lnTo>
                    <a:lnTo>
                      <a:pt x="634" y="509"/>
                    </a:lnTo>
                    <a:lnTo>
                      <a:pt x="712" y="485"/>
                    </a:lnTo>
                    <a:lnTo>
                      <a:pt x="777" y="449"/>
                    </a:lnTo>
                    <a:lnTo>
                      <a:pt x="831" y="413"/>
                    </a:lnTo>
                    <a:lnTo>
                      <a:pt x="873" y="365"/>
                    </a:lnTo>
                    <a:lnTo>
                      <a:pt x="897" y="311"/>
                    </a:lnTo>
                    <a:lnTo>
                      <a:pt x="909" y="258"/>
                    </a:lnTo>
                    <a:lnTo>
                      <a:pt x="903" y="216"/>
                    </a:lnTo>
                    <a:lnTo>
                      <a:pt x="885" y="174"/>
                    </a:lnTo>
                    <a:lnTo>
                      <a:pt x="861" y="132"/>
                    </a:lnTo>
                    <a:lnTo>
                      <a:pt x="825" y="102"/>
                    </a:lnTo>
                    <a:lnTo>
                      <a:pt x="783" y="66"/>
                    </a:lnTo>
                    <a:lnTo>
                      <a:pt x="735" y="42"/>
                    </a:lnTo>
                    <a:lnTo>
                      <a:pt x="616" y="0"/>
                    </a:lnTo>
                    <a:lnTo>
                      <a:pt x="61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4898" name="Freeform 114"/>
              <p:cNvSpPr>
                <a:spLocks/>
              </p:cNvSpPr>
              <p:nvPr/>
            </p:nvSpPr>
            <p:spPr bwMode="hidden">
              <a:xfrm>
                <a:off x="4564" y="3492"/>
                <a:ext cx="365" cy="66"/>
              </a:xfrm>
              <a:custGeom>
                <a:avLst/>
                <a:gdLst/>
                <a:ahLst/>
                <a:cxnLst>
                  <a:cxn ang="0">
                    <a:pos x="240" y="18"/>
                  </a:cxn>
                  <a:cxn ang="0">
                    <a:pos x="299" y="24"/>
                  </a:cxn>
                  <a:cxn ang="0">
                    <a:pos x="359" y="30"/>
                  </a:cxn>
                  <a:cxn ang="0">
                    <a:pos x="365" y="12"/>
                  </a:cxn>
                  <a:cxn ang="0">
                    <a:pos x="305" y="6"/>
                  </a:cxn>
                  <a:cxn ang="0">
                    <a:pos x="240" y="0"/>
                  </a:cxn>
                  <a:cxn ang="0">
                    <a:pos x="174" y="6"/>
                  </a:cxn>
                  <a:cxn ang="0">
                    <a:pos x="114" y="12"/>
                  </a:cxn>
                  <a:cxn ang="0">
                    <a:pos x="0" y="42"/>
                  </a:cxn>
                  <a:cxn ang="0">
                    <a:pos x="0" y="66"/>
                  </a:cxn>
                  <a:cxn ang="0">
                    <a:pos x="54" y="48"/>
                  </a:cxn>
                  <a:cxn ang="0">
                    <a:pos x="114" y="30"/>
                  </a:cxn>
                  <a:cxn ang="0">
                    <a:pos x="174" y="24"/>
                  </a:cxn>
                  <a:cxn ang="0">
                    <a:pos x="240" y="18"/>
                  </a:cxn>
                  <a:cxn ang="0">
                    <a:pos x="240" y="18"/>
                  </a:cxn>
                </a:cxnLst>
                <a:rect l="0" t="0" r="r" b="b"/>
                <a:pathLst>
                  <a:path w="365" h="66">
                    <a:moveTo>
                      <a:pt x="240" y="18"/>
                    </a:moveTo>
                    <a:lnTo>
                      <a:pt x="299" y="24"/>
                    </a:lnTo>
                    <a:lnTo>
                      <a:pt x="359" y="30"/>
                    </a:lnTo>
                    <a:lnTo>
                      <a:pt x="365" y="12"/>
                    </a:lnTo>
                    <a:lnTo>
                      <a:pt x="305" y="6"/>
                    </a:lnTo>
                    <a:lnTo>
                      <a:pt x="240" y="0"/>
                    </a:lnTo>
                    <a:lnTo>
                      <a:pt x="174" y="6"/>
                    </a:lnTo>
                    <a:lnTo>
                      <a:pt x="114" y="12"/>
                    </a:lnTo>
                    <a:lnTo>
                      <a:pt x="0" y="42"/>
                    </a:lnTo>
                    <a:lnTo>
                      <a:pt x="0" y="66"/>
                    </a:lnTo>
                    <a:lnTo>
                      <a:pt x="54" y="48"/>
                    </a:lnTo>
                    <a:lnTo>
                      <a:pt x="114" y="30"/>
                    </a:lnTo>
                    <a:lnTo>
                      <a:pt x="174" y="24"/>
                    </a:lnTo>
                    <a:lnTo>
                      <a:pt x="240" y="18"/>
                    </a:lnTo>
                    <a:lnTo>
                      <a:pt x="240" y="1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4899" name="Freeform 115"/>
              <p:cNvSpPr>
                <a:spLocks/>
              </p:cNvSpPr>
              <p:nvPr/>
            </p:nvSpPr>
            <p:spPr bwMode="hidden">
              <a:xfrm>
                <a:off x="4463" y="3558"/>
                <a:ext cx="66" cy="48"/>
              </a:xfrm>
              <a:custGeom>
                <a:avLst/>
                <a:gdLst/>
                <a:ahLst/>
                <a:cxnLst>
                  <a:cxn ang="0">
                    <a:pos x="66" y="18"/>
                  </a:cxn>
                  <a:cxn ang="0">
                    <a:pos x="48" y="0"/>
                  </a:cxn>
                  <a:cxn ang="0">
                    <a:pos x="24" y="12"/>
                  </a:cxn>
                  <a:cxn ang="0">
                    <a:pos x="0" y="30"/>
                  </a:cxn>
                  <a:cxn ang="0">
                    <a:pos x="12" y="48"/>
                  </a:cxn>
                  <a:cxn ang="0">
                    <a:pos x="42" y="30"/>
                  </a:cxn>
                  <a:cxn ang="0">
                    <a:pos x="66" y="18"/>
                  </a:cxn>
                  <a:cxn ang="0">
                    <a:pos x="66" y="18"/>
                  </a:cxn>
                </a:cxnLst>
                <a:rect l="0" t="0" r="r" b="b"/>
                <a:pathLst>
                  <a:path w="66" h="48">
                    <a:moveTo>
                      <a:pt x="66" y="18"/>
                    </a:moveTo>
                    <a:lnTo>
                      <a:pt x="48" y="0"/>
                    </a:lnTo>
                    <a:lnTo>
                      <a:pt x="24" y="12"/>
                    </a:lnTo>
                    <a:lnTo>
                      <a:pt x="0" y="30"/>
                    </a:lnTo>
                    <a:lnTo>
                      <a:pt x="12" y="48"/>
                    </a:lnTo>
                    <a:lnTo>
                      <a:pt x="42" y="30"/>
                    </a:lnTo>
                    <a:lnTo>
                      <a:pt x="66" y="18"/>
                    </a:lnTo>
                    <a:lnTo>
                      <a:pt x="66" y="1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4900" name="Oval 116"/>
              <p:cNvSpPr>
                <a:spLocks noChangeArrowheads="1"/>
              </p:cNvSpPr>
              <p:nvPr/>
            </p:nvSpPr>
            <p:spPr bwMode="hidden">
              <a:xfrm>
                <a:off x="4546" y="3608"/>
                <a:ext cx="518" cy="31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4901" name="Oval 117"/>
              <p:cNvSpPr>
                <a:spLocks noChangeArrowheads="1"/>
              </p:cNvSpPr>
              <p:nvPr/>
            </p:nvSpPr>
            <p:spPr bwMode="hidden">
              <a:xfrm>
                <a:off x="4578" y="3630"/>
                <a:ext cx="446" cy="271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4902" name="Oval 118"/>
              <p:cNvSpPr>
                <a:spLocks noChangeArrowheads="1"/>
              </p:cNvSpPr>
              <p:nvPr/>
            </p:nvSpPr>
            <p:spPr bwMode="hidden">
              <a:xfrm>
                <a:off x="4610" y="3650"/>
                <a:ext cx="386" cy="233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4903" name="Oval 119"/>
              <p:cNvSpPr>
                <a:spLocks noChangeArrowheads="1"/>
              </p:cNvSpPr>
              <p:nvPr/>
            </p:nvSpPr>
            <p:spPr bwMode="hidden">
              <a:xfrm>
                <a:off x="4654" y="3678"/>
                <a:ext cx="298" cy="177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4904" name="Oval 120"/>
              <p:cNvSpPr>
                <a:spLocks noChangeArrowheads="1"/>
              </p:cNvSpPr>
              <p:nvPr/>
            </p:nvSpPr>
            <p:spPr bwMode="hidden">
              <a:xfrm>
                <a:off x="4690" y="3698"/>
                <a:ext cx="222" cy="139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4905" name="Oval 121"/>
              <p:cNvSpPr>
                <a:spLocks noChangeArrowheads="1"/>
              </p:cNvSpPr>
              <p:nvPr/>
            </p:nvSpPr>
            <p:spPr bwMode="hidden">
              <a:xfrm>
                <a:off x="4738" y="3728"/>
                <a:ext cx="126" cy="81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 dirty="0"/>
              </a:p>
            </p:txBody>
          </p:sp>
        </p:grpSp>
        <p:grpSp>
          <p:nvGrpSpPr>
            <p:cNvPr id="374906" name="Group 122"/>
            <p:cNvGrpSpPr>
              <a:grpSpLocks/>
            </p:cNvGrpSpPr>
            <p:nvPr userDrawn="1"/>
          </p:nvGrpSpPr>
          <p:grpSpPr bwMode="auto">
            <a:xfrm>
              <a:off x="5280" y="3024"/>
              <a:ext cx="425" cy="258"/>
              <a:chOff x="5280" y="3024"/>
              <a:chExt cx="425" cy="258"/>
            </a:xfrm>
          </p:grpSpPr>
          <p:sp>
            <p:nvSpPr>
              <p:cNvPr id="374907" name="Freeform 123"/>
              <p:cNvSpPr>
                <a:spLocks/>
              </p:cNvSpPr>
              <p:nvPr/>
            </p:nvSpPr>
            <p:spPr bwMode="hidden">
              <a:xfrm>
                <a:off x="5280" y="3186"/>
                <a:ext cx="383" cy="96"/>
              </a:xfrm>
              <a:custGeom>
                <a:avLst/>
                <a:gdLst/>
                <a:ahLst/>
                <a:cxnLst>
                  <a:cxn ang="0">
                    <a:pos x="209" y="96"/>
                  </a:cxn>
                  <a:cxn ang="0">
                    <a:pos x="143" y="90"/>
                  </a:cxn>
                  <a:cxn ang="0">
                    <a:pos x="83" y="66"/>
                  </a:cxn>
                  <a:cxn ang="0">
                    <a:pos x="35" y="36"/>
                  </a:cxn>
                  <a:cxn ang="0">
                    <a:pos x="6" y="0"/>
                  </a:cxn>
                  <a:cxn ang="0">
                    <a:pos x="0" y="6"/>
                  </a:cxn>
                  <a:cxn ang="0">
                    <a:pos x="29" y="42"/>
                  </a:cxn>
                  <a:cxn ang="0">
                    <a:pos x="77" y="72"/>
                  </a:cxn>
                  <a:cxn ang="0">
                    <a:pos x="137" y="90"/>
                  </a:cxn>
                  <a:cxn ang="0">
                    <a:pos x="209" y="96"/>
                  </a:cxn>
                  <a:cxn ang="0">
                    <a:pos x="263" y="90"/>
                  </a:cxn>
                  <a:cxn ang="0">
                    <a:pos x="311" y="84"/>
                  </a:cxn>
                  <a:cxn ang="0">
                    <a:pos x="352" y="66"/>
                  </a:cxn>
                  <a:cxn ang="0">
                    <a:pos x="382" y="42"/>
                  </a:cxn>
                  <a:cxn ang="0">
                    <a:pos x="376" y="42"/>
                  </a:cxn>
                  <a:cxn ang="0">
                    <a:pos x="346" y="66"/>
                  </a:cxn>
                  <a:cxn ang="0">
                    <a:pos x="305" y="78"/>
                  </a:cxn>
                  <a:cxn ang="0">
                    <a:pos x="263" y="90"/>
                  </a:cxn>
                  <a:cxn ang="0">
                    <a:pos x="209" y="96"/>
                  </a:cxn>
                  <a:cxn ang="0">
                    <a:pos x="209" y="96"/>
                  </a:cxn>
                </a:cxnLst>
                <a:rect l="0" t="0" r="r" b="b"/>
                <a:pathLst>
                  <a:path w="382" h="96">
                    <a:moveTo>
                      <a:pt x="209" y="96"/>
                    </a:moveTo>
                    <a:lnTo>
                      <a:pt x="143" y="90"/>
                    </a:lnTo>
                    <a:lnTo>
                      <a:pt x="83" y="66"/>
                    </a:lnTo>
                    <a:lnTo>
                      <a:pt x="35" y="36"/>
                    </a:lnTo>
                    <a:lnTo>
                      <a:pt x="6" y="0"/>
                    </a:lnTo>
                    <a:lnTo>
                      <a:pt x="0" y="6"/>
                    </a:lnTo>
                    <a:lnTo>
                      <a:pt x="29" y="42"/>
                    </a:lnTo>
                    <a:lnTo>
                      <a:pt x="77" y="72"/>
                    </a:lnTo>
                    <a:lnTo>
                      <a:pt x="137" y="90"/>
                    </a:lnTo>
                    <a:lnTo>
                      <a:pt x="209" y="96"/>
                    </a:lnTo>
                    <a:lnTo>
                      <a:pt x="263" y="90"/>
                    </a:lnTo>
                    <a:lnTo>
                      <a:pt x="311" y="84"/>
                    </a:lnTo>
                    <a:lnTo>
                      <a:pt x="352" y="66"/>
                    </a:lnTo>
                    <a:lnTo>
                      <a:pt x="382" y="42"/>
                    </a:lnTo>
                    <a:lnTo>
                      <a:pt x="376" y="42"/>
                    </a:lnTo>
                    <a:lnTo>
                      <a:pt x="346" y="66"/>
                    </a:lnTo>
                    <a:lnTo>
                      <a:pt x="305" y="78"/>
                    </a:lnTo>
                    <a:lnTo>
                      <a:pt x="263" y="90"/>
                    </a:lnTo>
                    <a:lnTo>
                      <a:pt x="209" y="96"/>
                    </a:lnTo>
                    <a:lnTo>
                      <a:pt x="209" y="9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4908" name="Freeform 124"/>
              <p:cNvSpPr>
                <a:spLocks/>
              </p:cNvSpPr>
              <p:nvPr/>
            </p:nvSpPr>
            <p:spPr bwMode="hidden">
              <a:xfrm>
                <a:off x="5315" y="3024"/>
                <a:ext cx="258" cy="54"/>
              </a:xfrm>
              <a:custGeom>
                <a:avLst/>
                <a:gdLst/>
                <a:ahLst/>
                <a:cxnLst>
                  <a:cxn ang="0">
                    <a:pos x="174" y="0"/>
                  </a:cxn>
                  <a:cxn ang="0">
                    <a:pos x="216" y="6"/>
                  </a:cxn>
                  <a:cxn ang="0">
                    <a:pos x="258" y="12"/>
                  </a:cxn>
                  <a:cxn ang="0">
                    <a:pos x="252" y="6"/>
                  </a:cxn>
                  <a:cxn ang="0">
                    <a:pos x="216" y="0"/>
                  </a:cxn>
                  <a:cxn ang="0">
                    <a:pos x="174" y="0"/>
                  </a:cxn>
                  <a:cxn ang="0">
                    <a:pos x="120" y="6"/>
                  </a:cxn>
                  <a:cxn ang="0">
                    <a:pos x="78" y="12"/>
                  </a:cxn>
                  <a:cxn ang="0">
                    <a:pos x="36" y="30"/>
                  </a:cxn>
                  <a:cxn ang="0">
                    <a:pos x="0" y="48"/>
                  </a:cxn>
                  <a:cxn ang="0">
                    <a:pos x="6" y="54"/>
                  </a:cxn>
                  <a:cxn ang="0">
                    <a:pos x="36" y="36"/>
                  </a:cxn>
                  <a:cxn ang="0">
                    <a:pos x="78" y="18"/>
                  </a:cxn>
                  <a:cxn ang="0">
                    <a:pos x="120" y="6"/>
                  </a:cxn>
                  <a:cxn ang="0">
                    <a:pos x="174" y="0"/>
                  </a:cxn>
                  <a:cxn ang="0">
                    <a:pos x="174" y="0"/>
                  </a:cxn>
                </a:cxnLst>
                <a:rect l="0" t="0" r="r" b="b"/>
                <a:pathLst>
                  <a:path w="258" h="54">
                    <a:moveTo>
                      <a:pt x="174" y="0"/>
                    </a:moveTo>
                    <a:lnTo>
                      <a:pt x="216" y="6"/>
                    </a:lnTo>
                    <a:lnTo>
                      <a:pt x="258" y="12"/>
                    </a:lnTo>
                    <a:lnTo>
                      <a:pt x="252" y="6"/>
                    </a:lnTo>
                    <a:lnTo>
                      <a:pt x="216" y="0"/>
                    </a:lnTo>
                    <a:lnTo>
                      <a:pt x="174" y="0"/>
                    </a:lnTo>
                    <a:lnTo>
                      <a:pt x="120" y="6"/>
                    </a:lnTo>
                    <a:lnTo>
                      <a:pt x="78" y="12"/>
                    </a:lnTo>
                    <a:lnTo>
                      <a:pt x="36" y="30"/>
                    </a:lnTo>
                    <a:lnTo>
                      <a:pt x="0" y="48"/>
                    </a:lnTo>
                    <a:lnTo>
                      <a:pt x="6" y="54"/>
                    </a:lnTo>
                    <a:lnTo>
                      <a:pt x="36" y="36"/>
                    </a:lnTo>
                    <a:lnTo>
                      <a:pt x="78" y="18"/>
                    </a:lnTo>
                    <a:lnTo>
                      <a:pt x="120" y="6"/>
                    </a:lnTo>
                    <a:lnTo>
                      <a:pt x="174" y="0"/>
                    </a:lnTo>
                    <a:lnTo>
                      <a:pt x="17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4909" name="Freeform 125"/>
              <p:cNvSpPr>
                <a:spLocks/>
              </p:cNvSpPr>
              <p:nvPr/>
            </p:nvSpPr>
            <p:spPr bwMode="hidden">
              <a:xfrm>
                <a:off x="5645" y="3066"/>
                <a:ext cx="60" cy="156"/>
              </a:xfrm>
              <a:custGeom>
                <a:avLst/>
                <a:gdLst/>
                <a:ahLst/>
                <a:cxnLst>
                  <a:cxn ang="0">
                    <a:pos x="54" y="90"/>
                  </a:cxn>
                  <a:cxn ang="0">
                    <a:pos x="48" y="126"/>
                  </a:cxn>
                  <a:cxn ang="0">
                    <a:pos x="24" y="156"/>
                  </a:cxn>
                  <a:cxn ang="0">
                    <a:pos x="30" y="156"/>
                  </a:cxn>
                  <a:cxn ang="0">
                    <a:pos x="54" y="126"/>
                  </a:cxn>
                  <a:cxn ang="0">
                    <a:pos x="60" y="90"/>
                  </a:cxn>
                  <a:cxn ang="0">
                    <a:pos x="54" y="66"/>
                  </a:cxn>
                  <a:cxn ang="0">
                    <a:pos x="48" y="42"/>
                  </a:cxn>
                  <a:cxn ang="0">
                    <a:pos x="30" y="18"/>
                  </a:cxn>
                  <a:cxn ang="0">
                    <a:pos x="6" y="0"/>
                  </a:cxn>
                  <a:cxn ang="0">
                    <a:pos x="0" y="6"/>
                  </a:cxn>
                  <a:cxn ang="0">
                    <a:pos x="24" y="24"/>
                  </a:cxn>
                  <a:cxn ang="0">
                    <a:pos x="42" y="42"/>
                  </a:cxn>
                  <a:cxn ang="0">
                    <a:pos x="48" y="66"/>
                  </a:cxn>
                  <a:cxn ang="0">
                    <a:pos x="54" y="90"/>
                  </a:cxn>
                  <a:cxn ang="0">
                    <a:pos x="54" y="90"/>
                  </a:cxn>
                </a:cxnLst>
                <a:rect l="0" t="0" r="r" b="b"/>
                <a:pathLst>
                  <a:path w="60" h="156">
                    <a:moveTo>
                      <a:pt x="54" y="90"/>
                    </a:moveTo>
                    <a:lnTo>
                      <a:pt x="48" y="126"/>
                    </a:lnTo>
                    <a:lnTo>
                      <a:pt x="24" y="156"/>
                    </a:lnTo>
                    <a:lnTo>
                      <a:pt x="30" y="156"/>
                    </a:lnTo>
                    <a:lnTo>
                      <a:pt x="54" y="126"/>
                    </a:lnTo>
                    <a:lnTo>
                      <a:pt x="60" y="90"/>
                    </a:lnTo>
                    <a:lnTo>
                      <a:pt x="54" y="66"/>
                    </a:lnTo>
                    <a:lnTo>
                      <a:pt x="48" y="42"/>
                    </a:lnTo>
                    <a:lnTo>
                      <a:pt x="30" y="18"/>
                    </a:lnTo>
                    <a:lnTo>
                      <a:pt x="6" y="0"/>
                    </a:lnTo>
                    <a:lnTo>
                      <a:pt x="0" y="6"/>
                    </a:lnTo>
                    <a:lnTo>
                      <a:pt x="24" y="24"/>
                    </a:lnTo>
                    <a:lnTo>
                      <a:pt x="42" y="42"/>
                    </a:lnTo>
                    <a:lnTo>
                      <a:pt x="48" y="66"/>
                    </a:lnTo>
                    <a:lnTo>
                      <a:pt x="54" y="90"/>
                    </a:lnTo>
                    <a:lnTo>
                      <a:pt x="54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4910" name="Freeform 126"/>
              <p:cNvSpPr>
                <a:spLocks/>
              </p:cNvSpPr>
              <p:nvPr/>
            </p:nvSpPr>
            <p:spPr bwMode="hidden">
              <a:xfrm>
                <a:off x="5375" y="3246"/>
                <a:ext cx="192" cy="18"/>
              </a:xfrm>
              <a:custGeom>
                <a:avLst/>
                <a:gdLst/>
                <a:ahLst/>
                <a:cxnLst>
                  <a:cxn ang="0">
                    <a:pos x="114" y="12"/>
                  </a:cxn>
                  <a:cxn ang="0">
                    <a:pos x="72" y="6"/>
                  </a:cxn>
                  <a:cxn ang="0">
                    <a:pos x="30" y="0"/>
                  </a:cxn>
                  <a:cxn ang="0">
                    <a:pos x="0" y="0"/>
                  </a:cxn>
                  <a:cxn ang="0">
                    <a:pos x="54" y="12"/>
                  </a:cxn>
                  <a:cxn ang="0">
                    <a:pos x="114" y="18"/>
                  </a:cxn>
                  <a:cxn ang="0">
                    <a:pos x="156" y="18"/>
                  </a:cxn>
                  <a:cxn ang="0">
                    <a:pos x="192" y="12"/>
                  </a:cxn>
                  <a:cxn ang="0">
                    <a:pos x="186" y="0"/>
                  </a:cxn>
                  <a:cxn ang="0">
                    <a:pos x="150" y="6"/>
                  </a:cxn>
                  <a:cxn ang="0">
                    <a:pos x="114" y="12"/>
                  </a:cxn>
                  <a:cxn ang="0">
                    <a:pos x="114" y="12"/>
                  </a:cxn>
                </a:cxnLst>
                <a:rect l="0" t="0" r="r" b="b"/>
                <a:pathLst>
                  <a:path w="192" h="18">
                    <a:moveTo>
                      <a:pt x="114" y="12"/>
                    </a:moveTo>
                    <a:lnTo>
                      <a:pt x="72" y="6"/>
                    </a:lnTo>
                    <a:lnTo>
                      <a:pt x="30" y="0"/>
                    </a:lnTo>
                    <a:lnTo>
                      <a:pt x="0" y="0"/>
                    </a:lnTo>
                    <a:lnTo>
                      <a:pt x="54" y="12"/>
                    </a:lnTo>
                    <a:lnTo>
                      <a:pt x="114" y="18"/>
                    </a:lnTo>
                    <a:lnTo>
                      <a:pt x="156" y="18"/>
                    </a:lnTo>
                    <a:lnTo>
                      <a:pt x="192" y="12"/>
                    </a:lnTo>
                    <a:lnTo>
                      <a:pt x="186" y="0"/>
                    </a:lnTo>
                    <a:lnTo>
                      <a:pt x="150" y="6"/>
                    </a:lnTo>
                    <a:lnTo>
                      <a:pt x="114" y="12"/>
                    </a:lnTo>
                    <a:lnTo>
                      <a:pt x="114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4911" name="Freeform 127"/>
              <p:cNvSpPr>
                <a:spLocks/>
              </p:cNvSpPr>
              <p:nvPr/>
            </p:nvSpPr>
            <p:spPr bwMode="hidden">
              <a:xfrm>
                <a:off x="5304" y="3042"/>
                <a:ext cx="161" cy="186"/>
              </a:xfrm>
              <a:custGeom>
                <a:avLst/>
                <a:gdLst/>
                <a:ahLst/>
                <a:cxnLst>
                  <a:cxn ang="0">
                    <a:pos x="11" y="114"/>
                  </a:cxn>
                  <a:cxn ang="0">
                    <a:pos x="17" y="96"/>
                  </a:cxn>
                  <a:cxn ang="0">
                    <a:pos x="23" y="78"/>
                  </a:cxn>
                  <a:cxn ang="0">
                    <a:pos x="53" y="42"/>
                  </a:cxn>
                  <a:cxn ang="0">
                    <a:pos x="101" y="18"/>
                  </a:cxn>
                  <a:cxn ang="0">
                    <a:pos x="155" y="6"/>
                  </a:cxn>
                  <a:cxn ang="0">
                    <a:pos x="161" y="0"/>
                  </a:cxn>
                  <a:cxn ang="0">
                    <a:pos x="95" y="12"/>
                  </a:cxn>
                  <a:cxn ang="0">
                    <a:pos x="47" y="36"/>
                  </a:cxn>
                  <a:cxn ang="0">
                    <a:pos x="11" y="72"/>
                  </a:cxn>
                  <a:cxn ang="0">
                    <a:pos x="5" y="90"/>
                  </a:cxn>
                  <a:cxn ang="0">
                    <a:pos x="0" y="114"/>
                  </a:cxn>
                  <a:cxn ang="0">
                    <a:pos x="11" y="150"/>
                  </a:cxn>
                  <a:cxn ang="0">
                    <a:pos x="23" y="168"/>
                  </a:cxn>
                  <a:cxn ang="0">
                    <a:pos x="41" y="186"/>
                  </a:cxn>
                  <a:cxn ang="0">
                    <a:pos x="65" y="186"/>
                  </a:cxn>
                  <a:cxn ang="0">
                    <a:pos x="41" y="168"/>
                  </a:cxn>
                  <a:cxn ang="0">
                    <a:pos x="23" y="150"/>
                  </a:cxn>
                  <a:cxn ang="0">
                    <a:pos x="17" y="132"/>
                  </a:cxn>
                  <a:cxn ang="0">
                    <a:pos x="11" y="114"/>
                  </a:cxn>
                  <a:cxn ang="0">
                    <a:pos x="11" y="114"/>
                  </a:cxn>
                </a:cxnLst>
                <a:rect l="0" t="0" r="r" b="b"/>
                <a:pathLst>
                  <a:path w="161" h="186">
                    <a:moveTo>
                      <a:pt x="11" y="114"/>
                    </a:moveTo>
                    <a:lnTo>
                      <a:pt x="17" y="96"/>
                    </a:lnTo>
                    <a:lnTo>
                      <a:pt x="23" y="78"/>
                    </a:lnTo>
                    <a:lnTo>
                      <a:pt x="53" y="42"/>
                    </a:lnTo>
                    <a:lnTo>
                      <a:pt x="101" y="18"/>
                    </a:lnTo>
                    <a:lnTo>
                      <a:pt x="155" y="6"/>
                    </a:lnTo>
                    <a:lnTo>
                      <a:pt x="161" y="0"/>
                    </a:lnTo>
                    <a:lnTo>
                      <a:pt x="95" y="12"/>
                    </a:lnTo>
                    <a:lnTo>
                      <a:pt x="47" y="36"/>
                    </a:lnTo>
                    <a:lnTo>
                      <a:pt x="11" y="72"/>
                    </a:lnTo>
                    <a:lnTo>
                      <a:pt x="5" y="90"/>
                    </a:lnTo>
                    <a:lnTo>
                      <a:pt x="0" y="114"/>
                    </a:lnTo>
                    <a:lnTo>
                      <a:pt x="11" y="150"/>
                    </a:lnTo>
                    <a:lnTo>
                      <a:pt x="23" y="168"/>
                    </a:lnTo>
                    <a:lnTo>
                      <a:pt x="41" y="186"/>
                    </a:lnTo>
                    <a:lnTo>
                      <a:pt x="65" y="186"/>
                    </a:lnTo>
                    <a:lnTo>
                      <a:pt x="41" y="168"/>
                    </a:lnTo>
                    <a:lnTo>
                      <a:pt x="23" y="150"/>
                    </a:lnTo>
                    <a:lnTo>
                      <a:pt x="17" y="132"/>
                    </a:lnTo>
                    <a:lnTo>
                      <a:pt x="11" y="114"/>
                    </a:lnTo>
                    <a:lnTo>
                      <a:pt x="11" y="1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4912" name="Freeform 128"/>
              <p:cNvSpPr>
                <a:spLocks/>
              </p:cNvSpPr>
              <p:nvPr/>
            </p:nvSpPr>
            <p:spPr bwMode="hidden">
              <a:xfrm>
                <a:off x="5489" y="3042"/>
                <a:ext cx="186" cy="210"/>
              </a:xfrm>
              <a:custGeom>
                <a:avLst/>
                <a:gdLst/>
                <a:ahLst/>
                <a:cxnLst>
                  <a:cxn ang="0">
                    <a:pos x="0" y="6"/>
                  </a:cxn>
                  <a:cxn ang="0">
                    <a:pos x="66" y="12"/>
                  </a:cxn>
                  <a:cxn ang="0">
                    <a:pos x="119" y="36"/>
                  </a:cxn>
                  <a:cxn ang="0">
                    <a:pos x="155" y="72"/>
                  </a:cxn>
                  <a:cxn ang="0">
                    <a:pos x="161" y="90"/>
                  </a:cxn>
                  <a:cxn ang="0">
                    <a:pos x="167" y="114"/>
                  </a:cxn>
                  <a:cxn ang="0">
                    <a:pos x="161" y="138"/>
                  </a:cxn>
                  <a:cxn ang="0">
                    <a:pos x="149" y="162"/>
                  </a:cxn>
                  <a:cxn ang="0">
                    <a:pos x="119" y="180"/>
                  </a:cxn>
                  <a:cxn ang="0">
                    <a:pos x="90" y="198"/>
                  </a:cxn>
                  <a:cxn ang="0">
                    <a:pos x="96" y="210"/>
                  </a:cxn>
                  <a:cxn ang="0">
                    <a:pos x="131" y="192"/>
                  </a:cxn>
                  <a:cxn ang="0">
                    <a:pos x="161" y="168"/>
                  </a:cxn>
                  <a:cxn ang="0">
                    <a:pos x="179" y="144"/>
                  </a:cxn>
                  <a:cxn ang="0">
                    <a:pos x="185" y="114"/>
                  </a:cxn>
                  <a:cxn ang="0">
                    <a:pos x="179" y="90"/>
                  </a:cxn>
                  <a:cxn ang="0">
                    <a:pos x="173" y="66"/>
                  </a:cxn>
                  <a:cxn ang="0">
                    <a:pos x="155" y="48"/>
                  </a:cxn>
                  <a:cxn ang="0">
                    <a:pos x="131" y="30"/>
                  </a:cxn>
                  <a:cxn ang="0">
                    <a:pos x="72" y="6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6"/>
                  </a:cxn>
                  <a:cxn ang="0">
                    <a:pos x="0" y="6"/>
                  </a:cxn>
                </a:cxnLst>
                <a:rect l="0" t="0" r="r" b="b"/>
                <a:pathLst>
                  <a:path w="185" h="210">
                    <a:moveTo>
                      <a:pt x="0" y="6"/>
                    </a:moveTo>
                    <a:lnTo>
                      <a:pt x="66" y="12"/>
                    </a:lnTo>
                    <a:lnTo>
                      <a:pt x="119" y="36"/>
                    </a:lnTo>
                    <a:lnTo>
                      <a:pt x="155" y="72"/>
                    </a:lnTo>
                    <a:lnTo>
                      <a:pt x="161" y="90"/>
                    </a:lnTo>
                    <a:lnTo>
                      <a:pt x="167" y="114"/>
                    </a:lnTo>
                    <a:lnTo>
                      <a:pt x="161" y="138"/>
                    </a:lnTo>
                    <a:lnTo>
                      <a:pt x="149" y="162"/>
                    </a:lnTo>
                    <a:lnTo>
                      <a:pt x="119" y="180"/>
                    </a:lnTo>
                    <a:lnTo>
                      <a:pt x="90" y="198"/>
                    </a:lnTo>
                    <a:lnTo>
                      <a:pt x="96" y="210"/>
                    </a:lnTo>
                    <a:lnTo>
                      <a:pt x="131" y="192"/>
                    </a:lnTo>
                    <a:lnTo>
                      <a:pt x="161" y="168"/>
                    </a:lnTo>
                    <a:lnTo>
                      <a:pt x="179" y="144"/>
                    </a:lnTo>
                    <a:lnTo>
                      <a:pt x="185" y="114"/>
                    </a:lnTo>
                    <a:lnTo>
                      <a:pt x="179" y="90"/>
                    </a:lnTo>
                    <a:lnTo>
                      <a:pt x="173" y="66"/>
                    </a:lnTo>
                    <a:lnTo>
                      <a:pt x="155" y="48"/>
                    </a:lnTo>
                    <a:lnTo>
                      <a:pt x="131" y="30"/>
                    </a:lnTo>
                    <a:lnTo>
                      <a:pt x="72" y="6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6"/>
                    </a:lnTo>
                    <a:lnTo>
                      <a:pt x="0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4913" name="Freeform 129"/>
              <p:cNvSpPr>
                <a:spLocks noEditPoints="1"/>
              </p:cNvSpPr>
              <p:nvPr/>
            </p:nvSpPr>
            <p:spPr bwMode="hidden">
              <a:xfrm>
                <a:off x="5345" y="3058"/>
                <a:ext cx="299" cy="186"/>
              </a:xfrm>
              <a:custGeom>
                <a:avLst/>
                <a:gdLst/>
                <a:ahLst/>
                <a:cxnLst>
                  <a:cxn ang="0">
                    <a:pos x="150" y="0"/>
                  </a:cxn>
                  <a:cxn ang="0">
                    <a:pos x="90" y="6"/>
                  </a:cxn>
                  <a:cxn ang="0">
                    <a:pos x="42" y="30"/>
                  </a:cxn>
                  <a:cxn ang="0">
                    <a:pos x="12" y="54"/>
                  </a:cxn>
                  <a:cxn ang="0">
                    <a:pos x="6" y="72"/>
                  </a:cxn>
                  <a:cxn ang="0">
                    <a:pos x="0" y="90"/>
                  </a:cxn>
                  <a:cxn ang="0">
                    <a:pos x="6" y="108"/>
                  </a:cxn>
                  <a:cxn ang="0">
                    <a:pos x="12" y="126"/>
                  </a:cxn>
                  <a:cxn ang="0">
                    <a:pos x="42" y="156"/>
                  </a:cxn>
                  <a:cxn ang="0">
                    <a:pos x="90" y="180"/>
                  </a:cxn>
                  <a:cxn ang="0">
                    <a:pos x="150" y="186"/>
                  </a:cxn>
                  <a:cxn ang="0">
                    <a:pos x="209" y="180"/>
                  </a:cxn>
                  <a:cxn ang="0">
                    <a:pos x="257" y="156"/>
                  </a:cxn>
                  <a:cxn ang="0">
                    <a:pos x="287" y="126"/>
                  </a:cxn>
                  <a:cxn ang="0">
                    <a:pos x="299" y="108"/>
                  </a:cxn>
                  <a:cxn ang="0">
                    <a:pos x="299" y="90"/>
                  </a:cxn>
                  <a:cxn ang="0">
                    <a:pos x="299" y="72"/>
                  </a:cxn>
                  <a:cxn ang="0">
                    <a:pos x="287" y="54"/>
                  </a:cxn>
                  <a:cxn ang="0">
                    <a:pos x="257" y="30"/>
                  </a:cxn>
                  <a:cxn ang="0">
                    <a:pos x="209" y="6"/>
                  </a:cxn>
                  <a:cxn ang="0">
                    <a:pos x="150" y="0"/>
                  </a:cxn>
                  <a:cxn ang="0">
                    <a:pos x="150" y="0"/>
                  </a:cxn>
                  <a:cxn ang="0">
                    <a:pos x="150" y="180"/>
                  </a:cxn>
                  <a:cxn ang="0">
                    <a:pos x="96" y="174"/>
                  </a:cxn>
                  <a:cxn ang="0">
                    <a:pos x="48" y="156"/>
                  </a:cxn>
                  <a:cxn ang="0">
                    <a:pos x="18" y="126"/>
                  </a:cxn>
                  <a:cxn ang="0">
                    <a:pos x="12" y="108"/>
                  </a:cxn>
                  <a:cxn ang="0">
                    <a:pos x="6" y="90"/>
                  </a:cxn>
                  <a:cxn ang="0">
                    <a:pos x="12" y="72"/>
                  </a:cxn>
                  <a:cxn ang="0">
                    <a:pos x="18" y="54"/>
                  </a:cxn>
                  <a:cxn ang="0">
                    <a:pos x="48" y="30"/>
                  </a:cxn>
                  <a:cxn ang="0">
                    <a:pos x="96" y="12"/>
                  </a:cxn>
                  <a:cxn ang="0">
                    <a:pos x="150" y="6"/>
                  </a:cxn>
                  <a:cxn ang="0">
                    <a:pos x="203" y="12"/>
                  </a:cxn>
                  <a:cxn ang="0">
                    <a:pos x="251" y="30"/>
                  </a:cxn>
                  <a:cxn ang="0">
                    <a:pos x="281" y="54"/>
                  </a:cxn>
                  <a:cxn ang="0">
                    <a:pos x="293" y="72"/>
                  </a:cxn>
                  <a:cxn ang="0">
                    <a:pos x="293" y="90"/>
                  </a:cxn>
                  <a:cxn ang="0">
                    <a:pos x="293" y="108"/>
                  </a:cxn>
                  <a:cxn ang="0">
                    <a:pos x="281" y="126"/>
                  </a:cxn>
                  <a:cxn ang="0">
                    <a:pos x="251" y="156"/>
                  </a:cxn>
                  <a:cxn ang="0">
                    <a:pos x="203" y="174"/>
                  </a:cxn>
                  <a:cxn ang="0">
                    <a:pos x="150" y="180"/>
                  </a:cxn>
                  <a:cxn ang="0">
                    <a:pos x="150" y="180"/>
                  </a:cxn>
                </a:cxnLst>
                <a:rect l="0" t="0" r="r" b="b"/>
                <a:pathLst>
                  <a:path w="299" h="186">
                    <a:moveTo>
                      <a:pt x="150" y="0"/>
                    </a:moveTo>
                    <a:lnTo>
                      <a:pt x="90" y="6"/>
                    </a:lnTo>
                    <a:lnTo>
                      <a:pt x="42" y="30"/>
                    </a:lnTo>
                    <a:lnTo>
                      <a:pt x="12" y="54"/>
                    </a:lnTo>
                    <a:lnTo>
                      <a:pt x="6" y="72"/>
                    </a:lnTo>
                    <a:lnTo>
                      <a:pt x="0" y="90"/>
                    </a:lnTo>
                    <a:lnTo>
                      <a:pt x="6" y="108"/>
                    </a:lnTo>
                    <a:lnTo>
                      <a:pt x="12" y="126"/>
                    </a:lnTo>
                    <a:lnTo>
                      <a:pt x="42" y="156"/>
                    </a:lnTo>
                    <a:lnTo>
                      <a:pt x="90" y="180"/>
                    </a:lnTo>
                    <a:lnTo>
                      <a:pt x="150" y="186"/>
                    </a:lnTo>
                    <a:lnTo>
                      <a:pt x="209" y="180"/>
                    </a:lnTo>
                    <a:lnTo>
                      <a:pt x="257" y="156"/>
                    </a:lnTo>
                    <a:lnTo>
                      <a:pt x="287" y="126"/>
                    </a:lnTo>
                    <a:lnTo>
                      <a:pt x="299" y="108"/>
                    </a:lnTo>
                    <a:lnTo>
                      <a:pt x="299" y="90"/>
                    </a:lnTo>
                    <a:lnTo>
                      <a:pt x="299" y="72"/>
                    </a:lnTo>
                    <a:lnTo>
                      <a:pt x="287" y="54"/>
                    </a:lnTo>
                    <a:lnTo>
                      <a:pt x="257" y="30"/>
                    </a:lnTo>
                    <a:lnTo>
                      <a:pt x="209" y="6"/>
                    </a:lnTo>
                    <a:lnTo>
                      <a:pt x="150" y="0"/>
                    </a:lnTo>
                    <a:lnTo>
                      <a:pt x="150" y="0"/>
                    </a:lnTo>
                    <a:close/>
                    <a:moveTo>
                      <a:pt x="150" y="180"/>
                    </a:moveTo>
                    <a:lnTo>
                      <a:pt x="96" y="174"/>
                    </a:lnTo>
                    <a:lnTo>
                      <a:pt x="48" y="156"/>
                    </a:lnTo>
                    <a:lnTo>
                      <a:pt x="18" y="126"/>
                    </a:lnTo>
                    <a:lnTo>
                      <a:pt x="12" y="108"/>
                    </a:lnTo>
                    <a:lnTo>
                      <a:pt x="6" y="90"/>
                    </a:lnTo>
                    <a:lnTo>
                      <a:pt x="12" y="72"/>
                    </a:lnTo>
                    <a:lnTo>
                      <a:pt x="18" y="54"/>
                    </a:lnTo>
                    <a:lnTo>
                      <a:pt x="48" y="30"/>
                    </a:lnTo>
                    <a:lnTo>
                      <a:pt x="96" y="12"/>
                    </a:lnTo>
                    <a:lnTo>
                      <a:pt x="150" y="6"/>
                    </a:lnTo>
                    <a:lnTo>
                      <a:pt x="203" y="12"/>
                    </a:lnTo>
                    <a:lnTo>
                      <a:pt x="251" y="30"/>
                    </a:lnTo>
                    <a:lnTo>
                      <a:pt x="281" y="54"/>
                    </a:lnTo>
                    <a:lnTo>
                      <a:pt x="293" y="72"/>
                    </a:lnTo>
                    <a:lnTo>
                      <a:pt x="293" y="90"/>
                    </a:lnTo>
                    <a:lnTo>
                      <a:pt x="293" y="108"/>
                    </a:lnTo>
                    <a:lnTo>
                      <a:pt x="281" y="126"/>
                    </a:lnTo>
                    <a:lnTo>
                      <a:pt x="251" y="156"/>
                    </a:lnTo>
                    <a:lnTo>
                      <a:pt x="203" y="174"/>
                    </a:lnTo>
                    <a:lnTo>
                      <a:pt x="150" y="180"/>
                    </a:lnTo>
                    <a:lnTo>
                      <a:pt x="150" y="18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grpSp>
            <p:nvGrpSpPr>
              <p:cNvPr id="374914" name="Group 130"/>
              <p:cNvGrpSpPr>
                <a:grpSpLocks/>
              </p:cNvGrpSpPr>
              <p:nvPr/>
            </p:nvGrpSpPr>
            <p:grpSpPr bwMode="auto">
              <a:xfrm>
                <a:off x="5381" y="3085"/>
                <a:ext cx="227" cy="132"/>
                <a:chOff x="5381" y="3085"/>
                <a:chExt cx="227" cy="132"/>
              </a:xfrm>
            </p:grpSpPr>
            <p:sp>
              <p:nvSpPr>
                <p:cNvPr id="374915" name="Oval 131"/>
                <p:cNvSpPr>
                  <a:spLocks noChangeArrowheads="1"/>
                </p:cNvSpPr>
                <p:nvPr userDrawn="1"/>
              </p:nvSpPr>
              <p:spPr bwMode="hidden">
                <a:xfrm>
                  <a:off x="5381" y="3085"/>
                  <a:ext cx="227" cy="13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1"/>
                    </a:gs>
                    <a:gs pos="100000">
                      <a:schemeClr val="accent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 dirty="0"/>
                </a:p>
              </p:txBody>
            </p:sp>
            <p:sp>
              <p:nvSpPr>
                <p:cNvPr id="374916" name="Oval 132"/>
                <p:cNvSpPr>
                  <a:spLocks noChangeArrowheads="1"/>
                </p:cNvSpPr>
                <p:nvPr userDrawn="1"/>
              </p:nvSpPr>
              <p:spPr bwMode="hidden">
                <a:xfrm>
                  <a:off x="5403" y="3099"/>
                  <a:ext cx="182" cy="10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/>
                    </a:gs>
                    <a:gs pos="100000">
                      <a:schemeClr val="bg1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 dirty="0"/>
                </a:p>
              </p:txBody>
            </p:sp>
            <p:sp>
              <p:nvSpPr>
                <p:cNvPr id="374917" name="Oval 133"/>
                <p:cNvSpPr>
                  <a:spLocks noChangeArrowheads="1"/>
                </p:cNvSpPr>
                <p:nvPr userDrawn="1"/>
              </p:nvSpPr>
              <p:spPr bwMode="hidden">
                <a:xfrm>
                  <a:off x="5431" y="3109"/>
                  <a:ext cx="125" cy="8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1"/>
                    </a:gs>
                    <a:gs pos="100000">
                      <a:schemeClr val="accent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 dirty="0"/>
                </a:p>
              </p:txBody>
            </p:sp>
            <p:sp>
              <p:nvSpPr>
                <p:cNvPr id="374918" name="Oval 134"/>
                <p:cNvSpPr>
                  <a:spLocks noChangeArrowheads="1"/>
                </p:cNvSpPr>
                <p:nvPr userDrawn="1"/>
              </p:nvSpPr>
              <p:spPr bwMode="hidden">
                <a:xfrm>
                  <a:off x="5458" y="3125"/>
                  <a:ext cx="73" cy="47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/>
                    </a:gs>
                    <a:gs pos="100000">
                      <a:schemeClr val="bg1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 dirty="0"/>
                </a:p>
              </p:txBody>
            </p:sp>
          </p:grpSp>
        </p:grpSp>
      </p:grpSp>
      <p:sp>
        <p:nvSpPr>
          <p:cNvPr id="374850" name="Rectangle 66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692275"/>
            <a:ext cx="7772400" cy="1736725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74851" name="Rectangle 67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374852" name="Rectangle 68"/>
          <p:cNvSpPr>
            <a:spLocks noGrp="1" noChangeArrowheads="1"/>
          </p:cNvSpPr>
          <p:nvPr>
            <p:ph type="dt" sz="quarter" idx="2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374853" name="Rectangle 69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374854" name="Rectangle 70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95C2A7D6-4EED-467D-A7A9-71ABF3F3CEF1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 sz="4000" baseline="0">
                <a:solidFill>
                  <a:srgbClr val="FFC000"/>
                </a:solidFill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1333500"/>
            <a:ext cx="7680960" cy="5029200"/>
          </a:xfrm>
          <a:prstGeom prst="rect">
            <a:avLst/>
          </a:prstGeom>
        </p:spPr>
        <p:txBody>
          <a:bodyPr/>
          <a:lstStyle>
            <a:lvl1pPr>
              <a:spcBef>
                <a:spcPts val="300"/>
              </a:spcBef>
              <a:buClr>
                <a:srgbClr val="FFC000"/>
              </a:buClr>
              <a:buSzPct val="75000"/>
              <a:buFont typeface="Wingdings" pitchFamily="2" charset="2"/>
              <a:buChar char=""/>
              <a:defRPr sz="2600" baseline="0">
                <a:solidFill>
                  <a:srgbClr val="FFC000"/>
                </a:solidFill>
                <a:effectLst/>
                <a:latin typeface="Calibri" pitchFamily="34" charset="0"/>
              </a:defRPr>
            </a:lvl1pPr>
            <a:lvl2pPr>
              <a:spcBef>
                <a:spcPts val="300"/>
              </a:spcBef>
              <a:buClr>
                <a:srgbClr val="99FF66"/>
              </a:buClr>
              <a:defRPr sz="2400" baseline="0">
                <a:solidFill>
                  <a:schemeClr val="tx1"/>
                </a:solidFill>
                <a:effectLst/>
                <a:latin typeface="Calibri" pitchFamily="34" charset="0"/>
              </a:defRPr>
            </a:lvl2pPr>
            <a:lvl3pPr algn="l">
              <a:spcBef>
                <a:spcPts val="300"/>
              </a:spcBef>
              <a:buClr>
                <a:schemeClr val="tx1">
                  <a:lumMod val="75000"/>
                </a:schemeClr>
              </a:buClr>
              <a:buSzPct val="85000"/>
              <a:defRPr sz="2000" baseline="0">
                <a:solidFill>
                  <a:schemeClr val="tx1">
                    <a:lumMod val="75000"/>
                  </a:schemeClr>
                </a:solidFill>
                <a:effectLst/>
                <a:latin typeface="Calibri" pitchFamily="34" charset="0"/>
              </a:defRPr>
            </a:lvl3pPr>
            <a:lvl4pPr>
              <a:spcBef>
                <a:spcPts val="300"/>
              </a:spcBef>
              <a:defRPr>
                <a:effectLst/>
                <a:latin typeface="Calibri" pitchFamily="34" charset="0"/>
              </a:defRPr>
            </a:lvl4pPr>
            <a:lvl5pPr>
              <a:spcBef>
                <a:spcPts val="300"/>
              </a:spcBef>
              <a:defRPr sz="1800">
                <a:effectLst/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11B1ABC-56ED-4DF6-862C-74E92E4323ED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371600"/>
            <a:ext cx="3840480" cy="5029200"/>
          </a:xfrm>
          <a:prstGeom prst="rect">
            <a:avLst/>
          </a:prstGeom>
        </p:spPr>
        <p:txBody>
          <a:bodyPr/>
          <a:lstStyle>
            <a:lvl1pPr>
              <a:buClr>
                <a:srgbClr val="FFC000"/>
              </a:buClr>
              <a:buFont typeface="Wingdings" pitchFamily="2" charset="2"/>
              <a:buChar char="¤"/>
              <a:defRPr sz="2200">
                <a:latin typeface="Calibri" pitchFamily="34" charset="0"/>
              </a:defRPr>
            </a:lvl1pPr>
            <a:lvl2pPr>
              <a:buClr>
                <a:srgbClr val="FF0000"/>
              </a:buClr>
              <a:defRPr sz="2000">
                <a:latin typeface="Calibri" pitchFamily="34" charset="0"/>
              </a:defRPr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44568" y="1371600"/>
            <a:ext cx="3840480" cy="5029200"/>
          </a:xfrm>
          <a:prstGeom prst="rect">
            <a:avLst/>
          </a:prstGeom>
        </p:spPr>
        <p:txBody>
          <a:bodyPr/>
          <a:lstStyle>
            <a:lvl1pPr>
              <a:buClr>
                <a:srgbClr val="FFC000"/>
              </a:buClr>
              <a:buFont typeface="Wingdings" pitchFamily="2" charset="2"/>
              <a:buChar char="¤"/>
              <a:defRPr sz="2200">
                <a:latin typeface="Calibri" pitchFamily="34" charset="0"/>
              </a:defRPr>
            </a:lvl1pPr>
            <a:lvl2pPr>
              <a:buClr>
                <a:srgbClr val="FF0000"/>
              </a:buClr>
              <a:defRPr sz="2000" baseline="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0800222-773E-44BF-B612-5B8CC13C11C1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4E56BEF-C22D-448A-A90D-BB9D5B0F7FF5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A275013-3495-4873-870C-3D622E7C0812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3784" name="Freeform 24"/>
          <p:cNvSpPr>
            <a:spLocks/>
          </p:cNvSpPr>
          <p:nvPr/>
        </p:nvSpPr>
        <p:spPr bwMode="hidden">
          <a:xfrm>
            <a:off x="6627813" y="6429375"/>
            <a:ext cx="285750" cy="209550"/>
          </a:xfrm>
          <a:custGeom>
            <a:avLst/>
            <a:gdLst/>
            <a:ahLst/>
            <a:cxnLst>
              <a:cxn ang="0">
                <a:pos x="0" y="132"/>
              </a:cxn>
              <a:cxn ang="0">
                <a:pos x="29" y="132"/>
              </a:cxn>
              <a:cxn ang="0">
                <a:pos x="77" y="108"/>
              </a:cxn>
              <a:cxn ang="0">
                <a:pos x="119" y="78"/>
              </a:cxn>
              <a:cxn ang="0">
                <a:pos x="155" y="48"/>
              </a:cxn>
              <a:cxn ang="0">
                <a:pos x="179" y="12"/>
              </a:cxn>
              <a:cxn ang="0">
                <a:pos x="173" y="6"/>
              </a:cxn>
              <a:cxn ang="0">
                <a:pos x="167" y="0"/>
              </a:cxn>
              <a:cxn ang="0">
                <a:pos x="137" y="42"/>
              </a:cxn>
              <a:cxn ang="0">
                <a:pos x="101" y="78"/>
              </a:cxn>
              <a:cxn ang="0">
                <a:pos x="53" y="108"/>
              </a:cxn>
              <a:cxn ang="0">
                <a:pos x="0" y="132"/>
              </a:cxn>
              <a:cxn ang="0">
                <a:pos x="0" y="132"/>
              </a:cxn>
            </a:cxnLst>
            <a:rect l="0" t="0" r="r" b="b"/>
            <a:pathLst>
              <a:path w="179" h="132">
                <a:moveTo>
                  <a:pt x="0" y="132"/>
                </a:moveTo>
                <a:lnTo>
                  <a:pt x="29" y="132"/>
                </a:lnTo>
                <a:lnTo>
                  <a:pt x="77" y="108"/>
                </a:lnTo>
                <a:lnTo>
                  <a:pt x="119" y="78"/>
                </a:lnTo>
                <a:lnTo>
                  <a:pt x="155" y="48"/>
                </a:lnTo>
                <a:lnTo>
                  <a:pt x="179" y="12"/>
                </a:lnTo>
                <a:lnTo>
                  <a:pt x="173" y="6"/>
                </a:lnTo>
                <a:lnTo>
                  <a:pt x="167" y="0"/>
                </a:lnTo>
                <a:lnTo>
                  <a:pt x="137" y="42"/>
                </a:lnTo>
                <a:lnTo>
                  <a:pt x="101" y="78"/>
                </a:lnTo>
                <a:lnTo>
                  <a:pt x="53" y="108"/>
                </a:lnTo>
                <a:lnTo>
                  <a:pt x="0" y="132"/>
                </a:lnTo>
                <a:lnTo>
                  <a:pt x="0" y="132"/>
                </a:lnTo>
                <a:close/>
              </a:path>
            </a:pathLst>
          </a:custGeom>
          <a:gradFill rotWithShape="0">
            <a:gsLst>
              <a:gs pos="0">
                <a:schemeClr val="accent2"/>
              </a:gs>
              <a:gs pos="100000">
                <a:schemeClr val="accent2">
                  <a:gamma/>
                  <a:shade val="87843"/>
                  <a:invGamma/>
                </a:schemeClr>
              </a:gs>
            </a:gsLst>
            <a:lin ang="1890000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grpSp>
        <p:nvGrpSpPr>
          <p:cNvPr id="373837" name="Group 77"/>
          <p:cNvGrpSpPr>
            <a:grpSpLocks/>
          </p:cNvGrpSpPr>
          <p:nvPr/>
        </p:nvGrpSpPr>
        <p:grpSpPr bwMode="auto">
          <a:xfrm>
            <a:off x="3175" y="4267200"/>
            <a:ext cx="9140825" cy="2590800"/>
            <a:chOff x="2" y="2688"/>
            <a:chExt cx="5758" cy="1632"/>
          </a:xfrm>
        </p:grpSpPr>
        <p:sp>
          <p:nvSpPr>
            <p:cNvPr id="373763" name="Freeform 3"/>
            <p:cNvSpPr>
              <a:spLocks/>
            </p:cNvSpPr>
            <p:nvPr/>
          </p:nvSpPr>
          <p:spPr bwMode="hidden">
            <a:xfrm>
              <a:off x="2" y="2688"/>
              <a:ext cx="5758" cy="1632"/>
            </a:xfrm>
            <a:custGeom>
              <a:avLst/>
              <a:gdLst/>
              <a:ahLst/>
              <a:cxnLst>
                <a:cxn ang="0">
                  <a:pos x="5740" y="4316"/>
                </a:cxn>
                <a:cxn ang="0">
                  <a:pos x="0" y="4316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4316"/>
                </a:cxn>
                <a:cxn ang="0">
                  <a:pos x="5740" y="4316"/>
                </a:cxn>
              </a:cxnLst>
              <a:rect l="0" t="0" r="r" b="b"/>
              <a:pathLst>
                <a:path w="5740" h="4316">
                  <a:moveTo>
                    <a:pt x="5740" y="4316"/>
                  </a:moveTo>
                  <a:lnTo>
                    <a:pt x="0" y="4316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4316"/>
                  </a:lnTo>
                  <a:lnTo>
                    <a:pt x="5740" y="431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grpSp>
          <p:nvGrpSpPr>
            <p:cNvPr id="373834" name="Group 74"/>
            <p:cNvGrpSpPr>
              <a:grpSpLocks/>
            </p:cNvGrpSpPr>
            <p:nvPr userDrawn="1"/>
          </p:nvGrpSpPr>
          <p:grpSpPr bwMode="auto">
            <a:xfrm>
              <a:off x="3528" y="3715"/>
              <a:ext cx="792" cy="521"/>
              <a:chOff x="3527" y="3715"/>
              <a:chExt cx="792" cy="521"/>
            </a:xfrm>
          </p:grpSpPr>
          <p:sp>
            <p:nvSpPr>
              <p:cNvPr id="373774" name="Oval 14"/>
              <p:cNvSpPr>
                <a:spLocks noChangeArrowheads="1"/>
              </p:cNvSpPr>
              <p:nvPr/>
            </p:nvSpPr>
            <p:spPr bwMode="hidden">
              <a:xfrm>
                <a:off x="3686" y="3810"/>
                <a:ext cx="532" cy="32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3775" name="Oval 15"/>
              <p:cNvSpPr>
                <a:spLocks noChangeArrowheads="1"/>
              </p:cNvSpPr>
              <p:nvPr/>
            </p:nvSpPr>
            <p:spPr bwMode="hidden">
              <a:xfrm>
                <a:off x="3726" y="3840"/>
                <a:ext cx="452" cy="275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3776" name="Oval 16"/>
              <p:cNvSpPr>
                <a:spLocks noChangeArrowheads="1"/>
              </p:cNvSpPr>
              <p:nvPr/>
            </p:nvSpPr>
            <p:spPr bwMode="hidden">
              <a:xfrm>
                <a:off x="3782" y="3872"/>
                <a:ext cx="344" cy="20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3777" name="Oval 17"/>
              <p:cNvSpPr>
                <a:spLocks noChangeArrowheads="1"/>
              </p:cNvSpPr>
              <p:nvPr/>
            </p:nvSpPr>
            <p:spPr bwMode="hidden">
              <a:xfrm>
                <a:off x="3822" y="3896"/>
                <a:ext cx="262" cy="15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3778" name="Oval 18"/>
              <p:cNvSpPr>
                <a:spLocks noChangeArrowheads="1"/>
              </p:cNvSpPr>
              <p:nvPr/>
            </p:nvSpPr>
            <p:spPr bwMode="hidden">
              <a:xfrm>
                <a:off x="3856" y="3922"/>
                <a:ext cx="192" cy="10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3779" name="Freeform 19"/>
              <p:cNvSpPr>
                <a:spLocks/>
              </p:cNvSpPr>
              <p:nvPr/>
            </p:nvSpPr>
            <p:spPr bwMode="hidden">
              <a:xfrm>
                <a:off x="3575" y="3715"/>
                <a:ext cx="383" cy="161"/>
              </a:xfrm>
              <a:custGeom>
                <a:avLst/>
                <a:gdLst/>
                <a:ahLst/>
                <a:cxnLst>
                  <a:cxn ang="0">
                    <a:pos x="376" y="12"/>
                  </a:cxn>
                  <a:cxn ang="0">
                    <a:pos x="257" y="24"/>
                  </a:cxn>
                  <a:cxn ang="0">
                    <a:pos x="149" y="54"/>
                  </a:cxn>
                  <a:cxn ang="0">
                    <a:pos x="101" y="77"/>
                  </a:cxn>
                  <a:cxn ang="0">
                    <a:pos x="59" y="101"/>
                  </a:cxn>
                  <a:cxn ang="0">
                    <a:pos x="24" y="131"/>
                  </a:cxn>
                  <a:cxn ang="0">
                    <a:pos x="0" y="161"/>
                  </a:cxn>
                  <a:cxn ang="0">
                    <a:pos x="0" y="137"/>
                  </a:cxn>
                  <a:cxn ang="0">
                    <a:pos x="29" y="107"/>
                  </a:cxn>
                  <a:cxn ang="0">
                    <a:pos x="65" y="83"/>
                  </a:cxn>
                  <a:cxn ang="0">
                    <a:pos x="155" y="36"/>
                  </a:cxn>
                  <a:cxn ang="0">
                    <a:pos x="257" y="12"/>
                  </a:cxn>
                  <a:cxn ang="0">
                    <a:pos x="376" y="0"/>
                  </a:cxn>
                  <a:cxn ang="0">
                    <a:pos x="376" y="0"/>
                  </a:cxn>
                  <a:cxn ang="0">
                    <a:pos x="382" y="0"/>
                  </a:cxn>
                  <a:cxn ang="0">
                    <a:pos x="382" y="12"/>
                  </a:cxn>
                  <a:cxn ang="0">
                    <a:pos x="376" y="12"/>
                  </a:cxn>
                  <a:cxn ang="0">
                    <a:pos x="376" y="12"/>
                  </a:cxn>
                  <a:cxn ang="0">
                    <a:pos x="376" y="12"/>
                  </a:cxn>
                </a:cxnLst>
                <a:rect l="0" t="0" r="r" b="b"/>
                <a:pathLst>
                  <a:path w="382" h="161">
                    <a:moveTo>
                      <a:pt x="376" y="12"/>
                    </a:moveTo>
                    <a:lnTo>
                      <a:pt x="257" y="24"/>
                    </a:lnTo>
                    <a:lnTo>
                      <a:pt x="149" y="54"/>
                    </a:lnTo>
                    <a:lnTo>
                      <a:pt x="101" y="77"/>
                    </a:lnTo>
                    <a:lnTo>
                      <a:pt x="59" y="101"/>
                    </a:lnTo>
                    <a:lnTo>
                      <a:pt x="24" y="131"/>
                    </a:lnTo>
                    <a:lnTo>
                      <a:pt x="0" y="161"/>
                    </a:lnTo>
                    <a:lnTo>
                      <a:pt x="0" y="137"/>
                    </a:lnTo>
                    <a:lnTo>
                      <a:pt x="29" y="107"/>
                    </a:lnTo>
                    <a:lnTo>
                      <a:pt x="65" y="83"/>
                    </a:lnTo>
                    <a:lnTo>
                      <a:pt x="155" y="36"/>
                    </a:lnTo>
                    <a:lnTo>
                      <a:pt x="257" y="12"/>
                    </a:lnTo>
                    <a:lnTo>
                      <a:pt x="376" y="0"/>
                    </a:lnTo>
                    <a:lnTo>
                      <a:pt x="376" y="0"/>
                    </a:lnTo>
                    <a:lnTo>
                      <a:pt x="382" y="0"/>
                    </a:lnTo>
                    <a:lnTo>
                      <a:pt x="382" y="12"/>
                    </a:lnTo>
                    <a:lnTo>
                      <a:pt x="376" y="12"/>
                    </a:lnTo>
                    <a:lnTo>
                      <a:pt x="376" y="12"/>
                    </a:lnTo>
                    <a:lnTo>
                      <a:pt x="376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3780" name="Freeform 20"/>
              <p:cNvSpPr>
                <a:spLocks/>
              </p:cNvSpPr>
              <p:nvPr/>
            </p:nvSpPr>
            <p:spPr bwMode="hidden">
              <a:xfrm>
                <a:off x="3695" y="4170"/>
                <a:ext cx="444" cy="66"/>
              </a:xfrm>
              <a:custGeom>
                <a:avLst/>
                <a:gdLst/>
                <a:ahLst/>
                <a:cxnLst>
                  <a:cxn ang="0">
                    <a:pos x="257" y="54"/>
                  </a:cxn>
                  <a:cxn ang="0">
                    <a:pos x="353" y="48"/>
                  </a:cxn>
                  <a:cxn ang="0">
                    <a:pos x="443" y="24"/>
                  </a:cxn>
                  <a:cxn ang="0">
                    <a:pos x="443" y="36"/>
                  </a:cxn>
                  <a:cxn ang="0">
                    <a:pos x="353" y="60"/>
                  </a:cxn>
                  <a:cxn ang="0">
                    <a:pos x="257" y="66"/>
                  </a:cxn>
                  <a:cxn ang="0">
                    <a:pos x="186" y="60"/>
                  </a:cxn>
                  <a:cxn ang="0">
                    <a:pos x="120" y="48"/>
                  </a:cxn>
                  <a:cxn ang="0">
                    <a:pos x="60" y="36"/>
                  </a:cxn>
                  <a:cxn ang="0">
                    <a:pos x="0" y="12"/>
                  </a:cxn>
                  <a:cxn ang="0">
                    <a:pos x="0" y="0"/>
                  </a:cxn>
                  <a:cxn ang="0">
                    <a:pos x="54" y="24"/>
                  </a:cxn>
                  <a:cxn ang="0">
                    <a:pos x="120" y="36"/>
                  </a:cxn>
                  <a:cxn ang="0">
                    <a:pos x="186" y="48"/>
                  </a:cxn>
                  <a:cxn ang="0">
                    <a:pos x="257" y="54"/>
                  </a:cxn>
                  <a:cxn ang="0">
                    <a:pos x="257" y="54"/>
                  </a:cxn>
                </a:cxnLst>
                <a:rect l="0" t="0" r="r" b="b"/>
                <a:pathLst>
                  <a:path w="443" h="66">
                    <a:moveTo>
                      <a:pt x="257" y="54"/>
                    </a:moveTo>
                    <a:lnTo>
                      <a:pt x="353" y="48"/>
                    </a:lnTo>
                    <a:lnTo>
                      <a:pt x="443" y="24"/>
                    </a:lnTo>
                    <a:lnTo>
                      <a:pt x="443" y="36"/>
                    </a:lnTo>
                    <a:lnTo>
                      <a:pt x="353" y="60"/>
                    </a:lnTo>
                    <a:lnTo>
                      <a:pt x="257" y="66"/>
                    </a:lnTo>
                    <a:lnTo>
                      <a:pt x="186" y="60"/>
                    </a:lnTo>
                    <a:lnTo>
                      <a:pt x="120" y="48"/>
                    </a:lnTo>
                    <a:lnTo>
                      <a:pt x="60" y="36"/>
                    </a:lnTo>
                    <a:lnTo>
                      <a:pt x="0" y="12"/>
                    </a:lnTo>
                    <a:lnTo>
                      <a:pt x="0" y="0"/>
                    </a:lnTo>
                    <a:lnTo>
                      <a:pt x="54" y="24"/>
                    </a:lnTo>
                    <a:lnTo>
                      <a:pt x="120" y="36"/>
                    </a:lnTo>
                    <a:lnTo>
                      <a:pt x="186" y="48"/>
                    </a:lnTo>
                    <a:lnTo>
                      <a:pt x="257" y="54"/>
                    </a:lnTo>
                    <a:lnTo>
                      <a:pt x="257" y="5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84706"/>
                      <a:invGamma/>
                    </a:schemeClr>
                  </a:gs>
                  <a:gs pos="100000">
                    <a:schemeClr val="accent2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3781" name="Freeform 21"/>
              <p:cNvSpPr>
                <a:spLocks/>
              </p:cNvSpPr>
              <p:nvPr/>
            </p:nvSpPr>
            <p:spPr bwMode="hidden">
              <a:xfrm>
                <a:off x="3527" y="3906"/>
                <a:ext cx="89" cy="216"/>
              </a:xfrm>
              <a:custGeom>
                <a:avLst/>
                <a:gdLst/>
                <a:ahLst/>
                <a:cxnLst>
                  <a:cxn ang="0">
                    <a:pos x="12" y="66"/>
                  </a:cxn>
                  <a:cxn ang="0">
                    <a:pos x="18" y="108"/>
                  </a:cxn>
                  <a:cxn ang="0">
                    <a:pos x="36" y="144"/>
                  </a:cxn>
                  <a:cxn ang="0">
                    <a:pos x="60" y="180"/>
                  </a:cxn>
                  <a:cxn ang="0">
                    <a:pos x="89" y="216"/>
                  </a:cxn>
                  <a:cxn ang="0">
                    <a:pos x="72" y="216"/>
                  </a:cxn>
                  <a:cxn ang="0">
                    <a:pos x="42" y="180"/>
                  </a:cxn>
                  <a:cxn ang="0">
                    <a:pos x="18" y="144"/>
                  </a:cxn>
                  <a:cxn ang="0">
                    <a:pos x="6" y="108"/>
                  </a:cxn>
                  <a:cxn ang="0">
                    <a:pos x="0" y="66"/>
                  </a:cxn>
                  <a:cxn ang="0">
                    <a:pos x="0" y="30"/>
                  </a:cxn>
                  <a:cxn ang="0">
                    <a:pos x="12" y="0"/>
                  </a:cxn>
                  <a:cxn ang="0">
                    <a:pos x="30" y="0"/>
                  </a:cxn>
                  <a:cxn ang="0">
                    <a:pos x="18" y="30"/>
                  </a:cxn>
                  <a:cxn ang="0">
                    <a:pos x="12" y="66"/>
                  </a:cxn>
                  <a:cxn ang="0">
                    <a:pos x="12" y="66"/>
                  </a:cxn>
                </a:cxnLst>
                <a:rect l="0" t="0" r="r" b="b"/>
                <a:pathLst>
                  <a:path w="89" h="216">
                    <a:moveTo>
                      <a:pt x="12" y="66"/>
                    </a:moveTo>
                    <a:lnTo>
                      <a:pt x="18" y="108"/>
                    </a:lnTo>
                    <a:lnTo>
                      <a:pt x="36" y="144"/>
                    </a:lnTo>
                    <a:lnTo>
                      <a:pt x="60" y="180"/>
                    </a:lnTo>
                    <a:lnTo>
                      <a:pt x="89" y="216"/>
                    </a:lnTo>
                    <a:lnTo>
                      <a:pt x="72" y="216"/>
                    </a:lnTo>
                    <a:lnTo>
                      <a:pt x="42" y="180"/>
                    </a:lnTo>
                    <a:lnTo>
                      <a:pt x="18" y="144"/>
                    </a:lnTo>
                    <a:lnTo>
                      <a:pt x="6" y="108"/>
                    </a:lnTo>
                    <a:lnTo>
                      <a:pt x="0" y="66"/>
                    </a:lnTo>
                    <a:lnTo>
                      <a:pt x="0" y="30"/>
                    </a:lnTo>
                    <a:lnTo>
                      <a:pt x="12" y="0"/>
                    </a:lnTo>
                    <a:lnTo>
                      <a:pt x="30" y="0"/>
                    </a:lnTo>
                    <a:lnTo>
                      <a:pt x="18" y="30"/>
                    </a:lnTo>
                    <a:lnTo>
                      <a:pt x="12" y="66"/>
                    </a:lnTo>
                    <a:lnTo>
                      <a:pt x="12" y="6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3782" name="Freeform 22"/>
              <p:cNvSpPr>
                <a:spLocks/>
              </p:cNvSpPr>
              <p:nvPr/>
            </p:nvSpPr>
            <p:spPr bwMode="hidden">
              <a:xfrm>
                <a:off x="3569" y="3745"/>
                <a:ext cx="750" cy="461"/>
              </a:xfrm>
              <a:custGeom>
                <a:avLst/>
                <a:gdLst/>
                <a:ahLst/>
                <a:cxnLst>
                  <a:cxn ang="0">
                    <a:pos x="382" y="443"/>
                  </a:cxn>
                  <a:cxn ang="0">
                    <a:pos x="311" y="437"/>
                  </a:cxn>
                  <a:cxn ang="0">
                    <a:pos x="245" y="425"/>
                  </a:cxn>
                  <a:cxn ang="0">
                    <a:pos x="185" y="407"/>
                  </a:cxn>
                  <a:cxn ang="0">
                    <a:pos x="131" y="383"/>
                  </a:cxn>
                  <a:cxn ang="0">
                    <a:pos x="83" y="347"/>
                  </a:cxn>
                  <a:cxn ang="0">
                    <a:pos x="53" y="311"/>
                  </a:cxn>
                  <a:cxn ang="0">
                    <a:pos x="30" y="269"/>
                  </a:cxn>
                  <a:cxn ang="0">
                    <a:pos x="24" y="227"/>
                  </a:cxn>
                  <a:cxn ang="0">
                    <a:pos x="30" y="185"/>
                  </a:cxn>
                  <a:cxn ang="0">
                    <a:pos x="53" y="143"/>
                  </a:cxn>
                  <a:cxn ang="0">
                    <a:pos x="83" y="107"/>
                  </a:cxn>
                  <a:cxn ang="0">
                    <a:pos x="131" y="77"/>
                  </a:cxn>
                  <a:cxn ang="0">
                    <a:pos x="185" y="47"/>
                  </a:cxn>
                  <a:cxn ang="0">
                    <a:pos x="245" y="30"/>
                  </a:cxn>
                  <a:cxn ang="0">
                    <a:pos x="311" y="18"/>
                  </a:cxn>
                  <a:cxn ang="0">
                    <a:pos x="382" y="12"/>
                  </a:cxn>
                  <a:cxn ang="0">
                    <a:pos x="478" y="18"/>
                  </a:cxn>
                  <a:cxn ang="0">
                    <a:pos x="562" y="41"/>
                  </a:cxn>
                  <a:cxn ang="0">
                    <a:pos x="562" y="36"/>
                  </a:cxn>
                  <a:cxn ang="0">
                    <a:pos x="562" y="30"/>
                  </a:cxn>
                  <a:cxn ang="0">
                    <a:pos x="478" y="6"/>
                  </a:cxn>
                  <a:cxn ang="0">
                    <a:pos x="382" y="0"/>
                  </a:cxn>
                  <a:cxn ang="0">
                    <a:pos x="305" y="6"/>
                  </a:cxn>
                  <a:cxn ang="0">
                    <a:pos x="233" y="18"/>
                  </a:cxn>
                  <a:cxn ang="0">
                    <a:pos x="167" y="41"/>
                  </a:cxn>
                  <a:cxn ang="0">
                    <a:pos x="113" y="65"/>
                  </a:cxn>
                  <a:cxn ang="0">
                    <a:pos x="65" y="101"/>
                  </a:cxn>
                  <a:cxn ang="0">
                    <a:pos x="30" y="137"/>
                  </a:cxn>
                  <a:cxn ang="0">
                    <a:pos x="6" y="179"/>
                  </a:cxn>
                  <a:cxn ang="0">
                    <a:pos x="0" y="227"/>
                  </a:cxn>
                  <a:cxn ang="0">
                    <a:pos x="6" y="275"/>
                  </a:cxn>
                  <a:cxn ang="0">
                    <a:pos x="30" y="317"/>
                  </a:cxn>
                  <a:cxn ang="0">
                    <a:pos x="65" y="359"/>
                  </a:cxn>
                  <a:cxn ang="0">
                    <a:pos x="113" y="395"/>
                  </a:cxn>
                  <a:cxn ang="0">
                    <a:pos x="167" y="419"/>
                  </a:cxn>
                  <a:cxn ang="0">
                    <a:pos x="233" y="443"/>
                  </a:cxn>
                  <a:cxn ang="0">
                    <a:pos x="305" y="455"/>
                  </a:cxn>
                  <a:cxn ang="0">
                    <a:pos x="382" y="461"/>
                  </a:cxn>
                  <a:cxn ang="0">
                    <a:pos x="448" y="455"/>
                  </a:cxn>
                  <a:cxn ang="0">
                    <a:pos x="508" y="449"/>
                  </a:cxn>
                  <a:cxn ang="0">
                    <a:pos x="609" y="413"/>
                  </a:cxn>
                  <a:cxn ang="0">
                    <a:pos x="657" y="389"/>
                  </a:cxn>
                  <a:cxn ang="0">
                    <a:pos x="693" y="359"/>
                  </a:cxn>
                  <a:cxn ang="0">
                    <a:pos x="723" y="329"/>
                  </a:cxn>
                  <a:cxn ang="0">
                    <a:pos x="747" y="293"/>
                  </a:cxn>
                  <a:cxn ang="0">
                    <a:pos x="741" y="287"/>
                  </a:cxn>
                  <a:cxn ang="0">
                    <a:pos x="729" y="281"/>
                  </a:cxn>
                  <a:cxn ang="0">
                    <a:pos x="711" y="317"/>
                  </a:cxn>
                  <a:cxn ang="0">
                    <a:pos x="681" y="347"/>
                  </a:cxn>
                  <a:cxn ang="0">
                    <a:pos x="645" y="377"/>
                  </a:cxn>
                  <a:cxn ang="0">
                    <a:pos x="604" y="401"/>
                  </a:cxn>
                  <a:cxn ang="0">
                    <a:pos x="502" y="431"/>
                  </a:cxn>
                  <a:cxn ang="0">
                    <a:pos x="442" y="443"/>
                  </a:cxn>
                  <a:cxn ang="0">
                    <a:pos x="382" y="443"/>
                  </a:cxn>
                  <a:cxn ang="0">
                    <a:pos x="382" y="443"/>
                  </a:cxn>
                </a:cxnLst>
                <a:rect l="0" t="0" r="r" b="b"/>
                <a:pathLst>
                  <a:path w="747" h="461">
                    <a:moveTo>
                      <a:pt x="382" y="443"/>
                    </a:moveTo>
                    <a:lnTo>
                      <a:pt x="311" y="437"/>
                    </a:lnTo>
                    <a:lnTo>
                      <a:pt x="245" y="425"/>
                    </a:lnTo>
                    <a:lnTo>
                      <a:pt x="185" y="407"/>
                    </a:lnTo>
                    <a:lnTo>
                      <a:pt x="131" y="383"/>
                    </a:lnTo>
                    <a:lnTo>
                      <a:pt x="83" y="347"/>
                    </a:lnTo>
                    <a:lnTo>
                      <a:pt x="53" y="311"/>
                    </a:lnTo>
                    <a:lnTo>
                      <a:pt x="30" y="269"/>
                    </a:lnTo>
                    <a:lnTo>
                      <a:pt x="24" y="227"/>
                    </a:lnTo>
                    <a:lnTo>
                      <a:pt x="30" y="185"/>
                    </a:lnTo>
                    <a:lnTo>
                      <a:pt x="53" y="143"/>
                    </a:lnTo>
                    <a:lnTo>
                      <a:pt x="83" y="107"/>
                    </a:lnTo>
                    <a:lnTo>
                      <a:pt x="131" y="77"/>
                    </a:lnTo>
                    <a:lnTo>
                      <a:pt x="185" y="47"/>
                    </a:lnTo>
                    <a:lnTo>
                      <a:pt x="245" y="30"/>
                    </a:lnTo>
                    <a:lnTo>
                      <a:pt x="311" y="18"/>
                    </a:lnTo>
                    <a:lnTo>
                      <a:pt x="382" y="12"/>
                    </a:lnTo>
                    <a:lnTo>
                      <a:pt x="478" y="18"/>
                    </a:lnTo>
                    <a:lnTo>
                      <a:pt x="562" y="41"/>
                    </a:lnTo>
                    <a:lnTo>
                      <a:pt x="562" y="36"/>
                    </a:lnTo>
                    <a:lnTo>
                      <a:pt x="562" y="30"/>
                    </a:lnTo>
                    <a:lnTo>
                      <a:pt x="478" y="6"/>
                    </a:lnTo>
                    <a:lnTo>
                      <a:pt x="382" y="0"/>
                    </a:lnTo>
                    <a:lnTo>
                      <a:pt x="305" y="6"/>
                    </a:lnTo>
                    <a:lnTo>
                      <a:pt x="233" y="18"/>
                    </a:lnTo>
                    <a:lnTo>
                      <a:pt x="167" y="41"/>
                    </a:lnTo>
                    <a:lnTo>
                      <a:pt x="113" y="65"/>
                    </a:lnTo>
                    <a:lnTo>
                      <a:pt x="65" y="101"/>
                    </a:lnTo>
                    <a:lnTo>
                      <a:pt x="30" y="137"/>
                    </a:lnTo>
                    <a:lnTo>
                      <a:pt x="6" y="179"/>
                    </a:lnTo>
                    <a:lnTo>
                      <a:pt x="0" y="227"/>
                    </a:lnTo>
                    <a:lnTo>
                      <a:pt x="6" y="275"/>
                    </a:lnTo>
                    <a:lnTo>
                      <a:pt x="30" y="317"/>
                    </a:lnTo>
                    <a:lnTo>
                      <a:pt x="65" y="359"/>
                    </a:lnTo>
                    <a:lnTo>
                      <a:pt x="113" y="395"/>
                    </a:lnTo>
                    <a:lnTo>
                      <a:pt x="167" y="419"/>
                    </a:lnTo>
                    <a:lnTo>
                      <a:pt x="233" y="443"/>
                    </a:lnTo>
                    <a:lnTo>
                      <a:pt x="305" y="455"/>
                    </a:lnTo>
                    <a:lnTo>
                      <a:pt x="382" y="461"/>
                    </a:lnTo>
                    <a:lnTo>
                      <a:pt x="448" y="455"/>
                    </a:lnTo>
                    <a:lnTo>
                      <a:pt x="508" y="449"/>
                    </a:lnTo>
                    <a:lnTo>
                      <a:pt x="609" y="413"/>
                    </a:lnTo>
                    <a:lnTo>
                      <a:pt x="657" y="389"/>
                    </a:lnTo>
                    <a:lnTo>
                      <a:pt x="693" y="359"/>
                    </a:lnTo>
                    <a:lnTo>
                      <a:pt x="723" y="329"/>
                    </a:lnTo>
                    <a:lnTo>
                      <a:pt x="747" y="293"/>
                    </a:lnTo>
                    <a:lnTo>
                      <a:pt x="741" y="287"/>
                    </a:lnTo>
                    <a:lnTo>
                      <a:pt x="729" y="281"/>
                    </a:lnTo>
                    <a:lnTo>
                      <a:pt x="711" y="317"/>
                    </a:lnTo>
                    <a:lnTo>
                      <a:pt x="681" y="347"/>
                    </a:lnTo>
                    <a:lnTo>
                      <a:pt x="645" y="377"/>
                    </a:lnTo>
                    <a:lnTo>
                      <a:pt x="604" y="401"/>
                    </a:lnTo>
                    <a:lnTo>
                      <a:pt x="502" y="431"/>
                    </a:lnTo>
                    <a:lnTo>
                      <a:pt x="442" y="443"/>
                    </a:lnTo>
                    <a:lnTo>
                      <a:pt x="382" y="443"/>
                    </a:lnTo>
                    <a:lnTo>
                      <a:pt x="382" y="443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path path="rect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3783" name="Freeform 23"/>
              <p:cNvSpPr>
                <a:spLocks/>
              </p:cNvSpPr>
              <p:nvPr/>
            </p:nvSpPr>
            <p:spPr bwMode="hidden">
              <a:xfrm>
                <a:off x="4037" y="3721"/>
                <a:ext cx="96" cy="3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8" y="18"/>
                  </a:cxn>
                  <a:cxn ang="0">
                    <a:pos x="96" y="30"/>
                  </a:cxn>
                  <a:cxn ang="0">
                    <a:pos x="96" y="24"/>
                  </a:cxn>
                  <a:cxn ang="0">
                    <a:pos x="96" y="18"/>
                  </a:cxn>
                  <a:cxn ang="0">
                    <a:pos x="48" y="12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96" h="30">
                    <a:moveTo>
                      <a:pt x="0" y="0"/>
                    </a:moveTo>
                    <a:lnTo>
                      <a:pt x="0" y="12"/>
                    </a:lnTo>
                    <a:lnTo>
                      <a:pt x="48" y="18"/>
                    </a:lnTo>
                    <a:lnTo>
                      <a:pt x="96" y="30"/>
                    </a:lnTo>
                    <a:lnTo>
                      <a:pt x="96" y="24"/>
                    </a:lnTo>
                    <a:lnTo>
                      <a:pt x="96" y="18"/>
                    </a:lnTo>
                    <a:lnTo>
                      <a:pt x="48" y="12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3813" name="Oval 53"/>
              <p:cNvSpPr>
                <a:spLocks noChangeArrowheads="1"/>
              </p:cNvSpPr>
              <p:nvPr/>
            </p:nvSpPr>
            <p:spPr bwMode="hidden">
              <a:xfrm>
                <a:off x="3910" y="3948"/>
                <a:ext cx="84" cy="53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 dirty="0"/>
              </a:p>
            </p:txBody>
          </p:sp>
        </p:grpSp>
        <p:grpSp>
          <p:nvGrpSpPr>
            <p:cNvPr id="373833" name="Group 73"/>
            <p:cNvGrpSpPr>
              <a:grpSpLocks/>
            </p:cNvGrpSpPr>
            <p:nvPr userDrawn="1"/>
          </p:nvGrpSpPr>
          <p:grpSpPr bwMode="auto">
            <a:xfrm>
              <a:off x="1776" y="3631"/>
              <a:ext cx="1626" cy="683"/>
              <a:chOff x="1776" y="3631"/>
              <a:chExt cx="1626" cy="683"/>
            </a:xfrm>
          </p:grpSpPr>
          <p:sp>
            <p:nvSpPr>
              <p:cNvPr id="373766" name="Oval 6"/>
              <p:cNvSpPr>
                <a:spLocks noChangeArrowheads="1"/>
              </p:cNvSpPr>
              <p:nvPr/>
            </p:nvSpPr>
            <p:spPr bwMode="hidden">
              <a:xfrm>
                <a:off x="2268" y="3934"/>
                <a:ext cx="638" cy="377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3767" name="Oval 7"/>
              <p:cNvSpPr>
                <a:spLocks noChangeArrowheads="1"/>
              </p:cNvSpPr>
              <p:nvPr/>
            </p:nvSpPr>
            <p:spPr bwMode="hidden">
              <a:xfrm>
                <a:off x="2314" y="3958"/>
                <a:ext cx="543" cy="332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3768" name="Oval 8"/>
              <p:cNvSpPr>
                <a:spLocks noChangeArrowheads="1"/>
              </p:cNvSpPr>
              <p:nvPr/>
            </p:nvSpPr>
            <p:spPr bwMode="hidden">
              <a:xfrm>
                <a:off x="2341" y="3979"/>
                <a:ext cx="501" cy="29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3769" name="Oval 9"/>
              <p:cNvSpPr>
                <a:spLocks noChangeArrowheads="1"/>
              </p:cNvSpPr>
              <p:nvPr/>
            </p:nvSpPr>
            <p:spPr bwMode="hidden">
              <a:xfrm>
                <a:off x="2368" y="3997"/>
                <a:ext cx="444" cy="258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3770" name="Oval 10"/>
              <p:cNvSpPr>
                <a:spLocks noChangeArrowheads="1"/>
              </p:cNvSpPr>
              <p:nvPr/>
            </p:nvSpPr>
            <p:spPr bwMode="hidden">
              <a:xfrm>
                <a:off x="2385" y="4005"/>
                <a:ext cx="413" cy="240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3771" name="Oval 11"/>
              <p:cNvSpPr>
                <a:spLocks noChangeArrowheads="1"/>
              </p:cNvSpPr>
              <p:nvPr/>
            </p:nvSpPr>
            <p:spPr bwMode="hidden">
              <a:xfrm>
                <a:off x="2437" y="4026"/>
                <a:ext cx="306" cy="192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3772" name="Oval 12"/>
              <p:cNvSpPr>
                <a:spLocks noChangeArrowheads="1"/>
              </p:cNvSpPr>
              <p:nvPr/>
            </p:nvSpPr>
            <p:spPr bwMode="hidden">
              <a:xfrm>
                <a:off x="2476" y="4056"/>
                <a:ext cx="227" cy="135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3773" name="Oval 13"/>
              <p:cNvSpPr>
                <a:spLocks noChangeArrowheads="1"/>
              </p:cNvSpPr>
              <p:nvPr/>
            </p:nvSpPr>
            <p:spPr bwMode="hidden">
              <a:xfrm>
                <a:off x="2542" y="4097"/>
                <a:ext cx="90" cy="60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3785" name="Freeform 25"/>
              <p:cNvSpPr>
                <a:spLocks/>
              </p:cNvSpPr>
              <p:nvPr/>
            </p:nvSpPr>
            <p:spPr bwMode="hidden">
              <a:xfrm>
                <a:off x="2585" y="3822"/>
                <a:ext cx="449" cy="186"/>
              </a:xfrm>
              <a:custGeom>
                <a:avLst/>
                <a:gdLst/>
                <a:ahLst/>
                <a:cxnLst>
                  <a:cxn ang="0">
                    <a:pos x="6" y="6"/>
                  </a:cxn>
                  <a:cxn ang="0">
                    <a:pos x="78" y="12"/>
                  </a:cxn>
                  <a:cxn ang="0">
                    <a:pos x="150" y="18"/>
                  </a:cxn>
                  <a:cxn ang="0">
                    <a:pos x="215" y="36"/>
                  </a:cxn>
                  <a:cxn ang="0">
                    <a:pos x="275" y="60"/>
                  </a:cxn>
                  <a:cxn ang="0">
                    <a:pos x="329" y="84"/>
                  </a:cxn>
                  <a:cxn ang="0">
                    <a:pos x="377" y="114"/>
                  </a:cxn>
                  <a:cxn ang="0">
                    <a:pos x="419" y="150"/>
                  </a:cxn>
                  <a:cxn ang="0">
                    <a:pos x="448" y="186"/>
                  </a:cxn>
                  <a:cxn ang="0">
                    <a:pos x="448" y="162"/>
                  </a:cxn>
                  <a:cxn ang="0">
                    <a:pos x="413" y="126"/>
                  </a:cxn>
                  <a:cxn ang="0">
                    <a:pos x="371" y="96"/>
                  </a:cxn>
                  <a:cxn ang="0">
                    <a:pos x="323" y="66"/>
                  </a:cxn>
                  <a:cxn ang="0">
                    <a:pos x="269" y="48"/>
                  </a:cxn>
                  <a:cxn ang="0">
                    <a:pos x="144" y="12"/>
                  </a:cxn>
                  <a:cxn ang="0">
                    <a:pos x="78" y="6"/>
                  </a:cxn>
                  <a:cxn ang="0">
                    <a:pos x="6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6"/>
                  </a:cxn>
                  <a:cxn ang="0">
                    <a:pos x="6" y="6"/>
                  </a:cxn>
                  <a:cxn ang="0">
                    <a:pos x="6" y="6"/>
                  </a:cxn>
                </a:cxnLst>
                <a:rect l="0" t="0" r="r" b="b"/>
                <a:pathLst>
                  <a:path w="448" h="186">
                    <a:moveTo>
                      <a:pt x="6" y="6"/>
                    </a:moveTo>
                    <a:lnTo>
                      <a:pt x="78" y="12"/>
                    </a:lnTo>
                    <a:lnTo>
                      <a:pt x="150" y="18"/>
                    </a:lnTo>
                    <a:lnTo>
                      <a:pt x="215" y="36"/>
                    </a:lnTo>
                    <a:lnTo>
                      <a:pt x="275" y="60"/>
                    </a:lnTo>
                    <a:lnTo>
                      <a:pt x="329" y="84"/>
                    </a:lnTo>
                    <a:lnTo>
                      <a:pt x="377" y="114"/>
                    </a:lnTo>
                    <a:lnTo>
                      <a:pt x="419" y="150"/>
                    </a:lnTo>
                    <a:lnTo>
                      <a:pt x="448" y="186"/>
                    </a:lnTo>
                    <a:lnTo>
                      <a:pt x="448" y="162"/>
                    </a:lnTo>
                    <a:lnTo>
                      <a:pt x="413" y="126"/>
                    </a:lnTo>
                    <a:lnTo>
                      <a:pt x="371" y="96"/>
                    </a:lnTo>
                    <a:lnTo>
                      <a:pt x="323" y="66"/>
                    </a:lnTo>
                    <a:lnTo>
                      <a:pt x="269" y="48"/>
                    </a:lnTo>
                    <a:lnTo>
                      <a:pt x="144" y="12"/>
                    </a:lnTo>
                    <a:lnTo>
                      <a:pt x="78" y="6"/>
                    </a:lnTo>
                    <a:lnTo>
                      <a:pt x="6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6"/>
                    </a:lnTo>
                    <a:lnTo>
                      <a:pt x="6" y="6"/>
                    </a:lnTo>
                    <a:lnTo>
                      <a:pt x="6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3786" name="Freeform 26"/>
              <p:cNvSpPr>
                <a:spLocks/>
              </p:cNvSpPr>
              <p:nvPr/>
            </p:nvSpPr>
            <p:spPr bwMode="hidden">
              <a:xfrm>
                <a:off x="2142" y="3852"/>
                <a:ext cx="892" cy="462"/>
              </a:xfrm>
              <a:custGeom>
                <a:avLst/>
                <a:gdLst/>
                <a:ahLst/>
                <a:cxnLst>
                  <a:cxn ang="0">
                    <a:pos x="23" y="276"/>
                  </a:cxn>
                  <a:cxn ang="0">
                    <a:pos x="29" y="222"/>
                  </a:cxn>
                  <a:cxn ang="0">
                    <a:pos x="59" y="174"/>
                  </a:cxn>
                  <a:cxn ang="0">
                    <a:pos x="95" y="132"/>
                  </a:cxn>
                  <a:cxn ang="0">
                    <a:pos x="149" y="96"/>
                  </a:cxn>
                  <a:cxn ang="0">
                    <a:pos x="209" y="60"/>
                  </a:cxn>
                  <a:cxn ang="0">
                    <a:pos x="281" y="36"/>
                  </a:cxn>
                  <a:cxn ang="0">
                    <a:pos x="364" y="24"/>
                  </a:cxn>
                  <a:cxn ang="0">
                    <a:pos x="448" y="18"/>
                  </a:cxn>
                  <a:cxn ang="0">
                    <a:pos x="532" y="24"/>
                  </a:cxn>
                  <a:cxn ang="0">
                    <a:pos x="609" y="36"/>
                  </a:cxn>
                  <a:cxn ang="0">
                    <a:pos x="681" y="60"/>
                  </a:cxn>
                  <a:cxn ang="0">
                    <a:pos x="741" y="96"/>
                  </a:cxn>
                  <a:cxn ang="0">
                    <a:pos x="795" y="132"/>
                  </a:cxn>
                  <a:cxn ang="0">
                    <a:pos x="831" y="174"/>
                  </a:cxn>
                  <a:cxn ang="0">
                    <a:pos x="861" y="222"/>
                  </a:cxn>
                  <a:cxn ang="0">
                    <a:pos x="867" y="276"/>
                  </a:cxn>
                  <a:cxn ang="0">
                    <a:pos x="855" y="330"/>
                  </a:cxn>
                  <a:cxn ang="0">
                    <a:pos x="831" y="378"/>
                  </a:cxn>
                  <a:cxn ang="0">
                    <a:pos x="783" y="426"/>
                  </a:cxn>
                  <a:cxn ang="0">
                    <a:pos x="723" y="462"/>
                  </a:cxn>
                  <a:cxn ang="0">
                    <a:pos x="765" y="462"/>
                  </a:cxn>
                  <a:cxn ang="0">
                    <a:pos x="819" y="426"/>
                  </a:cxn>
                  <a:cxn ang="0">
                    <a:pos x="855" y="378"/>
                  </a:cxn>
                  <a:cxn ang="0">
                    <a:pos x="884" y="330"/>
                  </a:cxn>
                  <a:cxn ang="0">
                    <a:pos x="890" y="276"/>
                  </a:cxn>
                  <a:cxn ang="0">
                    <a:pos x="884" y="222"/>
                  </a:cxn>
                  <a:cxn ang="0">
                    <a:pos x="855" y="168"/>
                  </a:cxn>
                  <a:cxn ang="0">
                    <a:pos x="813" y="120"/>
                  </a:cxn>
                  <a:cxn ang="0">
                    <a:pos x="759" y="84"/>
                  </a:cxn>
                  <a:cxn ang="0">
                    <a:pos x="693" y="48"/>
                  </a:cxn>
                  <a:cxn ang="0">
                    <a:pos x="621" y="24"/>
                  </a:cxn>
                  <a:cxn ang="0">
                    <a:pos x="538" y="6"/>
                  </a:cxn>
                  <a:cxn ang="0">
                    <a:pos x="448" y="0"/>
                  </a:cxn>
                  <a:cxn ang="0">
                    <a:pos x="358" y="6"/>
                  </a:cxn>
                  <a:cxn ang="0">
                    <a:pos x="275" y="24"/>
                  </a:cxn>
                  <a:cxn ang="0">
                    <a:pos x="197" y="48"/>
                  </a:cxn>
                  <a:cxn ang="0">
                    <a:pos x="131" y="84"/>
                  </a:cxn>
                  <a:cxn ang="0">
                    <a:pos x="77" y="120"/>
                  </a:cxn>
                  <a:cxn ang="0">
                    <a:pos x="35" y="168"/>
                  </a:cxn>
                  <a:cxn ang="0">
                    <a:pos x="12" y="222"/>
                  </a:cxn>
                  <a:cxn ang="0">
                    <a:pos x="0" y="276"/>
                  </a:cxn>
                  <a:cxn ang="0">
                    <a:pos x="6" y="330"/>
                  </a:cxn>
                  <a:cxn ang="0">
                    <a:pos x="35" y="378"/>
                  </a:cxn>
                  <a:cxn ang="0">
                    <a:pos x="71" y="426"/>
                  </a:cxn>
                  <a:cxn ang="0">
                    <a:pos x="125" y="462"/>
                  </a:cxn>
                  <a:cxn ang="0">
                    <a:pos x="167" y="462"/>
                  </a:cxn>
                  <a:cxn ang="0">
                    <a:pos x="107" y="426"/>
                  </a:cxn>
                  <a:cxn ang="0">
                    <a:pos x="59" y="378"/>
                  </a:cxn>
                  <a:cxn ang="0">
                    <a:pos x="35" y="330"/>
                  </a:cxn>
                  <a:cxn ang="0">
                    <a:pos x="23" y="276"/>
                  </a:cxn>
                  <a:cxn ang="0">
                    <a:pos x="23" y="276"/>
                  </a:cxn>
                </a:cxnLst>
                <a:rect l="0" t="0" r="r" b="b"/>
                <a:pathLst>
                  <a:path w="890" h="462">
                    <a:moveTo>
                      <a:pt x="23" y="276"/>
                    </a:moveTo>
                    <a:lnTo>
                      <a:pt x="29" y="222"/>
                    </a:lnTo>
                    <a:lnTo>
                      <a:pt x="59" y="174"/>
                    </a:lnTo>
                    <a:lnTo>
                      <a:pt x="95" y="132"/>
                    </a:lnTo>
                    <a:lnTo>
                      <a:pt x="149" y="96"/>
                    </a:lnTo>
                    <a:lnTo>
                      <a:pt x="209" y="60"/>
                    </a:lnTo>
                    <a:lnTo>
                      <a:pt x="281" y="36"/>
                    </a:lnTo>
                    <a:lnTo>
                      <a:pt x="364" y="24"/>
                    </a:lnTo>
                    <a:lnTo>
                      <a:pt x="448" y="18"/>
                    </a:lnTo>
                    <a:lnTo>
                      <a:pt x="532" y="24"/>
                    </a:lnTo>
                    <a:lnTo>
                      <a:pt x="609" y="36"/>
                    </a:lnTo>
                    <a:lnTo>
                      <a:pt x="681" y="60"/>
                    </a:lnTo>
                    <a:lnTo>
                      <a:pt x="741" y="96"/>
                    </a:lnTo>
                    <a:lnTo>
                      <a:pt x="795" y="132"/>
                    </a:lnTo>
                    <a:lnTo>
                      <a:pt x="831" y="174"/>
                    </a:lnTo>
                    <a:lnTo>
                      <a:pt x="861" y="222"/>
                    </a:lnTo>
                    <a:lnTo>
                      <a:pt x="867" y="276"/>
                    </a:lnTo>
                    <a:lnTo>
                      <a:pt x="855" y="330"/>
                    </a:lnTo>
                    <a:lnTo>
                      <a:pt x="831" y="378"/>
                    </a:lnTo>
                    <a:lnTo>
                      <a:pt x="783" y="426"/>
                    </a:lnTo>
                    <a:lnTo>
                      <a:pt x="723" y="462"/>
                    </a:lnTo>
                    <a:lnTo>
                      <a:pt x="765" y="462"/>
                    </a:lnTo>
                    <a:lnTo>
                      <a:pt x="819" y="426"/>
                    </a:lnTo>
                    <a:lnTo>
                      <a:pt x="855" y="378"/>
                    </a:lnTo>
                    <a:lnTo>
                      <a:pt x="884" y="330"/>
                    </a:lnTo>
                    <a:lnTo>
                      <a:pt x="890" y="276"/>
                    </a:lnTo>
                    <a:lnTo>
                      <a:pt x="884" y="222"/>
                    </a:lnTo>
                    <a:lnTo>
                      <a:pt x="855" y="168"/>
                    </a:lnTo>
                    <a:lnTo>
                      <a:pt x="813" y="120"/>
                    </a:lnTo>
                    <a:lnTo>
                      <a:pt x="759" y="84"/>
                    </a:lnTo>
                    <a:lnTo>
                      <a:pt x="693" y="48"/>
                    </a:lnTo>
                    <a:lnTo>
                      <a:pt x="621" y="24"/>
                    </a:lnTo>
                    <a:lnTo>
                      <a:pt x="538" y="6"/>
                    </a:lnTo>
                    <a:lnTo>
                      <a:pt x="448" y="0"/>
                    </a:lnTo>
                    <a:lnTo>
                      <a:pt x="358" y="6"/>
                    </a:lnTo>
                    <a:lnTo>
                      <a:pt x="275" y="24"/>
                    </a:lnTo>
                    <a:lnTo>
                      <a:pt x="197" y="48"/>
                    </a:lnTo>
                    <a:lnTo>
                      <a:pt x="131" y="84"/>
                    </a:lnTo>
                    <a:lnTo>
                      <a:pt x="77" y="120"/>
                    </a:lnTo>
                    <a:lnTo>
                      <a:pt x="35" y="168"/>
                    </a:lnTo>
                    <a:lnTo>
                      <a:pt x="12" y="222"/>
                    </a:lnTo>
                    <a:lnTo>
                      <a:pt x="0" y="276"/>
                    </a:lnTo>
                    <a:lnTo>
                      <a:pt x="6" y="330"/>
                    </a:lnTo>
                    <a:lnTo>
                      <a:pt x="35" y="378"/>
                    </a:lnTo>
                    <a:lnTo>
                      <a:pt x="71" y="426"/>
                    </a:lnTo>
                    <a:lnTo>
                      <a:pt x="125" y="462"/>
                    </a:lnTo>
                    <a:lnTo>
                      <a:pt x="167" y="462"/>
                    </a:lnTo>
                    <a:lnTo>
                      <a:pt x="107" y="426"/>
                    </a:lnTo>
                    <a:lnTo>
                      <a:pt x="59" y="378"/>
                    </a:lnTo>
                    <a:lnTo>
                      <a:pt x="35" y="330"/>
                    </a:lnTo>
                    <a:lnTo>
                      <a:pt x="23" y="276"/>
                    </a:lnTo>
                    <a:lnTo>
                      <a:pt x="23" y="27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4706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3787" name="Freeform 27"/>
              <p:cNvSpPr>
                <a:spLocks/>
              </p:cNvSpPr>
              <p:nvPr/>
            </p:nvSpPr>
            <p:spPr bwMode="hidden">
              <a:xfrm>
                <a:off x="2082" y="3828"/>
                <a:ext cx="407" cy="486"/>
              </a:xfrm>
              <a:custGeom>
                <a:avLst/>
                <a:gdLst/>
                <a:ahLst/>
                <a:cxnLst>
                  <a:cxn ang="0">
                    <a:pos x="18" y="300"/>
                  </a:cxn>
                  <a:cxn ang="0">
                    <a:pos x="24" y="246"/>
                  </a:cxn>
                  <a:cxn ang="0">
                    <a:pos x="48" y="198"/>
                  </a:cxn>
                  <a:cxn ang="0">
                    <a:pos x="83" y="150"/>
                  </a:cxn>
                  <a:cxn ang="0">
                    <a:pos x="131" y="108"/>
                  </a:cxn>
                  <a:cxn ang="0">
                    <a:pos x="185" y="72"/>
                  </a:cxn>
                  <a:cxn ang="0">
                    <a:pos x="251" y="42"/>
                  </a:cxn>
                  <a:cxn ang="0">
                    <a:pos x="329" y="24"/>
                  </a:cxn>
                  <a:cxn ang="0">
                    <a:pos x="406" y="6"/>
                  </a:cxn>
                  <a:cxn ang="0">
                    <a:pos x="406" y="0"/>
                  </a:cxn>
                  <a:cxn ang="0">
                    <a:pos x="323" y="12"/>
                  </a:cxn>
                  <a:cxn ang="0">
                    <a:pos x="245" y="36"/>
                  </a:cxn>
                  <a:cxn ang="0">
                    <a:pos x="179" y="66"/>
                  </a:cxn>
                  <a:cxn ang="0">
                    <a:pos x="119" y="102"/>
                  </a:cxn>
                  <a:cxn ang="0">
                    <a:pos x="72" y="144"/>
                  </a:cxn>
                  <a:cxn ang="0">
                    <a:pos x="30" y="192"/>
                  </a:cxn>
                  <a:cxn ang="0">
                    <a:pos x="6" y="246"/>
                  </a:cxn>
                  <a:cxn ang="0">
                    <a:pos x="0" y="300"/>
                  </a:cxn>
                  <a:cxn ang="0">
                    <a:pos x="6" y="348"/>
                  </a:cxn>
                  <a:cxn ang="0">
                    <a:pos x="30" y="396"/>
                  </a:cxn>
                  <a:cxn ang="0">
                    <a:pos x="66" y="444"/>
                  </a:cxn>
                  <a:cxn ang="0">
                    <a:pos x="107" y="486"/>
                  </a:cxn>
                  <a:cxn ang="0">
                    <a:pos x="131" y="486"/>
                  </a:cxn>
                  <a:cxn ang="0">
                    <a:pos x="83" y="450"/>
                  </a:cxn>
                  <a:cxn ang="0">
                    <a:pos x="48" y="402"/>
                  </a:cxn>
                  <a:cxn ang="0">
                    <a:pos x="24" y="354"/>
                  </a:cxn>
                  <a:cxn ang="0">
                    <a:pos x="18" y="300"/>
                  </a:cxn>
                  <a:cxn ang="0">
                    <a:pos x="18" y="300"/>
                  </a:cxn>
                </a:cxnLst>
                <a:rect l="0" t="0" r="r" b="b"/>
                <a:pathLst>
                  <a:path w="406" h="486">
                    <a:moveTo>
                      <a:pt x="18" y="300"/>
                    </a:moveTo>
                    <a:lnTo>
                      <a:pt x="24" y="246"/>
                    </a:lnTo>
                    <a:lnTo>
                      <a:pt x="48" y="198"/>
                    </a:lnTo>
                    <a:lnTo>
                      <a:pt x="83" y="150"/>
                    </a:lnTo>
                    <a:lnTo>
                      <a:pt x="131" y="108"/>
                    </a:lnTo>
                    <a:lnTo>
                      <a:pt x="185" y="72"/>
                    </a:lnTo>
                    <a:lnTo>
                      <a:pt x="251" y="42"/>
                    </a:lnTo>
                    <a:lnTo>
                      <a:pt x="329" y="24"/>
                    </a:lnTo>
                    <a:lnTo>
                      <a:pt x="406" y="6"/>
                    </a:lnTo>
                    <a:lnTo>
                      <a:pt x="406" y="0"/>
                    </a:lnTo>
                    <a:lnTo>
                      <a:pt x="323" y="12"/>
                    </a:lnTo>
                    <a:lnTo>
                      <a:pt x="245" y="36"/>
                    </a:lnTo>
                    <a:lnTo>
                      <a:pt x="179" y="66"/>
                    </a:lnTo>
                    <a:lnTo>
                      <a:pt x="119" y="102"/>
                    </a:lnTo>
                    <a:lnTo>
                      <a:pt x="72" y="144"/>
                    </a:lnTo>
                    <a:lnTo>
                      <a:pt x="30" y="192"/>
                    </a:lnTo>
                    <a:lnTo>
                      <a:pt x="6" y="246"/>
                    </a:lnTo>
                    <a:lnTo>
                      <a:pt x="0" y="300"/>
                    </a:lnTo>
                    <a:lnTo>
                      <a:pt x="6" y="348"/>
                    </a:lnTo>
                    <a:lnTo>
                      <a:pt x="30" y="396"/>
                    </a:lnTo>
                    <a:lnTo>
                      <a:pt x="66" y="444"/>
                    </a:lnTo>
                    <a:lnTo>
                      <a:pt x="107" y="486"/>
                    </a:lnTo>
                    <a:lnTo>
                      <a:pt x="131" y="486"/>
                    </a:lnTo>
                    <a:lnTo>
                      <a:pt x="83" y="450"/>
                    </a:lnTo>
                    <a:lnTo>
                      <a:pt x="48" y="402"/>
                    </a:lnTo>
                    <a:lnTo>
                      <a:pt x="24" y="354"/>
                    </a:lnTo>
                    <a:lnTo>
                      <a:pt x="18" y="300"/>
                    </a:lnTo>
                    <a:lnTo>
                      <a:pt x="18" y="30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3788" name="Freeform 28"/>
              <p:cNvSpPr>
                <a:spLocks/>
              </p:cNvSpPr>
              <p:nvPr/>
            </p:nvSpPr>
            <p:spPr bwMode="hidden">
              <a:xfrm>
                <a:off x="2987" y="4044"/>
                <a:ext cx="108" cy="252"/>
              </a:xfrm>
              <a:custGeom>
                <a:avLst/>
                <a:gdLst/>
                <a:ahLst/>
                <a:cxnLst>
                  <a:cxn ang="0">
                    <a:pos x="89" y="84"/>
                  </a:cxn>
                  <a:cxn ang="0">
                    <a:pos x="83" y="132"/>
                  </a:cxn>
                  <a:cxn ang="0">
                    <a:pos x="65" y="174"/>
                  </a:cxn>
                  <a:cxn ang="0">
                    <a:pos x="36" y="216"/>
                  </a:cxn>
                  <a:cxn ang="0">
                    <a:pos x="0" y="252"/>
                  </a:cxn>
                  <a:cxn ang="0">
                    <a:pos x="18" y="252"/>
                  </a:cxn>
                  <a:cxn ang="0">
                    <a:pos x="53" y="216"/>
                  </a:cxn>
                  <a:cxn ang="0">
                    <a:pos x="83" y="174"/>
                  </a:cxn>
                  <a:cxn ang="0">
                    <a:pos x="101" y="132"/>
                  </a:cxn>
                  <a:cxn ang="0">
                    <a:pos x="107" y="84"/>
                  </a:cxn>
                  <a:cxn ang="0">
                    <a:pos x="101" y="42"/>
                  </a:cxn>
                  <a:cxn ang="0">
                    <a:pos x="89" y="0"/>
                  </a:cxn>
                  <a:cxn ang="0">
                    <a:pos x="65" y="0"/>
                  </a:cxn>
                  <a:cxn ang="0">
                    <a:pos x="83" y="42"/>
                  </a:cxn>
                  <a:cxn ang="0">
                    <a:pos x="89" y="84"/>
                  </a:cxn>
                  <a:cxn ang="0">
                    <a:pos x="89" y="84"/>
                  </a:cxn>
                </a:cxnLst>
                <a:rect l="0" t="0" r="r" b="b"/>
                <a:pathLst>
                  <a:path w="107" h="252">
                    <a:moveTo>
                      <a:pt x="89" y="84"/>
                    </a:moveTo>
                    <a:lnTo>
                      <a:pt x="83" y="132"/>
                    </a:lnTo>
                    <a:lnTo>
                      <a:pt x="65" y="174"/>
                    </a:lnTo>
                    <a:lnTo>
                      <a:pt x="36" y="216"/>
                    </a:lnTo>
                    <a:lnTo>
                      <a:pt x="0" y="252"/>
                    </a:lnTo>
                    <a:lnTo>
                      <a:pt x="18" y="252"/>
                    </a:lnTo>
                    <a:lnTo>
                      <a:pt x="53" y="216"/>
                    </a:lnTo>
                    <a:lnTo>
                      <a:pt x="83" y="174"/>
                    </a:lnTo>
                    <a:lnTo>
                      <a:pt x="101" y="132"/>
                    </a:lnTo>
                    <a:lnTo>
                      <a:pt x="107" y="84"/>
                    </a:lnTo>
                    <a:lnTo>
                      <a:pt x="101" y="42"/>
                    </a:lnTo>
                    <a:lnTo>
                      <a:pt x="89" y="0"/>
                    </a:lnTo>
                    <a:lnTo>
                      <a:pt x="65" y="0"/>
                    </a:lnTo>
                    <a:lnTo>
                      <a:pt x="83" y="42"/>
                    </a:lnTo>
                    <a:lnTo>
                      <a:pt x="89" y="84"/>
                    </a:lnTo>
                    <a:lnTo>
                      <a:pt x="89" y="8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1961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3789" name="Freeform 29"/>
              <p:cNvSpPr>
                <a:spLocks/>
              </p:cNvSpPr>
              <p:nvPr/>
            </p:nvSpPr>
            <p:spPr bwMode="hidden">
              <a:xfrm>
                <a:off x="2068" y="3685"/>
                <a:ext cx="835" cy="150"/>
              </a:xfrm>
              <a:custGeom>
                <a:avLst/>
                <a:gdLst/>
                <a:ahLst/>
                <a:cxnLst>
                  <a:cxn ang="0">
                    <a:pos x="518" y="18"/>
                  </a:cxn>
                  <a:cxn ang="0">
                    <a:pos x="597" y="24"/>
                  </a:cxn>
                  <a:cxn ang="0">
                    <a:pos x="682" y="30"/>
                  </a:cxn>
                  <a:cxn ang="0">
                    <a:pos x="755" y="42"/>
                  </a:cxn>
                  <a:cxn ang="0">
                    <a:pos x="828" y="60"/>
                  </a:cxn>
                  <a:cxn ang="0">
                    <a:pos x="835" y="42"/>
                  </a:cxn>
                  <a:cxn ang="0">
                    <a:pos x="761" y="24"/>
                  </a:cxn>
                  <a:cxn ang="0">
                    <a:pos x="688" y="12"/>
                  </a:cxn>
                  <a:cxn ang="0">
                    <a:pos x="603" y="6"/>
                  </a:cxn>
                  <a:cxn ang="0">
                    <a:pos x="518" y="0"/>
                  </a:cxn>
                  <a:cxn ang="0">
                    <a:pos x="372" y="12"/>
                  </a:cxn>
                  <a:cxn ang="0">
                    <a:pos x="232" y="36"/>
                  </a:cxn>
                  <a:cxn ang="0">
                    <a:pos x="110" y="78"/>
                  </a:cxn>
                  <a:cxn ang="0">
                    <a:pos x="0" y="132"/>
                  </a:cxn>
                  <a:cxn ang="0">
                    <a:pos x="19" y="150"/>
                  </a:cxn>
                  <a:cxn ang="0">
                    <a:pos x="122" y="96"/>
                  </a:cxn>
                  <a:cxn ang="0">
                    <a:pos x="244" y="54"/>
                  </a:cxn>
                  <a:cxn ang="0">
                    <a:pos x="378" y="30"/>
                  </a:cxn>
                  <a:cxn ang="0">
                    <a:pos x="518" y="18"/>
                  </a:cxn>
                  <a:cxn ang="0">
                    <a:pos x="518" y="18"/>
                  </a:cxn>
                </a:cxnLst>
                <a:rect l="0" t="0" r="r" b="b"/>
                <a:pathLst>
                  <a:path w="835" h="150">
                    <a:moveTo>
                      <a:pt x="518" y="18"/>
                    </a:moveTo>
                    <a:lnTo>
                      <a:pt x="597" y="24"/>
                    </a:lnTo>
                    <a:lnTo>
                      <a:pt x="682" y="30"/>
                    </a:lnTo>
                    <a:lnTo>
                      <a:pt x="755" y="42"/>
                    </a:lnTo>
                    <a:lnTo>
                      <a:pt x="828" y="60"/>
                    </a:lnTo>
                    <a:lnTo>
                      <a:pt x="835" y="42"/>
                    </a:lnTo>
                    <a:lnTo>
                      <a:pt x="761" y="24"/>
                    </a:lnTo>
                    <a:lnTo>
                      <a:pt x="688" y="12"/>
                    </a:lnTo>
                    <a:lnTo>
                      <a:pt x="603" y="6"/>
                    </a:lnTo>
                    <a:lnTo>
                      <a:pt x="518" y="0"/>
                    </a:lnTo>
                    <a:lnTo>
                      <a:pt x="372" y="12"/>
                    </a:lnTo>
                    <a:lnTo>
                      <a:pt x="232" y="36"/>
                    </a:lnTo>
                    <a:lnTo>
                      <a:pt x="110" y="78"/>
                    </a:lnTo>
                    <a:lnTo>
                      <a:pt x="0" y="132"/>
                    </a:lnTo>
                    <a:lnTo>
                      <a:pt x="19" y="150"/>
                    </a:lnTo>
                    <a:lnTo>
                      <a:pt x="122" y="96"/>
                    </a:lnTo>
                    <a:lnTo>
                      <a:pt x="244" y="54"/>
                    </a:lnTo>
                    <a:lnTo>
                      <a:pt x="378" y="30"/>
                    </a:lnTo>
                    <a:lnTo>
                      <a:pt x="518" y="18"/>
                    </a:lnTo>
                    <a:lnTo>
                      <a:pt x="518" y="18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3790" name="Freeform 30"/>
              <p:cNvSpPr>
                <a:spLocks/>
              </p:cNvSpPr>
              <p:nvPr/>
            </p:nvSpPr>
            <p:spPr bwMode="hidden">
              <a:xfrm>
                <a:off x="1867" y="3853"/>
                <a:ext cx="171" cy="461"/>
              </a:xfrm>
              <a:custGeom>
                <a:avLst/>
                <a:gdLst/>
                <a:ahLst/>
                <a:cxnLst>
                  <a:cxn ang="0">
                    <a:pos x="31" y="263"/>
                  </a:cxn>
                  <a:cxn ang="0">
                    <a:pos x="43" y="191"/>
                  </a:cxn>
                  <a:cxn ang="0">
                    <a:pos x="67" y="131"/>
                  </a:cxn>
                  <a:cxn ang="0">
                    <a:pos x="116" y="72"/>
                  </a:cxn>
                  <a:cxn ang="0">
                    <a:pos x="171" y="18"/>
                  </a:cxn>
                  <a:cxn ang="0">
                    <a:pos x="153" y="0"/>
                  </a:cxn>
                  <a:cxn ang="0">
                    <a:pos x="86" y="60"/>
                  </a:cxn>
                  <a:cxn ang="0">
                    <a:pos x="43" y="120"/>
                  </a:cxn>
                  <a:cxn ang="0">
                    <a:pos x="13" y="191"/>
                  </a:cxn>
                  <a:cxn ang="0">
                    <a:pos x="0" y="263"/>
                  </a:cxn>
                  <a:cxn ang="0">
                    <a:pos x="6" y="317"/>
                  </a:cxn>
                  <a:cxn ang="0">
                    <a:pos x="25" y="365"/>
                  </a:cxn>
                  <a:cxn ang="0">
                    <a:pos x="49" y="413"/>
                  </a:cxn>
                  <a:cxn ang="0">
                    <a:pos x="86" y="461"/>
                  </a:cxn>
                  <a:cxn ang="0">
                    <a:pos x="122" y="461"/>
                  </a:cxn>
                  <a:cxn ang="0">
                    <a:pos x="86" y="413"/>
                  </a:cxn>
                  <a:cxn ang="0">
                    <a:pos x="55" y="365"/>
                  </a:cxn>
                  <a:cxn ang="0">
                    <a:pos x="37" y="317"/>
                  </a:cxn>
                  <a:cxn ang="0">
                    <a:pos x="31" y="263"/>
                  </a:cxn>
                  <a:cxn ang="0">
                    <a:pos x="31" y="263"/>
                  </a:cxn>
                </a:cxnLst>
                <a:rect l="0" t="0" r="r" b="b"/>
                <a:pathLst>
                  <a:path w="171" h="461">
                    <a:moveTo>
                      <a:pt x="31" y="263"/>
                    </a:moveTo>
                    <a:lnTo>
                      <a:pt x="43" y="191"/>
                    </a:lnTo>
                    <a:lnTo>
                      <a:pt x="67" y="131"/>
                    </a:lnTo>
                    <a:lnTo>
                      <a:pt x="116" y="72"/>
                    </a:lnTo>
                    <a:lnTo>
                      <a:pt x="171" y="18"/>
                    </a:lnTo>
                    <a:lnTo>
                      <a:pt x="153" y="0"/>
                    </a:lnTo>
                    <a:lnTo>
                      <a:pt x="86" y="60"/>
                    </a:lnTo>
                    <a:lnTo>
                      <a:pt x="43" y="120"/>
                    </a:lnTo>
                    <a:lnTo>
                      <a:pt x="13" y="191"/>
                    </a:lnTo>
                    <a:lnTo>
                      <a:pt x="0" y="263"/>
                    </a:lnTo>
                    <a:lnTo>
                      <a:pt x="6" y="317"/>
                    </a:lnTo>
                    <a:lnTo>
                      <a:pt x="25" y="365"/>
                    </a:lnTo>
                    <a:lnTo>
                      <a:pt x="49" y="413"/>
                    </a:lnTo>
                    <a:lnTo>
                      <a:pt x="86" y="461"/>
                    </a:lnTo>
                    <a:lnTo>
                      <a:pt x="122" y="461"/>
                    </a:lnTo>
                    <a:lnTo>
                      <a:pt x="86" y="413"/>
                    </a:lnTo>
                    <a:lnTo>
                      <a:pt x="55" y="365"/>
                    </a:lnTo>
                    <a:lnTo>
                      <a:pt x="37" y="317"/>
                    </a:lnTo>
                    <a:lnTo>
                      <a:pt x="31" y="263"/>
                    </a:lnTo>
                    <a:lnTo>
                      <a:pt x="31" y="263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3791" name="Freeform 31"/>
              <p:cNvSpPr>
                <a:spLocks/>
              </p:cNvSpPr>
              <p:nvPr/>
            </p:nvSpPr>
            <p:spPr bwMode="hidden">
              <a:xfrm>
                <a:off x="2951" y="3751"/>
                <a:ext cx="360" cy="563"/>
              </a:xfrm>
              <a:custGeom>
                <a:avLst/>
                <a:gdLst/>
                <a:ahLst/>
                <a:cxnLst>
                  <a:cxn ang="0">
                    <a:pos x="360" y="365"/>
                  </a:cxn>
                  <a:cxn ang="0">
                    <a:pos x="353" y="305"/>
                  </a:cxn>
                  <a:cxn ang="0">
                    <a:pos x="335" y="251"/>
                  </a:cxn>
                  <a:cxn ang="0">
                    <a:pos x="305" y="204"/>
                  </a:cxn>
                  <a:cxn ang="0">
                    <a:pos x="262" y="156"/>
                  </a:cxn>
                  <a:cxn ang="0">
                    <a:pos x="213" y="108"/>
                  </a:cxn>
                  <a:cxn ang="0">
                    <a:pos x="159" y="66"/>
                  </a:cxn>
                  <a:cxn ang="0">
                    <a:pos x="92" y="30"/>
                  </a:cxn>
                  <a:cxn ang="0">
                    <a:pos x="19" y="0"/>
                  </a:cxn>
                  <a:cxn ang="0">
                    <a:pos x="0" y="12"/>
                  </a:cxn>
                  <a:cxn ang="0">
                    <a:pos x="67" y="42"/>
                  </a:cxn>
                  <a:cxn ang="0">
                    <a:pos x="134" y="78"/>
                  </a:cxn>
                  <a:cxn ang="0">
                    <a:pos x="189" y="114"/>
                  </a:cxn>
                  <a:cxn ang="0">
                    <a:pos x="238" y="162"/>
                  </a:cxn>
                  <a:cxn ang="0">
                    <a:pos x="274" y="210"/>
                  </a:cxn>
                  <a:cxn ang="0">
                    <a:pos x="299" y="257"/>
                  </a:cxn>
                  <a:cxn ang="0">
                    <a:pos x="317" y="311"/>
                  </a:cxn>
                  <a:cxn ang="0">
                    <a:pos x="323" y="365"/>
                  </a:cxn>
                  <a:cxn ang="0">
                    <a:pos x="317" y="419"/>
                  </a:cxn>
                  <a:cxn ang="0">
                    <a:pos x="299" y="467"/>
                  </a:cxn>
                  <a:cxn ang="0">
                    <a:pos x="274" y="515"/>
                  </a:cxn>
                  <a:cxn ang="0">
                    <a:pos x="238" y="563"/>
                  </a:cxn>
                  <a:cxn ang="0">
                    <a:pos x="268" y="563"/>
                  </a:cxn>
                  <a:cxn ang="0">
                    <a:pos x="311" y="515"/>
                  </a:cxn>
                  <a:cxn ang="0">
                    <a:pos x="335" y="467"/>
                  </a:cxn>
                  <a:cxn ang="0">
                    <a:pos x="353" y="419"/>
                  </a:cxn>
                  <a:cxn ang="0">
                    <a:pos x="360" y="365"/>
                  </a:cxn>
                  <a:cxn ang="0">
                    <a:pos x="360" y="365"/>
                  </a:cxn>
                </a:cxnLst>
                <a:rect l="0" t="0" r="r" b="b"/>
                <a:pathLst>
                  <a:path w="360" h="563">
                    <a:moveTo>
                      <a:pt x="360" y="365"/>
                    </a:moveTo>
                    <a:lnTo>
                      <a:pt x="353" y="305"/>
                    </a:lnTo>
                    <a:lnTo>
                      <a:pt x="335" y="251"/>
                    </a:lnTo>
                    <a:lnTo>
                      <a:pt x="305" y="204"/>
                    </a:lnTo>
                    <a:lnTo>
                      <a:pt x="262" y="156"/>
                    </a:lnTo>
                    <a:lnTo>
                      <a:pt x="213" y="108"/>
                    </a:lnTo>
                    <a:lnTo>
                      <a:pt x="159" y="66"/>
                    </a:lnTo>
                    <a:lnTo>
                      <a:pt x="92" y="30"/>
                    </a:lnTo>
                    <a:lnTo>
                      <a:pt x="19" y="0"/>
                    </a:lnTo>
                    <a:lnTo>
                      <a:pt x="0" y="12"/>
                    </a:lnTo>
                    <a:lnTo>
                      <a:pt x="67" y="42"/>
                    </a:lnTo>
                    <a:lnTo>
                      <a:pt x="134" y="78"/>
                    </a:lnTo>
                    <a:lnTo>
                      <a:pt x="189" y="114"/>
                    </a:lnTo>
                    <a:lnTo>
                      <a:pt x="238" y="162"/>
                    </a:lnTo>
                    <a:lnTo>
                      <a:pt x="274" y="210"/>
                    </a:lnTo>
                    <a:lnTo>
                      <a:pt x="299" y="257"/>
                    </a:lnTo>
                    <a:lnTo>
                      <a:pt x="317" y="311"/>
                    </a:lnTo>
                    <a:lnTo>
                      <a:pt x="323" y="365"/>
                    </a:lnTo>
                    <a:lnTo>
                      <a:pt x="317" y="419"/>
                    </a:lnTo>
                    <a:lnTo>
                      <a:pt x="299" y="467"/>
                    </a:lnTo>
                    <a:lnTo>
                      <a:pt x="274" y="515"/>
                    </a:lnTo>
                    <a:lnTo>
                      <a:pt x="238" y="563"/>
                    </a:lnTo>
                    <a:lnTo>
                      <a:pt x="268" y="563"/>
                    </a:lnTo>
                    <a:lnTo>
                      <a:pt x="311" y="515"/>
                    </a:lnTo>
                    <a:lnTo>
                      <a:pt x="335" y="467"/>
                    </a:lnTo>
                    <a:lnTo>
                      <a:pt x="353" y="419"/>
                    </a:lnTo>
                    <a:lnTo>
                      <a:pt x="360" y="365"/>
                    </a:lnTo>
                    <a:lnTo>
                      <a:pt x="360" y="36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3792" name="Freeform 32"/>
              <p:cNvSpPr>
                <a:spLocks/>
              </p:cNvSpPr>
              <p:nvPr/>
            </p:nvSpPr>
            <p:spPr bwMode="hidden">
              <a:xfrm>
                <a:off x="2318" y="3631"/>
                <a:ext cx="1078" cy="425"/>
              </a:xfrm>
              <a:custGeom>
                <a:avLst/>
                <a:gdLst/>
                <a:ahLst/>
                <a:cxnLst>
                  <a:cxn ang="0">
                    <a:pos x="1053" y="425"/>
                  </a:cxn>
                  <a:cxn ang="0">
                    <a:pos x="1078" y="419"/>
                  </a:cxn>
                  <a:cxn ang="0">
                    <a:pos x="1066" y="377"/>
                  </a:cxn>
                  <a:cxn ang="0">
                    <a:pos x="1047" y="336"/>
                  </a:cxn>
                  <a:cxn ang="0">
                    <a:pos x="986" y="252"/>
                  </a:cxn>
                  <a:cxn ang="0">
                    <a:pos x="907" y="180"/>
                  </a:cxn>
                  <a:cxn ang="0">
                    <a:pos x="810" y="120"/>
                  </a:cxn>
                  <a:cxn ang="0">
                    <a:pos x="694" y="72"/>
                  </a:cxn>
                  <a:cxn ang="0">
                    <a:pos x="560" y="30"/>
                  </a:cxn>
                  <a:cxn ang="0">
                    <a:pos x="420" y="6"/>
                  </a:cxn>
                  <a:cxn ang="0">
                    <a:pos x="268" y="0"/>
                  </a:cxn>
                  <a:cxn ang="0">
                    <a:pos x="134" y="6"/>
                  </a:cxn>
                  <a:cxn ang="0">
                    <a:pos x="0" y="24"/>
                  </a:cxn>
                  <a:cxn ang="0">
                    <a:pos x="12" y="36"/>
                  </a:cxn>
                  <a:cxn ang="0">
                    <a:pos x="134" y="18"/>
                  </a:cxn>
                  <a:cxn ang="0">
                    <a:pos x="268" y="12"/>
                  </a:cxn>
                  <a:cxn ang="0">
                    <a:pos x="420" y="18"/>
                  </a:cxn>
                  <a:cxn ang="0">
                    <a:pos x="554" y="42"/>
                  </a:cxn>
                  <a:cxn ang="0">
                    <a:pos x="682" y="84"/>
                  </a:cxn>
                  <a:cxn ang="0">
                    <a:pos x="798" y="132"/>
                  </a:cxn>
                  <a:cxn ang="0">
                    <a:pos x="895" y="192"/>
                  </a:cxn>
                  <a:cxn ang="0">
                    <a:pos x="968" y="264"/>
                  </a:cxn>
                  <a:cxn ang="0">
                    <a:pos x="999" y="300"/>
                  </a:cxn>
                  <a:cxn ang="0">
                    <a:pos x="1023" y="342"/>
                  </a:cxn>
                  <a:cxn ang="0">
                    <a:pos x="1041" y="383"/>
                  </a:cxn>
                  <a:cxn ang="0">
                    <a:pos x="1053" y="425"/>
                  </a:cxn>
                  <a:cxn ang="0">
                    <a:pos x="1053" y="425"/>
                  </a:cxn>
                </a:cxnLst>
                <a:rect l="0" t="0" r="r" b="b"/>
                <a:pathLst>
                  <a:path w="1078" h="425">
                    <a:moveTo>
                      <a:pt x="1053" y="425"/>
                    </a:moveTo>
                    <a:lnTo>
                      <a:pt x="1078" y="419"/>
                    </a:lnTo>
                    <a:lnTo>
                      <a:pt x="1066" y="377"/>
                    </a:lnTo>
                    <a:lnTo>
                      <a:pt x="1047" y="336"/>
                    </a:lnTo>
                    <a:lnTo>
                      <a:pt x="986" y="252"/>
                    </a:lnTo>
                    <a:lnTo>
                      <a:pt x="907" y="180"/>
                    </a:lnTo>
                    <a:lnTo>
                      <a:pt x="810" y="120"/>
                    </a:lnTo>
                    <a:lnTo>
                      <a:pt x="694" y="72"/>
                    </a:lnTo>
                    <a:lnTo>
                      <a:pt x="560" y="30"/>
                    </a:lnTo>
                    <a:lnTo>
                      <a:pt x="420" y="6"/>
                    </a:lnTo>
                    <a:lnTo>
                      <a:pt x="268" y="0"/>
                    </a:lnTo>
                    <a:lnTo>
                      <a:pt x="134" y="6"/>
                    </a:lnTo>
                    <a:lnTo>
                      <a:pt x="0" y="24"/>
                    </a:lnTo>
                    <a:lnTo>
                      <a:pt x="12" y="36"/>
                    </a:lnTo>
                    <a:lnTo>
                      <a:pt x="134" y="18"/>
                    </a:lnTo>
                    <a:lnTo>
                      <a:pt x="268" y="12"/>
                    </a:lnTo>
                    <a:lnTo>
                      <a:pt x="420" y="18"/>
                    </a:lnTo>
                    <a:lnTo>
                      <a:pt x="554" y="42"/>
                    </a:lnTo>
                    <a:lnTo>
                      <a:pt x="682" y="84"/>
                    </a:lnTo>
                    <a:lnTo>
                      <a:pt x="798" y="132"/>
                    </a:lnTo>
                    <a:lnTo>
                      <a:pt x="895" y="192"/>
                    </a:lnTo>
                    <a:lnTo>
                      <a:pt x="968" y="264"/>
                    </a:lnTo>
                    <a:lnTo>
                      <a:pt x="999" y="300"/>
                    </a:lnTo>
                    <a:lnTo>
                      <a:pt x="1023" y="342"/>
                    </a:lnTo>
                    <a:lnTo>
                      <a:pt x="1041" y="383"/>
                    </a:lnTo>
                    <a:lnTo>
                      <a:pt x="1053" y="425"/>
                    </a:lnTo>
                    <a:lnTo>
                      <a:pt x="1053" y="42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3793" name="Freeform 33"/>
              <p:cNvSpPr>
                <a:spLocks/>
              </p:cNvSpPr>
              <p:nvPr/>
            </p:nvSpPr>
            <p:spPr bwMode="hidden">
              <a:xfrm>
                <a:off x="3304" y="4080"/>
                <a:ext cx="98" cy="234"/>
              </a:xfrm>
              <a:custGeom>
                <a:avLst/>
                <a:gdLst/>
                <a:ahLst/>
                <a:cxnLst>
                  <a:cxn ang="0">
                    <a:pos x="0" y="234"/>
                  </a:cxn>
                  <a:cxn ang="0">
                    <a:pos x="25" y="234"/>
                  </a:cxn>
                  <a:cxn ang="0">
                    <a:pos x="55" y="186"/>
                  </a:cxn>
                  <a:cxn ang="0">
                    <a:pos x="80" y="138"/>
                  </a:cxn>
                  <a:cxn ang="0">
                    <a:pos x="92" y="90"/>
                  </a:cxn>
                  <a:cxn ang="0">
                    <a:pos x="98" y="36"/>
                  </a:cxn>
                  <a:cxn ang="0">
                    <a:pos x="98" y="0"/>
                  </a:cxn>
                  <a:cxn ang="0">
                    <a:pos x="74" y="0"/>
                  </a:cxn>
                  <a:cxn ang="0">
                    <a:pos x="74" y="36"/>
                  </a:cxn>
                  <a:cxn ang="0">
                    <a:pos x="67" y="90"/>
                  </a:cxn>
                  <a:cxn ang="0">
                    <a:pos x="55" y="138"/>
                  </a:cxn>
                  <a:cxn ang="0">
                    <a:pos x="31" y="186"/>
                  </a:cxn>
                  <a:cxn ang="0">
                    <a:pos x="0" y="234"/>
                  </a:cxn>
                  <a:cxn ang="0">
                    <a:pos x="0" y="234"/>
                  </a:cxn>
                </a:cxnLst>
                <a:rect l="0" t="0" r="r" b="b"/>
                <a:pathLst>
                  <a:path w="98" h="234">
                    <a:moveTo>
                      <a:pt x="0" y="234"/>
                    </a:moveTo>
                    <a:lnTo>
                      <a:pt x="25" y="234"/>
                    </a:lnTo>
                    <a:lnTo>
                      <a:pt x="55" y="186"/>
                    </a:lnTo>
                    <a:lnTo>
                      <a:pt x="80" y="138"/>
                    </a:lnTo>
                    <a:lnTo>
                      <a:pt x="92" y="90"/>
                    </a:lnTo>
                    <a:lnTo>
                      <a:pt x="98" y="36"/>
                    </a:lnTo>
                    <a:lnTo>
                      <a:pt x="98" y="0"/>
                    </a:lnTo>
                    <a:lnTo>
                      <a:pt x="74" y="0"/>
                    </a:lnTo>
                    <a:lnTo>
                      <a:pt x="74" y="36"/>
                    </a:lnTo>
                    <a:lnTo>
                      <a:pt x="67" y="90"/>
                    </a:lnTo>
                    <a:lnTo>
                      <a:pt x="55" y="138"/>
                    </a:lnTo>
                    <a:lnTo>
                      <a:pt x="31" y="186"/>
                    </a:lnTo>
                    <a:lnTo>
                      <a:pt x="0" y="234"/>
                    </a:lnTo>
                    <a:lnTo>
                      <a:pt x="0" y="23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3794" name="Freeform 34"/>
              <p:cNvSpPr>
                <a:spLocks/>
              </p:cNvSpPr>
              <p:nvPr/>
            </p:nvSpPr>
            <p:spPr bwMode="hidden">
              <a:xfrm>
                <a:off x="1776" y="3673"/>
                <a:ext cx="481" cy="641"/>
              </a:xfrm>
              <a:custGeom>
                <a:avLst/>
                <a:gdLst/>
                <a:ahLst/>
                <a:cxnLst>
                  <a:cxn ang="0">
                    <a:pos x="18" y="443"/>
                  </a:cxn>
                  <a:cxn ang="0">
                    <a:pos x="24" y="371"/>
                  </a:cxn>
                  <a:cxn ang="0">
                    <a:pos x="55" y="305"/>
                  </a:cxn>
                  <a:cxn ang="0">
                    <a:pos x="91" y="246"/>
                  </a:cxn>
                  <a:cxn ang="0">
                    <a:pos x="146" y="186"/>
                  </a:cxn>
                  <a:cxn ang="0">
                    <a:pos x="213" y="132"/>
                  </a:cxn>
                  <a:cxn ang="0">
                    <a:pos x="292" y="84"/>
                  </a:cxn>
                  <a:cxn ang="0">
                    <a:pos x="384" y="48"/>
                  </a:cxn>
                  <a:cxn ang="0">
                    <a:pos x="481" y="12"/>
                  </a:cxn>
                  <a:cxn ang="0">
                    <a:pos x="457" y="0"/>
                  </a:cxn>
                  <a:cxn ang="0">
                    <a:pos x="359" y="36"/>
                  </a:cxn>
                  <a:cxn ang="0">
                    <a:pos x="274" y="78"/>
                  </a:cxn>
                  <a:cxn ang="0">
                    <a:pos x="195" y="126"/>
                  </a:cxn>
                  <a:cxn ang="0">
                    <a:pos x="128" y="180"/>
                  </a:cxn>
                  <a:cxn ang="0">
                    <a:pos x="73" y="240"/>
                  </a:cxn>
                  <a:cxn ang="0">
                    <a:pos x="37" y="305"/>
                  </a:cxn>
                  <a:cxn ang="0">
                    <a:pos x="6" y="371"/>
                  </a:cxn>
                  <a:cxn ang="0">
                    <a:pos x="0" y="443"/>
                  </a:cxn>
                  <a:cxn ang="0">
                    <a:pos x="6" y="497"/>
                  </a:cxn>
                  <a:cxn ang="0">
                    <a:pos x="18" y="545"/>
                  </a:cxn>
                  <a:cxn ang="0">
                    <a:pos x="43" y="593"/>
                  </a:cxn>
                  <a:cxn ang="0">
                    <a:pos x="73" y="641"/>
                  </a:cxn>
                  <a:cxn ang="0">
                    <a:pos x="97" y="641"/>
                  </a:cxn>
                  <a:cxn ang="0">
                    <a:pos x="67" y="593"/>
                  </a:cxn>
                  <a:cxn ang="0">
                    <a:pos x="43" y="545"/>
                  </a:cxn>
                  <a:cxn ang="0">
                    <a:pos x="24" y="497"/>
                  </a:cxn>
                  <a:cxn ang="0">
                    <a:pos x="18" y="443"/>
                  </a:cxn>
                  <a:cxn ang="0">
                    <a:pos x="18" y="443"/>
                  </a:cxn>
                </a:cxnLst>
                <a:rect l="0" t="0" r="r" b="b"/>
                <a:pathLst>
                  <a:path w="481" h="641">
                    <a:moveTo>
                      <a:pt x="18" y="443"/>
                    </a:moveTo>
                    <a:lnTo>
                      <a:pt x="24" y="371"/>
                    </a:lnTo>
                    <a:lnTo>
                      <a:pt x="55" y="305"/>
                    </a:lnTo>
                    <a:lnTo>
                      <a:pt x="91" y="246"/>
                    </a:lnTo>
                    <a:lnTo>
                      <a:pt x="146" y="186"/>
                    </a:lnTo>
                    <a:lnTo>
                      <a:pt x="213" y="132"/>
                    </a:lnTo>
                    <a:lnTo>
                      <a:pt x="292" y="84"/>
                    </a:lnTo>
                    <a:lnTo>
                      <a:pt x="384" y="48"/>
                    </a:lnTo>
                    <a:lnTo>
                      <a:pt x="481" y="12"/>
                    </a:lnTo>
                    <a:lnTo>
                      <a:pt x="457" y="0"/>
                    </a:lnTo>
                    <a:lnTo>
                      <a:pt x="359" y="36"/>
                    </a:lnTo>
                    <a:lnTo>
                      <a:pt x="274" y="78"/>
                    </a:lnTo>
                    <a:lnTo>
                      <a:pt x="195" y="126"/>
                    </a:lnTo>
                    <a:lnTo>
                      <a:pt x="128" y="180"/>
                    </a:lnTo>
                    <a:lnTo>
                      <a:pt x="73" y="240"/>
                    </a:lnTo>
                    <a:lnTo>
                      <a:pt x="37" y="305"/>
                    </a:lnTo>
                    <a:lnTo>
                      <a:pt x="6" y="371"/>
                    </a:lnTo>
                    <a:lnTo>
                      <a:pt x="0" y="443"/>
                    </a:lnTo>
                    <a:lnTo>
                      <a:pt x="6" y="497"/>
                    </a:lnTo>
                    <a:lnTo>
                      <a:pt x="18" y="545"/>
                    </a:lnTo>
                    <a:lnTo>
                      <a:pt x="43" y="593"/>
                    </a:lnTo>
                    <a:lnTo>
                      <a:pt x="73" y="641"/>
                    </a:lnTo>
                    <a:lnTo>
                      <a:pt x="97" y="641"/>
                    </a:lnTo>
                    <a:lnTo>
                      <a:pt x="67" y="593"/>
                    </a:lnTo>
                    <a:lnTo>
                      <a:pt x="43" y="545"/>
                    </a:lnTo>
                    <a:lnTo>
                      <a:pt x="24" y="497"/>
                    </a:lnTo>
                    <a:lnTo>
                      <a:pt x="18" y="443"/>
                    </a:lnTo>
                    <a:lnTo>
                      <a:pt x="18" y="443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</p:grpSp>
        <p:grpSp>
          <p:nvGrpSpPr>
            <p:cNvPr id="373836" name="Group 76"/>
            <p:cNvGrpSpPr>
              <a:grpSpLocks/>
            </p:cNvGrpSpPr>
            <p:nvPr userDrawn="1"/>
          </p:nvGrpSpPr>
          <p:grpSpPr bwMode="auto">
            <a:xfrm>
              <a:off x="4128" y="3360"/>
              <a:ext cx="1351" cy="821"/>
              <a:chOff x="4128" y="3360"/>
              <a:chExt cx="1351" cy="821"/>
            </a:xfrm>
          </p:grpSpPr>
          <p:sp>
            <p:nvSpPr>
              <p:cNvPr id="373795" name="Freeform 35"/>
              <p:cNvSpPr>
                <a:spLocks noEditPoints="1"/>
              </p:cNvSpPr>
              <p:nvPr/>
            </p:nvSpPr>
            <p:spPr bwMode="hidden">
              <a:xfrm>
                <a:off x="4200" y="3402"/>
                <a:ext cx="1201" cy="731"/>
              </a:xfrm>
              <a:custGeom>
                <a:avLst/>
                <a:gdLst/>
                <a:ahLst/>
                <a:cxnLst>
                  <a:cxn ang="0">
                    <a:pos x="484" y="6"/>
                  </a:cxn>
                  <a:cxn ang="0">
                    <a:pos x="263" y="60"/>
                  </a:cxn>
                  <a:cxn ang="0">
                    <a:pos x="101" y="162"/>
                  </a:cxn>
                  <a:cxn ang="0">
                    <a:pos x="12" y="294"/>
                  </a:cxn>
                  <a:cxn ang="0">
                    <a:pos x="0" y="366"/>
                  </a:cxn>
                  <a:cxn ang="0">
                    <a:pos x="12" y="437"/>
                  </a:cxn>
                  <a:cxn ang="0">
                    <a:pos x="101" y="569"/>
                  </a:cxn>
                  <a:cxn ang="0">
                    <a:pos x="263" y="671"/>
                  </a:cxn>
                  <a:cxn ang="0">
                    <a:pos x="484" y="725"/>
                  </a:cxn>
                  <a:cxn ang="0">
                    <a:pos x="723" y="725"/>
                  </a:cxn>
                  <a:cxn ang="0">
                    <a:pos x="938" y="671"/>
                  </a:cxn>
                  <a:cxn ang="0">
                    <a:pos x="1100" y="569"/>
                  </a:cxn>
                  <a:cxn ang="0">
                    <a:pos x="1189" y="437"/>
                  </a:cxn>
                  <a:cxn ang="0">
                    <a:pos x="1201" y="366"/>
                  </a:cxn>
                  <a:cxn ang="0">
                    <a:pos x="1189" y="294"/>
                  </a:cxn>
                  <a:cxn ang="0">
                    <a:pos x="1100" y="162"/>
                  </a:cxn>
                  <a:cxn ang="0">
                    <a:pos x="938" y="60"/>
                  </a:cxn>
                  <a:cxn ang="0">
                    <a:pos x="723" y="6"/>
                  </a:cxn>
                  <a:cxn ang="0">
                    <a:pos x="604" y="0"/>
                  </a:cxn>
                  <a:cxn ang="0">
                    <a:pos x="490" y="701"/>
                  </a:cxn>
                  <a:cxn ang="0">
                    <a:pos x="287" y="647"/>
                  </a:cxn>
                  <a:cxn ang="0">
                    <a:pos x="131" y="557"/>
                  </a:cxn>
                  <a:cxn ang="0">
                    <a:pos x="48" y="437"/>
                  </a:cxn>
                  <a:cxn ang="0">
                    <a:pos x="36" y="366"/>
                  </a:cxn>
                  <a:cxn ang="0">
                    <a:pos x="48" y="300"/>
                  </a:cxn>
                  <a:cxn ang="0">
                    <a:pos x="131" y="174"/>
                  </a:cxn>
                  <a:cxn ang="0">
                    <a:pos x="287" y="84"/>
                  </a:cxn>
                  <a:cxn ang="0">
                    <a:pos x="490" y="30"/>
                  </a:cxn>
                  <a:cxn ang="0">
                    <a:pos x="717" y="30"/>
                  </a:cxn>
                  <a:cxn ang="0">
                    <a:pos x="920" y="84"/>
                  </a:cxn>
                  <a:cxn ang="0">
                    <a:pos x="1070" y="174"/>
                  </a:cxn>
                  <a:cxn ang="0">
                    <a:pos x="1153" y="300"/>
                  </a:cxn>
                  <a:cxn ang="0">
                    <a:pos x="1153" y="437"/>
                  </a:cxn>
                  <a:cxn ang="0">
                    <a:pos x="1070" y="557"/>
                  </a:cxn>
                  <a:cxn ang="0">
                    <a:pos x="920" y="647"/>
                  </a:cxn>
                  <a:cxn ang="0">
                    <a:pos x="717" y="701"/>
                  </a:cxn>
                  <a:cxn ang="0">
                    <a:pos x="604" y="707"/>
                  </a:cxn>
                </a:cxnLst>
                <a:rect l="0" t="0" r="r" b="b"/>
                <a:pathLst>
                  <a:path w="1201" h="731">
                    <a:moveTo>
                      <a:pt x="604" y="0"/>
                    </a:moveTo>
                    <a:lnTo>
                      <a:pt x="484" y="6"/>
                    </a:lnTo>
                    <a:lnTo>
                      <a:pt x="370" y="30"/>
                    </a:lnTo>
                    <a:lnTo>
                      <a:pt x="263" y="60"/>
                    </a:lnTo>
                    <a:lnTo>
                      <a:pt x="179" y="108"/>
                    </a:lnTo>
                    <a:lnTo>
                      <a:pt x="101" y="162"/>
                    </a:lnTo>
                    <a:lnTo>
                      <a:pt x="48" y="222"/>
                    </a:lnTo>
                    <a:lnTo>
                      <a:pt x="12" y="294"/>
                    </a:lnTo>
                    <a:lnTo>
                      <a:pt x="6" y="330"/>
                    </a:lnTo>
                    <a:lnTo>
                      <a:pt x="0" y="366"/>
                    </a:lnTo>
                    <a:lnTo>
                      <a:pt x="6" y="401"/>
                    </a:lnTo>
                    <a:lnTo>
                      <a:pt x="12" y="437"/>
                    </a:lnTo>
                    <a:lnTo>
                      <a:pt x="48" y="509"/>
                    </a:lnTo>
                    <a:lnTo>
                      <a:pt x="101" y="569"/>
                    </a:lnTo>
                    <a:lnTo>
                      <a:pt x="179" y="623"/>
                    </a:lnTo>
                    <a:lnTo>
                      <a:pt x="263" y="671"/>
                    </a:lnTo>
                    <a:lnTo>
                      <a:pt x="370" y="701"/>
                    </a:lnTo>
                    <a:lnTo>
                      <a:pt x="484" y="725"/>
                    </a:lnTo>
                    <a:lnTo>
                      <a:pt x="604" y="731"/>
                    </a:lnTo>
                    <a:lnTo>
                      <a:pt x="723" y="725"/>
                    </a:lnTo>
                    <a:lnTo>
                      <a:pt x="837" y="701"/>
                    </a:lnTo>
                    <a:lnTo>
                      <a:pt x="938" y="671"/>
                    </a:lnTo>
                    <a:lnTo>
                      <a:pt x="1028" y="623"/>
                    </a:lnTo>
                    <a:lnTo>
                      <a:pt x="1100" y="569"/>
                    </a:lnTo>
                    <a:lnTo>
                      <a:pt x="1153" y="509"/>
                    </a:lnTo>
                    <a:lnTo>
                      <a:pt x="1189" y="437"/>
                    </a:lnTo>
                    <a:lnTo>
                      <a:pt x="1201" y="401"/>
                    </a:lnTo>
                    <a:lnTo>
                      <a:pt x="1201" y="366"/>
                    </a:lnTo>
                    <a:lnTo>
                      <a:pt x="1201" y="330"/>
                    </a:lnTo>
                    <a:lnTo>
                      <a:pt x="1189" y="294"/>
                    </a:lnTo>
                    <a:lnTo>
                      <a:pt x="1153" y="222"/>
                    </a:lnTo>
                    <a:lnTo>
                      <a:pt x="1100" y="162"/>
                    </a:lnTo>
                    <a:lnTo>
                      <a:pt x="1028" y="108"/>
                    </a:lnTo>
                    <a:lnTo>
                      <a:pt x="938" y="60"/>
                    </a:lnTo>
                    <a:lnTo>
                      <a:pt x="837" y="30"/>
                    </a:lnTo>
                    <a:lnTo>
                      <a:pt x="723" y="6"/>
                    </a:lnTo>
                    <a:lnTo>
                      <a:pt x="604" y="0"/>
                    </a:lnTo>
                    <a:lnTo>
                      <a:pt x="604" y="0"/>
                    </a:lnTo>
                    <a:close/>
                    <a:moveTo>
                      <a:pt x="604" y="707"/>
                    </a:moveTo>
                    <a:lnTo>
                      <a:pt x="490" y="701"/>
                    </a:lnTo>
                    <a:lnTo>
                      <a:pt x="382" y="683"/>
                    </a:lnTo>
                    <a:lnTo>
                      <a:pt x="287" y="647"/>
                    </a:lnTo>
                    <a:lnTo>
                      <a:pt x="203" y="611"/>
                    </a:lnTo>
                    <a:lnTo>
                      <a:pt x="131" y="557"/>
                    </a:lnTo>
                    <a:lnTo>
                      <a:pt x="83" y="497"/>
                    </a:lnTo>
                    <a:lnTo>
                      <a:pt x="48" y="437"/>
                    </a:lnTo>
                    <a:lnTo>
                      <a:pt x="42" y="401"/>
                    </a:lnTo>
                    <a:lnTo>
                      <a:pt x="36" y="366"/>
                    </a:lnTo>
                    <a:lnTo>
                      <a:pt x="42" y="330"/>
                    </a:lnTo>
                    <a:lnTo>
                      <a:pt x="48" y="300"/>
                    </a:lnTo>
                    <a:lnTo>
                      <a:pt x="83" y="234"/>
                    </a:lnTo>
                    <a:lnTo>
                      <a:pt x="131" y="174"/>
                    </a:lnTo>
                    <a:lnTo>
                      <a:pt x="203" y="126"/>
                    </a:lnTo>
                    <a:lnTo>
                      <a:pt x="287" y="84"/>
                    </a:lnTo>
                    <a:lnTo>
                      <a:pt x="382" y="54"/>
                    </a:lnTo>
                    <a:lnTo>
                      <a:pt x="490" y="30"/>
                    </a:lnTo>
                    <a:lnTo>
                      <a:pt x="604" y="24"/>
                    </a:lnTo>
                    <a:lnTo>
                      <a:pt x="717" y="30"/>
                    </a:lnTo>
                    <a:lnTo>
                      <a:pt x="825" y="54"/>
                    </a:lnTo>
                    <a:lnTo>
                      <a:pt x="920" y="84"/>
                    </a:lnTo>
                    <a:lnTo>
                      <a:pt x="1004" y="126"/>
                    </a:lnTo>
                    <a:lnTo>
                      <a:pt x="1070" y="174"/>
                    </a:lnTo>
                    <a:lnTo>
                      <a:pt x="1124" y="234"/>
                    </a:lnTo>
                    <a:lnTo>
                      <a:pt x="1153" y="300"/>
                    </a:lnTo>
                    <a:lnTo>
                      <a:pt x="1165" y="366"/>
                    </a:lnTo>
                    <a:lnTo>
                      <a:pt x="1153" y="437"/>
                    </a:lnTo>
                    <a:lnTo>
                      <a:pt x="1124" y="497"/>
                    </a:lnTo>
                    <a:lnTo>
                      <a:pt x="1070" y="557"/>
                    </a:lnTo>
                    <a:lnTo>
                      <a:pt x="1004" y="611"/>
                    </a:lnTo>
                    <a:lnTo>
                      <a:pt x="920" y="647"/>
                    </a:lnTo>
                    <a:lnTo>
                      <a:pt x="825" y="683"/>
                    </a:lnTo>
                    <a:lnTo>
                      <a:pt x="717" y="701"/>
                    </a:lnTo>
                    <a:lnTo>
                      <a:pt x="604" y="707"/>
                    </a:lnTo>
                    <a:lnTo>
                      <a:pt x="604" y="70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3796" name="Freeform 36"/>
              <p:cNvSpPr>
                <a:spLocks/>
              </p:cNvSpPr>
              <p:nvPr/>
            </p:nvSpPr>
            <p:spPr bwMode="hidden">
              <a:xfrm>
                <a:off x="4128" y="3366"/>
                <a:ext cx="544" cy="737"/>
              </a:xfrm>
              <a:custGeom>
                <a:avLst/>
                <a:gdLst/>
                <a:ahLst/>
                <a:cxnLst>
                  <a:cxn ang="0">
                    <a:pos x="24" y="402"/>
                  </a:cxn>
                  <a:cxn ang="0">
                    <a:pos x="36" y="330"/>
                  </a:cxn>
                  <a:cxn ang="0">
                    <a:pos x="66" y="264"/>
                  </a:cxn>
                  <a:cxn ang="0">
                    <a:pos x="108" y="204"/>
                  </a:cxn>
                  <a:cxn ang="0">
                    <a:pos x="173" y="150"/>
                  </a:cxn>
                  <a:cxn ang="0">
                    <a:pos x="251" y="102"/>
                  </a:cxn>
                  <a:cxn ang="0">
                    <a:pos x="335" y="60"/>
                  </a:cxn>
                  <a:cxn ang="0">
                    <a:pos x="436" y="30"/>
                  </a:cxn>
                  <a:cxn ang="0">
                    <a:pos x="544" y="12"/>
                  </a:cxn>
                  <a:cxn ang="0">
                    <a:pos x="544" y="0"/>
                  </a:cxn>
                  <a:cxn ang="0">
                    <a:pos x="430" y="18"/>
                  </a:cxn>
                  <a:cxn ang="0">
                    <a:pos x="329" y="48"/>
                  </a:cxn>
                  <a:cxn ang="0">
                    <a:pos x="233" y="90"/>
                  </a:cxn>
                  <a:cxn ang="0">
                    <a:pos x="155" y="138"/>
                  </a:cxn>
                  <a:cxn ang="0">
                    <a:pos x="90" y="198"/>
                  </a:cxn>
                  <a:cxn ang="0">
                    <a:pos x="42" y="258"/>
                  </a:cxn>
                  <a:cxn ang="0">
                    <a:pos x="12" y="330"/>
                  </a:cxn>
                  <a:cxn ang="0">
                    <a:pos x="0" y="402"/>
                  </a:cxn>
                  <a:cxn ang="0">
                    <a:pos x="6" y="455"/>
                  </a:cxn>
                  <a:cxn ang="0">
                    <a:pos x="18" y="503"/>
                  </a:cxn>
                  <a:cxn ang="0">
                    <a:pos x="42" y="545"/>
                  </a:cxn>
                  <a:cxn ang="0">
                    <a:pos x="78" y="593"/>
                  </a:cxn>
                  <a:cxn ang="0">
                    <a:pos x="114" y="635"/>
                  </a:cxn>
                  <a:cxn ang="0">
                    <a:pos x="161" y="671"/>
                  </a:cxn>
                  <a:cxn ang="0">
                    <a:pos x="221" y="707"/>
                  </a:cxn>
                  <a:cxn ang="0">
                    <a:pos x="281" y="737"/>
                  </a:cxn>
                  <a:cxn ang="0">
                    <a:pos x="323" y="737"/>
                  </a:cxn>
                  <a:cxn ang="0">
                    <a:pos x="257" y="707"/>
                  </a:cxn>
                  <a:cxn ang="0">
                    <a:pos x="203" y="671"/>
                  </a:cxn>
                  <a:cxn ang="0">
                    <a:pos x="149" y="635"/>
                  </a:cxn>
                  <a:cxn ang="0">
                    <a:pos x="108" y="593"/>
                  </a:cxn>
                  <a:cxn ang="0">
                    <a:pos x="72" y="551"/>
                  </a:cxn>
                  <a:cxn ang="0">
                    <a:pos x="48" y="503"/>
                  </a:cxn>
                  <a:cxn ang="0">
                    <a:pos x="30" y="455"/>
                  </a:cxn>
                  <a:cxn ang="0">
                    <a:pos x="24" y="402"/>
                  </a:cxn>
                  <a:cxn ang="0">
                    <a:pos x="24" y="402"/>
                  </a:cxn>
                </a:cxnLst>
                <a:rect l="0" t="0" r="r" b="b"/>
                <a:pathLst>
                  <a:path w="544" h="737">
                    <a:moveTo>
                      <a:pt x="24" y="402"/>
                    </a:moveTo>
                    <a:lnTo>
                      <a:pt x="36" y="330"/>
                    </a:lnTo>
                    <a:lnTo>
                      <a:pt x="66" y="264"/>
                    </a:lnTo>
                    <a:lnTo>
                      <a:pt x="108" y="204"/>
                    </a:lnTo>
                    <a:lnTo>
                      <a:pt x="173" y="150"/>
                    </a:lnTo>
                    <a:lnTo>
                      <a:pt x="251" y="102"/>
                    </a:lnTo>
                    <a:lnTo>
                      <a:pt x="335" y="60"/>
                    </a:lnTo>
                    <a:lnTo>
                      <a:pt x="436" y="30"/>
                    </a:lnTo>
                    <a:lnTo>
                      <a:pt x="544" y="12"/>
                    </a:lnTo>
                    <a:lnTo>
                      <a:pt x="544" y="0"/>
                    </a:lnTo>
                    <a:lnTo>
                      <a:pt x="430" y="18"/>
                    </a:lnTo>
                    <a:lnTo>
                      <a:pt x="329" y="48"/>
                    </a:lnTo>
                    <a:lnTo>
                      <a:pt x="233" y="90"/>
                    </a:lnTo>
                    <a:lnTo>
                      <a:pt x="155" y="138"/>
                    </a:lnTo>
                    <a:lnTo>
                      <a:pt x="90" y="198"/>
                    </a:lnTo>
                    <a:lnTo>
                      <a:pt x="42" y="258"/>
                    </a:lnTo>
                    <a:lnTo>
                      <a:pt x="12" y="330"/>
                    </a:lnTo>
                    <a:lnTo>
                      <a:pt x="0" y="402"/>
                    </a:lnTo>
                    <a:lnTo>
                      <a:pt x="6" y="455"/>
                    </a:lnTo>
                    <a:lnTo>
                      <a:pt x="18" y="503"/>
                    </a:lnTo>
                    <a:lnTo>
                      <a:pt x="42" y="545"/>
                    </a:lnTo>
                    <a:lnTo>
                      <a:pt x="78" y="593"/>
                    </a:lnTo>
                    <a:lnTo>
                      <a:pt x="114" y="635"/>
                    </a:lnTo>
                    <a:lnTo>
                      <a:pt x="161" y="671"/>
                    </a:lnTo>
                    <a:lnTo>
                      <a:pt x="221" y="707"/>
                    </a:lnTo>
                    <a:lnTo>
                      <a:pt x="281" y="737"/>
                    </a:lnTo>
                    <a:lnTo>
                      <a:pt x="323" y="737"/>
                    </a:lnTo>
                    <a:lnTo>
                      <a:pt x="257" y="707"/>
                    </a:lnTo>
                    <a:lnTo>
                      <a:pt x="203" y="671"/>
                    </a:lnTo>
                    <a:lnTo>
                      <a:pt x="149" y="635"/>
                    </a:lnTo>
                    <a:lnTo>
                      <a:pt x="108" y="593"/>
                    </a:lnTo>
                    <a:lnTo>
                      <a:pt x="72" y="551"/>
                    </a:lnTo>
                    <a:lnTo>
                      <a:pt x="48" y="503"/>
                    </a:lnTo>
                    <a:lnTo>
                      <a:pt x="30" y="455"/>
                    </a:lnTo>
                    <a:lnTo>
                      <a:pt x="24" y="402"/>
                    </a:lnTo>
                    <a:lnTo>
                      <a:pt x="24" y="40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3797" name="Freeform 37"/>
              <p:cNvSpPr>
                <a:spLocks/>
              </p:cNvSpPr>
              <p:nvPr/>
            </p:nvSpPr>
            <p:spPr bwMode="hidden">
              <a:xfrm>
                <a:off x="4792" y="3360"/>
                <a:ext cx="609" cy="252"/>
              </a:xfrm>
              <a:custGeom>
                <a:avLst/>
                <a:gdLst/>
                <a:ahLst/>
                <a:cxnLst>
                  <a:cxn ang="0">
                    <a:pos x="12" y="12"/>
                  </a:cxn>
                  <a:cxn ang="0">
                    <a:pos x="113" y="18"/>
                  </a:cxn>
                  <a:cxn ang="0">
                    <a:pos x="203" y="30"/>
                  </a:cxn>
                  <a:cxn ang="0">
                    <a:pos x="292" y="48"/>
                  </a:cxn>
                  <a:cxn ang="0">
                    <a:pos x="376" y="78"/>
                  </a:cxn>
                  <a:cxn ang="0">
                    <a:pos x="448" y="114"/>
                  </a:cxn>
                  <a:cxn ang="0">
                    <a:pos x="514" y="156"/>
                  </a:cxn>
                  <a:cxn ang="0">
                    <a:pos x="567" y="198"/>
                  </a:cxn>
                  <a:cxn ang="0">
                    <a:pos x="609" y="252"/>
                  </a:cxn>
                  <a:cxn ang="0">
                    <a:pos x="609" y="216"/>
                  </a:cxn>
                  <a:cxn ang="0">
                    <a:pos x="561" y="168"/>
                  </a:cxn>
                  <a:cxn ang="0">
                    <a:pos x="502" y="126"/>
                  </a:cxn>
                  <a:cxn ang="0">
                    <a:pos x="436" y="90"/>
                  </a:cxn>
                  <a:cxn ang="0">
                    <a:pos x="364" y="60"/>
                  </a:cxn>
                  <a:cxn ang="0">
                    <a:pos x="286" y="36"/>
                  </a:cxn>
                  <a:cxn ang="0">
                    <a:pos x="197" y="18"/>
                  </a:cxn>
                  <a:cxn ang="0">
                    <a:pos x="107" y="6"/>
                  </a:cxn>
                  <a:cxn ang="0">
                    <a:pos x="12" y="0"/>
                  </a:cxn>
                  <a:cxn ang="0">
                    <a:pos x="6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6" y="12"/>
                  </a:cxn>
                  <a:cxn ang="0">
                    <a:pos x="12" y="12"/>
                  </a:cxn>
                  <a:cxn ang="0">
                    <a:pos x="12" y="12"/>
                  </a:cxn>
                </a:cxnLst>
                <a:rect l="0" t="0" r="r" b="b"/>
                <a:pathLst>
                  <a:path w="609" h="252">
                    <a:moveTo>
                      <a:pt x="12" y="12"/>
                    </a:moveTo>
                    <a:lnTo>
                      <a:pt x="113" y="18"/>
                    </a:lnTo>
                    <a:lnTo>
                      <a:pt x="203" y="30"/>
                    </a:lnTo>
                    <a:lnTo>
                      <a:pt x="292" y="48"/>
                    </a:lnTo>
                    <a:lnTo>
                      <a:pt x="376" y="78"/>
                    </a:lnTo>
                    <a:lnTo>
                      <a:pt x="448" y="114"/>
                    </a:lnTo>
                    <a:lnTo>
                      <a:pt x="514" y="156"/>
                    </a:lnTo>
                    <a:lnTo>
                      <a:pt x="567" y="198"/>
                    </a:lnTo>
                    <a:lnTo>
                      <a:pt x="609" y="252"/>
                    </a:lnTo>
                    <a:lnTo>
                      <a:pt x="609" y="216"/>
                    </a:lnTo>
                    <a:lnTo>
                      <a:pt x="561" y="168"/>
                    </a:lnTo>
                    <a:lnTo>
                      <a:pt x="502" y="126"/>
                    </a:lnTo>
                    <a:lnTo>
                      <a:pt x="436" y="90"/>
                    </a:lnTo>
                    <a:lnTo>
                      <a:pt x="364" y="60"/>
                    </a:lnTo>
                    <a:lnTo>
                      <a:pt x="286" y="36"/>
                    </a:lnTo>
                    <a:lnTo>
                      <a:pt x="197" y="18"/>
                    </a:lnTo>
                    <a:lnTo>
                      <a:pt x="107" y="6"/>
                    </a:lnTo>
                    <a:lnTo>
                      <a:pt x="12" y="0"/>
                    </a:lnTo>
                    <a:lnTo>
                      <a:pt x="6" y="0"/>
                    </a:lnTo>
                    <a:lnTo>
                      <a:pt x="0" y="0"/>
                    </a:lnTo>
                    <a:lnTo>
                      <a:pt x="0" y="12"/>
                    </a:lnTo>
                    <a:lnTo>
                      <a:pt x="6" y="12"/>
                    </a:lnTo>
                    <a:lnTo>
                      <a:pt x="12" y="12"/>
                    </a:lnTo>
                    <a:lnTo>
                      <a:pt x="12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3798" name="Freeform 38"/>
              <p:cNvSpPr>
                <a:spLocks/>
              </p:cNvSpPr>
              <p:nvPr/>
            </p:nvSpPr>
            <p:spPr bwMode="hidden">
              <a:xfrm>
                <a:off x="5246" y="4007"/>
                <a:ext cx="72" cy="54"/>
              </a:xfrm>
              <a:custGeom>
                <a:avLst/>
                <a:gdLst/>
                <a:ahLst/>
                <a:cxnLst>
                  <a:cxn ang="0">
                    <a:pos x="72" y="0"/>
                  </a:cxn>
                  <a:cxn ang="0">
                    <a:pos x="36" y="30"/>
                  </a:cxn>
                  <a:cxn ang="0">
                    <a:pos x="0" y="54"/>
                  </a:cxn>
                  <a:cxn ang="0">
                    <a:pos x="36" y="54"/>
                  </a:cxn>
                  <a:cxn ang="0">
                    <a:pos x="54" y="42"/>
                  </a:cxn>
                  <a:cxn ang="0">
                    <a:pos x="72" y="24"/>
                  </a:cxn>
                  <a:cxn ang="0">
                    <a:pos x="72" y="24"/>
                  </a:cxn>
                  <a:cxn ang="0">
                    <a:pos x="72" y="0"/>
                  </a:cxn>
                  <a:cxn ang="0">
                    <a:pos x="72" y="0"/>
                  </a:cxn>
                </a:cxnLst>
                <a:rect l="0" t="0" r="r" b="b"/>
                <a:pathLst>
                  <a:path w="72" h="54">
                    <a:moveTo>
                      <a:pt x="72" y="0"/>
                    </a:moveTo>
                    <a:lnTo>
                      <a:pt x="36" y="30"/>
                    </a:lnTo>
                    <a:lnTo>
                      <a:pt x="0" y="54"/>
                    </a:lnTo>
                    <a:lnTo>
                      <a:pt x="36" y="54"/>
                    </a:lnTo>
                    <a:lnTo>
                      <a:pt x="54" y="42"/>
                    </a:lnTo>
                    <a:lnTo>
                      <a:pt x="72" y="24"/>
                    </a:lnTo>
                    <a:lnTo>
                      <a:pt x="72" y="24"/>
                    </a:lnTo>
                    <a:lnTo>
                      <a:pt x="72" y="0"/>
                    </a:lnTo>
                    <a:lnTo>
                      <a:pt x="7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3799" name="Freeform 39"/>
              <p:cNvSpPr>
                <a:spLocks/>
              </p:cNvSpPr>
              <p:nvPr/>
            </p:nvSpPr>
            <p:spPr bwMode="hidden">
              <a:xfrm>
                <a:off x="4505" y="4073"/>
                <a:ext cx="705" cy="108"/>
              </a:xfrm>
              <a:custGeom>
                <a:avLst/>
                <a:gdLst/>
                <a:ahLst/>
                <a:cxnLst>
                  <a:cxn ang="0">
                    <a:pos x="299" y="90"/>
                  </a:cxn>
                  <a:cxn ang="0">
                    <a:pos x="221" y="90"/>
                  </a:cxn>
                  <a:cxn ang="0">
                    <a:pos x="143" y="78"/>
                  </a:cxn>
                  <a:cxn ang="0">
                    <a:pos x="0" y="48"/>
                  </a:cxn>
                  <a:cxn ang="0">
                    <a:pos x="0" y="66"/>
                  </a:cxn>
                  <a:cxn ang="0">
                    <a:pos x="143" y="96"/>
                  </a:cxn>
                  <a:cxn ang="0">
                    <a:pos x="221" y="108"/>
                  </a:cxn>
                  <a:cxn ang="0">
                    <a:pos x="299" y="108"/>
                  </a:cxn>
                  <a:cxn ang="0">
                    <a:pos x="412" y="102"/>
                  </a:cxn>
                  <a:cxn ang="0">
                    <a:pos x="520" y="84"/>
                  </a:cxn>
                  <a:cxn ang="0">
                    <a:pos x="615" y="60"/>
                  </a:cxn>
                  <a:cxn ang="0">
                    <a:pos x="705" y="24"/>
                  </a:cxn>
                  <a:cxn ang="0">
                    <a:pos x="705" y="0"/>
                  </a:cxn>
                  <a:cxn ang="0">
                    <a:pos x="615" y="42"/>
                  </a:cxn>
                  <a:cxn ang="0">
                    <a:pos x="520" y="66"/>
                  </a:cxn>
                  <a:cxn ang="0">
                    <a:pos x="412" y="84"/>
                  </a:cxn>
                  <a:cxn ang="0">
                    <a:pos x="299" y="90"/>
                  </a:cxn>
                  <a:cxn ang="0">
                    <a:pos x="299" y="90"/>
                  </a:cxn>
                </a:cxnLst>
                <a:rect l="0" t="0" r="r" b="b"/>
                <a:pathLst>
                  <a:path w="705" h="108">
                    <a:moveTo>
                      <a:pt x="299" y="90"/>
                    </a:moveTo>
                    <a:lnTo>
                      <a:pt x="221" y="90"/>
                    </a:lnTo>
                    <a:lnTo>
                      <a:pt x="143" y="78"/>
                    </a:lnTo>
                    <a:lnTo>
                      <a:pt x="0" y="48"/>
                    </a:lnTo>
                    <a:lnTo>
                      <a:pt x="0" y="66"/>
                    </a:lnTo>
                    <a:lnTo>
                      <a:pt x="143" y="96"/>
                    </a:lnTo>
                    <a:lnTo>
                      <a:pt x="221" y="108"/>
                    </a:lnTo>
                    <a:lnTo>
                      <a:pt x="299" y="108"/>
                    </a:lnTo>
                    <a:lnTo>
                      <a:pt x="412" y="102"/>
                    </a:lnTo>
                    <a:lnTo>
                      <a:pt x="520" y="84"/>
                    </a:lnTo>
                    <a:lnTo>
                      <a:pt x="615" y="60"/>
                    </a:lnTo>
                    <a:lnTo>
                      <a:pt x="705" y="24"/>
                    </a:lnTo>
                    <a:lnTo>
                      <a:pt x="705" y="0"/>
                    </a:lnTo>
                    <a:lnTo>
                      <a:pt x="615" y="42"/>
                    </a:lnTo>
                    <a:lnTo>
                      <a:pt x="520" y="66"/>
                    </a:lnTo>
                    <a:lnTo>
                      <a:pt x="412" y="84"/>
                    </a:lnTo>
                    <a:lnTo>
                      <a:pt x="299" y="90"/>
                    </a:lnTo>
                    <a:lnTo>
                      <a:pt x="299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3800" name="Freeform 40"/>
              <p:cNvSpPr>
                <a:spLocks/>
              </p:cNvSpPr>
              <p:nvPr/>
            </p:nvSpPr>
            <p:spPr bwMode="hidden">
              <a:xfrm>
                <a:off x="5336" y="3654"/>
                <a:ext cx="143" cy="341"/>
              </a:xfrm>
              <a:custGeom>
                <a:avLst/>
                <a:gdLst/>
                <a:ahLst/>
                <a:cxnLst>
                  <a:cxn ang="0">
                    <a:pos x="119" y="114"/>
                  </a:cxn>
                  <a:cxn ang="0">
                    <a:pos x="113" y="173"/>
                  </a:cxn>
                  <a:cxn ang="0">
                    <a:pos x="89" y="239"/>
                  </a:cxn>
                  <a:cxn ang="0">
                    <a:pos x="47" y="293"/>
                  </a:cxn>
                  <a:cxn ang="0">
                    <a:pos x="0" y="341"/>
                  </a:cxn>
                  <a:cxn ang="0">
                    <a:pos x="29" y="341"/>
                  </a:cxn>
                  <a:cxn ang="0">
                    <a:pos x="77" y="287"/>
                  </a:cxn>
                  <a:cxn ang="0">
                    <a:pos x="113" y="233"/>
                  </a:cxn>
                  <a:cxn ang="0">
                    <a:pos x="137" y="173"/>
                  </a:cxn>
                  <a:cxn ang="0">
                    <a:pos x="143" y="114"/>
                  </a:cxn>
                  <a:cxn ang="0">
                    <a:pos x="137" y="60"/>
                  </a:cxn>
                  <a:cxn ang="0">
                    <a:pos x="119" y="0"/>
                  </a:cxn>
                  <a:cxn ang="0">
                    <a:pos x="89" y="0"/>
                  </a:cxn>
                  <a:cxn ang="0">
                    <a:pos x="113" y="60"/>
                  </a:cxn>
                  <a:cxn ang="0">
                    <a:pos x="119" y="114"/>
                  </a:cxn>
                  <a:cxn ang="0">
                    <a:pos x="119" y="114"/>
                  </a:cxn>
                </a:cxnLst>
                <a:rect l="0" t="0" r="r" b="b"/>
                <a:pathLst>
                  <a:path w="143" h="341">
                    <a:moveTo>
                      <a:pt x="119" y="114"/>
                    </a:moveTo>
                    <a:lnTo>
                      <a:pt x="113" y="173"/>
                    </a:lnTo>
                    <a:lnTo>
                      <a:pt x="89" y="239"/>
                    </a:lnTo>
                    <a:lnTo>
                      <a:pt x="47" y="293"/>
                    </a:lnTo>
                    <a:lnTo>
                      <a:pt x="0" y="341"/>
                    </a:lnTo>
                    <a:lnTo>
                      <a:pt x="29" y="341"/>
                    </a:lnTo>
                    <a:lnTo>
                      <a:pt x="77" y="287"/>
                    </a:lnTo>
                    <a:lnTo>
                      <a:pt x="113" y="233"/>
                    </a:lnTo>
                    <a:lnTo>
                      <a:pt x="137" y="173"/>
                    </a:lnTo>
                    <a:lnTo>
                      <a:pt x="143" y="114"/>
                    </a:lnTo>
                    <a:lnTo>
                      <a:pt x="137" y="60"/>
                    </a:lnTo>
                    <a:lnTo>
                      <a:pt x="119" y="0"/>
                    </a:lnTo>
                    <a:lnTo>
                      <a:pt x="89" y="0"/>
                    </a:lnTo>
                    <a:lnTo>
                      <a:pt x="113" y="60"/>
                    </a:lnTo>
                    <a:lnTo>
                      <a:pt x="119" y="114"/>
                    </a:lnTo>
                    <a:lnTo>
                      <a:pt x="119" y="1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3801" name="Freeform 41"/>
              <p:cNvSpPr>
                <a:spLocks/>
              </p:cNvSpPr>
              <p:nvPr/>
            </p:nvSpPr>
            <p:spPr bwMode="hidden">
              <a:xfrm>
                <a:off x="5061" y="3624"/>
                <a:ext cx="83" cy="90"/>
              </a:xfrm>
              <a:custGeom>
                <a:avLst/>
                <a:gdLst/>
                <a:ahLst/>
                <a:cxnLst>
                  <a:cxn ang="0">
                    <a:pos x="59" y="90"/>
                  </a:cxn>
                  <a:cxn ang="0">
                    <a:pos x="83" y="84"/>
                  </a:cxn>
                  <a:cxn ang="0">
                    <a:pos x="71" y="60"/>
                  </a:cxn>
                  <a:cxn ang="0">
                    <a:pos x="53" y="42"/>
                  </a:cxn>
                  <a:cxn ang="0">
                    <a:pos x="6" y="0"/>
                  </a:cxn>
                  <a:cxn ang="0">
                    <a:pos x="0" y="18"/>
                  </a:cxn>
                  <a:cxn ang="0">
                    <a:pos x="35" y="48"/>
                  </a:cxn>
                  <a:cxn ang="0">
                    <a:pos x="59" y="90"/>
                  </a:cxn>
                  <a:cxn ang="0">
                    <a:pos x="59" y="90"/>
                  </a:cxn>
                </a:cxnLst>
                <a:rect l="0" t="0" r="r" b="b"/>
                <a:pathLst>
                  <a:path w="83" h="90">
                    <a:moveTo>
                      <a:pt x="59" y="90"/>
                    </a:moveTo>
                    <a:lnTo>
                      <a:pt x="83" y="84"/>
                    </a:lnTo>
                    <a:lnTo>
                      <a:pt x="71" y="60"/>
                    </a:lnTo>
                    <a:lnTo>
                      <a:pt x="53" y="42"/>
                    </a:lnTo>
                    <a:lnTo>
                      <a:pt x="6" y="0"/>
                    </a:lnTo>
                    <a:lnTo>
                      <a:pt x="0" y="18"/>
                    </a:lnTo>
                    <a:lnTo>
                      <a:pt x="35" y="48"/>
                    </a:lnTo>
                    <a:lnTo>
                      <a:pt x="59" y="90"/>
                    </a:lnTo>
                    <a:lnTo>
                      <a:pt x="59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3802" name="Freeform 42"/>
              <p:cNvSpPr>
                <a:spLocks/>
              </p:cNvSpPr>
              <p:nvPr/>
            </p:nvSpPr>
            <p:spPr bwMode="hidden">
              <a:xfrm>
                <a:off x="4445" y="3552"/>
                <a:ext cx="717" cy="431"/>
              </a:xfrm>
              <a:custGeom>
                <a:avLst/>
                <a:gdLst/>
                <a:ahLst/>
                <a:cxnLst>
                  <a:cxn ang="0">
                    <a:pos x="693" y="216"/>
                  </a:cxn>
                  <a:cxn ang="0">
                    <a:pos x="687" y="257"/>
                  </a:cxn>
                  <a:cxn ang="0">
                    <a:pos x="669" y="293"/>
                  </a:cxn>
                  <a:cxn ang="0">
                    <a:pos x="633" y="329"/>
                  </a:cxn>
                  <a:cxn ang="0">
                    <a:pos x="598" y="359"/>
                  </a:cxn>
                  <a:cxn ang="0">
                    <a:pos x="544" y="383"/>
                  </a:cxn>
                  <a:cxn ang="0">
                    <a:pos x="490" y="401"/>
                  </a:cxn>
                  <a:cxn ang="0">
                    <a:pos x="424" y="413"/>
                  </a:cxn>
                  <a:cxn ang="0">
                    <a:pos x="359" y="419"/>
                  </a:cxn>
                  <a:cxn ang="0">
                    <a:pos x="293" y="413"/>
                  </a:cxn>
                  <a:cxn ang="0">
                    <a:pos x="227" y="401"/>
                  </a:cxn>
                  <a:cxn ang="0">
                    <a:pos x="173" y="383"/>
                  </a:cxn>
                  <a:cxn ang="0">
                    <a:pos x="119" y="359"/>
                  </a:cxn>
                  <a:cxn ang="0">
                    <a:pos x="84" y="329"/>
                  </a:cxn>
                  <a:cxn ang="0">
                    <a:pos x="48" y="293"/>
                  </a:cxn>
                  <a:cxn ang="0">
                    <a:pos x="30" y="257"/>
                  </a:cxn>
                  <a:cxn ang="0">
                    <a:pos x="24" y="216"/>
                  </a:cxn>
                  <a:cxn ang="0">
                    <a:pos x="30" y="174"/>
                  </a:cxn>
                  <a:cxn ang="0">
                    <a:pos x="48" y="138"/>
                  </a:cxn>
                  <a:cxn ang="0">
                    <a:pos x="84" y="102"/>
                  </a:cxn>
                  <a:cxn ang="0">
                    <a:pos x="119" y="72"/>
                  </a:cxn>
                  <a:cxn ang="0">
                    <a:pos x="173" y="48"/>
                  </a:cxn>
                  <a:cxn ang="0">
                    <a:pos x="227" y="30"/>
                  </a:cxn>
                  <a:cxn ang="0">
                    <a:pos x="293" y="18"/>
                  </a:cxn>
                  <a:cxn ang="0">
                    <a:pos x="359" y="12"/>
                  </a:cxn>
                  <a:cxn ang="0">
                    <a:pos x="418" y="18"/>
                  </a:cxn>
                  <a:cxn ang="0">
                    <a:pos x="478" y="30"/>
                  </a:cxn>
                  <a:cxn ang="0">
                    <a:pos x="532" y="48"/>
                  </a:cxn>
                  <a:cxn ang="0">
                    <a:pos x="580" y="66"/>
                  </a:cxn>
                  <a:cxn ang="0">
                    <a:pos x="586" y="48"/>
                  </a:cxn>
                  <a:cxn ang="0">
                    <a:pos x="478" y="12"/>
                  </a:cxn>
                  <a:cxn ang="0">
                    <a:pos x="418" y="6"/>
                  </a:cxn>
                  <a:cxn ang="0">
                    <a:pos x="359" y="0"/>
                  </a:cxn>
                  <a:cxn ang="0">
                    <a:pos x="287" y="6"/>
                  </a:cxn>
                  <a:cxn ang="0">
                    <a:pos x="221" y="18"/>
                  </a:cxn>
                  <a:cxn ang="0">
                    <a:pos x="161" y="36"/>
                  </a:cxn>
                  <a:cxn ang="0">
                    <a:pos x="107" y="66"/>
                  </a:cxn>
                  <a:cxn ang="0">
                    <a:pos x="60" y="96"/>
                  </a:cxn>
                  <a:cxn ang="0">
                    <a:pos x="30" y="132"/>
                  </a:cxn>
                  <a:cxn ang="0">
                    <a:pos x="6" y="174"/>
                  </a:cxn>
                  <a:cxn ang="0">
                    <a:pos x="0" y="216"/>
                  </a:cxn>
                  <a:cxn ang="0">
                    <a:pos x="6" y="257"/>
                  </a:cxn>
                  <a:cxn ang="0">
                    <a:pos x="30" y="299"/>
                  </a:cxn>
                  <a:cxn ang="0">
                    <a:pos x="60" y="335"/>
                  </a:cxn>
                  <a:cxn ang="0">
                    <a:pos x="107" y="371"/>
                  </a:cxn>
                  <a:cxn ang="0">
                    <a:pos x="161" y="395"/>
                  </a:cxn>
                  <a:cxn ang="0">
                    <a:pos x="221" y="413"/>
                  </a:cxn>
                  <a:cxn ang="0">
                    <a:pos x="287" y="425"/>
                  </a:cxn>
                  <a:cxn ang="0">
                    <a:pos x="359" y="431"/>
                  </a:cxn>
                  <a:cxn ang="0">
                    <a:pos x="430" y="425"/>
                  </a:cxn>
                  <a:cxn ang="0">
                    <a:pos x="496" y="413"/>
                  </a:cxn>
                  <a:cxn ang="0">
                    <a:pos x="562" y="395"/>
                  </a:cxn>
                  <a:cxn ang="0">
                    <a:pos x="610" y="371"/>
                  </a:cxn>
                  <a:cxn ang="0">
                    <a:pos x="657" y="335"/>
                  </a:cxn>
                  <a:cxn ang="0">
                    <a:pos x="687" y="299"/>
                  </a:cxn>
                  <a:cxn ang="0">
                    <a:pos x="711" y="257"/>
                  </a:cxn>
                  <a:cxn ang="0">
                    <a:pos x="717" y="216"/>
                  </a:cxn>
                  <a:cxn ang="0">
                    <a:pos x="717" y="204"/>
                  </a:cxn>
                  <a:cxn ang="0">
                    <a:pos x="711" y="192"/>
                  </a:cxn>
                  <a:cxn ang="0">
                    <a:pos x="687" y="198"/>
                  </a:cxn>
                  <a:cxn ang="0">
                    <a:pos x="693" y="210"/>
                  </a:cxn>
                  <a:cxn ang="0">
                    <a:pos x="693" y="216"/>
                  </a:cxn>
                  <a:cxn ang="0">
                    <a:pos x="693" y="216"/>
                  </a:cxn>
                </a:cxnLst>
                <a:rect l="0" t="0" r="r" b="b"/>
                <a:pathLst>
                  <a:path w="717" h="431">
                    <a:moveTo>
                      <a:pt x="693" y="216"/>
                    </a:moveTo>
                    <a:lnTo>
                      <a:pt x="687" y="257"/>
                    </a:lnTo>
                    <a:lnTo>
                      <a:pt x="669" y="293"/>
                    </a:lnTo>
                    <a:lnTo>
                      <a:pt x="633" y="329"/>
                    </a:lnTo>
                    <a:lnTo>
                      <a:pt x="598" y="359"/>
                    </a:lnTo>
                    <a:lnTo>
                      <a:pt x="544" y="383"/>
                    </a:lnTo>
                    <a:lnTo>
                      <a:pt x="490" y="401"/>
                    </a:lnTo>
                    <a:lnTo>
                      <a:pt x="424" y="413"/>
                    </a:lnTo>
                    <a:lnTo>
                      <a:pt x="359" y="419"/>
                    </a:lnTo>
                    <a:lnTo>
                      <a:pt x="293" y="413"/>
                    </a:lnTo>
                    <a:lnTo>
                      <a:pt x="227" y="401"/>
                    </a:lnTo>
                    <a:lnTo>
                      <a:pt x="173" y="383"/>
                    </a:lnTo>
                    <a:lnTo>
                      <a:pt x="119" y="359"/>
                    </a:lnTo>
                    <a:lnTo>
                      <a:pt x="84" y="329"/>
                    </a:lnTo>
                    <a:lnTo>
                      <a:pt x="48" y="293"/>
                    </a:lnTo>
                    <a:lnTo>
                      <a:pt x="30" y="257"/>
                    </a:lnTo>
                    <a:lnTo>
                      <a:pt x="24" y="216"/>
                    </a:lnTo>
                    <a:lnTo>
                      <a:pt x="30" y="174"/>
                    </a:lnTo>
                    <a:lnTo>
                      <a:pt x="48" y="138"/>
                    </a:lnTo>
                    <a:lnTo>
                      <a:pt x="84" y="102"/>
                    </a:lnTo>
                    <a:lnTo>
                      <a:pt x="119" y="72"/>
                    </a:lnTo>
                    <a:lnTo>
                      <a:pt x="173" y="48"/>
                    </a:lnTo>
                    <a:lnTo>
                      <a:pt x="227" y="30"/>
                    </a:lnTo>
                    <a:lnTo>
                      <a:pt x="293" y="18"/>
                    </a:lnTo>
                    <a:lnTo>
                      <a:pt x="359" y="12"/>
                    </a:lnTo>
                    <a:lnTo>
                      <a:pt x="418" y="18"/>
                    </a:lnTo>
                    <a:lnTo>
                      <a:pt x="478" y="30"/>
                    </a:lnTo>
                    <a:lnTo>
                      <a:pt x="532" y="48"/>
                    </a:lnTo>
                    <a:lnTo>
                      <a:pt x="580" y="66"/>
                    </a:lnTo>
                    <a:lnTo>
                      <a:pt x="586" y="48"/>
                    </a:lnTo>
                    <a:lnTo>
                      <a:pt x="478" y="12"/>
                    </a:lnTo>
                    <a:lnTo>
                      <a:pt x="418" y="6"/>
                    </a:lnTo>
                    <a:lnTo>
                      <a:pt x="359" y="0"/>
                    </a:lnTo>
                    <a:lnTo>
                      <a:pt x="287" y="6"/>
                    </a:lnTo>
                    <a:lnTo>
                      <a:pt x="221" y="18"/>
                    </a:lnTo>
                    <a:lnTo>
                      <a:pt x="161" y="36"/>
                    </a:lnTo>
                    <a:lnTo>
                      <a:pt x="107" y="66"/>
                    </a:lnTo>
                    <a:lnTo>
                      <a:pt x="60" y="96"/>
                    </a:lnTo>
                    <a:lnTo>
                      <a:pt x="30" y="132"/>
                    </a:lnTo>
                    <a:lnTo>
                      <a:pt x="6" y="174"/>
                    </a:lnTo>
                    <a:lnTo>
                      <a:pt x="0" y="216"/>
                    </a:lnTo>
                    <a:lnTo>
                      <a:pt x="6" y="257"/>
                    </a:lnTo>
                    <a:lnTo>
                      <a:pt x="30" y="299"/>
                    </a:lnTo>
                    <a:lnTo>
                      <a:pt x="60" y="335"/>
                    </a:lnTo>
                    <a:lnTo>
                      <a:pt x="107" y="371"/>
                    </a:lnTo>
                    <a:lnTo>
                      <a:pt x="161" y="395"/>
                    </a:lnTo>
                    <a:lnTo>
                      <a:pt x="221" y="413"/>
                    </a:lnTo>
                    <a:lnTo>
                      <a:pt x="287" y="425"/>
                    </a:lnTo>
                    <a:lnTo>
                      <a:pt x="359" y="431"/>
                    </a:lnTo>
                    <a:lnTo>
                      <a:pt x="430" y="425"/>
                    </a:lnTo>
                    <a:lnTo>
                      <a:pt x="496" y="413"/>
                    </a:lnTo>
                    <a:lnTo>
                      <a:pt x="562" y="395"/>
                    </a:lnTo>
                    <a:lnTo>
                      <a:pt x="610" y="371"/>
                    </a:lnTo>
                    <a:lnTo>
                      <a:pt x="657" y="335"/>
                    </a:lnTo>
                    <a:lnTo>
                      <a:pt x="687" y="299"/>
                    </a:lnTo>
                    <a:lnTo>
                      <a:pt x="711" y="257"/>
                    </a:lnTo>
                    <a:lnTo>
                      <a:pt x="717" y="216"/>
                    </a:lnTo>
                    <a:lnTo>
                      <a:pt x="717" y="204"/>
                    </a:lnTo>
                    <a:lnTo>
                      <a:pt x="711" y="192"/>
                    </a:lnTo>
                    <a:lnTo>
                      <a:pt x="687" y="198"/>
                    </a:lnTo>
                    <a:lnTo>
                      <a:pt x="693" y="210"/>
                    </a:lnTo>
                    <a:lnTo>
                      <a:pt x="693" y="216"/>
                    </a:lnTo>
                    <a:lnTo>
                      <a:pt x="693" y="216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3803" name="Freeform 43"/>
              <p:cNvSpPr>
                <a:spLocks/>
              </p:cNvSpPr>
              <p:nvPr/>
            </p:nvSpPr>
            <p:spPr bwMode="hidden">
              <a:xfrm>
                <a:off x="4349" y="3510"/>
                <a:ext cx="909" cy="533"/>
              </a:xfrm>
              <a:custGeom>
                <a:avLst/>
                <a:gdLst/>
                <a:ahLst/>
                <a:cxnLst>
                  <a:cxn ang="0">
                    <a:pos x="616" y="0"/>
                  </a:cxn>
                  <a:cxn ang="0">
                    <a:pos x="616" y="18"/>
                  </a:cxn>
                  <a:cxn ang="0">
                    <a:pos x="724" y="60"/>
                  </a:cxn>
                  <a:cxn ang="0">
                    <a:pos x="765" y="84"/>
                  </a:cxn>
                  <a:cxn ang="0">
                    <a:pos x="807" y="114"/>
                  </a:cxn>
                  <a:cxn ang="0">
                    <a:pos x="837" y="144"/>
                  </a:cxn>
                  <a:cxn ang="0">
                    <a:pos x="861" y="180"/>
                  </a:cxn>
                  <a:cxn ang="0">
                    <a:pos x="873" y="216"/>
                  </a:cxn>
                  <a:cxn ang="0">
                    <a:pos x="879" y="258"/>
                  </a:cxn>
                  <a:cxn ang="0">
                    <a:pos x="873" y="311"/>
                  </a:cxn>
                  <a:cxn ang="0">
                    <a:pos x="843" y="359"/>
                  </a:cxn>
                  <a:cxn ang="0">
                    <a:pos x="807" y="401"/>
                  </a:cxn>
                  <a:cxn ang="0">
                    <a:pos x="753" y="443"/>
                  </a:cxn>
                  <a:cxn ang="0">
                    <a:pos x="694" y="473"/>
                  </a:cxn>
                  <a:cxn ang="0">
                    <a:pos x="622" y="497"/>
                  </a:cxn>
                  <a:cxn ang="0">
                    <a:pos x="538" y="509"/>
                  </a:cxn>
                  <a:cxn ang="0">
                    <a:pos x="455" y="515"/>
                  </a:cxn>
                  <a:cxn ang="0">
                    <a:pos x="371" y="509"/>
                  </a:cxn>
                  <a:cxn ang="0">
                    <a:pos x="287" y="497"/>
                  </a:cxn>
                  <a:cxn ang="0">
                    <a:pos x="215" y="473"/>
                  </a:cxn>
                  <a:cxn ang="0">
                    <a:pos x="156" y="443"/>
                  </a:cxn>
                  <a:cxn ang="0">
                    <a:pos x="102" y="401"/>
                  </a:cxn>
                  <a:cxn ang="0">
                    <a:pos x="66" y="359"/>
                  </a:cxn>
                  <a:cxn ang="0">
                    <a:pos x="36" y="311"/>
                  </a:cxn>
                  <a:cxn ang="0">
                    <a:pos x="30" y="258"/>
                  </a:cxn>
                  <a:cxn ang="0">
                    <a:pos x="36" y="222"/>
                  </a:cxn>
                  <a:cxn ang="0">
                    <a:pos x="48" y="186"/>
                  </a:cxn>
                  <a:cxn ang="0">
                    <a:pos x="66" y="156"/>
                  </a:cxn>
                  <a:cxn ang="0">
                    <a:pos x="90" y="126"/>
                  </a:cxn>
                  <a:cxn ang="0">
                    <a:pos x="66" y="114"/>
                  </a:cxn>
                  <a:cxn ang="0">
                    <a:pos x="36" y="144"/>
                  </a:cxn>
                  <a:cxn ang="0">
                    <a:pos x="18" y="180"/>
                  </a:cxn>
                  <a:cxn ang="0">
                    <a:pos x="6" y="216"/>
                  </a:cxn>
                  <a:cxn ang="0">
                    <a:pos x="0" y="258"/>
                  </a:cxn>
                  <a:cxn ang="0">
                    <a:pos x="12" y="311"/>
                  </a:cxn>
                  <a:cxn ang="0">
                    <a:pos x="36" y="365"/>
                  </a:cxn>
                  <a:cxn ang="0">
                    <a:pos x="78" y="413"/>
                  </a:cxn>
                  <a:cxn ang="0">
                    <a:pos x="132" y="449"/>
                  </a:cxn>
                  <a:cxn ang="0">
                    <a:pos x="203" y="485"/>
                  </a:cxn>
                  <a:cxn ang="0">
                    <a:pos x="275" y="509"/>
                  </a:cxn>
                  <a:cxn ang="0">
                    <a:pos x="365" y="527"/>
                  </a:cxn>
                  <a:cxn ang="0">
                    <a:pos x="455" y="533"/>
                  </a:cxn>
                  <a:cxn ang="0">
                    <a:pos x="544" y="527"/>
                  </a:cxn>
                  <a:cxn ang="0">
                    <a:pos x="634" y="509"/>
                  </a:cxn>
                  <a:cxn ang="0">
                    <a:pos x="712" y="485"/>
                  </a:cxn>
                  <a:cxn ang="0">
                    <a:pos x="777" y="449"/>
                  </a:cxn>
                  <a:cxn ang="0">
                    <a:pos x="831" y="413"/>
                  </a:cxn>
                  <a:cxn ang="0">
                    <a:pos x="873" y="365"/>
                  </a:cxn>
                  <a:cxn ang="0">
                    <a:pos x="897" y="311"/>
                  </a:cxn>
                  <a:cxn ang="0">
                    <a:pos x="909" y="258"/>
                  </a:cxn>
                  <a:cxn ang="0">
                    <a:pos x="903" y="216"/>
                  </a:cxn>
                  <a:cxn ang="0">
                    <a:pos x="885" y="174"/>
                  </a:cxn>
                  <a:cxn ang="0">
                    <a:pos x="861" y="132"/>
                  </a:cxn>
                  <a:cxn ang="0">
                    <a:pos x="825" y="102"/>
                  </a:cxn>
                  <a:cxn ang="0">
                    <a:pos x="783" y="66"/>
                  </a:cxn>
                  <a:cxn ang="0">
                    <a:pos x="735" y="42"/>
                  </a:cxn>
                  <a:cxn ang="0">
                    <a:pos x="616" y="0"/>
                  </a:cxn>
                  <a:cxn ang="0">
                    <a:pos x="616" y="0"/>
                  </a:cxn>
                </a:cxnLst>
                <a:rect l="0" t="0" r="r" b="b"/>
                <a:pathLst>
                  <a:path w="909" h="533">
                    <a:moveTo>
                      <a:pt x="616" y="0"/>
                    </a:moveTo>
                    <a:lnTo>
                      <a:pt x="616" y="18"/>
                    </a:lnTo>
                    <a:lnTo>
                      <a:pt x="724" y="60"/>
                    </a:lnTo>
                    <a:lnTo>
                      <a:pt x="765" y="84"/>
                    </a:lnTo>
                    <a:lnTo>
                      <a:pt x="807" y="114"/>
                    </a:lnTo>
                    <a:lnTo>
                      <a:pt x="837" y="144"/>
                    </a:lnTo>
                    <a:lnTo>
                      <a:pt x="861" y="180"/>
                    </a:lnTo>
                    <a:lnTo>
                      <a:pt x="873" y="216"/>
                    </a:lnTo>
                    <a:lnTo>
                      <a:pt x="879" y="258"/>
                    </a:lnTo>
                    <a:lnTo>
                      <a:pt x="873" y="311"/>
                    </a:lnTo>
                    <a:lnTo>
                      <a:pt x="843" y="359"/>
                    </a:lnTo>
                    <a:lnTo>
                      <a:pt x="807" y="401"/>
                    </a:lnTo>
                    <a:lnTo>
                      <a:pt x="753" y="443"/>
                    </a:lnTo>
                    <a:lnTo>
                      <a:pt x="694" y="473"/>
                    </a:lnTo>
                    <a:lnTo>
                      <a:pt x="622" y="497"/>
                    </a:lnTo>
                    <a:lnTo>
                      <a:pt x="538" y="509"/>
                    </a:lnTo>
                    <a:lnTo>
                      <a:pt x="455" y="515"/>
                    </a:lnTo>
                    <a:lnTo>
                      <a:pt x="371" y="509"/>
                    </a:lnTo>
                    <a:lnTo>
                      <a:pt x="287" y="497"/>
                    </a:lnTo>
                    <a:lnTo>
                      <a:pt x="215" y="473"/>
                    </a:lnTo>
                    <a:lnTo>
                      <a:pt x="156" y="443"/>
                    </a:lnTo>
                    <a:lnTo>
                      <a:pt x="102" y="401"/>
                    </a:lnTo>
                    <a:lnTo>
                      <a:pt x="66" y="359"/>
                    </a:lnTo>
                    <a:lnTo>
                      <a:pt x="36" y="311"/>
                    </a:lnTo>
                    <a:lnTo>
                      <a:pt x="30" y="258"/>
                    </a:lnTo>
                    <a:lnTo>
                      <a:pt x="36" y="222"/>
                    </a:lnTo>
                    <a:lnTo>
                      <a:pt x="48" y="186"/>
                    </a:lnTo>
                    <a:lnTo>
                      <a:pt x="66" y="156"/>
                    </a:lnTo>
                    <a:lnTo>
                      <a:pt x="90" y="126"/>
                    </a:lnTo>
                    <a:lnTo>
                      <a:pt x="66" y="114"/>
                    </a:lnTo>
                    <a:lnTo>
                      <a:pt x="36" y="144"/>
                    </a:lnTo>
                    <a:lnTo>
                      <a:pt x="18" y="180"/>
                    </a:lnTo>
                    <a:lnTo>
                      <a:pt x="6" y="216"/>
                    </a:lnTo>
                    <a:lnTo>
                      <a:pt x="0" y="258"/>
                    </a:lnTo>
                    <a:lnTo>
                      <a:pt x="12" y="311"/>
                    </a:lnTo>
                    <a:lnTo>
                      <a:pt x="36" y="365"/>
                    </a:lnTo>
                    <a:lnTo>
                      <a:pt x="78" y="413"/>
                    </a:lnTo>
                    <a:lnTo>
                      <a:pt x="132" y="449"/>
                    </a:lnTo>
                    <a:lnTo>
                      <a:pt x="203" y="485"/>
                    </a:lnTo>
                    <a:lnTo>
                      <a:pt x="275" y="509"/>
                    </a:lnTo>
                    <a:lnTo>
                      <a:pt x="365" y="527"/>
                    </a:lnTo>
                    <a:lnTo>
                      <a:pt x="455" y="533"/>
                    </a:lnTo>
                    <a:lnTo>
                      <a:pt x="544" y="527"/>
                    </a:lnTo>
                    <a:lnTo>
                      <a:pt x="634" y="509"/>
                    </a:lnTo>
                    <a:lnTo>
                      <a:pt x="712" y="485"/>
                    </a:lnTo>
                    <a:lnTo>
                      <a:pt x="777" y="449"/>
                    </a:lnTo>
                    <a:lnTo>
                      <a:pt x="831" y="413"/>
                    </a:lnTo>
                    <a:lnTo>
                      <a:pt x="873" y="365"/>
                    </a:lnTo>
                    <a:lnTo>
                      <a:pt x="897" y="311"/>
                    </a:lnTo>
                    <a:lnTo>
                      <a:pt x="909" y="258"/>
                    </a:lnTo>
                    <a:lnTo>
                      <a:pt x="903" y="216"/>
                    </a:lnTo>
                    <a:lnTo>
                      <a:pt x="885" y="174"/>
                    </a:lnTo>
                    <a:lnTo>
                      <a:pt x="861" y="132"/>
                    </a:lnTo>
                    <a:lnTo>
                      <a:pt x="825" y="102"/>
                    </a:lnTo>
                    <a:lnTo>
                      <a:pt x="783" y="66"/>
                    </a:lnTo>
                    <a:lnTo>
                      <a:pt x="735" y="42"/>
                    </a:lnTo>
                    <a:lnTo>
                      <a:pt x="616" y="0"/>
                    </a:lnTo>
                    <a:lnTo>
                      <a:pt x="61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3804" name="Freeform 44"/>
              <p:cNvSpPr>
                <a:spLocks/>
              </p:cNvSpPr>
              <p:nvPr/>
            </p:nvSpPr>
            <p:spPr bwMode="hidden">
              <a:xfrm>
                <a:off x="4564" y="3492"/>
                <a:ext cx="365" cy="66"/>
              </a:xfrm>
              <a:custGeom>
                <a:avLst/>
                <a:gdLst/>
                <a:ahLst/>
                <a:cxnLst>
                  <a:cxn ang="0">
                    <a:pos x="240" y="18"/>
                  </a:cxn>
                  <a:cxn ang="0">
                    <a:pos x="299" y="24"/>
                  </a:cxn>
                  <a:cxn ang="0">
                    <a:pos x="359" y="30"/>
                  </a:cxn>
                  <a:cxn ang="0">
                    <a:pos x="365" y="12"/>
                  </a:cxn>
                  <a:cxn ang="0">
                    <a:pos x="305" y="6"/>
                  </a:cxn>
                  <a:cxn ang="0">
                    <a:pos x="240" y="0"/>
                  </a:cxn>
                  <a:cxn ang="0">
                    <a:pos x="174" y="6"/>
                  </a:cxn>
                  <a:cxn ang="0">
                    <a:pos x="114" y="12"/>
                  </a:cxn>
                  <a:cxn ang="0">
                    <a:pos x="0" y="42"/>
                  </a:cxn>
                  <a:cxn ang="0">
                    <a:pos x="0" y="66"/>
                  </a:cxn>
                  <a:cxn ang="0">
                    <a:pos x="54" y="48"/>
                  </a:cxn>
                  <a:cxn ang="0">
                    <a:pos x="114" y="30"/>
                  </a:cxn>
                  <a:cxn ang="0">
                    <a:pos x="174" y="24"/>
                  </a:cxn>
                  <a:cxn ang="0">
                    <a:pos x="240" y="18"/>
                  </a:cxn>
                  <a:cxn ang="0">
                    <a:pos x="240" y="18"/>
                  </a:cxn>
                </a:cxnLst>
                <a:rect l="0" t="0" r="r" b="b"/>
                <a:pathLst>
                  <a:path w="365" h="66">
                    <a:moveTo>
                      <a:pt x="240" y="18"/>
                    </a:moveTo>
                    <a:lnTo>
                      <a:pt x="299" y="24"/>
                    </a:lnTo>
                    <a:lnTo>
                      <a:pt x="359" y="30"/>
                    </a:lnTo>
                    <a:lnTo>
                      <a:pt x="365" y="12"/>
                    </a:lnTo>
                    <a:lnTo>
                      <a:pt x="305" y="6"/>
                    </a:lnTo>
                    <a:lnTo>
                      <a:pt x="240" y="0"/>
                    </a:lnTo>
                    <a:lnTo>
                      <a:pt x="174" y="6"/>
                    </a:lnTo>
                    <a:lnTo>
                      <a:pt x="114" y="12"/>
                    </a:lnTo>
                    <a:lnTo>
                      <a:pt x="0" y="42"/>
                    </a:lnTo>
                    <a:lnTo>
                      <a:pt x="0" y="66"/>
                    </a:lnTo>
                    <a:lnTo>
                      <a:pt x="54" y="48"/>
                    </a:lnTo>
                    <a:lnTo>
                      <a:pt x="114" y="30"/>
                    </a:lnTo>
                    <a:lnTo>
                      <a:pt x="174" y="24"/>
                    </a:lnTo>
                    <a:lnTo>
                      <a:pt x="240" y="18"/>
                    </a:lnTo>
                    <a:lnTo>
                      <a:pt x="240" y="1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3805" name="Freeform 45"/>
              <p:cNvSpPr>
                <a:spLocks/>
              </p:cNvSpPr>
              <p:nvPr/>
            </p:nvSpPr>
            <p:spPr bwMode="hidden">
              <a:xfrm>
                <a:off x="4463" y="3558"/>
                <a:ext cx="66" cy="48"/>
              </a:xfrm>
              <a:custGeom>
                <a:avLst/>
                <a:gdLst/>
                <a:ahLst/>
                <a:cxnLst>
                  <a:cxn ang="0">
                    <a:pos x="66" y="18"/>
                  </a:cxn>
                  <a:cxn ang="0">
                    <a:pos x="48" y="0"/>
                  </a:cxn>
                  <a:cxn ang="0">
                    <a:pos x="24" y="12"/>
                  </a:cxn>
                  <a:cxn ang="0">
                    <a:pos x="0" y="30"/>
                  </a:cxn>
                  <a:cxn ang="0">
                    <a:pos x="12" y="48"/>
                  </a:cxn>
                  <a:cxn ang="0">
                    <a:pos x="42" y="30"/>
                  </a:cxn>
                  <a:cxn ang="0">
                    <a:pos x="66" y="18"/>
                  </a:cxn>
                  <a:cxn ang="0">
                    <a:pos x="66" y="18"/>
                  </a:cxn>
                </a:cxnLst>
                <a:rect l="0" t="0" r="r" b="b"/>
                <a:pathLst>
                  <a:path w="66" h="48">
                    <a:moveTo>
                      <a:pt x="66" y="18"/>
                    </a:moveTo>
                    <a:lnTo>
                      <a:pt x="48" y="0"/>
                    </a:lnTo>
                    <a:lnTo>
                      <a:pt x="24" y="12"/>
                    </a:lnTo>
                    <a:lnTo>
                      <a:pt x="0" y="30"/>
                    </a:lnTo>
                    <a:lnTo>
                      <a:pt x="12" y="48"/>
                    </a:lnTo>
                    <a:lnTo>
                      <a:pt x="42" y="30"/>
                    </a:lnTo>
                    <a:lnTo>
                      <a:pt x="66" y="18"/>
                    </a:lnTo>
                    <a:lnTo>
                      <a:pt x="66" y="1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3815" name="Oval 55"/>
              <p:cNvSpPr>
                <a:spLocks noChangeArrowheads="1"/>
              </p:cNvSpPr>
              <p:nvPr/>
            </p:nvSpPr>
            <p:spPr bwMode="hidden">
              <a:xfrm>
                <a:off x="4546" y="3608"/>
                <a:ext cx="518" cy="31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3816" name="Oval 56"/>
              <p:cNvSpPr>
                <a:spLocks noChangeArrowheads="1"/>
              </p:cNvSpPr>
              <p:nvPr/>
            </p:nvSpPr>
            <p:spPr bwMode="hidden">
              <a:xfrm>
                <a:off x="4578" y="3630"/>
                <a:ext cx="446" cy="271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3817" name="Oval 57"/>
              <p:cNvSpPr>
                <a:spLocks noChangeArrowheads="1"/>
              </p:cNvSpPr>
              <p:nvPr/>
            </p:nvSpPr>
            <p:spPr bwMode="hidden">
              <a:xfrm>
                <a:off x="4610" y="3650"/>
                <a:ext cx="386" cy="233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3818" name="Oval 58"/>
              <p:cNvSpPr>
                <a:spLocks noChangeArrowheads="1"/>
              </p:cNvSpPr>
              <p:nvPr/>
            </p:nvSpPr>
            <p:spPr bwMode="hidden">
              <a:xfrm>
                <a:off x="4654" y="3678"/>
                <a:ext cx="298" cy="177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3819" name="Oval 59"/>
              <p:cNvSpPr>
                <a:spLocks noChangeArrowheads="1"/>
              </p:cNvSpPr>
              <p:nvPr/>
            </p:nvSpPr>
            <p:spPr bwMode="hidden">
              <a:xfrm>
                <a:off x="4690" y="3698"/>
                <a:ext cx="222" cy="139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3820" name="Oval 60"/>
              <p:cNvSpPr>
                <a:spLocks noChangeArrowheads="1"/>
              </p:cNvSpPr>
              <p:nvPr/>
            </p:nvSpPr>
            <p:spPr bwMode="hidden">
              <a:xfrm>
                <a:off x="4738" y="3728"/>
                <a:ext cx="126" cy="81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 dirty="0"/>
              </a:p>
            </p:txBody>
          </p:sp>
        </p:grpSp>
        <p:grpSp>
          <p:nvGrpSpPr>
            <p:cNvPr id="373835" name="Group 75"/>
            <p:cNvGrpSpPr>
              <a:grpSpLocks/>
            </p:cNvGrpSpPr>
            <p:nvPr userDrawn="1"/>
          </p:nvGrpSpPr>
          <p:grpSpPr bwMode="auto">
            <a:xfrm>
              <a:off x="5280" y="3024"/>
              <a:ext cx="425" cy="258"/>
              <a:chOff x="5280" y="3024"/>
              <a:chExt cx="425" cy="258"/>
            </a:xfrm>
          </p:grpSpPr>
          <p:sp>
            <p:nvSpPr>
              <p:cNvPr id="373806" name="Freeform 46"/>
              <p:cNvSpPr>
                <a:spLocks/>
              </p:cNvSpPr>
              <p:nvPr/>
            </p:nvSpPr>
            <p:spPr bwMode="hidden">
              <a:xfrm>
                <a:off x="5280" y="3186"/>
                <a:ext cx="383" cy="96"/>
              </a:xfrm>
              <a:custGeom>
                <a:avLst/>
                <a:gdLst/>
                <a:ahLst/>
                <a:cxnLst>
                  <a:cxn ang="0">
                    <a:pos x="209" y="96"/>
                  </a:cxn>
                  <a:cxn ang="0">
                    <a:pos x="143" y="90"/>
                  </a:cxn>
                  <a:cxn ang="0">
                    <a:pos x="83" y="66"/>
                  </a:cxn>
                  <a:cxn ang="0">
                    <a:pos x="35" y="36"/>
                  </a:cxn>
                  <a:cxn ang="0">
                    <a:pos x="6" y="0"/>
                  </a:cxn>
                  <a:cxn ang="0">
                    <a:pos x="0" y="6"/>
                  </a:cxn>
                  <a:cxn ang="0">
                    <a:pos x="29" y="42"/>
                  </a:cxn>
                  <a:cxn ang="0">
                    <a:pos x="77" y="72"/>
                  </a:cxn>
                  <a:cxn ang="0">
                    <a:pos x="137" y="90"/>
                  </a:cxn>
                  <a:cxn ang="0">
                    <a:pos x="209" y="96"/>
                  </a:cxn>
                  <a:cxn ang="0">
                    <a:pos x="263" y="90"/>
                  </a:cxn>
                  <a:cxn ang="0">
                    <a:pos x="311" y="84"/>
                  </a:cxn>
                  <a:cxn ang="0">
                    <a:pos x="352" y="66"/>
                  </a:cxn>
                  <a:cxn ang="0">
                    <a:pos x="382" y="42"/>
                  </a:cxn>
                  <a:cxn ang="0">
                    <a:pos x="376" y="42"/>
                  </a:cxn>
                  <a:cxn ang="0">
                    <a:pos x="346" y="66"/>
                  </a:cxn>
                  <a:cxn ang="0">
                    <a:pos x="305" y="78"/>
                  </a:cxn>
                  <a:cxn ang="0">
                    <a:pos x="263" y="90"/>
                  </a:cxn>
                  <a:cxn ang="0">
                    <a:pos x="209" y="96"/>
                  </a:cxn>
                  <a:cxn ang="0">
                    <a:pos x="209" y="96"/>
                  </a:cxn>
                </a:cxnLst>
                <a:rect l="0" t="0" r="r" b="b"/>
                <a:pathLst>
                  <a:path w="382" h="96">
                    <a:moveTo>
                      <a:pt x="209" y="96"/>
                    </a:moveTo>
                    <a:lnTo>
                      <a:pt x="143" y="90"/>
                    </a:lnTo>
                    <a:lnTo>
                      <a:pt x="83" y="66"/>
                    </a:lnTo>
                    <a:lnTo>
                      <a:pt x="35" y="36"/>
                    </a:lnTo>
                    <a:lnTo>
                      <a:pt x="6" y="0"/>
                    </a:lnTo>
                    <a:lnTo>
                      <a:pt x="0" y="6"/>
                    </a:lnTo>
                    <a:lnTo>
                      <a:pt x="29" y="42"/>
                    </a:lnTo>
                    <a:lnTo>
                      <a:pt x="77" y="72"/>
                    </a:lnTo>
                    <a:lnTo>
                      <a:pt x="137" y="90"/>
                    </a:lnTo>
                    <a:lnTo>
                      <a:pt x="209" y="96"/>
                    </a:lnTo>
                    <a:lnTo>
                      <a:pt x="263" y="90"/>
                    </a:lnTo>
                    <a:lnTo>
                      <a:pt x="311" y="84"/>
                    </a:lnTo>
                    <a:lnTo>
                      <a:pt x="352" y="66"/>
                    </a:lnTo>
                    <a:lnTo>
                      <a:pt x="382" y="42"/>
                    </a:lnTo>
                    <a:lnTo>
                      <a:pt x="376" y="42"/>
                    </a:lnTo>
                    <a:lnTo>
                      <a:pt x="346" y="66"/>
                    </a:lnTo>
                    <a:lnTo>
                      <a:pt x="305" y="78"/>
                    </a:lnTo>
                    <a:lnTo>
                      <a:pt x="263" y="90"/>
                    </a:lnTo>
                    <a:lnTo>
                      <a:pt x="209" y="96"/>
                    </a:lnTo>
                    <a:lnTo>
                      <a:pt x="209" y="9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3807" name="Freeform 47"/>
              <p:cNvSpPr>
                <a:spLocks/>
              </p:cNvSpPr>
              <p:nvPr/>
            </p:nvSpPr>
            <p:spPr bwMode="hidden">
              <a:xfrm>
                <a:off x="5315" y="3024"/>
                <a:ext cx="258" cy="54"/>
              </a:xfrm>
              <a:custGeom>
                <a:avLst/>
                <a:gdLst/>
                <a:ahLst/>
                <a:cxnLst>
                  <a:cxn ang="0">
                    <a:pos x="174" y="0"/>
                  </a:cxn>
                  <a:cxn ang="0">
                    <a:pos x="216" y="6"/>
                  </a:cxn>
                  <a:cxn ang="0">
                    <a:pos x="258" y="12"/>
                  </a:cxn>
                  <a:cxn ang="0">
                    <a:pos x="252" y="6"/>
                  </a:cxn>
                  <a:cxn ang="0">
                    <a:pos x="216" y="0"/>
                  </a:cxn>
                  <a:cxn ang="0">
                    <a:pos x="174" y="0"/>
                  </a:cxn>
                  <a:cxn ang="0">
                    <a:pos x="120" y="6"/>
                  </a:cxn>
                  <a:cxn ang="0">
                    <a:pos x="78" y="12"/>
                  </a:cxn>
                  <a:cxn ang="0">
                    <a:pos x="36" y="30"/>
                  </a:cxn>
                  <a:cxn ang="0">
                    <a:pos x="0" y="48"/>
                  </a:cxn>
                  <a:cxn ang="0">
                    <a:pos x="6" y="54"/>
                  </a:cxn>
                  <a:cxn ang="0">
                    <a:pos x="36" y="36"/>
                  </a:cxn>
                  <a:cxn ang="0">
                    <a:pos x="78" y="18"/>
                  </a:cxn>
                  <a:cxn ang="0">
                    <a:pos x="120" y="6"/>
                  </a:cxn>
                  <a:cxn ang="0">
                    <a:pos x="174" y="0"/>
                  </a:cxn>
                  <a:cxn ang="0">
                    <a:pos x="174" y="0"/>
                  </a:cxn>
                </a:cxnLst>
                <a:rect l="0" t="0" r="r" b="b"/>
                <a:pathLst>
                  <a:path w="258" h="54">
                    <a:moveTo>
                      <a:pt x="174" y="0"/>
                    </a:moveTo>
                    <a:lnTo>
                      <a:pt x="216" y="6"/>
                    </a:lnTo>
                    <a:lnTo>
                      <a:pt x="258" y="12"/>
                    </a:lnTo>
                    <a:lnTo>
                      <a:pt x="252" y="6"/>
                    </a:lnTo>
                    <a:lnTo>
                      <a:pt x="216" y="0"/>
                    </a:lnTo>
                    <a:lnTo>
                      <a:pt x="174" y="0"/>
                    </a:lnTo>
                    <a:lnTo>
                      <a:pt x="120" y="6"/>
                    </a:lnTo>
                    <a:lnTo>
                      <a:pt x="78" y="12"/>
                    </a:lnTo>
                    <a:lnTo>
                      <a:pt x="36" y="30"/>
                    </a:lnTo>
                    <a:lnTo>
                      <a:pt x="0" y="48"/>
                    </a:lnTo>
                    <a:lnTo>
                      <a:pt x="6" y="54"/>
                    </a:lnTo>
                    <a:lnTo>
                      <a:pt x="36" y="36"/>
                    </a:lnTo>
                    <a:lnTo>
                      <a:pt x="78" y="18"/>
                    </a:lnTo>
                    <a:lnTo>
                      <a:pt x="120" y="6"/>
                    </a:lnTo>
                    <a:lnTo>
                      <a:pt x="174" y="0"/>
                    </a:lnTo>
                    <a:lnTo>
                      <a:pt x="17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3808" name="Freeform 48"/>
              <p:cNvSpPr>
                <a:spLocks/>
              </p:cNvSpPr>
              <p:nvPr/>
            </p:nvSpPr>
            <p:spPr bwMode="hidden">
              <a:xfrm>
                <a:off x="5645" y="3066"/>
                <a:ext cx="60" cy="156"/>
              </a:xfrm>
              <a:custGeom>
                <a:avLst/>
                <a:gdLst/>
                <a:ahLst/>
                <a:cxnLst>
                  <a:cxn ang="0">
                    <a:pos x="54" y="90"/>
                  </a:cxn>
                  <a:cxn ang="0">
                    <a:pos x="48" y="126"/>
                  </a:cxn>
                  <a:cxn ang="0">
                    <a:pos x="24" y="156"/>
                  </a:cxn>
                  <a:cxn ang="0">
                    <a:pos x="30" y="156"/>
                  </a:cxn>
                  <a:cxn ang="0">
                    <a:pos x="54" y="126"/>
                  </a:cxn>
                  <a:cxn ang="0">
                    <a:pos x="60" y="90"/>
                  </a:cxn>
                  <a:cxn ang="0">
                    <a:pos x="54" y="66"/>
                  </a:cxn>
                  <a:cxn ang="0">
                    <a:pos x="48" y="42"/>
                  </a:cxn>
                  <a:cxn ang="0">
                    <a:pos x="30" y="18"/>
                  </a:cxn>
                  <a:cxn ang="0">
                    <a:pos x="6" y="0"/>
                  </a:cxn>
                  <a:cxn ang="0">
                    <a:pos x="0" y="6"/>
                  </a:cxn>
                  <a:cxn ang="0">
                    <a:pos x="24" y="24"/>
                  </a:cxn>
                  <a:cxn ang="0">
                    <a:pos x="42" y="42"/>
                  </a:cxn>
                  <a:cxn ang="0">
                    <a:pos x="48" y="66"/>
                  </a:cxn>
                  <a:cxn ang="0">
                    <a:pos x="54" y="90"/>
                  </a:cxn>
                  <a:cxn ang="0">
                    <a:pos x="54" y="90"/>
                  </a:cxn>
                </a:cxnLst>
                <a:rect l="0" t="0" r="r" b="b"/>
                <a:pathLst>
                  <a:path w="60" h="156">
                    <a:moveTo>
                      <a:pt x="54" y="90"/>
                    </a:moveTo>
                    <a:lnTo>
                      <a:pt x="48" y="126"/>
                    </a:lnTo>
                    <a:lnTo>
                      <a:pt x="24" y="156"/>
                    </a:lnTo>
                    <a:lnTo>
                      <a:pt x="30" y="156"/>
                    </a:lnTo>
                    <a:lnTo>
                      <a:pt x="54" y="126"/>
                    </a:lnTo>
                    <a:lnTo>
                      <a:pt x="60" y="90"/>
                    </a:lnTo>
                    <a:lnTo>
                      <a:pt x="54" y="66"/>
                    </a:lnTo>
                    <a:lnTo>
                      <a:pt x="48" y="42"/>
                    </a:lnTo>
                    <a:lnTo>
                      <a:pt x="30" y="18"/>
                    </a:lnTo>
                    <a:lnTo>
                      <a:pt x="6" y="0"/>
                    </a:lnTo>
                    <a:lnTo>
                      <a:pt x="0" y="6"/>
                    </a:lnTo>
                    <a:lnTo>
                      <a:pt x="24" y="24"/>
                    </a:lnTo>
                    <a:lnTo>
                      <a:pt x="42" y="42"/>
                    </a:lnTo>
                    <a:lnTo>
                      <a:pt x="48" y="66"/>
                    </a:lnTo>
                    <a:lnTo>
                      <a:pt x="54" y="90"/>
                    </a:lnTo>
                    <a:lnTo>
                      <a:pt x="54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3809" name="Freeform 49"/>
              <p:cNvSpPr>
                <a:spLocks/>
              </p:cNvSpPr>
              <p:nvPr/>
            </p:nvSpPr>
            <p:spPr bwMode="hidden">
              <a:xfrm>
                <a:off x="5375" y="3246"/>
                <a:ext cx="192" cy="18"/>
              </a:xfrm>
              <a:custGeom>
                <a:avLst/>
                <a:gdLst/>
                <a:ahLst/>
                <a:cxnLst>
                  <a:cxn ang="0">
                    <a:pos x="114" y="12"/>
                  </a:cxn>
                  <a:cxn ang="0">
                    <a:pos x="72" y="6"/>
                  </a:cxn>
                  <a:cxn ang="0">
                    <a:pos x="30" y="0"/>
                  </a:cxn>
                  <a:cxn ang="0">
                    <a:pos x="0" y="0"/>
                  </a:cxn>
                  <a:cxn ang="0">
                    <a:pos x="54" y="12"/>
                  </a:cxn>
                  <a:cxn ang="0">
                    <a:pos x="114" y="18"/>
                  </a:cxn>
                  <a:cxn ang="0">
                    <a:pos x="156" y="18"/>
                  </a:cxn>
                  <a:cxn ang="0">
                    <a:pos x="192" y="12"/>
                  </a:cxn>
                  <a:cxn ang="0">
                    <a:pos x="186" y="0"/>
                  </a:cxn>
                  <a:cxn ang="0">
                    <a:pos x="150" y="6"/>
                  </a:cxn>
                  <a:cxn ang="0">
                    <a:pos x="114" y="12"/>
                  </a:cxn>
                  <a:cxn ang="0">
                    <a:pos x="114" y="12"/>
                  </a:cxn>
                </a:cxnLst>
                <a:rect l="0" t="0" r="r" b="b"/>
                <a:pathLst>
                  <a:path w="192" h="18">
                    <a:moveTo>
                      <a:pt x="114" y="12"/>
                    </a:moveTo>
                    <a:lnTo>
                      <a:pt x="72" y="6"/>
                    </a:lnTo>
                    <a:lnTo>
                      <a:pt x="30" y="0"/>
                    </a:lnTo>
                    <a:lnTo>
                      <a:pt x="0" y="0"/>
                    </a:lnTo>
                    <a:lnTo>
                      <a:pt x="54" y="12"/>
                    </a:lnTo>
                    <a:lnTo>
                      <a:pt x="114" y="18"/>
                    </a:lnTo>
                    <a:lnTo>
                      <a:pt x="156" y="18"/>
                    </a:lnTo>
                    <a:lnTo>
                      <a:pt x="192" y="12"/>
                    </a:lnTo>
                    <a:lnTo>
                      <a:pt x="186" y="0"/>
                    </a:lnTo>
                    <a:lnTo>
                      <a:pt x="150" y="6"/>
                    </a:lnTo>
                    <a:lnTo>
                      <a:pt x="114" y="12"/>
                    </a:lnTo>
                    <a:lnTo>
                      <a:pt x="114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3810" name="Freeform 50"/>
              <p:cNvSpPr>
                <a:spLocks/>
              </p:cNvSpPr>
              <p:nvPr/>
            </p:nvSpPr>
            <p:spPr bwMode="hidden">
              <a:xfrm>
                <a:off x="5304" y="3042"/>
                <a:ext cx="161" cy="186"/>
              </a:xfrm>
              <a:custGeom>
                <a:avLst/>
                <a:gdLst/>
                <a:ahLst/>
                <a:cxnLst>
                  <a:cxn ang="0">
                    <a:pos x="11" y="114"/>
                  </a:cxn>
                  <a:cxn ang="0">
                    <a:pos x="17" y="96"/>
                  </a:cxn>
                  <a:cxn ang="0">
                    <a:pos x="23" y="78"/>
                  </a:cxn>
                  <a:cxn ang="0">
                    <a:pos x="53" y="42"/>
                  </a:cxn>
                  <a:cxn ang="0">
                    <a:pos x="101" y="18"/>
                  </a:cxn>
                  <a:cxn ang="0">
                    <a:pos x="155" y="6"/>
                  </a:cxn>
                  <a:cxn ang="0">
                    <a:pos x="161" y="0"/>
                  </a:cxn>
                  <a:cxn ang="0">
                    <a:pos x="95" y="12"/>
                  </a:cxn>
                  <a:cxn ang="0">
                    <a:pos x="47" y="36"/>
                  </a:cxn>
                  <a:cxn ang="0">
                    <a:pos x="11" y="72"/>
                  </a:cxn>
                  <a:cxn ang="0">
                    <a:pos x="5" y="90"/>
                  </a:cxn>
                  <a:cxn ang="0">
                    <a:pos x="0" y="114"/>
                  </a:cxn>
                  <a:cxn ang="0">
                    <a:pos x="11" y="150"/>
                  </a:cxn>
                  <a:cxn ang="0">
                    <a:pos x="23" y="168"/>
                  </a:cxn>
                  <a:cxn ang="0">
                    <a:pos x="41" y="186"/>
                  </a:cxn>
                  <a:cxn ang="0">
                    <a:pos x="65" y="186"/>
                  </a:cxn>
                  <a:cxn ang="0">
                    <a:pos x="41" y="168"/>
                  </a:cxn>
                  <a:cxn ang="0">
                    <a:pos x="23" y="150"/>
                  </a:cxn>
                  <a:cxn ang="0">
                    <a:pos x="17" y="132"/>
                  </a:cxn>
                  <a:cxn ang="0">
                    <a:pos x="11" y="114"/>
                  </a:cxn>
                  <a:cxn ang="0">
                    <a:pos x="11" y="114"/>
                  </a:cxn>
                </a:cxnLst>
                <a:rect l="0" t="0" r="r" b="b"/>
                <a:pathLst>
                  <a:path w="161" h="186">
                    <a:moveTo>
                      <a:pt x="11" y="114"/>
                    </a:moveTo>
                    <a:lnTo>
                      <a:pt x="17" y="96"/>
                    </a:lnTo>
                    <a:lnTo>
                      <a:pt x="23" y="78"/>
                    </a:lnTo>
                    <a:lnTo>
                      <a:pt x="53" y="42"/>
                    </a:lnTo>
                    <a:lnTo>
                      <a:pt x="101" y="18"/>
                    </a:lnTo>
                    <a:lnTo>
                      <a:pt x="155" y="6"/>
                    </a:lnTo>
                    <a:lnTo>
                      <a:pt x="161" y="0"/>
                    </a:lnTo>
                    <a:lnTo>
                      <a:pt x="95" y="12"/>
                    </a:lnTo>
                    <a:lnTo>
                      <a:pt x="47" y="36"/>
                    </a:lnTo>
                    <a:lnTo>
                      <a:pt x="11" y="72"/>
                    </a:lnTo>
                    <a:lnTo>
                      <a:pt x="5" y="90"/>
                    </a:lnTo>
                    <a:lnTo>
                      <a:pt x="0" y="114"/>
                    </a:lnTo>
                    <a:lnTo>
                      <a:pt x="11" y="150"/>
                    </a:lnTo>
                    <a:lnTo>
                      <a:pt x="23" y="168"/>
                    </a:lnTo>
                    <a:lnTo>
                      <a:pt x="41" y="186"/>
                    </a:lnTo>
                    <a:lnTo>
                      <a:pt x="65" y="186"/>
                    </a:lnTo>
                    <a:lnTo>
                      <a:pt x="41" y="168"/>
                    </a:lnTo>
                    <a:lnTo>
                      <a:pt x="23" y="150"/>
                    </a:lnTo>
                    <a:lnTo>
                      <a:pt x="17" y="132"/>
                    </a:lnTo>
                    <a:lnTo>
                      <a:pt x="11" y="114"/>
                    </a:lnTo>
                    <a:lnTo>
                      <a:pt x="11" y="1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3811" name="Freeform 51"/>
              <p:cNvSpPr>
                <a:spLocks/>
              </p:cNvSpPr>
              <p:nvPr/>
            </p:nvSpPr>
            <p:spPr bwMode="hidden">
              <a:xfrm>
                <a:off x="5489" y="3042"/>
                <a:ext cx="186" cy="210"/>
              </a:xfrm>
              <a:custGeom>
                <a:avLst/>
                <a:gdLst/>
                <a:ahLst/>
                <a:cxnLst>
                  <a:cxn ang="0">
                    <a:pos x="0" y="6"/>
                  </a:cxn>
                  <a:cxn ang="0">
                    <a:pos x="66" y="12"/>
                  </a:cxn>
                  <a:cxn ang="0">
                    <a:pos x="119" y="36"/>
                  </a:cxn>
                  <a:cxn ang="0">
                    <a:pos x="155" y="72"/>
                  </a:cxn>
                  <a:cxn ang="0">
                    <a:pos x="161" y="90"/>
                  </a:cxn>
                  <a:cxn ang="0">
                    <a:pos x="167" y="114"/>
                  </a:cxn>
                  <a:cxn ang="0">
                    <a:pos x="161" y="138"/>
                  </a:cxn>
                  <a:cxn ang="0">
                    <a:pos x="149" y="162"/>
                  </a:cxn>
                  <a:cxn ang="0">
                    <a:pos x="119" y="180"/>
                  </a:cxn>
                  <a:cxn ang="0">
                    <a:pos x="90" y="198"/>
                  </a:cxn>
                  <a:cxn ang="0">
                    <a:pos x="96" y="210"/>
                  </a:cxn>
                  <a:cxn ang="0">
                    <a:pos x="131" y="192"/>
                  </a:cxn>
                  <a:cxn ang="0">
                    <a:pos x="161" y="168"/>
                  </a:cxn>
                  <a:cxn ang="0">
                    <a:pos x="179" y="144"/>
                  </a:cxn>
                  <a:cxn ang="0">
                    <a:pos x="185" y="114"/>
                  </a:cxn>
                  <a:cxn ang="0">
                    <a:pos x="179" y="90"/>
                  </a:cxn>
                  <a:cxn ang="0">
                    <a:pos x="173" y="66"/>
                  </a:cxn>
                  <a:cxn ang="0">
                    <a:pos x="155" y="48"/>
                  </a:cxn>
                  <a:cxn ang="0">
                    <a:pos x="131" y="30"/>
                  </a:cxn>
                  <a:cxn ang="0">
                    <a:pos x="72" y="6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6"/>
                  </a:cxn>
                  <a:cxn ang="0">
                    <a:pos x="0" y="6"/>
                  </a:cxn>
                </a:cxnLst>
                <a:rect l="0" t="0" r="r" b="b"/>
                <a:pathLst>
                  <a:path w="185" h="210">
                    <a:moveTo>
                      <a:pt x="0" y="6"/>
                    </a:moveTo>
                    <a:lnTo>
                      <a:pt x="66" y="12"/>
                    </a:lnTo>
                    <a:lnTo>
                      <a:pt x="119" y="36"/>
                    </a:lnTo>
                    <a:lnTo>
                      <a:pt x="155" y="72"/>
                    </a:lnTo>
                    <a:lnTo>
                      <a:pt x="161" y="90"/>
                    </a:lnTo>
                    <a:lnTo>
                      <a:pt x="167" y="114"/>
                    </a:lnTo>
                    <a:lnTo>
                      <a:pt x="161" y="138"/>
                    </a:lnTo>
                    <a:lnTo>
                      <a:pt x="149" y="162"/>
                    </a:lnTo>
                    <a:lnTo>
                      <a:pt x="119" y="180"/>
                    </a:lnTo>
                    <a:lnTo>
                      <a:pt x="90" y="198"/>
                    </a:lnTo>
                    <a:lnTo>
                      <a:pt x="96" y="210"/>
                    </a:lnTo>
                    <a:lnTo>
                      <a:pt x="131" y="192"/>
                    </a:lnTo>
                    <a:lnTo>
                      <a:pt x="161" y="168"/>
                    </a:lnTo>
                    <a:lnTo>
                      <a:pt x="179" y="144"/>
                    </a:lnTo>
                    <a:lnTo>
                      <a:pt x="185" y="114"/>
                    </a:lnTo>
                    <a:lnTo>
                      <a:pt x="179" y="90"/>
                    </a:lnTo>
                    <a:lnTo>
                      <a:pt x="173" y="66"/>
                    </a:lnTo>
                    <a:lnTo>
                      <a:pt x="155" y="48"/>
                    </a:lnTo>
                    <a:lnTo>
                      <a:pt x="131" y="30"/>
                    </a:lnTo>
                    <a:lnTo>
                      <a:pt x="72" y="6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6"/>
                    </a:lnTo>
                    <a:lnTo>
                      <a:pt x="0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3812" name="Freeform 52"/>
              <p:cNvSpPr>
                <a:spLocks noEditPoints="1"/>
              </p:cNvSpPr>
              <p:nvPr/>
            </p:nvSpPr>
            <p:spPr bwMode="hidden">
              <a:xfrm>
                <a:off x="5345" y="3058"/>
                <a:ext cx="299" cy="186"/>
              </a:xfrm>
              <a:custGeom>
                <a:avLst/>
                <a:gdLst/>
                <a:ahLst/>
                <a:cxnLst>
                  <a:cxn ang="0">
                    <a:pos x="150" y="0"/>
                  </a:cxn>
                  <a:cxn ang="0">
                    <a:pos x="90" y="6"/>
                  </a:cxn>
                  <a:cxn ang="0">
                    <a:pos x="42" y="30"/>
                  </a:cxn>
                  <a:cxn ang="0">
                    <a:pos x="12" y="54"/>
                  </a:cxn>
                  <a:cxn ang="0">
                    <a:pos x="6" y="72"/>
                  </a:cxn>
                  <a:cxn ang="0">
                    <a:pos x="0" y="90"/>
                  </a:cxn>
                  <a:cxn ang="0">
                    <a:pos x="6" y="108"/>
                  </a:cxn>
                  <a:cxn ang="0">
                    <a:pos x="12" y="126"/>
                  </a:cxn>
                  <a:cxn ang="0">
                    <a:pos x="42" y="156"/>
                  </a:cxn>
                  <a:cxn ang="0">
                    <a:pos x="90" y="180"/>
                  </a:cxn>
                  <a:cxn ang="0">
                    <a:pos x="150" y="186"/>
                  </a:cxn>
                  <a:cxn ang="0">
                    <a:pos x="209" y="180"/>
                  </a:cxn>
                  <a:cxn ang="0">
                    <a:pos x="257" y="156"/>
                  </a:cxn>
                  <a:cxn ang="0">
                    <a:pos x="287" y="126"/>
                  </a:cxn>
                  <a:cxn ang="0">
                    <a:pos x="299" y="108"/>
                  </a:cxn>
                  <a:cxn ang="0">
                    <a:pos x="299" y="90"/>
                  </a:cxn>
                  <a:cxn ang="0">
                    <a:pos x="299" y="72"/>
                  </a:cxn>
                  <a:cxn ang="0">
                    <a:pos x="287" y="54"/>
                  </a:cxn>
                  <a:cxn ang="0">
                    <a:pos x="257" y="30"/>
                  </a:cxn>
                  <a:cxn ang="0">
                    <a:pos x="209" y="6"/>
                  </a:cxn>
                  <a:cxn ang="0">
                    <a:pos x="150" y="0"/>
                  </a:cxn>
                  <a:cxn ang="0">
                    <a:pos x="150" y="0"/>
                  </a:cxn>
                  <a:cxn ang="0">
                    <a:pos x="150" y="180"/>
                  </a:cxn>
                  <a:cxn ang="0">
                    <a:pos x="96" y="174"/>
                  </a:cxn>
                  <a:cxn ang="0">
                    <a:pos x="48" y="156"/>
                  </a:cxn>
                  <a:cxn ang="0">
                    <a:pos x="18" y="126"/>
                  </a:cxn>
                  <a:cxn ang="0">
                    <a:pos x="12" y="108"/>
                  </a:cxn>
                  <a:cxn ang="0">
                    <a:pos x="6" y="90"/>
                  </a:cxn>
                  <a:cxn ang="0">
                    <a:pos x="12" y="72"/>
                  </a:cxn>
                  <a:cxn ang="0">
                    <a:pos x="18" y="54"/>
                  </a:cxn>
                  <a:cxn ang="0">
                    <a:pos x="48" y="30"/>
                  </a:cxn>
                  <a:cxn ang="0">
                    <a:pos x="96" y="12"/>
                  </a:cxn>
                  <a:cxn ang="0">
                    <a:pos x="150" y="6"/>
                  </a:cxn>
                  <a:cxn ang="0">
                    <a:pos x="203" y="12"/>
                  </a:cxn>
                  <a:cxn ang="0">
                    <a:pos x="251" y="30"/>
                  </a:cxn>
                  <a:cxn ang="0">
                    <a:pos x="281" y="54"/>
                  </a:cxn>
                  <a:cxn ang="0">
                    <a:pos x="293" y="72"/>
                  </a:cxn>
                  <a:cxn ang="0">
                    <a:pos x="293" y="90"/>
                  </a:cxn>
                  <a:cxn ang="0">
                    <a:pos x="293" y="108"/>
                  </a:cxn>
                  <a:cxn ang="0">
                    <a:pos x="281" y="126"/>
                  </a:cxn>
                  <a:cxn ang="0">
                    <a:pos x="251" y="156"/>
                  </a:cxn>
                  <a:cxn ang="0">
                    <a:pos x="203" y="174"/>
                  </a:cxn>
                  <a:cxn ang="0">
                    <a:pos x="150" y="180"/>
                  </a:cxn>
                  <a:cxn ang="0">
                    <a:pos x="150" y="180"/>
                  </a:cxn>
                </a:cxnLst>
                <a:rect l="0" t="0" r="r" b="b"/>
                <a:pathLst>
                  <a:path w="299" h="186">
                    <a:moveTo>
                      <a:pt x="150" y="0"/>
                    </a:moveTo>
                    <a:lnTo>
                      <a:pt x="90" y="6"/>
                    </a:lnTo>
                    <a:lnTo>
                      <a:pt x="42" y="30"/>
                    </a:lnTo>
                    <a:lnTo>
                      <a:pt x="12" y="54"/>
                    </a:lnTo>
                    <a:lnTo>
                      <a:pt x="6" y="72"/>
                    </a:lnTo>
                    <a:lnTo>
                      <a:pt x="0" y="90"/>
                    </a:lnTo>
                    <a:lnTo>
                      <a:pt x="6" y="108"/>
                    </a:lnTo>
                    <a:lnTo>
                      <a:pt x="12" y="126"/>
                    </a:lnTo>
                    <a:lnTo>
                      <a:pt x="42" y="156"/>
                    </a:lnTo>
                    <a:lnTo>
                      <a:pt x="90" y="180"/>
                    </a:lnTo>
                    <a:lnTo>
                      <a:pt x="150" y="186"/>
                    </a:lnTo>
                    <a:lnTo>
                      <a:pt x="209" y="180"/>
                    </a:lnTo>
                    <a:lnTo>
                      <a:pt x="257" y="156"/>
                    </a:lnTo>
                    <a:lnTo>
                      <a:pt x="287" y="126"/>
                    </a:lnTo>
                    <a:lnTo>
                      <a:pt x="299" y="108"/>
                    </a:lnTo>
                    <a:lnTo>
                      <a:pt x="299" y="90"/>
                    </a:lnTo>
                    <a:lnTo>
                      <a:pt x="299" y="72"/>
                    </a:lnTo>
                    <a:lnTo>
                      <a:pt x="287" y="54"/>
                    </a:lnTo>
                    <a:lnTo>
                      <a:pt x="257" y="30"/>
                    </a:lnTo>
                    <a:lnTo>
                      <a:pt x="209" y="6"/>
                    </a:lnTo>
                    <a:lnTo>
                      <a:pt x="150" y="0"/>
                    </a:lnTo>
                    <a:lnTo>
                      <a:pt x="150" y="0"/>
                    </a:lnTo>
                    <a:close/>
                    <a:moveTo>
                      <a:pt x="150" y="180"/>
                    </a:moveTo>
                    <a:lnTo>
                      <a:pt x="96" y="174"/>
                    </a:lnTo>
                    <a:lnTo>
                      <a:pt x="48" y="156"/>
                    </a:lnTo>
                    <a:lnTo>
                      <a:pt x="18" y="126"/>
                    </a:lnTo>
                    <a:lnTo>
                      <a:pt x="12" y="108"/>
                    </a:lnTo>
                    <a:lnTo>
                      <a:pt x="6" y="90"/>
                    </a:lnTo>
                    <a:lnTo>
                      <a:pt x="12" y="72"/>
                    </a:lnTo>
                    <a:lnTo>
                      <a:pt x="18" y="54"/>
                    </a:lnTo>
                    <a:lnTo>
                      <a:pt x="48" y="30"/>
                    </a:lnTo>
                    <a:lnTo>
                      <a:pt x="96" y="12"/>
                    </a:lnTo>
                    <a:lnTo>
                      <a:pt x="150" y="6"/>
                    </a:lnTo>
                    <a:lnTo>
                      <a:pt x="203" y="12"/>
                    </a:lnTo>
                    <a:lnTo>
                      <a:pt x="251" y="30"/>
                    </a:lnTo>
                    <a:lnTo>
                      <a:pt x="281" y="54"/>
                    </a:lnTo>
                    <a:lnTo>
                      <a:pt x="293" y="72"/>
                    </a:lnTo>
                    <a:lnTo>
                      <a:pt x="293" y="90"/>
                    </a:lnTo>
                    <a:lnTo>
                      <a:pt x="293" y="108"/>
                    </a:lnTo>
                    <a:lnTo>
                      <a:pt x="281" y="126"/>
                    </a:lnTo>
                    <a:lnTo>
                      <a:pt x="251" y="156"/>
                    </a:lnTo>
                    <a:lnTo>
                      <a:pt x="203" y="174"/>
                    </a:lnTo>
                    <a:lnTo>
                      <a:pt x="150" y="180"/>
                    </a:lnTo>
                    <a:lnTo>
                      <a:pt x="150" y="18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grpSp>
            <p:nvGrpSpPr>
              <p:cNvPr id="373821" name="Group 61"/>
              <p:cNvGrpSpPr>
                <a:grpSpLocks/>
              </p:cNvGrpSpPr>
              <p:nvPr/>
            </p:nvGrpSpPr>
            <p:grpSpPr bwMode="auto">
              <a:xfrm>
                <a:off x="5381" y="3085"/>
                <a:ext cx="227" cy="132"/>
                <a:chOff x="5381" y="3085"/>
                <a:chExt cx="227" cy="132"/>
              </a:xfrm>
            </p:grpSpPr>
            <p:sp>
              <p:nvSpPr>
                <p:cNvPr id="373822" name="Oval 62"/>
                <p:cNvSpPr>
                  <a:spLocks noChangeArrowheads="1"/>
                </p:cNvSpPr>
                <p:nvPr userDrawn="1"/>
              </p:nvSpPr>
              <p:spPr bwMode="hidden">
                <a:xfrm>
                  <a:off x="5381" y="3085"/>
                  <a:ext cx="227" cy="13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1"/>
                    </a:gs>
                    <a:gs pos="100000">
                      <a:schemeClr val="accent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 dirty="0"/>
                </a:p>
              </p:txBody>
            </p:sp>
            <p:sp>
              <p:nvSpPr>
                <p:cNvPr id="373823" name="Oval 63"/>
                <p:cNvSpPr>
                  <a:spLocks noChangeArrowheads="1"/>
                </p:cNvSpPr>
                <p:nvPr userDrawn="1"/>
              </p:nvSpPr>
              <p:spPr bwMode="hidden">
                <a:xfrm>
                  <a:off x="5403" y="3099"/>
                  <a:ext cx="182" cy="10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/>
                    </a:gs>
                    <a:gs pos="100000">
                      <a:schemeClr val="bg1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 dirty="0"/>
                </a:p>
              </p:txBody>
            </p:sp>
            <p:sp>
              <p:nvSpPr>
                <p:cNvPr id="373824" name="Oval 64"/>
                <p:cNvSpPr>
                  <a:spLocks noChangeArrowheads="1"/>
                </p:cNvSpPr>
                <p:nvPr userDrawn="1"/>
              </p:nvSpPr>
              <p:spPr bwMode="hidden">
                <a:xfrm>
                  <a:off x="5431" y="3109"/>
                  <a:ext cx="125" cy="8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1"/>
                    </a:gs>
                    <a:gs pos="100000">
                      <a:schemeClr val="accent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 dirty="0"/>
                </a:p>
              </p:txBody>
            </p:sp>
            <p:sp>
              <p:nvSpPr>
                <p:cNvPr id="373825" name="Oval 65"/>
                <p:cNvSpPr>
                  <a:spLocks noChangeArrowheads="1"/>
                </p:cNvSpPr>
                <p:nvPr userDrawn="1"/>
              </p:nvSpPr>
              <p:spPr bwMode="hidden">
                <a:xfrm>
                  <a:off x="5458" y="3125"/>
                  <a:ext cx="73" cy="47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/>
                    </a:gs>
                    <a:gs pos="100000">
                      <a:schemeClr val="bg1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 dirty="0"/>
                </a:p>
              </p:txBody>
            </p:sp>
          </p:grpSp>
        </p:grpSp>
      </p:grpSp>
      <p:sp>
        <p:nvSpPr>
          <p:cNvPr id="373826" name="Rectangle 66"/>
          <p:cNvSpPr>
            <a:spLocks noGrp="1" noChangeArrowheads="1"/>
          </p:cNvSpPr>
          <p:nvPr>
            <p:ph type="title"/>
          </p:nvPr>
        </p:nvSpPr>
        <p:spPr bwMode="auto">
          <a:xfrm>
            <a:off x="1024128" y="192024"/>
            <a:ext cx="77724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</a:p>
        </p:txBody>
      </p:sp>
      <p:sp>
        <p:nvSpPr>
          <p:cNvPr id="373839" name="Rectangle 7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en-US" dirty="0"/>
          </a:p>
        </p:txBody>
      </p:sp>
      <p:sp>
        <p:nvSpPr>
          <p:cNvPr id="373840" name="Rectangle 8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en-US" dirty="0"/>
          </a:p>
        </p:txBody>
      </p:sp>
      <p:sp>
        <p:nvSpPr>
          <p:cNvPr id="373841" name="Rectangle 8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974B5DEE-3465-49E4-B6E8-AF1CDE57033A}" type="slidenum">
              <a:rPr lang="en-US"/>
              <a:pPr/>
              <a:t>‹#›</a:t>
            </a:fld>
            <a:endParaRPr lang="en-US" dirty="0"/>
          </a:p>
        </p:txBody>
      </p:sp>
      <p:pic>
        <p:nvPicPr>
          <p:cNvPr id="72" name="Picture 17" descr="bw100x149"/>
          <p:cNvPicPr preferRelativeResize="0">
            <a:picLocks noChangeAspect="1" noChangeArrowheads="1"/>
          </p:cNvPicPr>
          <p:nvPr userDrawn="1"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114300" y="114300"/>
            <a:ext cx="736176" cy="1097280"/>
          </a:xfrm>
          <a:prstGeom prst="rect">
            <a:avLst/>
          </a:prstGeom>
          <a:noFill/>
          <a:ln w="12700">
            <a:solidFill>
              <a:srgbClr val="FF6600"/>
            </a:solidFill>
            <a:miter lim="800000"/>
            <a:headEnd/>
            <a:tailEnd/>
          </a:ln>
        </p:spPr>
      </p:pic>
    </p:spTree>
  </p:cSld>
  <p:clrMap bg1="dk2" tx1="lt1" bg2="dk1" tx2="lt2" accent1="accent1" accent2="accent2" accent3="accent3" accent4="accent4" accent5="accent5" accent6="accent6" hlink="hlink" folHlink="folHlink"/>
  <p:sldLayoutIdLst>
    <p:sldLayoutId id="2147483702" r:id="rId1"/>
    <p:sldLayoutId id="2147483703" r:id="rId2"/>
    <p:sldLayoutId id="2147483705" r:id="rId3"/>
    <p:sldLayoutId id="2147483707" r:id="rId4"/>
    <p:sldLayoutId id="2147483708" r:id="rId5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4000" baseline="0">
          <a:solidFill>
            <a:srgbClr val="FFC000"/>
          </a:solidFill>
          <a:effectLst>
            <a:outerShdw blurRad="38100" dist="38100" dir="2700000" algn="tl">
              <a:srgbClr val="000000"/>
            </a:outerShdw>
          </a:effectLst>
          <a:latin typeface="Franklin Gothic Book" pitchFamily="34" charset="0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Ø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50000"/>
        <a:buFont typeface="Wingdings" pitchFamily="2" charset="2"/>
        <a:buChar char="l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Char char="•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6EF1514-A3C8-4D20-A8B7-7E768D74D11F}" type="slidenum">
              <a:rPr lang="en-US" smtClean="0"/>
              <a:pPr>
                <a:defRPr/>
              </a:pPr>
              <a:t>1</a:t>
            </a:fld>
            <a:endParaRPr lang="en-US" dirty="0"/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609600" y="1981200"/>
            <a:ext cx="8153400" cy="266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eaLnBrk="1" hangingPunct="1">
              <a:defRPr/>
            </a:pPr>
            <a:r>
              <a:rPr lang="en-US" sz="4400" b="1" kern="0" dirty="0">
                <a:solidFill>
                  <a:srgbClr val="0070C0"/>
                </a:solidFill>
                <a:latin typeface="+mj-lt"/>
                <a:ea typeface="+mj-ea"/>
                <a:cs typeface="+mj-cs"/>
              </a:rPr>
              <a:t/>
            </a:r>
            <a:br>
              <a:rPr lang="en-US" sz="4400" b="1" kern="0" dirty="0">
                <a:solidFill>
                  <a:srgbClr val="0070C0"/>
                </a:solidFill>
                <a:latin typeface="+mj-lt"/>
                <a:ea typeface="+mj-ea"/>
                <a:cs typeface="+mj-cs"/>
              </a:rPr>
            </a:br>
            <a:endParaRPr lang="en-US" sz="4400" kern="0" dirty="0">
              <a:solidFill>
                <a:srgbClr val="0070C0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42900" y="1600200"/>
            <a:ext cx="8382000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en-US" sz="4800" b="1" dirty="0" smtClean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</a:endParaRPr>
          </a:p>
          <a:p>
            <a:pPr algn="ctr"/>
            <a:r>
              <a:rPr lang="en-US" sz="40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 Fiscal and Economic Impact of Toxics Rulemaking</a:t>
            </a:r>
          </a:p>
          <a:p>
            <a:pPr algn="ctr"/>
            <a:r>
              <a:rPr lang="en-US" sz="3200" b="1" i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Rulemaking and Non-NPDES Work Groups Discussion</a:t>
            </a:r>
            <a:endParaRPr lang="en-US" sz="3200" b="1" i="1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495300" y="5219700"/>
            <a:ext cx="8305800" cy="12926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en-US" sz="2200" b="1" dirty="0" smtClean="0">
              <a:solidFill>
                <a:srgbClr val="0070C0"/>
              </a:solidFill>
            </a:endParaRPr>
          </a:p>
          <a:p>
            <a:pPr algn="ctr"/>
            <a:r>
              <a:rPr lang="en-US" sz="3200" b="1" dirty="0" smtClean="0">
                <a:latin typeface="Calibri" pitchFamily="34" charset="0"/>
              </a:rPr>
              <a:t>August 17, </a:t>
            </a:r>
            <a:r>
              <a:rPr lang="en-US" sz="3200" b="1" dirty="0" smtClean="0">
                <a:latin typeface="Calibri" pitchFamily="34" charset="0"/>
              </a:rPr>
              <a:t>2010</a:t>
            </a:r>
          </a:p>
          <a:p>
            <a:pPr algn="ctr"/>
            <a:r>
              <a:rPr lang="en-US" sz="2400" b="1" dirty="0" smtClean="0">
                <a:latin typeface="Calibri" pitchFamily="34" charset="0"/>
              </a:rPr>
              <a:t>Jennifer </a:t>
            </a:r>
            <a:r>
              <a:rPr lang="en-US" sz="2400" b="1" dirty="0" err="1" smtClean="0">
                <a:latin typeface="Calibri" pitchFamily="34" charset="0"/>
              </a:rPr>
              <a:t>Wigal</a:t>
            </a:r>
            <a:endParaRPr lang="en-US" sz="2400" b="1" dirty="0" smtClean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266700"/>
            <a:ext cx="7772400" cy="1103376"/>
          </a:xfrm>
        </p:spPr>
        <p:txBody>
          <a:bodyPr/>
          <a:lstStyle/>
          <a:p>
            <a:r>
              <a:rPr lang="en-US" sz="4400" dirty="0" smtClean="0"/>
              <a:t>Sources of Information </a:t>
            </a:r>
            <a:r>
              <a:rPr lang="en-US" sz="4400" dirty="0" smtClean="0"/>
              <a:t>for Fiscal Analysis</a:t>
            </a:r>
            <a:r>
              <a:rPr lang="en-US" sz="3200" dirty="0" smtClean="0"/>
              <a:t>         </a:t>
            </a:r>
            <a:endParaRPr lang="en-US" sz="3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188BDD-E1AF-455E-B5FF-9EB746AB7884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685800" y="1371600"/>
            <a:ext cx="7680960" cy="4914900"/>
          </a:xfrm>
        </p:spPr>
        <p:txBody>
          <a:bodyPr/>
          <a:lstStyle/>
          <a:p>
            <a:pPr lvl="1">
              <a:buNone/>
            </a:pPr>
            <a:endParaRPr lang="en-US" dirty="0" smtClean="0"/>
          </a:p>
          <a:p>
            <a:r>
              <a:rPr lang="en-US" sz="2800" dirty="0" smtClean="0">
                <a:solidFill>
                  <a:schemeClr val="tx1"/>
                </a:solidFill>
              </a:rPr>
              <a:t>Fiscal Impact and Implementation Advisory Committee (FIIAC) 2008 Memo– </a:t>
            </a:r>
            <a:r>
              <a:rPr lang="en-US" sz="2800" dirty="0" smtClean="0">
                <a:solidFill>
                  <a:schemeClr val="tx1"/>
                </a:solidFill>
              </a:rPr>
              <a:t>Stakeholders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smtClean="0">
                <a:solidFill>
                  <a:schemeClr val="tx1"/>
                </a:solidFill>
              </a:rPr>
              <a:t>convened to discuss fiscal impacts </a:t>
            </a:r>
            <a:r>
              <a:rPr lang="en-US" sz="2800" dirty="0" smtClean="0">
                <a:solidFill>
                  <a:schemeClr val="tx1"/>
                </a:solidFill>
              </a:rPr>
              <a:t>(including benefits) due </a:t>
            </a:r>
            <a:r>
              <a:rPr lang="en-US" sz="2800" dirty="0" smtClean="0">
                <a:solidFill>
                  <a:schemeClr val="tx1"/>
                </a:solidFill>
              </a:rPr>
              <a:t>to a higher fish consumption </a:t>
            </a:r>
            <a:r>
              <a:rPr lang="en-US" sz="2800" dirty="0" smtClean="0">
                <a:solidFill>
                  <a:schemeClr val="tx1"/>
                </a:solidFill>
              </a:rPr>
              <a:t>rate</a:t>
            </a:r>
          </a:p>
          <a:p>
            <a:pPr>
              <a:buNone/>
            </a:pPr>
            <a:endParaRPr lang="en-US" sz="2800" dirty="0" smtClean="0">
              <a:solidFill>
                <a:schemeClr val="tx1"/>
              </a:solidFill>
            </a:endParaRPr>
          </a:p>
          <a:p>
            <a:r>
              <a:rPr lang="en-US" sz="2800" dirty="0" smtClean="0">
                <a:solidFill>
                  <a:schemeClr val="tx1"/>
                </a:solidFill>
              </a:rPr>
              <a:t>Internal DEQ </a:t>
            </a:r>
            <a:r>
              <a:rPr lang="en-US" sz="2800" dirty="0" smtClean="0">
                <a:solidFill>
                  <a:schemeClr val="tx1"/>
                </a:solidFill>
              </a:rPr>
              <a:t>sources</a:t>
            </a:r>
          </a:p>
          <a:p>
            <a:pPr>
              <a:buNone/>
            </a:pPr>
            <a:endParaRPr lang="en-US" sz="2800" dirty="0" smtClean="0">
              <a:solidFill>
                <a:schemeClr val="tx1"/>
              </a:solidFill>
            </a:endParaRPr>
          </a:p>
          <a:p>
            <a:r>
              <a:rPr lang="en-US" sz="2800" dirty="0" smtClean="0">
                <a:solidFill>
                  <a:schemeClr val="tx1"/>
                </a:solidFill>
              </a:rPr>
              <a:t>August and September work group discussions on fiscal impact </a:t>
            </a:r>
            <a:endParaRPr lang="en-US" sz="28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Fiscal Discussion 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1866900"/>
            <a:ext cx="7680960" cy="4610100"/>
          </a:xfrm>
        </p:spPr>
        <p:txBody>
          <a:bodyPr/>
          <a:lstStyle/>
          <a:p>
            <a:pPr marL="514350" indent="-514350">
              <a:buSzPct val="100000"/>
              <a:buFont typeface="+mj-lt"/>
              <a:buAutoNum type="arabicPeriod"/>
            </a:pPr>
            <a:r>
              <a:rPr lang="en-US" sz="2800" dirty="0" smtClean="0"/>
              <a:t>Fiscal Requirement  </a:t>
            </a:r>
          </a:p>
          <a:p>
            <a:pPr marL="514350" indent="-514350">
              <a:buSzPct val="100000"/>
              <a:buAutoNum type="arabicPeriod" startAt="2"/>
            </a:pPr>
            <a:r>
              <a:rPr lang="en-US" sz="2800" dirty="0" smtClean="0"/>
              <a:t>Overall Approach</a:t>
            </a:r>
          </a:p>
          <a:p>
            <a:pPr marL="514350" indent="-514350">
              <a:buSzPct val="100000"/>
              <a:buAutoNum type="arabicPeriod" startAt="2"/>
            </a:pPr>
            <a:r>
              <a:rPr lang="en-US" sz="2800" dirty="0" smtClean="0"/>
              <a:t>Components of the Fiscal Analysis</a:t>
            </a:r>
          </a:p>
          <a:p>
            <a:pPr marL="514350" indent="-514350">
              <a:buSzPct val="100000"/>
              <a:buAutoNum type="arabicPeriod" startAt="2"/>
            </a:pPr>
            <a:r>
              <a:rPr lang="en-US" sz="2800" dirty="0" smtClean="0"/>
              <a:t>Sources </a:t>
            </a:r>
            <a:r>
              <a:rPr lang="en-US" sz="2800" dirty="0" smtClean="0"/>
              <a:t> of Information for </a:t>
            </a:r>
            <a:r>
              <a:rPr lang="en-US" sz="2800" dirty="0" smtClean="0"/>
              <a:t>Fiscal Analysis</a:t>
            </a:r>
          </a:p>
          <a:p>
            <a:pPr marL="514350" indent="-514350">
              <a:buSzPct val="100000"/>
              <a:buAutoNum type="arabicPeriod" startAt="2"/>
            </a:pPr>
            <a:r>
              <a:rPr lang="en-US" sz="2800" dirty="0" smtClean="0"/>
              <a:t>Non-NPDES Approach</a:t>
            </a:r>
          </a:p>
          <a:p>
            <a:pPr marL="514350" indent="-514350">
              <a:buSzPct val="100000"/>
              <a:buAutoNum type="arabicPeriod" startAt="2"/>
            </a:pPr>
            <a:endParaRPr lang="en-US" sz="2800" dirty="0" smtClean="0"/>
          </a:p>
          <a:p>
            <a:pPr marL="514350" indent="-514350">
              <a:buNone/>
            </a:pPr>
            <a:endParaRPr lang="en-US" sz="3200" dirty="0" smtClean="0"/>
          </a:p>
          <a:p>
            <a:pPr marL="514350" indent="-514350">
              <a:buNone/>
            </a:pPr>
            <a:endParaRPr lang="en-US" sz="2800" dirty="0" smtClean="0"/>
          </a:p>
          <a:p>
            <a:pPr marL="514350" indent="-514350">
              <a:buNone/>
            </a:pPr>
            <a:r>
              <a:rPr lang="en-US" dirty="0" smtClean="0"/>
              <a:t>	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1B1ABC-56ED-4DF6-862C-74E92E4323ED}" type="slidenum">
              <a:rPr lang="en-US" smtClean="0"/>
              <a:pPr/>
              <a:t>2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Fiscal Requirement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52500" y="1752600"/>
            <a:ext cx="7680960" cy="4229100"/>
          </a:xfrm>
        </p:spPr>
        <p:txBody>
          <a:bodyPr/>
          <a:lstStyle/>
          <a:p>
            <a:pPr marL="514350" indent="-514350">
              <a:buSzPct val="100000"/>
              <a:buNone/>
            </a:pPr>
            <a:r>
              <a:rPr lang="en-US" sz="3200" dirty="0" smtClean="0">
                <a:solidFill>
                  <a:srgbClr val="FFFF99"/>
                </a:solidFill>
              </a:rPr>
              <a:t>Statement of Fiscal and Economic Impact</a:t>
            </a:r>
          </a:p>
          <a:p>
            <a:pPr marL="514350" indent="-514350">
              <a:buClr>
                <a:schemeClr val="tx1"/>
              </a:buClr>
              <a:buSzPct val="100000"/>
              <a:buFont typeface="Courier New" pitchFamily="49" charset="0"/>
              <a:buChar char="o"/>
            </a:pPr>
            <a:r>
              <a:rPr lang="en-US" sz="3200" dirty="0" smtClean="0">
                <a:solidFill>
                  <a:schemeClr val="tx1"/>
                </a:solidFill>
              </a:rPr>
              <a:t>Submitted as part of the proposed rule package to the Secretary of State</a:t>
            </a:r>
          </a:p>
          <a:p>
            <a:pPr marL="514350" indent="-514350">
              <a:buClr>
                <a:schemeClr val="tx1"/>
              </a:buClr>
              <a:buSzPct val="100000"/>
              <a:buFont typeface="Courier New" pitchFamily="49" charset="0"/>
              <a:buChar char="o"/>
            </a:pPr>
            <a:r>
              <a:rPr lang="en-US" sz="3200" dirty="0" smtClean="0">
                <a:solidFill>
                  <a:schemeClr val="tx1"/>
                </a:solidFill>
              </a:rPr>
              <a:t>Developed to inform </a:t>
            </a:r>
            <a:r>
              <a:rPr lang="en-US" sz="3200" u="sng" dirty="0" smtClean="0">
                <a:solidFill>
                  <a:schemeClr val="tx1"/>
                </a:solidFill>
              </a:rPr>
              <a:t>DEQ</a:t>
            </a:r>
            <a:r>
              <a:rPr lang="en-US" sz="3200" dirty="0" smtClean="0">
                <a:solidFill>
                  <a:schemeClr val="tx1"/>
                </a:solidFill>
              </a:rPr>
              <a:t>, the </a:t>
            </a:r>
            <a:r>
              <a:rPr lang="en-US" sz="3200" u="sng" dirty="0" smtClean="0">
                <a:solidFill>
                  <a:schemeClr val="tx1"/>
                </a:solidFill>
              </a:rPr>
              <a:t>public</a:t>
            </a:r>
            <a:r>
              <a:rPr lang="en-US" sz="3200" dirty="0" smtClean="0">
                <a:solidFill>
                  <a:schemeClr val="tx1"/>
                </a:solidFill>
              </a:rPr>
              <a:t>, and </a:t>
            </a:r>
            <a:r>
              <a:rPr lang="en-US" sz="3200" u="sng" dirty="0" smtClean="0">
                <a:solidFill>
                  <a:schemeClr val="tx1"/>
                </a:solidFill>
              </a:rPr>
              <a:t>EQC</a:t>
            </a:r>
            <a:r>
              <a:rPr lang="en-US" sz="3200" dirty="0" smtClean="0">
                <a:solidFill>
                  <a:schemeClr val="tx1"/>
                </a:solidFill>
              </a:rPr>
              <a:t> of the potential economic impacts of specific proposed rules</a:t>
            </a:r>
            <a:r>
              <a:rPr lang="en-US" sz="3200" dirty="0" smtClean="0">
                <a:solidFill>
                  <a:srgbClr val="FFFF99"/>
                </a:solidFill>
              </a:rPr>
              <a:t> </a:t>
            </a:r>
          </a:p>
          <a:p>
            <a:pPr marL="514350" indent="-514350">
              <a:buSzPct val="100000"/>
              <a:buNone/>
            </a:pPr>
            <a:r>
              <a:rPr lang="en-US" sz="3200" dirty="0" smtClean="0"/>
              <a:t>	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1B1ABC-56ED-4DF6-862C-74E92E4323ED}" type="slidenum">
              <a:rPr lang="en-US" smtClean="0"/>
              <a:pPr/>
              <a:t>3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Fiscal Requirement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52500" y="1295400"/>
            <a:ext cx="7680960" cy="5181600"/>
          </a:xfrm>
        </p:spPr>
        <p:txBody>
          <a:bodyPr/>
          <a:lstStyle/>
          <a:p>
            <a:pPr marL="514350" indent="-514350">
              <a:buSzPct val="100000"/>
              <a:buNone/>
            </a:pPr>
            <a:r>
              <a:rPr lang="en-US" sz="3200" dirty="0" smtClean="0">
                <a:solidFill>
                  <a:srgbClr val="FFFF99"/>
                </a:solidFill>
              </a:rPr>
              <a:t>Statement of Fiscal and Economic Impact</a:t>
            </a:r>
          </a:p>
          <a:p>
            <a:pPr marL="514350" indent="-514350">
              <a:buClr>
                <a:schemeClr val="tx1"/>
              </a:buClr>
              <a:buSzPct val="100000"/>
              <a:buFont typeface="Courier New" pitchFamily="49" charset="0"/>
              <a:buChar char="o"/>
            </a:pPr>
            <a:r>
              <a:rPr lang="en-US" sz="3200" dirty="0" smtClean="0">
                <a:solidFill>
                  <a:schemeClr val="tx1"/>
                </a:solidFill>
              </a:rPr>
              <a:t>Describes all direct and indirect economic impacts to DEQ and other state agencies, regulated community, the general public, local governments, and small and large businesses</a:t>
            </a:r>
          </a:p>
          <a:p>
            <a:pPr marL="514350" indent="-514350">
              <a:buClr>
                <a:schemeClr val="tx1"/>
              </a:buClr>
              <a:buSzPct val="100000"/>
              <a:buFont typeface="Courier New" pitchFamily="49" charset="0"/>
              <a:buChar char="o"/>
            </a:pPr>
            <a:r>
              <a:rPr lang="en-US" sz="3200" dirty="0" smtClean="0">
                <a:solidFill>
                  <a:schemeClr val="tx1"/>
                </a:solidFill>
              </a:rPr>
              <a:t>In considering economic effects, the agency shall utilize available information to project any significant economic effect of that action</a:t>
            </a:r>
          </a:p>
          <a:p>
            <a:pPr marL="514350" indent="-514350">
              <a:buSzPct val="100000"/>
              <a:buNone/>
            </a:pPr>
            <a:r>
              <a:rPr lang="en-US" sz="3200" dirty="0" smtClean="0"/>
              <a:t>	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1B1ABC-56ED-4DF6-862C-74E92E4323ED}" type="slidenum">
              <a:rPr lang="en-US" smtClean="0"/>
              <a:pPr/>
              <a:t>4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8700" y="381000"/>
            <a:ext cx="7772400" cy="914400"/>
          </a:xfrm>
        </p:spPr>
        <p:txBody>
          <a:bodyPr/>
          <a:lstStyle/>
          <a:p>
            <a:r>
              <a:rPr lang="en-US" dirty="0" smtClean="0"/>
              <a:t>Fiscal Requirement</a:t>
            </a:r>
            <a:br>
              <a:rPr lang="en-US" dirty="0" smtClean="0"/>
            </a:br>
            <a:r>
              <a:rPr lang="en-US" sz="3200" dirty="0" smtClean="0"/>
              <a:t> 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1752600"/>
            <a:ext cx="7680960" cy="4495800"/>
          </a:xfrm>
        </p:spPr>
        <p:txBody>
          <a:bodyPr/>
          <a:lstStyle/>
          <a:p>
            <a:pPr marL="514350" indent="-514350">
              <a:buSzPct val="100000"/>
              <a:buNone/>
            </a:pPr>
            <a:r>
              <a:rPr lang="en-US" sz="3200" dirty="0" smtClean="0">
                <a:solidFill>
                  <a:srgbClr val="FFFF99"/>
                </a:solidFill>
              </a:rPr>
              <a:t>Small Business Considerations</a:t>
            </a:r>
          </a:p>
          <a:p>
            <a:pPr marL="514350" indent="-514350">
              <a:buClr>
                <a:schemeClr val="tx1"/>
              </a:buClr>
              <a:buSzPct val="100000"/>
              <a:buFont typeface="Courier New" pitchFamily="49" charset="0"/>
              <a:buChar char="o"/>
            </a:pPr>
            <a:r>
              <a:rPr lang="en-US" sz="3200" dirty="0" smtClean="0">
                <a:solidFill>
                  <a:schemeClr val="tx1"/>
                </a:solidFill>
              </a:rPr>
              <a:t>Requirement in 2005 which focuses on impacts to small businesses (50 or less employees)</a:t>
            </a:r>
          </a:p>
          <a:p>
            <a:pPr marL="514350" indent="-514350">
              <a:buClr>
                <a:schemeClr val="tx1"/>
              </a:buClr>
              <a:buSzPct val="100000"/>
              <a:buFont typeface="Courier New" pitchFamily="49" charset="0"/>
              <a:buChar char="o"/>
            </a:pPr>
            <a:r>
              <a:rPr lang="en-US" sz="3200" dirty="0" smtClean="0">
                <a:solidFill>
                  <a:schemeClr val="tx1"/>
                </a:solidFill>
              </a:rPr>
              <a:t>“Cost of Compliance on Small Business” section of fiscal form follows </a:t>
            </a:r>
            <a:r>
              <a:rPr lang="en-US" sz="3200" dirty="0" smtClean="0">
                <a:solidFill>
                  <a:schemeClr val="tx1"/>
                </a:solidFill>
              </a:rPr>
              <a:t>requirements set forth in ORS </a:t>
            </a:r>
            <a:r>
              <a:rPr lang="en-US" sz="3200" dirty="0" smtClean="0">
                <a:solidFill>
                  <a:schemeClr val="tx1"/>
                </a:solidFill>
              </a:rPr>
              <a:t>183.336</a:t>
            </a:r>
          </a:p>
          <a:p>
            <a:pPr marL="514350" indent="-514350">
              <a:buClr>
                <a:schemeClr val="tx1"/>
              </a:buClr>
              <a:buSzPct val="100000"/>
              <a:buFont typeface="Courier New" pitchFamily="49" charset="0"/>
              <a:buChar char="o"/>
            </a:pPr>
            <a:r>
              <a:rPr lang="en-US" sz="3200" dirty="0" smtClean="0">
                <a:solidFill>
                  <a:schemeClr val="tx1"/>
                </a:solidFill>
              </a:rPr>
              <a:t>Small businesses representation on workgroups</a:t>
            </a:r>
          </a:p>
          <a:p>
            <a:pPr marL="514350" indent="-514350">
              <a:buSzPct val="100000"/>
              <a:buNone/>
            </a:pPr>
            <a:r>
              <a:rPr lang="en-US" sz="3200" dirty="0" smtClean="0"/>
              <a:t>	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1B1ABC-56ED-4DF6-862C-74E92E4323ED}" type="slidenum">
              <a:rPr lang="en-US" smtClean="0"/>
              <a:pPr/>
              <a:t>5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8700" y="457200"/>
            <a:ext cx="7772400" cy="914400"/>
          </a:xfrm>
        </p:spPr>
        <p:txBody>
          <a:bodyPr/>
          <a:lstStyle/>
          <a:p>
            <a:r>
              <a:rPr lang="en-US" dirty="0" smtClean="0"/>
              <a:t>Overall Approach</a:t>
            </a:r>
            <a:br>
              <a:rPr lang="en-US" dirty="0" smtClean="0"/>
            </a:br>
            <a:r>
              <a:rPr lang="en-US" sz="3200" dirty="0" smtClean="0"/>
              <a:t> 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8700" y="1333500"/>
            <a:ext cx="7680960" cy="5181600"/>
          </a:xfrm>
        </p:spPr>
        <p:txBody>
          <a:bodyPr/>
          <a:lstStyle/>
          <a:p>
            <a:pPr marL="514350" indent="-514350">
              <a:buSzPct val="100000"/>
              <a:buNone/>
            </a:pPr>
            <a:endParaRPr lang="en-US" sz="3200" dirty="0" smtClean="0">
              <a:solidFill>
                <a:srgbClr val="FFFF99"/>
              </a:solidFill>
            </a:endParaRPr>
          </a:p>
          <a:p>
            <a:pPr marL="514350" indent="-514350">
              <a:buClr>
                <a:schemeClr val="tx1"/>
              </a:buClr>
              <a:buSzPct val="100000"/>
              <a:buFont typeface="Courier New" pitchFamily="49" charset="0"/>
              <a:buChar char="o"/>
            </a:pPr>
            <a:r>
              <a:rPr lang="en-US" sz="3200" dirty="0" smtClean="0">
                <a:solidFill>
                  <a:schemeClr val="tx1"/>
                </a:solidFill>
              </a:rPr>
              <a:t>The fiscal impact analyzes incremental costs based on proposed criteria changes—not costs associated with existing criteria</a:t>
            </a:r>
          </a:p>
          <a:p>
            <a:pPr marL="514350" indent="-514350">
              <a:buClr>
                <a:schemeClr val="tx1"/>
              </a:buClr>
              <a:buSzPct val="100000"/>
              <a:buFont typeface="Courier New" pitchFamily="49" charset="0"/>
              <a:buChar char="o"/>
            </a:pPr>
            <a:r>
              <a:rPr lang="en-US" sz="3200" dirty="0" smtClean="0">
                <a:solidFill>
                  <a:schemeClr val="tx1"/>
                </a:solidFill>
              </a:rPr>
              <a:t>Assess potential fiscal </a:t>
            </a:r>
            <a:r>
              <a:rPr lang="en-US" sz="3200" dirty="0" smtClean="0">
                <a:solidFill>
                  <a:schemeClr val="tx1"/>
                </a:solidFill>
              </a:rPr>
              <a:t>impacts </a:t>
            </a:r>
            <a:r>
              <a:rPr lang="en-US" sz="3200" dirty="0" smtClean="0">
                <a:solidFill>
                  <a:schemeClr val="tx1"/>
                </a:solidFill>
              </a:rPr>
              <a:t>through:  </a:t>
            </a:r>
            <a:r>
              <a:rPr lang="en-US" sz="3200" dirty="0" smtClean="0">
                <a:solidFill>
                  <a:schemeClr val="tx1"/>
                </a:solidFill>
              </a:rPr>
              <a:t>NPDES permits (POTWs, industry) and other CWA programs, such as 401 certifications, section 303(d), and TMDLs, as well as related forestry and agricultural actions</a:t>
            </a:r>
          </a:p>
          <a:p>
            <a:pPr marL="514350" indent="-514350">
              <a:buClr>
                <a:schemeClr val="tx1"/>
              </a:buClr>
              <a:buSzPct val="100000"/>
              <a:buFont typeface="Courier New" pitchFamily="49" charset="0"/>
              <a:buChar char="o"/>
            </a:pPr>
            <a:endParaRPr lang="en-US" sz="3200" dirty="0" smtClean="0">
              <a:solidFill>
                <a:schemeClr val="tx1"/>
              </a:solidFill>
            </a:endParaRPr>
          </a:p>
          <a:p>
            <a:pPr marL="514350" indent="-514350">
              <a:buClr>
                <a:schemeClr val="tx1"/>
              </a:buClr>
              <a:buSzPct val="100000"/>
              <a:buFont typeface="Courier New" pitchFamily="49" charset="0"/>
              <a:buChar char="o"/>
            </a:pPr>
            <a:endParaRPr lang="en-US" sz="3200" dirty="0" smtClean="0">
              <a:solidFill>
                <a:schemeClr val="tx1"/>
              </a:solidFill>
            </a:endParaRPr>
          </a:p>
          <a:p>
            <a:pPr marL="514350" indent="-514350">
              <a:buSzPct val="100000"/>
              <a:buNone/>
            </a:pPr>
            <a:r>
              <a:rPr lang="en-US" sz="3200" dirty="0" smtClean="0"/>
              <a:t>	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1B1ABC-56ED-4DF6-862C-74E92E4323ED}" type="slidenum">
              <a:rPr lang="en-US" smtClean="0"/>
              <a:pPr/>
              <a:t>6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Components of the Fiscal Analysis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752600"/>
            <a:ext cx="7680960" cy="5105400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sz="2800" dirty="0" smtClean="0">
                <a:solidFill>
                  <a:srgbClr val="FFC000"/>
                </a:solidFill>
              </a:rPr>
              <a:t>Impacts associated with criteria changes </a:t>
            </a:r>
          </a:p>
          <a:p>
            <a:pPr marL="914400" lvl="1" indent="-514350">
              <a:buNone/>
            </a:pPr>
            <a:r>
              <a:rPr lang="en-US" dirty="0" smtClean="0"/>
              <a:t>  </a:t>
            </a:r>
            <a:r>
              <a:rPr lang="en-US" dirty="0" smtClean="0">
                <a:solidFill>
                  <a:schemeClr val="tx1"/>
                </a:solidFill>
              </a:rPr>
              <a:t>Depend on:</a:t>
            </a:r>
          </a:p>
          <a:p>
            <a:pPr lvl="1"/>
            <a:r>
              <a:rPr lang="en-US" dirty="0" smtClean="0">
                <a:solidFill>
                  <a:schemeClr val="tx1"/>
                </a:solidFill>
              </a:rPr>
              <a:t>Criteria most likely to affect sources</a:t>
            </a:r>
          </a:p>
          <a:p>
            <a:pPr lvl="1"/>
            <a:r>
              <a:rPr lang="en-US" dirty="0" err="1" smtClean="0">
                <a:solidFill>
                  <a:schemeClr val="tx1"/>
                </a:solidFill>
              </a:rPr>
              <a:t>Quantitation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Limits </a:t>
            </a:r>
            <a:r>
              <a:rPr lang="en-US" dirty="0" smtClean="0">
                <a:solidFill>
                  <a:schemeClr val="tx1"/>
                </a:solidFill>
              </a:rPr>
              <a:t>(QL) of </a:t>
            </a:r>
            <a:r>
              <a:rPr lang="en-US" dirty="0" smtClean="0">
                <a:solidFill>
                  <a:schemeClr val="tx1"/>
                </a:solidFill>
              </a:rPr>
              <a:t>criteria—lowest conc. at which a method can quantify a pollutant</a:t>
            </a:r>
            <a:endParaRPr lang="en-US" dirty="0" smtClean="0">
              <a:solidFill>
                <a:schemeClr val="tx1"/>
              </a:solidFill>
            </a:endParaRPr>
          </a:p>
          <a:p>
            <a:pPr lvl="1"/>
            <a:r>
              <a:rPr lang="en-US" dirty="0" smtClean="0"/>
              <a:t>Monitoring costs</a:t>
            </a:r>
          </a:p>
          <a:p>
            <a:pPr lvl="1"/>
            <a:r>
              <a:rPr lang="en-US" dirty="0" smtClean="0"/>
              <a:t>Refer </a:t>
            </a:r>
            <a:r>
              <a:rPr lang="en-US" dirty="0" smtClean="0"/>
              <a:t>to criteria table </a:t>
            </a:r>
            <a:r>
              <a:rPr lang="en-US" dirty="0" smtClean="0"/>
              <a:t>handout</a:t>
            </a:r>
            <a:endParaRPr lang="en-US" dirty="0" smtClean="0">
              <a:solidFill>
                <a:schemeClr val="tx1"/>
              </a:solidFill>
            </a:endParaRPr>
          </a:p>
          <a:p>
            <a:pPr lvl="1">
              <a:buNone/>
            </a:pPr>
            <a:endParaRPr lang="en-US" dirty="0" smtClean="0">
              <a:solidFill>
                <a:schemeClr val="tx1"/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sz="2800" dirty="0" smtClean="0">
                <a:solidFill>
                  <a:srgbClr val="FFC000"/>
                </a:solidFill>
              </a:rPr>
              <a:t>Impacts associated with implementation tools</a:t>
            </a:r>
            <a:endParaRPr lang="en-US" dirty="0" smtClean="0">
              <a:solidFill>
                <a:schemeClr val="tx1"/>
              </a:solidFill>
            </a:endParaRPr>
          </a:p>
          <a:p>
            <a:pPr lvl="1"/>
            <a:r>
              <a:rPr lang="en-US" dirty="0" smtClean="0"/>
              <a:t>Evaluate extent to which implementation tools mitigate the costs of meeting criteria</a:t>
            </a:r>
            <a:endParaRPr lang="en-US" dirty="0" smtClean="0">
              <a:solidFill>
                <a:schemeClr val="tx1"/>
              </a:solidFill>
            </a:endParaRPr>
          </a:p>
          <a:p>
            <a:pPr lvl="1"/>
            <a:r>
              <a:rPr lang="en-US" dirty="0" smtClean="0">
                <a:solidFill>
                  <a:schemeClr val="tx1"/>
                </a:solidFill>
              </a:rPr>
              <a:t>Administrative and other costs to sources and DEQ</a:t>
            </a:r>
          </a:p>
          <a:p>
            <a:pPr marL="914400" lvl="1" indent="-514350">
              <a:buNone/>
            </a:pPr>
            <a:endParaRPr lang="en-US" dirty="0" smtClean="0"/>
          </a:p>
          <a:p>
            <a:pPr marL="914400" lvl="1" indent="-514350">
              <a:buNone/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1B1ABC-56ED-4DF6-862C-74E92E4323ED}" type="slidenum">
              <a:rPr lang="en-US" smtClean="0"/>
              <a:pPr/>
              <a:t>7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192024"/>
            <a:ext cx="7772400" cy="1103376"/>
          </a:xfrm>
        </p:spPr>
        <p:txBody>
          <a:bodyPr/>
          <a:lstStyle/>
          <a:p>
            <a:r>
              <a:rPr lang="en-US" sz="4400" dirty="0" smtClean="0"/>
              <a:t>Sources of Information for </a:t>
            </a:r>
            <a:r>
              <a:rPr lang="en-US" sz="4400" dirty="0" smtClean="0"/>
              <a:t>Fiscal Analysis</a:t>
            </a:r>
            <a:r>
              <a:rPr lang="en-US" sz="3200" dirty="0" smtClean="0"/>
              <a:t>         </a:t>
            </a:r>
            <a:endParaRPr lang="en-US" sz="3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188BDD-E1AF-455E-B5FF-9EB746AB7884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685800" y="1524000"/>
            <a:ext cx="7680960" cy="5105400"/>
          </a:xfrm>
        </p:spPr>
        <p:txBody>
          <a:bodyPr/>
          <a:lstStyle/>
          <a:p>
            <a:r>
              <a:rPr lang="en-US" sz="2800" dirty="0" smtClean="0">
                <a:solidFill>
                  <a:schemeClr val="tx1"/>
                </a:solidFill>
              </a:rPr>
              <a:t>DEQ will partly rely on a 2008 EPA-contracted report (i.e. SAIC report) which provided estimates of the potential cost of compliance with increased fish consumption </a:t>
            </a:r>
            <a:r>
              <a:rPr lang="en-US" sz="2800" dirty="0" smtClean="0">
                <a:solidFill>
                  <a:schemeClr val="tx1"/>
                </a:solidFill>
              </a:rPr>
              <a:t>rates</a:t>
            </a:r>
          </a:p>
          <a:p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smtClean="0">
                <a:solidFill>
                  <a:schemeClr val="tx1"/>
                </a:solidFill>
              </a:rPr>
              <a:t>Analysis contains:</a:t>
            </a:r>
          </a:p>
          <a:p>
            <a:pPr lvl="1"/>
            <a:r>
              <a:rPr lang="en-US" dirty="0" smtClean="0"/>
              <a:t>Estimates of costs for point sources</a:t>
            </a:r>
          </a:p>
          <a:p>
            <a:pPr lvl="1"/>
            <a:r>
              <a:rPr lang="en-US" dirty="0" smtClean="0">
                <a:solidFill>
                  <a:schemeClr val="tx1"/>
                </a:solidFill>
              </a:rPr>
              <a:t>Qualitative description of potential costs for NPS and </a:t>
            </a:r>
            <a:r>
              <a:rPr lang="en-US" dirty="0" err="1" smtClean="0">
                <a:solidFill>
                  <a:schemeClr val="tx1"/>
                </a:solidFill>
              </a:rPr>
              <a:t>stormwater</a:t>
            </a:r>
            <a:endParaRPr lang="en-US" dirty="0" smtClean="0">
              <a:solidFill>
                <a:schemeClr val="tx1"/>
              </a:solidFill>
            </a:endParaRPr>
          </a:p>
          <a:p>
            <a:pPr lvl="1"/>
            <a:r>
              <a:rPr lang="en-US" dirty="0" smtClean="0"/>
              <a:t>Estimates of regulatory costs associated with variances</a:t>
            </a:r>
          </a:p>
          <a:p>
            <a:pPr lvl="1"/>
            <a:r>
              <a:rPr lang="en-US" dirty="0" smtClean="0">
                <a:solidFill>
                  <a:schemeClr val="tx1"/>
                </a:solidFill>
              </a:rPr>
              <a:t>Discussion of uncertainties and limitations</a:t>
            </a:r>
          </a:p>
          <a:p>
            <a:pPr lvl="1">
              <a:buNone/>
            </a:pPr>
            <a:endParaRPr lang="en-US" dirty="0" smtClean="0">
              <a:solidFill>
                <a:schemeClr val="tx1"/>
              </a:solidFill>
            </a:endParaRPr>
          </a:p>
          <a:p>
            <a:pPr>
              <a:buClr>
                <a:srgbClr val="FFFF66"/>
              </a:buClr>
              <a:buNone/>
            </a:pPr>
            <a:endParaRPr lang="en-US" sz="2400" dirty="0" smtClean="0"/>
          </a:p>
          <a:p>
            <a:pPr>
              <a:buClr>
                <a:srgbClr val="FFFF66"/>
              </a:buClr>
              <a:buNone/>
            </a:pPr>
            <a:r>
              <a:rPr lang="en-US" sz="2400" dirty="0" smtClean="0"/>
              <a:t>	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192024"/>
            <a:ext cx="7772400" cy="1103376"/>
          </a:xfrm>
        </p:spPr>
        <p:txBody>
          <a:bodyPr/>
          <a:lstStyle/>
          <a:p>
            <a:r>
              <a:rPr lang="en-US" sz="4400" dirty="0" smtClean="0"/>
              <a:t>Sources of Information for </a:t>
            </a:r>
            <a:r>
              <a:rPr lang="en-US" sz="4400" dirty="0" smtClean="0"/>
              <a:t>Fiscal Analysis</a:t>
            </a:r>
            <a:r>
              <a:rPr lang="en-US" sz="3200" dirty="0" smtClean="0"/>
              <a:t>         </a:t>
            </a:r>
            <a:endParaRPr lang="en-US" sz="3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188BDD-E1AF-455E-B5FF-9EB746AB7884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685800" y="1524000"/>
            <a:ext cx="7680960" cy="5105400"/>
          </a:xfrm>
        </p:spPr>
        <p:txBody>
          <a:bodyPr/>
          <a:lstStyle/>
          <a:p>
            <a:r>
              <a:rPr lang="en-US" sz="3200" dirty="0" smtClean="0">
                <a:solidFill>
                  <a:srgbClr val="FFFF99"/>
                </a:solidFill>
              </a:rPr>
              <a:t>Selection </a:t>
            </a:r>
            <a:r>
              <a:rPr lang="en-US" sz="3200" dirty="0" smtClean="0">
                <a:solidFill>
                  <a:srgbClr val="FFFF99"/>
                </a:solidFill>
              </a:rPr>
              <a:t>of facilities:  </a:t>
            </a:r>
            <a:endParaRPr lang="en-US" sz="3200" dirty="0" smtClean="0">
              <a:solidFill>
                <a:srgbClr val="FFFF99"/>
              </a:solidFill>
            </a:endParaRPr>
          </a:p>
          <a:p>
            <a:pPr>
              <a:buNone/>
            </a:pPr>
            <a:endParaRPr lang="en-US" sz="3200" dirty="0" smtClean="0">
              <a:solidFill>
                <a:srgbClr val="FFFF99"/>
              </a:solidFill>
            </a:endParaRPr>
          </a:p>
          <a:p>
            <a:pPr lvl="1"/>
            <a:r>
              <a:rPr lang="en-US" sz="3200" dirty="0" smtClean="0"/>
              <a:t>Reviewed</a:t>
            </a:r>
            <a:r>
              <a:rPr lang="en-US" sz="3200" dirty="0" smtClean="0">
                <a:solidFill>
                  <a:srgbClr val="FFFF99"/>
                </a:solidFill>
              </a:rPr>
              <a:t> </a:t>
            </a:r>
            <a:r>
              <a:rPr lang="en-US" sz="3200" dirty="0" smtClean="0"/>
              <a:t>1 minor steel mill and 4 largest facilities (municipalities, one of which is dominated by industrial wastewater</a:t>
            </a:r>
            <a:r>
              <a:rPr lang="en-US" sz="3200" dirty="0" smtClean="0"/>
              <a:t>)</a:t>
            </a:r>
          </a:p>
          <a:p>
            <a:pPr lvl="1">
              <a:buNone/>
            </a:pPr>
            <a:endParaRPr lang="en-US" sz="3200" dirty="0" smtClean="0"/>
          </a:p>
          <a:p>
            <a:pPr lvl="1"/>
            <a:r>
              <a:rPr lang="en-US" sz="3200" dirty="0" smtClean="0"/>
              <a:t>Representative</a:t>
            </a:r>
            <a:r>
              <a:rPr lang="en-US" sz="3200" dirty="0" smtClean="0">
                <a:solidFill>
                  <a:srgbClr val="FFFF99"/>
                </a:solidFill>
              </a:rPr>
              <a:t> </a:t>
            </a:r>
            <a:r>
              <a:rPr lang="en-US" sz="3200" dirty="0" smtClean="0"/>
              <a:t>random sample of 15 additional facilities (both municipal and industrial)</a:t>
            </a:r>
            <a:r>
              <a:rPr lang="en-US" sz="3200" dirty="0" smtClean="0">
                <a:solidFill>
                  <a:srgbClr val="FFFF99"/>
                </a:solidFill>
              </a:rPr>
              <a:t> </a:t>
            </a:r>
            <a:endParaRPr lang="en-US" sz="3200" dirty="0" smtClean="0">
              <a:solidFill>
                <a:srgbClr val="FFFF99"/>
              </a:solidFill>
            </a:endParaRPr>
          </a:p>
          <a:p>
            <a:pPr>
              <a:buClr>
                <a:srgbClr val="FFFF66"/>
              </a:buClr>
              <a:buNone/>
            </a:pPr>
            <a:r>
              <a:rPr lang="en-US" sz="2800" dirty="0" smtClean="0"/>
              <a:t>	</a:t>
            </a:r>
            <a:endParaRPr lang="en-US" sz="2800" dirty="0" smtClean="0">
              <a:solidFill>
                <a:schemeClr val="tx1"/>
              </a:solidFill>
            </a:endParaRPr>
          </a:p>
          <a:p>
            <a:pPr>
              <a:buClr>
                <a:srgbClr val="FFFF66"/>
              </a:buClr>
              <a:buNone/>
            </a:pPr>
            <a:r>
              <a:rPr lang="en-US" sz="2800" dirty="0" smtClean="0">
                <a:solidFill>
                  <a:schemeClr val="tx1"/>
                </a:solidFill>
              </a:rPr>
              <a:t>	</a:t>
            </a:r>
          </a:p>
          <a:p>
            <a:pPr lvl="1">
              <a:buNone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Ripple design template">
  <a:themeElements>
    <a:clrScheme name="Office Theme 1">
      <a:dk1>
        <a:srgbClr val="2B2B85"/>
      </a:dk1>
      <a:lt1>
        <a:srgbClr val="FFFFFF"/>
      </a:lt1>
      <a:dk2>
        <a:srgbClr val="00254A"/>
      </a:dk2>
      <a:lt2>
        <a:srgbClr val="C0C0C0"/>
      </a:lt2>
      <a:accent1>
        <a:srgbClr val="0099FF"/>
      </a:accent1>
      <a:accent2>
        <a:srgbClr val="006699"/>
      </a:accent2>
      <a:accent3>
        <a:srgbClr val="AAACB1"/>
      </a:accent3>
      <a:accent4>
        <a:srgbClr val="DADADA"/>
      </a:accent4>
      <a:accent5>
        <a:srgbClr val="AACAFF"/>
      </a:accent5>
      <a:accent6>
        <a:srgbClr val="005C8A"/>
      </a:accent6>
      <a:hlink>
        <a:srgbClr val="99CCFF"/>
      </a:hlink>
      <a:folHlink>
        <a:srgbClr val="8F8FB5"/>
      </a:folHlink>
    </a:clrScheme>
    <a:fontScheme name="Office Them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2B2B85"/>
        </a:dk1>
        <a:lt1>
          <a:srgbClr val="FFFFFF"/>
        </a:lt1>
        <a:dk2>
          <a:srgbClr val="00254A"/>
        </a:dk2>
        <a:lt2>
          <a:srgbClr val="C0C0C0"/>
        </a:lt2>
        <a:accent1>
          <a:srgbClr val="0099FF"/>
        </a:accent1>
        <a:accent2>
          <a:srgbClr val="006699"/>
        </a:accent2>
        <a:accent3>
          <a:srgbClr val="AAACB1"/>
        </a:accent3>
        <a:accent4>
          <a:srgbClr val="DADADA"/>
        </a:accent4>
        <a:accent5>
          <a:srgbClr val="AACAFF"/>
        </a:accent5>
        <a:accent6>
          <a:srgbClr val="005C8A"/>
        </a:accent6>
        <a:hlink>
          <a:srgbClr val="99CCFF"/>
        </a:hlink>
        <a:folHlink>
          <a:srgbClr val="8F8FB5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2">
        <a:dk1>
          <a:srgbClr val="3B4B5D"/>
        </a:dk1>
        <a:lt1>
          <a:srgbClr val="FFFFFF"/>
        </a:lt1>
        <a:dk2>
          <a:srgbClr val="466886"/>
        </a:dk2>
        <a:lt2>
          <a:srgbClr val="CCECFF"/>
        </a:lt2>
        <a:accent1>
          <a:srgbClr val="6D9D97"/>
        </a:accent1>
        <a:accent2>
          <a:srgbClr val="53718C"/>
        </a:accent2>
        <a:accent3>
          <a:srgbClr val="B0B9C3"/>
        </a:accent3>
        <a:accent4>
          <a:srgbClr val="DADADA"/>
        </a:accent4>
        <a:accent5>
          <a:srgbClr val="BACCC9"/>
        </a:accent5>
        <a:accent6>
          <a:srgbClr val="4A667E"/>
        </a:accent6>
        <a:hlink>
          <a:srgbClr val="99CCFF"/>
        </a:hlink>
        <a:folHlink>
          <a:srgbClr val="A97CF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8AE8"/>
        </a:dk1>
        <a:lt1>
          <a:srgbClr val="FFFFFF"/>
        </a:lt1>
        <a:dk2>
          <a:srgbClr val="0068AE"/>
        </a:dk2>
        <a:lt2>
          <a:srgbClr val="CCECFF"/>
        </a:lt2>
        <a:accent1>
          <a:srgbClr val="009999"/>
        </a:accent1>
        <a:accent2>
          <a:srgbClr val="0088E4"/>
        </a:accent2>
        <a:accent3>
          <a:srgbClr val="AAB9D3"/>
        </a:accent3>
        <a:accent4>
          <a:srgbClr val="DADADA"/>
        </a:accent4>
        <a:accent5>
          <a:srgbClr val="AACACA"/>
        </a:accent5>
        <a:accent6>
          <a:srgbClr val="007BCF"/>
        </a:accent6>
        <a:hlink>
          <a:srgbClr val="99FF99"/>
        </a:hlink>
        <a:folHlink>
          <a:srgbClr val="AFE1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4">
        <a:dk1>
          <a:srgbClr val="9B69FF"/>
        </a:dk1>
        <a:lt1>
          <a:srgbClr val="FFFFFF"/>
        </a:lt1>
        <a:dk2>
          <a:srgbClr val="666699"/>
        </a:dk2>
        <a:lt2>
          <a:srgbClr val="D9D9FF"/>
        </a:lt2>
        <a:accent1>
          <a:srgbClr val="66CCFF"/>
        </a:accent1>
        <a:accent2>
          <a:srgbClr val="9966FF"/>
        </a:accent2>
        <a:accent3>
          <a:srgbClr val="B8B8CA"/>
        </a:accent3>
        <a:accent4>
          <a:srgbClr val="DADADA"/>
        </a:accent4>
        <a:accent5>
          <a:srgbClr val="B8E2FF"/>
        </a:accent5>
        <a:accent6>
          <a:srgbClr val="8A5CE7"/>
        </a:accent6>
        <a:hlink>
          <a:srgbClr val="0099CC"/>
        </a:hlink>
        <a:folHlink>
          <a:srgbClr val="0033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8080"/>
        </a:dk1>
        <a:lt1>
          <a:srgbClr val="FFFFFF"/>
        </a:lt1>
        <a:dk2>
          <a:srgbClr val="006666"/>
        </a:dk2>
        <a:lt2>
          <a:srgbClr val="FFFFCC"/>
        </a:lt2>
        <a:accent1>
          <a:srgbClr val="0099FF"/>
        </a:accent1>
        <a:accent2>
          <a:srgbClr val="008080"/>
        </a:accent2>
        <a:accent3>
          <a:srgbClr val="AAB8B8"/>
        </a:accent3>
        <a:accent4>
          <a:srgbClr val="DADADA"/>
        </a:accent4>
        <a:accent5>
          <a:srgbClr val="AACAFF"/>
        </a:accent5>
        <a:accent6>
          <a:srgbClr val="007373"/>
        </a:accent6>
        <a:hlink>
          <a:srgbClr val="1ACE9F"/>
        </a:hlink>
        <a:folHlink>
          <a:srgbClr val="A5B5C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6">
        <a:dk1>
          <a:srgbClr val="CDD9D1"/>
        </a:dk1>
        <a:lt1>
          <a:srgbClr val="FFFFFF"/>
        </a:lt1>
        <a:dk2>
          <a:srgbClr val="A3BBA9"/>
        </a:dk2>
        <a:lt2>
          <a:srgbClr val="007D80"/>
        </a:lt2>
        <a:accent1>
          <a:srgbClr val="9CA8A4"/>
        </a:accent1>
        <a:accent2>
          <a:srgbClr val="CBD7CE"/>
        </a:accent2>
        <a:accent3>
          <a:srgbClr val="CEDAD1"/>
        </a:accent3>
        <a:accent4>
          <a:srgbClr val="DADADA"/>
        </a:accent4>
        <a:accent5>
          <a:srgbClr val="CBD1CF"/>
        </a:accent5>
        <a:accent6>
          <a:srgbClr val="B8C3BA"/>
        </a:accent6>
        <a:hlink>
          <a:srgbClr val="009900"/>
        </a:hlink>
        <a:folHlink>
          <a:srgbClr val="0099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7">
        <a:dk1>
          <a:srgbClr val="686B5D"/>
        </a:dk1>
        <a:lt1>
          <a:srgbClr val="DCDAD0"/>
        </a:lt1>
        <a:dk2>
          <a:srgbClr val="525040"/>
        </a:dk2>
        <a:lt2>
          <a:srgbClr val="D3D2A6"/>
        </a:lt2>
        <a:accent1>
          <a:srgbClr val="5D8770"/>
        </a:accent1>
        <a:accent2>
          <a:srgbClr val="686B5D"/>
        </a:accent2>
        <a:accent3>
          <a:srgbClr val="B3B3AF"/>
        </a:accent3>
        <a:accent4>
          <a:srgbClr val="BCBAB1"/>
        </a:accent4>
        <a:accent5>
          <a:srgbClr val="B6C3BB"/>
        </a:accent5>
        <a:accent6>
          <a:srgbClr val="5E6053"/>
        </a:accent6>
        <a:hlink>
          <a:srgbClr val="85B7A9"/>
        </a:hlink>
        <a:folHlink>
          <a:srgbClr val="B8936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8">
        <a:dk1>
          <a:srgbClr val="000000"/>
        </a:dk1>
        <a:lt1>
          <a:srgbClr val="EAEAEA"/>
        </a:lt1>
        <a:dk2>
          <a:srgbClr val="000000"/>
        </a:dk2>
        <a:lt2>
          <a:srgbClr val="B2B2B2"/>
        </a:lt2>
        <a:accent1>
          <a:srgbClr val="A4BCC4"/>
        </a:accent1>
        <a:accent2>
          <a:srgbClr val="FFFFFF"/>
        </a:accent2>
        <a:accent3>
          <a:srgbClr val="F3F3F3"/>
        </a:accent3>
        <a:accent4>
          <a:srgbClr val="000000"/>
        </a:accent4>
        <a:accent5>
          <a:srgbClr val="CFDADE"/>
        </a:accent5>
        <a:accent6>
          <a:srgbClr val="E7E7E7"/>
        </a:accent6>
        <a:hlink>
          <a:srgbClr val="0066FF"/>
        </a:hlink>
        <a:folHlink>
          <a:srgbClr val="00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9">
        <a:dk1>
          <a:srgbClr val="000000"/>
        </a:dk1>
        <a:lt1>
          <a:srgbClr val="D7D1B9"/>
        </a:lt1>
        <a:dk2>
          <a:srgbClr val="B39257"/>
        </a:dk2>
        <a:lt2>
          <a:srgbClr val="B1A887"/>
        </a:lt2>
        <a:accent1>
          <a:srgbClr val="FFCC66"/>
        </a:accent1>
        <a:accent2>
          <a:srgbClr val="E6E3AC"/>
        </a:accent2>
        <a:accent3>
          <a:srgbClr val="E8E5D9"/>
        </a:accent3>
        <a:accent4>
          <a:srgbClr val="000000"/>
        </a:accent4>
        <a:accent5>
          <a:srgbClr val="FFE2B8"/>
        </a:accent5>
        <a:accent6>
          <a:srgbClr val="D0CE9B"/>
        </a:accent6>
        <a:hlink>
          <a:srgbClr val="666633"/>
        </a:hlink>
        <a:folHlink>
          <a:srgbClr val="9C98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Ripple design template</Template>
  <TotalTime>4246</TotalTime>
  <Words>808</Words>
  <Application>Microsoft Office PowerPoint</Application>
  <PresentationFormat>On-screen Show (4:3)</PresentationFormat>
  <Paragraphs>111</Paragraphs>
  <Slides>10</Slides>
  <Notes>10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Ripple design template</vt:lpstr>
      <vt:lpstr>Slide 1</vt:lpstr>
      <vt:lpstr>Fiscal Discussion Outline</vt:lpstr>
      <vt:lpstr>Fiscal Requirement </vt:lpstr>
      <vt:lpstr>Fiscal Requirement </vt:lpstr>
      <vt:lpstr>Fiscal Requirement  </vt:lpstr>
      <vt:lpstr>Overall Approach  </vt:lpstr>
      <vt:lpstr>Components of the Fiscal Analysis</vt:lpstr>
      <vt:lpstr>Sources of Information for Fiscal Analysis         </vt:lpstr>
      <vt:lpstr>Sources of Information for Fiscal Analysis         </vt:lpstr>
      <vt:lpstr>Sources of Information for Fiscal Analysis         </vt:lpstr>
    </vt:vector>
  </TitlesOfParts>
  <Company>State of Oregon Department of Environmental Quality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BKHOPE</dc:creator>
  <cp:lastModifiedBy>Andrea Matzke</cp:lastModifiedBy>
  <cp:revision>504</cp:revision>
  <cp:lastPrinted>1601-01-01T00:00:00Z</cp:lastPrinted>
  <dcterms:created xsi:type="dcterms:W3CDTF">2009-05-20T18:50:08Z</dcterms:created>
  <dcterms:modified xsi:type="dcterms:W3CDTF">2010-08-12T23:26:38Z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TC102037901033</vt:lpwstr>
  </property>
</Properties>
</file>