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473" r:id="rId2"/>
    <p:sldId id="498" r:id="rId3"/>
    <p:sldId id="514" r:id="rId4"/>
    <p:sldId id="517" r:id="rId5"/>
    <p:sldId id="515" r:id="rId6"/>
    <p:sldId id="516" r:id="rId7"/>
    <p:sldId id="520" r:id="rId8"/>
    <p:sldId id="518" r:id="rId9"/>
    <p:sldId id="522" r:id="rId10"/>
    <p:sldId id="519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gal" initials="jw" lastIdx="2" clrIdx="0"/>
  <p:cmAuthor id="1" name="BKHOPE" initials="BK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FF99"/>
    <a:srgbClr val="FF99FF"/>
    <a:srgbClr val="FF3300"/>
    <a:srgbClr val="99FF66"/>
    <a:srgbClr val="004B96"/>
    <a:srgbClr val="FF9900"/>
    <a:srgbClr val="FFFF66"/>
    <a:srgbClr val="FFCCFF"/>
    <a:srgbClr val="CCFF66"/>
    <a:srgbClr val="9DDBD4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 autoAdjust="0"/>
    <p:restoredTop sz="65951" autoAdjust="0"/>
  </p:normalViewPr>
  <p:slideViewPr>
    <p:cSldViewPr>
      <p:cViewPr varScale="1">
        <p:scale>
          <a:sx n="60" d="100"/>
          <a:sy n="60" d="100"/>
        </p:scale>
        <p:origin x="-16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51C1DB27-041A-4D85-982E-EE7015BFB598}" type="datetimeFigureOut">
              <a:rPr lang="en-US" smtClean="0"/>
              <a:pPr/>
              <a:t>8/12/2010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11FB2A4-79CB-49A6-BFCA-8D38641D1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2A52A95F-AB4A-41CC-9FBA-2E09B5821C99}" type="datetimeFigureOut">
              <a:rPr lang="en-US" smtClean="0"/>
              <a:pPr/>
              <a:t>8/12/2010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22955E73-1581-4EC7-8F66-AF495669DC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-last bullet platform for describing what DEQ typically does for a fiscal analysis:  The more comprehensive a rule is, the more difficult it is to conclude specific fiscal </a:t>
            </a:r>
            <a:r>
              <a:rPr lang="en-US" baseline="0" dirty="0" smtClean="0"/>
              <a:t>impacts</a:t>
            </a:r>
          </a:p>
          <a:p>
            <a:pPr>
              <a:buFontTx/>
              <a:buNone/>
            </a:pPr>
            <a:r>
              <a:rPr lang="en-US" baseline="0" dirty="0" smtClean="0"/>
              <a:t>- The fiscal does not require a comprehensive report (e.g. SAIC) </a:t>
            </a: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dirty="0" smtClean="0"/>
              <a:t>-DEF:  "Small business" means a corporation, partnership, sole proprietorship or other legal entity formed for the purpose of making a profit, which is independently owned and operated from all other businesses and which has 50 or fewer employees (per 183.310(10)).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-Reps:  AOI, Oregonians for Food and Shelter, OR Farm Bureau, OR Forest Industries Council, OR Small Woodlands Association, and Oregonians for Food &amp; Shelter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-The SAIC report identified three pollutants where additional controls may be needed to achieve lower criteria:  (1) arsenic; (2)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(2-ethylhexyl)phthalate; and (3) mercury.  However, as part of the 2004 rule revision, Oregon withdrew its national CWA § 304(a) human health criterion for total mercury and replaced these criteria with a new fish tissue-based “organism only” human health criterion for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methylmercury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DEQ does not have a current criterion for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methylmercury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although a new criterion will be proposed as part of this toxics rulemaking.  Consequently, until data on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methylmercury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collected and analyzed, it is unclear what the state of compliance will be.  For arsenic, DEQ is currently proposing a higher criterion than what was reflected in the SAIC report.  Therefore, some of the compliance issues associated with arsenic may be minimized.  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-R</a:t>
            </a:r>
            <a:r>
              <a:rPr lang="en-US" dirty="0" smtClean="0">
                <a:solidFill>
                  <a:schemeClr val="tx1"/>
                </a:solidFill>
              </a:rPr>
              <a:t>oughly half of pollutants have QLs higher than the criteria.  The QL becomes the compliance </a:t>
            </a:r>
            <a:r>
              <a:rPr lang="en-US" dirty="0" smtClean="0">
                <a:solidFill>
                  <a:schemeClr val="tx1"/>
                </a:solidFill>
              </a:rPr>
              <a:t>point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-DEQ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looking at the effective changes in the criteria by comparing Table 20, proposed criteria, QLs and current 303d listings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C2A7D6-4EED-467D-A7A9-71ABF3F3CE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C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500"/>
            <a:ext cx="7680960" cy="5029200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FFC000"/>
              </a:buClr>
              <a:buSzPct val="75000"/>
              <a:buFont typeface="Wingdings" pitchFamily="2" charset="2"/>
              <a:buChar char=""/>
              <a:defRPr sz="2600" baseline="0">
                <a:solidFill>
                  <a:srgbClr val="FFC000"/>
                </a:solidFill>
                <a:effectLst/>
                <a:latin typeface="Calibri" pitchFamily="34" charset="0"/>
              </a:defRPr>
            </a:lvl1pPr>
            <a:lvl2pPr>
              <a:spcBef>
                <a:spcPts val="300"/>
              </a:spcBef>
              <a:buClr>
                <a:srgbClr val="99FF66"/>
              </a:buClr>
              <a:defRPr sz="2400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algn="l">
              <a:spcBef>
                <a:spcPts val="300"/>
              </a:spcBef>
              <a:buClr>
                <a:schemeClr val="tx1">
                  <a:lumMod val="75000"/>
                </a:schemeClr>
              </a:buClr>
              <a:buSzPct val="85000"/>
              <a:defRPr sz="2000" baseline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3pPr>
            <a:lvl4pPr>
              <a:spcBef>
                <a:spcPts val="300"/>
              </a:spcBef>
              <a:defRPr>
                <a:effectLst/>
                <a:latin typeface="Calibri" pitchFamily="34" charset="0"/>
              </a:defRPr>
            </a:lvl4pPr>
            <a:lvl5pPr>
              <a:spcBef>
                <a:spcPts val="300"/>
              </a:spcBef>
              <a:defRPr sz="1800">
                <a:effectLst/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B1ABC-56ED-4DF6-862C-74E92E4323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4568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0222-773E-44BF-B612-5B8CC13C11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6BEF-C22D-448A-A90D-BB9D5B0F7F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5013-3495-4873-870C-3D622E7C08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1024128" y="192024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4B5DEE-3465-49E4-B6E8-AF1CDE57033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2" name="Picture 17" descr="bw100x149"/>
          <p:cNvPicPr preferRelativeResize="0"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" y="114300"/>
            <a:ext cx="736176" cy="109728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5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aseline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9812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" y="16002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Fiscal and Economic Impact of Toxics Rulemaking</a:t>
            </a:r>
          </a:p>
          <a:p>
            <a:pPr algn="ctr"/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Rulemaking and Non-NPDES Work Groups Discussion</a:t>
            </a:r>
            <a:endParaRPr lang="en-US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5219700"/>
            <a:ext cx="8305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latin typeface="Calibri" pitchFamily="34" charset="0"/>
              </a:rPr>
              <a:t>August 17, </a:t>
            </a:r>
            <a:r>
              <a:rPr lang="en-US" sz="3200" b="1" dirty="0" smtClean="0">
                <a:latin typeface="Calibri" pitchFamily="34" charset="0"/>
              </a:rPr>
              <a:t>2010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Jennifer </a:t>
            </a:r>
            <a:r>
              <a:rPr lang="en-US" sz="2400" b="1" dirty="0" err="1" smtClean="0">
                <a:latin typeface="Calibri" pitchFamily="34" charset="0"/>
              </a:rPr>
              <a:t>Wigal</a:t>
            </a:r>
            <a:endParaRPr lang="en-US" sz="24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"/>
            <a:ext cx="7772400" cy="1103376"/>
          </a:xfrm>
        </p:spPr>
        <p:txBody>
          <a:bodyPr/>
          <a:lstStyle/>
          <a:p>
            <a:r>
              <a:rPr lang="en-US" sz="4400" dirty="0" smtClean="0"/>
              <a:t>Sources of Information </a:t>
            </a:r>
            <a:r>
              <a:rPr lang="en-US" sz="4400" dirty="0" smtClean="0"/>
              <a:t>for Fiscal Analysis</a:t>
            </a:r>
            <a:r>
              <a:rPr lang="en-US" sz="3200" dirty="0" smtClean="0"/>
              <a:t>        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8BDD-E1AF-455E-B5FF-9EB746AB788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371600"/>
            <a:ext cx="7680960" cy="4914900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Fiscal Impact and Implementation Advisory Committee (FIIAC) 2008 Memo– </a:t>
            </a:r>
            <a:r>
              <a:rPr lang="en-US" sz="2800" dirty="0" smtClean="0">
                <a:solidFill>
                  <a:schemeClr val="tx1"/>
                </a:solidFill>
              </a:rPr>
              <a:t>Stakeholders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convened to discuss fiscal impacts </a:t>
            </a:r>
            <a:r>
              <a:rPr lang="en-US" sz="2800" dirty="0" smtClean="0">
                <a:solidFill>
                  <a:schemeClr val="tx1"/>
                </a:solidFill>
              </a:rPr>
              <a:t>(including benefits) due </a:t>
            </a:r>
            <a:r>
              <a:rPr lang="en-US" sz="2800" dirty="0" smtClean="0">
                <a:solidFill>
                  <a:schemeClr val="tx1"/>
                </a:solidFill>
              </a:rPr>
              <a:t>to a higher fish consumption </a:t>
            </a:r>
            <a:r>
              <a:rPr lang="en-US" sz="2800" dirty="0" smtClean="0">
                <a:solidFill>
                  <a:schemeClr val="tx1"/>
                </a:solidFill>
              </a:rPr>
              <a:t>rate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Internal DEQ </a:t>
            </a:r>
            <a:r>
              <a:rPr lang="en-US" sz="2800" dirty="0" smtClean="0">
                <a:solidFill>
                  <a:schemeClr val="tx1"/>
                </a:solidFill>
              </a:rPr>
              <a:t>sources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August and September work group discussions on fiscal impact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66900"/>
            <a:ext cx="7680960" cy="46101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Fiscal Requirement  </a:t>
            </a:r>
          </a:p>
          <a:p>
            <a:pPr marL="514350" indent="-514350">
              <a:buSzPct val="100000"/>
              <a:buAutoNum type="arabicPeriod" startAt="2"/>
            </a:pPr>
            <a:r>
              <a:rPr lang="en-US" sz="2800" dirty="0" smtClean="0"/>
              <a:t>Overall Approach</a:t>
            </a:r>
          </a:p>
          <a:p>
            <a:pPr marL="514350" indent="-514350">
              <a:buSzPct val="100000"/>
              <a:buAutoNum type="arabicPeriod" startAt="2"/>
            </a:pPr>
            <a:r>
              <a:rPr lang="en-US" sz="2800" dirty="0" smtClean="0"/>
              <a:t>Components of the Fiscal Analysis</a:t>
            </a:r>
          </a:p>
          <a:p>
            <a:pPr marL="514350" indent="-514350">
              <a:buSzPct val="100000"/>
              <a:buAutoNum type="arabicPeriod" startAt="2"/>
            </a:pPr>
            <a:r>
              <a:rPr lang="en-US" sz="2800" dirty="0" smtClean="0"/>
              <a:t>Sources </a:t>
            </a:r>
            <a:r>
              <a:rPr lang="en-US" sz="2800" dirty="0" smtClean="0"/>
              <a:t> of Information for </a:t>
            </a:r>
            <a:r>
              <a:rPr lang="en-US" sz="2800" dirty="0" smtClean="0"/>
              <a:t>Fiscal Analysis</a:t>
            </a:r>
          </a:p>
          <a:p>
            <a:pPr marL="514350" indent="-514350">
              <a:buSzPct val="100000"/>
              <a:buAutoNum type="arabicPeriod" startAt="2"/>
            </a:pPr>
            <a:r>
              <a:rPr lang="en-US" sz="2800" dirty="0" smtClean="0"/>
              <a:t>Non-NPDES Approach</a:t>
            </a:r>
          </a:p>
          <a:p>
            <a:pPr marL="514350" indent="-514350">
              <a:buSzPct val="100000"/>
              <a:buAutoNum type="arabicPeriod" startAt="2"/>
            </a:pPr>
            <a:endParaRPr lang="en-US" sz="28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52600"/>
            <a:ext cx="7680960" cy="4229100"/>
          </a:xfrm>
        </p:spPr>
        <p:txBody>
          <a:bodyPr/>
          <a:lstStyle/>
          <a:p>
            <a:pPr marL="514350" indent="-514350">
              <a:buSzPct val="100000"/>
              <a:buNone/>
            </a:pPr>
            <a:r>
              <a:rPr lang="en-US" sz="3200" dirty="0" smtClean="0">
                <a:solidFill>
                  <a:srgbClr val="FFFF99"/>
                </a:solidFill>
              </a:rPr>
              <a:t>Statement of Fiscal and Economic Impact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Submitted as part of the proposed rule package to the Secretary of State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Developed to inform </a:t>
            </a:r>
            <a:r>
              <a:rPr lang="en-US" sz="3200" u="sng" dirty="0" smtClean="0">
                <a:solidFill>
                  <a:schemeClr val="tx1"/>
                </a:solidFill>
              </a:rPr>
              <a:t>DEQ</a:t>
            </a:r>
            <a:r>
              <a:rPr lang="en-US" sz="3200" dirty="0" smtClean="0">
                <a:solidFill>
                  <a:schemeClr val="tx1"/>
                </a:solidFill>
              </a:rPr>
              <a:t>, the </a:t>
            </a:r>
            <a:r>
              <a:rPr lang="en-US" sz="3200" u="sng" dirty="0" smtClean="0">
                <a:solidFill>
                  <a:schemeClr val="tx1"/>
                </a:solidFill>
              </a:rPr>
              <a:t>public</a:t>
            </a:r>
            <a:r>
              <a:rPr lang="en-US" sz="3200" dirty="0" smtClean="0">
                <a:solidFill>
                  <a:schemeClr val="tx1"/>
                </a:solidFill>
              </a:rPr>
              <a:t>, and </a:t>
            </a:r>
            <a:r>
              <a:rPr lang="en-US" sz="3200" u="sng" dirty="0" smtClean="0">
                <a:solidFill>
                  <a:schemeClr val="tx1"/>
                </a:solidFill>
              </a:rPr>
              <a:t>EQC</a:t>
            </a:r>
            <a:r>
              <a:rPr lang="en-US" sz="3200" dirty="0" smtClean="0">
                <a:solidFill>
                  <a:schemeClr val="tx1"/>
                </a:solidFill>
              </a:rPr>
              <a:t> of the potential economic impacts of specific proposed rules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</a:p>
          <a:p>
            <a:pPr marL="514350" indent="-514350">
              <a:buSzPct val="100000"/>
              <a:buNone/>
            </a:pPr>
            <a:r>
              <a:rPr lang="en-US" sz="32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95400"/>
            <a:ext cx="7680960" cy="5181600"/>
          </a:xfrm>
        </p:spPr>
        <p:txBody>
          <a:bodyPr/>
          <a:lstStyle/>
          <a:p>
            <a:pPr marL="514350" indent="-514350">
              <a:buSzPct val="100000"/>
              <a:buNone/>
            </a:pPr>
            <a:r>
              <a:rPr lang="en-US" sz="3200" dirty="0" smtClean="0">
                <a:solidFill>
                  <a:srgbClr val="FFFF99"/>
                </a:solidFill>
              </a:rPr>
              <a:t>Statement of Fiscal and Economic Impact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Describes all direct and indirect economic impacts to DEQ and other state agencies, regulated community, the general public, local governments, and small and large businesses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In considering economic effects, the agency shall utilize available information to project any significant economic effect of that action</a:t>
            </a:r>
          </a:p>
          <a:p>
            <a:pPr marL="514350" indent="-514350">
              <a:buSzPct val="100000"/>
              <a:buNone/>
            </a:pPr>
            <a:r>
              <a:rPr lang="en-US" sz="32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81000"/>
            <a:ext cx="7772400" cy="914400"/>
          </a:xfrm>
        </p:spPr>
        <p:txBody>
          <a:bodyPr/>
          <a:lstStyle/>
          <a:p>
            <a:r>
              <a:rPr lang="en-US" dirty="0" smtClean="0"/>
              <a:t>Fiscal Requirement</a:t>
            </a:r>
            <a:br>
              <a:rPr lang="en-US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80960" cy="4495800"/>
          </a:xfrm>
        </p:spPr>
        <p:txBody>
          <a:bodyPr/>
          <a:lstStyle/>
          <a:p>
            <a:pPr marL="514350" indent="-514350">
              <a:buSzPct val="100000"/>
              <a:buNone/>
            </a:pPr>
            <a:r>
              <a:rPr lang="en-US" sz="3200" dirty="0" smtClean="0">
                <a:solidFill>
                  <a:srgbClr val="FFFF99"/>
                </a:solidFill>
              </a:rPr>
              <a:t>Small Business Considerations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Requirement in 2005 which focuses on impacts to small businesses (50 or less employees)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“Cost of Compliance on Small Business” section of fiscal form follows </a:t>
            </a:r>
            <a:r>
              <a:rPr lang="en-US" sz="3200" dirty="0" smtClean="0">
                <a:solidFill>
                  <a:schemeClr val="tx1"/>
                </a:solidFill>
              </a:rPr>
              <a:t>requirements set forth in ORS </a:t>
            </a:r>
            <a:r>
              <a:rPr lang="en-US" sz="3200" dirty="0" smtClean="0">
                <a:solidFill>
                  <a:schemeClr val="tx1"/>
                </a:solidFill>
              </a:rPr>
              <a:t>183.336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Small businesses representation on workgroups</a:t>
            </a:r>
          </a:p>
          <a:p>
            <a:pPr marL="514350" indent="-514350">
              <a:buSzPct val="100000"/>
              <a:buNone/>
            </a:pPr>
            <a:r>
              <a:rPr lang="en-US" sz="32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57200"/>
            <a:ext cx="7772400" cy="914400"/>
          </a:xfrm>
        </p:spPr>
        <p:txBody>
          <a:bodyPr/>
          <a:lstStyle/>
          <a:p>
            <a:r>
              <a:rPr lang="en-US" dirty="0" smtClean="0"/>
              <a:t>Overall Approach</a:t>
            </a:r>
            <a:br>
              <a:rPr lang="en-US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33500"/>
            <a:ext cx="7680960" cy="5181600"/>
          </a:xfrm>
        </p:spPr>
        <p:txBody>
          <a:bodyPr/>
          <a:lstStyle/>
          <a:p>
            <a:pPr marL="514350" indent="-514350">
              <a:buSzPct val="100000"/>
              <a:buNone/>
            </a:pPr>
            <a:endParaRPr lang="en-US" sz="3200" dirty="0" smtClean="0">
              <a:solidFill>
                <a:srgbClr val="FFFF99"/>
              </a:solidFill>
            </a:endParaRP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The fiscal impact analyzes incremental costs based on proposed criteria changes—not costs associated with existing criteria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Assess potential fiscal </a:t>
            </a:r>
            <a:r>
              <a:rPr lang="en-US" sz="3200" dirty="0" smtClean="0">
                <a:solidFill>
                  <a:schemeClr val="tx1"/>
                </a:solidFill>
              </a:rPr>
              <a:t>impacts </a:t>
            </a:r>
            <a:r>
              <a:rPr lang="en-US" sz="3200" dirty="0" smtClean="0">
                <a:solidFill>
                  <a:schemeClr val="tx1"/>
                </a:solidFill>
              </a:rPr>
              <a:t>through:  </a:t>
            </a:r>
            <a:r>
              <a:rPr lang="en-US" sz="3200" dirty="0" smtClean="0">
                <a:solidFill>
                  <a:schemeClr val="tx1"/>
                </a:solidFill>
              </a:rPr>
              <a:t>NPDES permits (POTWs, industry) and other CWA programs, such as 401 certifications, section 303(d), and TMDLs, as well as related forestry and agricultural actions</a:t>
            </a: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SzPct val="100000"/>
              <a:buNone/>
            </a:pPr>
            <a:r>
              <a:rPr lang="en-US" sz="32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Fiscal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680960" cy="510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C000"/>
                </a:solidFill>
              </a:rPr>
              <a:t>Impacts associated with criteria changes </a:t>
            </a:r>
          </a:p>
          <a:p>
            <a:pPr marL="914400" lvl="1" indent="-51435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Depend on: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Criteria most likely to affect sources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Quantitation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Limits </a:t>
            </a:r>
            <a:r>
              <a:rPr lang="en-US" dirty="0" smtClean="0">
                <a:solidFill>
                  <a:schemeClr val="tx1"/>
                </a:solidFill>
              </a:rPr>
              <a:t>(QL) of </a:t>
            </a:r>
            <a:r>
              <a:rPr lang="en-US" dirty="0" smtClean="0">
                <a:solidFill>
                  <a:schemeClr val="tx1"/>
                </a:solidFill>
              </a:rPr>
              <a:t>criteria—lowest conc. at which a method can quantify a pollutant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Monitoring costs</a:t>
            </a:r>
          </a:p>
          <a:p>
            <a:pPr lvl="1"/>
            <a:r>
              <a:rPr lang="en-US" dirty="0" smtClean="0"/>
              <a:t>Refer </a:t>
            </a:r>
            <a:r>
              <a:rPr lang="en-US" dirty="0" smtClean="0"/>
              <a:t>to criteria table </a:t>
            </a:r>
            <a:r>
              <a:rPr lang="en-US" dirty="0" smtClean="0"/>
              <a:t>handout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C000"/>
                </a:solidFill>
              </a:rPr>
              <a:t>Impacts associated with implementation tools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Evaluate extent to which implementation tools mitigate the costs of meeting criteria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Administrative and other costs to sources and DEQ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92024"/>
            <a:ext cx="7772400" cy="1103376"/>
          </a:xfrm>
        </p:spPr>
        <p:txBody>
          <a:bodyPr/>
          <a:lstStyle/>
          <a:p>
            <a:r>
              <a:rPr lang="en-US" sz="4400" dirty="0" smtClean="0"/>
              <a:t>Sources of Information for </a:t>
            </a:r>
            <a:r>
              <a:rPr lang="en-US" sz="4400" dirty="0" smtClean="0"/>
              <a:t>Fiscal Analysis</a:t>
            </a:r>
            <a:r>
              <a:rPr lang="en-US" sz="3200" dirty="0" smtClean="0"/>
              <a:t>        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8BDD-E1AF-455E-B5FF-9EB746AB788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0"/>
            <a:ext cx="7680960" cy="51054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DEQ will partly rely on a 2008 EPA-contracted report (i.e. SAIC report) which provided estimates of the potential cost of compliance with increased fish consumption </a:t>
            </a:r>
            <a:r>
              <a:rPr lang="en-US" sz="2800" dirty="0" smtClean="0">
                <a:solidFill>
                  <a:schemeClr val="tx1"/>
                </a:solidFill>
              </a:rPr>
              <a:t>rates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Analysis contains:</a:t>
            </a:r>
          </a:p>
          <a:p>
            <a:pPr lvl="1"/>
            <a:r>
              <a:rPr lang="en-US" dirty="0" smtClean="0"/>
              <a:t>Estimates of costs for point sources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Qualitative description of potential costs for NPS and </a:t>
            </a:r>
            <a:r>
              <a:rPr lang="en-US" dirty="0" err="1" smtClean="0">
                <a:solidFill>
                  <a:schemeClr val="tx1"/>
                </a:solidFill>
              </a:rPr>
              <a:t>stormwater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Estimates of regulatory costs associated with variances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Discussion of uncertainties and limitations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FFFF66"/>
              </a:buClr>
              <a:buNone/>
            </a:pPr>
            <a:endParaRPr lang="en-US" sz="2400" dirty="0" smtClean="0"/>
          </a:p>
          <a:p>
            <a:pPr>
              <a:buClr>
                <a:srgbClr val="FFFF66"/>
              </a:buClr>
              <a:buNone/>
            </a:pPr>
            <a:r>
              <a:rPr lang="en-US" sz="2400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92024"/>
            <a:ext cx="7772400" cy="1103376"/>
          </a:xfrm>
        </p:spPr>
        <p:txBody>
          <a:bodyPr/>
          <a:lstStyle/>
          <a:p>
            <a:r>
              <a:rPr lang="en-US" sz="4400" dirty="0" smtClean="0"/>
              <a:t>Sources of Information for </a:t>
            </a:r>
            <a:r>
              <a:rPr lang="en-US" sz="4400" dirty="0" smtClean="0"/>
              <a:t>Fiscal Analysis</a:t>
            </a:r>
            <a:r>
              <a:rPr lang="en-US" sz="3200" dirty="0" smtClean="0"/>
              <a:t>        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88BDD-E1AF-455E-B5FF-9EB746AB788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0"/>
            <a:ext cx="7680960" cy="5105400"/>
          </a:xfrm>
        </p:spPr>
        <p:txBody>
          <a:bodyPr/>
          <a:lstStyle/>
          <a:p>
            <a:r>
              <a:rPr lang="en-US" sz="3200" dirty="0" smtClean="0">
                <a:solidFill>
                  <a:srgbClr val="FFFF99"/>
                </a:solidFill>
              </a:rPr>
              <a:t>Selection </a:t>
            </a:r>
            <a:r>
              <a:rPr lang="en-US" sz="3200" dirty="0" smtClean="0">
                <a:solidFill>
                  <a:srgbClr val="FFFF99"/>
                </a:solidFill>
              </a:rPr>
              <a:t>of facilities:  </a:t>
            </a:r>
            <a:endParaRPr lang="en-US" sz="3200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FFFF99"/>
              </a:solidFill>
            </a:endParaRPr>
          </a:p>
          <a:p>
            <a:pPr lvl="1"/>
            <a:r>
              <a:rPr lang="en-US" sz="3200" dirty="0" smtClean="0"/>
              <a:t>Reviewed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r>
              <a:rPr lang="en-US" sz="3200" dirty="0" smtClean="0"/>
              <a:t>1 minor steel mill and 4 largest facilities (municipalities, one of which is dominated by industrial wastewater</a:t>
            </a:r>
            <a:r>
              <a:rPr lang="en-US" sz="3200" dirty="0" smtClean="0"/>
              <a:t>)</a:t>
            </a:r>
          </a:p>
          <a:p>
            <a:pPr lvl="1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Representative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r>
              <a:rPr lang="en-US" sz="3200" dirty="0" smtClean="0"/>
              <a:t>random sample of 15 additional facilities (both municipal and industrial)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endParaRPr lang="en-US" sz="3200" dirty="0" smtClean="0">
              <a:solidFill>
                <a:srgbClr val="FFFF99"/>
              </a:solidFill>
            </a:endParaRPr>
          </a:p>
          <a:p>
            <a:pPr>
              <a:buClr>
                <a:srgbClr val="FFFF66"/>
              </a:buClr>
              <a:buNone/>
            </a:pPr>
            <a:r>
              <a:rPr lang="en-US" sz="2800" dirty="0" smtClean="0"/>
              <a:t>	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Clr>
                <a:srgbClr val="FFFF66"/>
              </a:buCl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 design template">
  <a:themeElements>
    <a:clrScheme name="Office Them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 design template</Template>
  <TotalTime>4246</TotalTime>
  <Words>808</Words>
  <Application>Microsoft Office PowerPoint</Application>
  <PresentationFormat>On-screen Show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Ripple design template</vt:lpstr>
      <vt:lpstr>Slide 1</vt:lpstr>
      <vt:lpstr>Fiscal Discussion Outline</vt:lpstr>
      <vt:lpstr>Fiscal Requirement </vt:lpstr>
      <vt:lpstr>Fiscal Requirement </vt:lpstr>
      <vt:lpstr>Fiscal Requirement  </vt:lpstr>
      <vt:lpstr>Overall Approach  </vt:lpstr>
      <vt:lpstr>Components of the Fiscal Analysis</vt:lpstr>
      <vt:lpstr>Sources of Information for Fiscal Analysis         </vt:lpstr>
      <vt:lpstr>Sources of Information for Fiscal Analysis         </vt:lpstr>
      <vt:lpstr>Sources of Information for Fiscal Analysis         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BKHOPE</dc:creator>
  <cp:lastModifiedBy>Andrea Matzke</cp:lastModifiedBy>
  <cp:revision>504</cp:revision>
  <cp:lastPrinted>1601-01-01T00:00:00Z</cp:lastPrinted>
  <dcterms:created xsi:type="dcterms:W3CDTF">2009-05-20T18:50:08Z</dcterms:created>
  <dcterms:modified xsi:type="dcterms:W3CDTF">2010-08-12T23:26:38Z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