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19"/>
  </p:notesMasterIdLst>
  <p:sldIdLst>
    <p:sldId id="256" r:id="rId2"/>
    <p:sldId id="257" r:id="rId3"/>
    <p:sldId id="258" r:id="rId4"/>
    <p:sldId id="273" r:id="rId5"/>
    <p:sldId id="274" r:id="rId6"/>
    <p:sldId id="275" r:id="rId7"/>
    <p:sldId id="270" r:id="rId8"/>
    <p:sldId id="277" r:id="rId9"/>
    <p:sldId id="278" r:id="rId10"/>
    <p:sldId id="269" r:id="rId11"/>
    <p:sldId id="263" r:id="rId12"/>
    <p:sldId id="268" r:id="rId13"/>
    <p:sldId id="265" r:id="rId14"/>
    <p:sldId id="267" r:id="rId15"/>
    <p:sldId id="271" r:id="rId16"/>
    <p:sldId id="272" r:id="rId17"/>
    <p:sldId id="27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7954" autoAdjust="0"/>
  </p:normalViewPr>
  <p:slideViewPr>
    <p:cSldViewPr>
      <p:cViewPr varScale="1">
        <p:scale>
          <a:sx n="62" d="100"/>
          <a:sy n="62" d="100"/>
        </p:scale>
        <p:origin x="-178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9BA843-0E82-4193-8D46-433B5B6FE551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1F289-CBDF-42A1-BE23-7BD6FFDE4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1F289-CBDF-42A1-BE23-7BD6FFDE411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-Do</a:t>
            </a:r>
            <a:r>
              <a:rPr lang="en-US" baseline="0" dirty="0" smtClean="0"/>
              <a:t> not have specific slides today on DEQ impacts.  These estimates are found on a table towards the back of the narrative.  Any questions on those estimates can be brought up during the discussion.</a:t>
            </a:r>
          </a:p>
          <a:p>
            <a:endParaRPr lang="en-US" baseline="0" dirty="0" smtClean="0"/>
          </a:p>
          <a:p>
            <a:r>
              <a:rPr lang="en-US" baseline="0" dirty="0" smtClean="0"/>
              <a:t>-effects of using implementation tools generally mitigate the costs of end of pipe compliance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1F289-CBDF-42A1-BE23-7BD6FFDE411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/>
              <a:t>-a qualitative</a:t>
            </a:r>
            <a:r>
              <a:rPr lang="en-US" sz="1200" baseline="0" dirty="0" smtClean="0"/>
              <a:t> analysis because of the unknowns and limited data—we’ll dive into the particulars later on</a:t>
            </a:r>
          </a:p>
          <a:p>
            <a:endParaRPr lang="en-US" sz="1200" baseline="0" dirty="0" smtClean="0"/>
          </a:p>
          <a:p>
            <a:r>
              <a:rPr lang="en-US" sz="1200" baseline="0" dirty="0" smtClean="0"/>
              <a:t>-DEQ does not track information related to small businesses (50 or less employees), so we have very little data on this group</a:t>
            </a:r>
          </a:p>
          <a:p>
            <a:endParaRPr lang="en-US" sz="1200" baseline="0" dirty="0" smtClean="0"/>
          </a:p>
          <a:p>
            <a:r>
              <a:rPr lang="en-US" sz="1200" baseline="0" dirty="0" smtClean="0"/>
              <a:t>-Reversion of 2004 criteria that had only been partly implemented</a:t>
            </a:r>
          </a:p>
          <a:p>
            <a:endParaRPr lang="en-US" sz="1200" baseline="0" dirty="0" smtClean="0"/>
          </a:p>
          <a:p>
            <a:pPr lvl="0"/>
            <a:r>
              <a:rPr lang="en-US" sz="1200" dirty="0" smtClean="0"/>
              <a:t>-Permitting program (17.5 g/day) vs. other CWA programs (6.5 g/day)</a:t>
            </a:r>
          </a:p>
          <a:p>
            <a:pPr lvl="0"/>
            <a:endParaRPr lang="en-US" sz="1200" dirty="0" smtClean="0"/>
          </a:p>
          <a:p>
            <a:pPr lvl="0"/>
            <a:r>
              <a:rPr lang="en-US" sz="1200" dirty="0" smtClean="0"/>
              <a:t>-Not all criteria rely on a FCR (asbestos,</a:t>
            </a:r>
            <a:r>
              <a:rPr lang="en-US" sz="1200" baseline="0" dirty="0" smtClean="0"/>
              <a:t> </a:t>
            </a:r>
            <a:r>
              <a:rPr lang="en-US" sz="1200" baseline="0" dirty="0" err="1" smtClean="0"/>
              <a:t>Ba</a:t>
            </a:r>
            <a:r>
              <a:rPr lang="en-US" sz="1200" baseline="0" dirty="0" smtClean="0"/>
              <a:t>, several herbicides, Cu, </a:t>
            </a:r>
            <a:r>
              <a:rPr lang="en-US" sz="1200" baseline="0" dirty="0" err="1" smtClean="0"/>
              <a:t>methoxychlor</a:t>
            </a:r>
            <a:r>
              <a:rPr lang="en-US" sz="1200" baseline="0" dirty="0" smtClean="0"/>
              <a:t>, NO3)—some use 6.5</a:t>
            </a:r>
            <a:endParaRPr lang="en-US" sz="1200" dirty="0" smtClean="0"/>
          </a:p>
          <a:p>
            <a:pPr lvl="0"/>
            <a:endParaRPr lang="en-US" sz="1200" dirty="0" smtClean="0"/>
          </a:p>
          <a:p>
            <a:pPr lvl="0"/>
            <a:r>
              <a:rPr lang="en-US" sz="1200" dirty="0" smtClean="0"/>
              <a:t>-</a:t>
            </a:r>
            <a:r>
              <a:rPr lang="en-US" sz="1200" dirty="0" err="1" smtClean="0"/>
              <a:t>Quantitation</a:t>
            </a:r>
            <a:r>
              <a:rPr lang="en-US" sz="1200" dirty="0" smtClean="0"/>
              <a:t> Limits:  roughly half the QLs are higher than the criteria</a:t>
            </a:r>
          </a:p>
          <a:p>
            <a:pPr lvl="0"/>
            <a:endParaRPr lang="en-US" sz="1200" dirty="0" smtClean="0"/>
          </a:p>
          <a:p>
            <a:pPr lvl="0"/>
            <a:r>
              <a:rPr lang="en-US" sz="1200" dirty="0" smtClean="0"/>
              <a:t>-approx. 44 toxic pollutants had been added in the 2004 rulemaking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1F289-CBDF-42A1-BE23-7BD6FFDE411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-SAIC also identified dioxin, DDT 4,4’,</a:t>
            </a:r>
            <a:r>
              <a:rPr lang="en-US" baseline="0" dirty="0" smtClean="0"/>
              <a:t> and alpha BHC under the existing criteria</a:t>
            </a:r>
          </a:p>
          <a:p>
            <a:endParaRPr lang="en-US" baseline="0" dirty="0" smtClean="0"/>
          </a:p>
          <a:p>
            <a:r>
              <a:rPr lang="en-US" baseline="0" dirty="0" smtClean="0"/>
              <a:t>-DDT and alpha BHC are legacy pollutants</a:t>
            </a:r>
          </a:p>
          <a:p>
            <a:endParaRPr lang="en-US" baseline="0" dirty="0" smtClean="0"/>
          </a:p>
          <a:p>
            <a:r>
              <a:rPr lang="en-US" baseline="0" dirty="0" smtClean="0"/>
              <a:t>-BEHP:  found in plastics.  Plasticizer in for PVC—found in hospital equipment.  Also associated with sampling and lab analysis</a:t>
            </a:r>
          </a:p>
          <a:p>
            <a:endParaRPr lang="en-US" baseline="0" dirty="0" smtClean="0"/>
          </a:p>
          <a:p>
            <a:r>
              <a:rPr lang="en-US" baseline="0" dirty="0" smtClean="0"/>
              <a:t>-dioxin:  mainly a byproduct formed during chlorination by WWTP or DW, chlorine bleach processing at pulp and paper mills</a:t>
            </a:r>
          </a:p>
          <a:p>
            <a:endParaRPr lang="en-US" baseline="0" dirty="0" smtClean="0"/>
          </a:p>
          <a:p>
            <a:r>
              <a:rPr lang="en-US" baseline="0" dirty="0" smtClean="0"/>
              <a:t>-EPA approval for withdrawn pollutants:  Be, </a:t>
            </a:r>
            <a:r>
              <a:rPr lang="en-US" baseline="0" dirty="0" err="1" smtClean="0"/>
              <a:t>Cd</a:t>
            </a:r>
            <a:r>
              <a:rPr lang="en-US" baseline="0" dirty="0" smtClean="0"/>
              <a:t>, Cr III and VI, </a:t>
            </a:r>
            <a:r>
              <a:rPr lang="en-US" baseline="0" dirty="0" err="1" smtClean="0"/>
              <a:t>Pb</a:t>
            </a:r>
            <a:r>
              <a:rPr lang="en-US" baseline="0" dirty="0" smtClean="0"/>
              <a:t>, Hg, Ag, </a:t>
            </a:r>
            <a:r>
              <a:rPr lang="en-US" baseline="0" dirty="0" err="1" smtClean="0"/>
              <a:t>trichloroethane</a:t>
            </a:r>
            <a:r>
              <a:rPr lang="en-US" baseline="0" dirty="0" smtClean="0"/>
              <a:t> 1,1,1 (under the National Toxics Rule 1992) no longer scientifically defensible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1F289-CBDF-42A1-BE23-7BD6FFDE411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-major industrial sources:  metals, dioxin, organics</a:t>
            </a:r>
          </a:p>
          <a:p>
            <a:endParaRPr lang="en-US" dirty="0" smtClean="0"/>
          </a:p>
          <a:p>
            <a:r>
              <a:rPr lang="en-US" dirty="0" smtClean="0"/>
              <a:t>-3</a:t>
            </a:r>
            <a:r>
              <a:rPr lang="en-US" baseline="0" dirty="0" smtClean="0"/>
              <a:t> </a:t>
            </a:r>
            <a:r>
              <a:rPr lang="en-US" dirty="0" smtClean="0"/>
              <a:t>current use pesticides have</a:t>
            </a:r>
            <a:r>
              <a:rPr lang="en-US" baseline="0" dirty="0" smtClean="0"/>
              <a:t> human health toxics criteria and rely on a FCR:  </a:t>
            </a:r>
            <a:r>
              <a:rPr lang="en-US" baseline="0" dirty="0" err="1" smtClean="0"/>
              <a:t>endosulfan</a:t>
            </a:r>
            <a:r>
              <a:rPr lang="en-US" baseline="0" dirty="0" smtClean="0"/>
              <a:t> alpha, </a:t>
            </a:r>
            <a:r>
              <a:rPr lang="en-US" baseline="0" dirty="0" err="1" smtClean="0"/>
              <a:t>endosulfan</a:t>
            </a:r>
            <a:r>
              <a:rPr lang="en-US" baseline="0" dirty="0" smtClean="0"/>
              <a:t> beta, </a:t>
            </a:r>
            <a:r>
              <a:rPr lang="en-US" baseline="0" dirty="0" err="1" smtClean="0"/>
              <a:t>endosulfan</a:t>
            </a:r>
            <a:r>
              <a:rPr lang="en-US" baseline="0" dirty="0" smtClean="0"/>
              <a:t> sulfate</a:t>
            </a:r>
          </a:p>
          <a:p>
            <a:r>
              <a:rPr lang="en-US" baseline="0" dirty="0" smtClean="0"/>
              <a:t>-3 others do not rely on a FCR </a:t>
            </a:r>
          </a:p>
          <a:p>
            <a:endParaRPr lang="en-US" baseline="0" dirty="0" smtClean="0"/>
          </a:p>
          <a:p>
            <a:r>
              <a:rPr lang="en-US" baseline="0" dirty="0" smtClean="0"/>
              <a:t>-naturally occurring:  </a:t>
            </a:r>
            <a:r>
              <a:rPr lang="en-US" baseline="0" dirty="0" err="1" smtClean="0"/>
              <a:t>Sb</a:t>
            </a:r>
            <a:r>
              <a:rPr lang="en-US" baseline="0" dirty="0" smtClean="0"/>
              <a:t>, As, Cu, </a:t>
            </a:r>
            <a:r>
              <a:rPr lang="en-US" baseline="0" dirty="0" err="1" smtClean="0"/>
              <a:t>meHg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1F289-CBDF-42A1-BE23-7BD6FFDE411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-currently 23 POTWs have pretreatment programs in place.  All 23 have set limits for metals w/ only 1 system having</a:t>
            </a:r>
            <a:r>
              <a:rPr lang="en-US" baseline="0" dirty="0" smtClean="0"/>
              <a:t> additional limits for an additional 9 toxic pollutants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1F289-CBDF-42A1-BE23-7BD6FFDE411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-SAIC report</a:t>
            </a:r>
            <a:r>
              <a:rPr lang="en-US" baseline="0" dirty="0" smtClean="0"/>
              <a:t> estimated that one-time expenditures assoc. w/ variance applications could range from $0.59 M - $2.68 M under revised criteria (more for existing criteria)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1F289-CBDF-42A1-BE23-7BD6FFDE411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-last opportunity to submit</a:t>
            </a:r>
            <a:r>
              <a:rPr lang="en-US" baseline="0" dirty="0" smtClean="0"/>
              <a:t> data 10/11</a:t>
            </a:r>
          </a:p>
          <a:p>
            <a:r>
              <a:rPr lang="en-US" baseline="0" dirty="0" smtClean="0"/>
              <a:t>-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 received before Monday Oct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11 will be incorporated into DEQ's final fiscal analysis which is to be included in the proposed rule package.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 document may be commented on during the comment period (if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true) and those comments considered in what is presented to the Commission at the time the final rule is presented for adoption.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1F289-CBDF-42A1-BE23-7BD6FFDE4115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DF5F7B0-4BE3-4AE3-897B-54AF2F5394C1}" type="datetime1">
              <a:rPr lang="en-US" smtClean="0"/>
              <a:pPr/>
              <a:t>10/1/2010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4E0B041-B0FA-4C63-B5B1-A89D775F2B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0EA1D-DCEB-49BC-B648-0DD8D2FC8052}" type="datetime1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B041-B0FA-4C63-B5B1-A89D775F2B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479E04C-AE4F-4FDF-8E61-1E463758B26D}" type="datetime1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4E0B041-B0FA-4C63-B5B1-A89D775F2B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03B22-FCB0-4368-BE7E-26B94190F651}" type="datetime1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4E0B041-B0FA-4C63-B5B1-A89D775F2B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9615C-4A9A-47D7-9C21-EA5CB0A4F76B}" type="datetime1">
              <a:rPr lang="en-US" smtClean="0"/>
              <a:pPr/>
              <a:t>10/1/2010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4E0B041-B0FA-4C63-B5B1-A89D775F2B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DD932B2-B9C4-45E3-87BB-B2E98DFD93A2}" type="datetime1">
              <a:rPr lang="en-US" smtClean="0"/>
              <a:pPr/>
              <a:t>10/1/2010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4E0B041-B0FA-4C63-B5B1-A89D775F2B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7131CD5-D0DB-4EF7-9A80-80D14F1BFE68}" type="datetime1">
              <a:rPr lang="en-US" smtClean="0"/>
              <a:pPr/>
              <a:t>10/1/2010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4E0B041-B0FA-4C63-B5B1-A89D775F2B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3F871-637F-4C5C-80CB-DB095A87FA99}" type="datetime1">
              <a:rPr lang="en-US" smtClean="0"/>
              <a:pPr/>
              <a:t>10/1/2010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4E0B041-B0FA-4C63-B5B1-A89D775F2B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EC97-04CA-463C-8D79-7CF741A9A16D}" type="datetime1">
              <a:rPr lang="en-US" smtClean="0"/>
              <a:pPr/>
              <a:t>10/1/2010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4E0B041-B0FA-4C63-B5B1-A89D775F2B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6A27D-5065-48AE-9B8A-2023513073B7}" type="datetime1">
              <a:rPr lang="en-US" smtClean="0"/>
              <a:pPr/>
              <a:t>10/1/2010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4E0B041-B0FA-4C63-B5B1-A89D775F2B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C85624D-B22E-4857-88EC-DDDE243CA0A6}" type="datetime1">
              <a:rPr lang="en-US" smtClean="0"/>
              <a:pPr/>
              <a:t>10/1/2010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4E0B041-B0FA-4C63-B5B1-A89D775F2B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D739AF2-D518-4E5B-9AFF-E7EADCFA8A03}" type="datetime1">
              <a:rPr lang="en-US" smtClean="0"/>
              <a:pPr/>
              <a:t>10/1/2010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4E0B041-B0FA-4C63-B5B1-A89D775F2BF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743200"/>
            <a:ext cx="6477000" cy="16002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Fiscal and Economic 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nalysis</a:t>
            </a:r>
            <a:endParaRPr lang="en-US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Calibri" pitchFamily="34" charset="0"/>
              </a:rPr>
              <a:t>Toxics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</a:rPr>
              <a:t>Rulemaking Workgroup Discussion            </a:t>
            </a:r>
            <a:endParaRPr lang="en-US" b="1" dirty="0">
              <a:solidFill>
                <a:schemeClr val="tx1"/>
              </a:solidFill>
              <a:latin typeface="Calibri" pitchFamily="34" charset="0"/>
            </a:endParaRPr>
          </a:p>
        </p:txBody>
      </p:sp>
      <p:pic>
        <p:nvPicPr>
          <p:cNvPr id="4" name="Picture 3" descr="black and white logo_small.T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52400"/>
            <a:ext cx="685800" cy="15976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362200" y="5334000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Andrea Matzke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362200" y="441960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October 4, 2010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3810000"/>
            <a:ext cx="6477000" cy="9144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NPDES Impacts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Toxics Rulemaking</a:t>
            </a:r>
            <a:endParaRPr lang="en-US" dirty="0"/>
          </a:p>
        </p:txBody>
      </p:sp>
      <p:pic>
        <p:nvPicPr>
          <p:cNvPr id="4" name="Picture 3" descr="black and white logo_small.T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52400"/>
            <a:ext cx="685800" cy="15976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362200" y="5334000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Andrea Matzke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Industrial Permits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Direct Impacts </a:t>
            </a:r>
          </a:p>
          <a:p>
            <a:pPr lvl="1"/>
            <a:r>
              <a:rPr lang="en-US" dirty="0" smtClean="0"/>
              <a:t>Will mainly impact major industrials</a:t>
            </a:r>
          </a:p>
          <a:p>
            <a:pPr lvl="2"/>
            <a:r>
              <a:rPr lang="en-US" dirty="0" smtClean="0"/>
              <a:t>Monitoring requirements depend on industrial category, pre-existing permit status, hazardous material present, new source performance standards, or permit writer discretion</a:t>
            </a:r>
          </a:p>
          <a:p>
            <a:pPr lvl="1"/>
            <a:r>
              <a:rPr lang="en-US" dirty="0" smtClean="0"/>
              <a:t>Specific costs and/or impacts associated with revised criteria cannot be concluded</a:t>
            </a:r>
          </a:p>
          <a:p>
            <a:pPr lvl="1"/>
            <a:r>
              <a:rPr lang="en-US" dirty="0" smtClean="0"/>
              <a:t>It is estimated that none of the 19 major industrials are small businesses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4E0B041-B0FA-4C63-B5B1-A89D775F2BF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Industrial Permits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Indirect Impacts</a:t>
            </a:r>
          </a:p>
          <a:p>
            <a:pPr lvl="1"/>
            <a:r>
              <a:rPr lang="en-US" dirty="0" smtClean="0"/>
              <a:t>Possibility of increased costs for consumers of industrial goods</a:t>
            </a:r>
          </a:p>
          <a:p>
            <a:pPr lvl="2"/>
            <a:r>
              <a:rPr lang="en-US" dirty="0" smtClean="0"/>
              <a:t>Depends on implementation tools industry uses</a:t>
            </a:r>
          </a:p>
          <a:p>
            <a:pPr lvl="2"/>
            <a:r>
              <a:rPr lang="en-US" dirty="0" smtClean="0"/>
              <a:t>Lower cost implementation tools could be negligible, while higher, ongoing costs could impact product costs and availability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4E0B041-B0FA-4C63-B5B1-A89D775F2BF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Municipal Permits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Direct Impacts</a:t>
            </a:r>
          </a:p>
          <a:p>
            <a:pPr lvl="1"/>
            <a:r>
              <a:rPr lang="en-US" dirty="0" smtClean="0"/>
              <a:t>Criteria revisions will be applicable to all major POTWs</a:t>
            </a:r>
          </a:p>
          <a:p>
            <a:pPr lvl="2"/>
            <a:r>
              <a:rPr lang="en-US" dirty="0" smtClean="0"/>
              <a:t>majors are subject to a RPA and may incur compliance costs</a:t>
            </a:r>
          </a:p>
          <a:p>
            <a:pPr lvl="1"/>
            <a:r>
              <a:rPr lang="en-US" dirty="0" smtClean="0"/>
              <a:t>It is unlikely that minors will incur compliance costs</a:t>
            </a:r>
          </a:p>
          <a:p>
            <a:pPr lvl="1"/>
            <a:r>
              <a:rPr lang="en-US" dirty="0" smtClean="0"/>
              <a:t>Specific costs and/or impacts associated with revised criteria cannot be concluded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Indirect Impacts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Businesses which discharge to POTWs may be impacted by pretreatment requirements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Municipal ratepayer impacts</a:t>
            </a:r>
          </a:p>
          <a:p>
            <a:pPr lvl="1">
              <a:buFont typeface="Wingdings" pitchFamily="2" charset="2"/>
              <a:buChar char="q"/>
            </a:pP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4E0B041-B0FA-4C63-B5B1-A89D775F2BF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of Implementation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Intake Credits</a:t>
            </a:r>
          </a:p>
          <a:p>
            <a:pPr lvl="1"/>
            <a:r>
              <a:rPr lang="en-US" dirty="0" smtClean="0"/>
              <a:t>Minimal effort/resources to implement</a:t>
            </a:r>
          </a:p>
          <a:p>
            <a:pPr lvl="1"/>
            <a:r>
              <a:rPr lang="en-US" dirty="0" smtClean="0"/>
              <a:t>Would most likely offset costs associated with other compliance options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4E0B041-B0FA-4C63-B5B1-A89D775F2BF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of Implementation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0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Background Pollutant Allowance</a:t>
            </a:r>
          </a:p>
          <a:p>
            <a:pPr lvl="1"/>
            <a:r>
              <a:rPr lang="en-US" dirty="0" smtClean="0"/>
              <a:t>DEQ estimates that 32 minor and 4 major industrials have potential to be impacted by background pollutant</a:t>
            </a:r>
          </a:p>
          <a:p>
            <a:pPr lvl="1"/>
            <a:r>
              <a:rPr lang="en-US" dirty="0" smtClean="0"/>
              <a:t>Would most likely offset costs associated with other compliance options</a:t>
            </a:r>
          </a:p>
          <a:p>
            <a:pPr lvl="1"/>
            <a:r>
              <a:rPr lang="en-US" dirty="0" smtClean="0"/>
              <a:t>Could be costs associated with treatment process adjustment (to keep mass same or less, and pollutant concentration to 3% or less of background)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4E0B041-B0FA-4C63-B5B1-A89D775F2BF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of Implementation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Variances</a:t>
            </a:r>
          </a:p>
          <a:p>
            <a:pPr lvl="1"/>
            <a:r>
              <a:rPr lang="en-US" dirty="0" smtClean="0"/>
              <a:t>Could offset costs of prohibitively expensive (or unproven) treatment technologies</a:t>
            </a:r>
          </a:p>
          <a:p>
            <a:pPr lvl="1"/>
            <a:r>
              <a:rPr lang="en-US" dirty="0" smtClean="0"/>
              <a:t>Costs associated with preparing and supporting an application, developing a pollutant reduction plan and associated actions, etc.</a:t>
            </a:r>
          </a:p>
          <a:p>
            <a:pPr lvl="1"/>
            <a:r>
              <a:rPr lang="en-US" dirty="0" smtClean="0"/>
              <a:t>SAIC Report estimated costs</a:t>
            </a:r>
          </a:p>
          <a:p>
            <a:pPr lvl="1"/>
            <a:r>
              <a:rPr lang="en-US" dirty="0" smtClean="0"/>
              <a:t>Renewals expected to be less costly</a:t>
            </a:r>
          </a:p>
          <a:p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4E0B041-B0FA-4C63-B5B1-A89D775F2BF9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Stakeholder Input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4E0B041-B0FA-4C63-B5B1-A89D775F2BF9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</a:rPr>
              <a:t>Any questions?</a:t>
            </a:r>
          </a:p>
          <a:p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</a:rPr>
              <a:t>Should DEQ anticipate additional info?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Outline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General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Criteria Revisions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Identification of “Known Pollutants”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Non-NPDES Impacts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NPDES Impacts (afternoon session)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4E0B041-B0FA-4C63-B5B1-A89D775F2BF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General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narrative outline will support and be attached to the official fiscal form</a:t>
            </a:r>
          </a:p>
          <a:p>
            <a:r>
              <a:rPr lang="en-US" dirty="0" smtClean="0"/>
              <a:t>Analysis characterizes the incremental costs between existing criteria and proposed criteria</a:t>
            </a:r>
          </a:p>
          <a:p>
            <a:r>
              <a:rPr lang="en-US" dirty="0" smtClean="0"/>
              <a:t>Two main elements</a:t>
            </a:r>
          </a:p>
          <a:p>
            <a:pPr lvl="1"/>
            <a:r>
              <a:rPr lang="en-US" dirty="0" smtClean="0"/>
              <a:t>Direct and indirect impacts from criteria revisions</a:t>
            </a:r>
          </a:p>
          <a:p>
            <a:pPr lvl="1"/>
            <a:r>
              <a:rPr lang="en-US" dirty="0" smtClean="0"/>
              <a:t>Effect of using implementation tools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4E0B041-B0FA-4C63-B5B1-A89D775F2BF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Criteria Revisions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981200"/>
            <a:ext cx="8153400" cy="4648200"/>
          </a:xfrm>
        </p:spPr>
        <p:txBody>
          <a:bodyPr>
            <a:normAutofit/>
          </a:bodyPr>
          <a:lstStyle/>
          <a:p>
            <a:r>
              <a:rPr lang="en-US" sz="2600" dirty="0" smtClean="0">
                <a:solidFill>
                  <a:schemeClr val="accent2">
                    <a:lumMod val="75000"/>
                  </a:schemeClr>
                </a:solidFill>
              </a:rPr>
              <a:t>Wide range of potential impacts to the public, small and large businesses, communities, and public agencies</a:t>
            </a:r>
          </a:p>
          <a:p>
            <a:pPr lvl="1"/>
            <a:r>
              <a:rPr lang="en-US" sz="2400" dirty="0" smtClean="0"/>
              <a:t>POTWs, industrial permits, 303(d) list, TMDLs, landowners </a:t>
            </a:r>
          </a:p>
          <a:p>
            <a:pPr lvl="1">
              <a:buNone/>
            </a:pPr>
            <a:endParaRPr lang="en-US" sz="2200" dirty="0" smtClean="0"/>
          </a:p>
          <a:p>
            <a:r>
              <a:rPr lang="en-US" sz="2600" dirty="0" smtClean="0">
                <a:solidFill>
                  <a:schemeClr val="accent2">
                    <a:lumMod val="75000"/>
                  </a:schemeClr>
                </a:solidFill>
              </a:rPr>
              <a:t>Comparison of current and proposed criteria</a:t>
            </a:r>
            <a:endParaRPr lang="en-US" sz="2800" dirty="0" smtClean="0"/>
          </a:p>
          <a:p>
            <a:pPr lvl="1"/>
            <a:r>
              <a:rPr lang="en-US" sz="2400" dirty="0" smtClean="0"/>
              <a:t>Difficult to make a direct comparison</a:t>
            </a:r>
          </a:p>
          <a:p>
            <a:pPr lvl="1"/>
            <a:r>
              <a:rPr lang="en-US" sz="2400" dirty="0" smtClean="0"/>
              <a:t>EPA’s disapproval of the majority of 2004 human health criteria</a:t>
            </a:r>
          </a:p>
          <a:p>
            <a:pPr lvl="1"/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4E0B041-B0FA-4C63-B5B1-A89D775F2BF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Identification of Known Pollutants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SAIC Report</a:t>
            </a:r>
          </a:p>
          <a:p>
            <a:pPr lvl="1"/>
            <a:r>
              <a:rPr lang="en-US" sz="2700" dirty="0" smtClean="0"/>
              <a:t>Identified where additional controls may be needed to achieve lower criteria:  </a:t>
            </a:r>
            <a:r>
              <a:rPr lang="en-US" sz="2700" dirty="0" smtClean="0">
                <a:solidFill>
                  <a:schemeClr val="accent1">
                    <a:lumMod val="75000"/>
                  </a:schemeClr>
                </a:solidFill>
              </a:rPr>
              <a:t>arsenic, </a:t>
            </a:r>
            <a:r>
              <a:rPr lang="en-US" sz="2700" dirty="0" err="1" smtClean="0">
                <a:solidFill>
                  <a:schemeClr val="accent1">
                    <a:lumMod val="75000"/>
                  </a:schemeClr>
                </a:solidFill>
              </a:rPr>
              <a:t>bis</a:t>
            </a:r>
            <a:r>
              <a:rPr lang="en-US" sz="2700" dirty="0" smtClean="0">
                <a:solidFill>
                  <a:schemeClr val="accent1">
                    <a:lumMod val="75000"/>
                  </a:schemeClr>
                </a:solidFill>
              </a:rPr>
              <a:t>(2-ethylhexyl)phthalate, mercury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303(d) List/Pollutants of Concern</a:t>
            </a:r>
          </a:p>
          <a:p>
            <a:pPr lvl="1"/>
            <a:r>
              <a:rPr lang="en-US" sz="2700" dirty="0" smtClean="0"/>
              <a:t>may have additional listings</a:t>
            </a:r>
          </a:p>
          <a:p>
            <a:pPr lvl="1"/>
            <a:r>
              <a:rPr lang="en-US" sz="2700" dirty="0" smtClean="0"/>
              <a:t>approximately 43% of listings are for </a:t>
            </a:r>
            <a:r>
              <a:rPr lang="en-US" sz="2700" dirty="0" smtClean="0">
                <a:solidFill>
                  <a:schemeClr val="accent1">
                    <a:lumMod val="75000"/>
                  </a:schemeClr>
                </a:solidFill>
              </a:rPr>
              <a:t>As, Fe, </a:t>
            </a:r>
            <a:r>
              <a:rPr lang="en-US" sz="2700" dirty="0" err="1" smtClean="0">
                <a:solidFill>
                  <a:schemeClr val="accent1">
                    <a:lumMod val="75000"/>
                  </a:schemeClr>
                </a:solidFill>
              </a:rPr>
              <a:t>Mn</a:t>
            </a:r>
            <a:r>
              <a:rPr lang="en-US" sz="27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700" dirty="0" smtClean="0"/>
              <a:t>—may have future </a:t>
            </a:r>
            <a:r>
              <a:rPr lang="en-US" sz="2700" dirty="0" err="1" smtClean="0"/>
              <a:t>delistings</a:t>
            </a:r>
            <a:r>
              <a:rPr lang="en-US" sz="2700" dirty="0" smtClean="0"/>
              <a:t> if proposed revised criteria are approved </a:t>
            </a:r>
          </a:p>
          <a:p>
            <a:pPr lvl="1"/>
            <a:r>
              <a:rPr lang="en-US" sz="2700" dirty="0" smtClean="0"/>
              <a:t>may have </a:t>
            </a:r>
            <a:r>
              <a:rPr lang="en-US" sz="2700" dirty="0" err="1" smtClean="0"/>
              <a:t>delistings</a:t>
            </a:r>
            <a:r>
              <a:rPr lang="en-US" sz="2700" dirty="0" smtClean="0"/>
              <a:t> for other pollutants recently approved by EPA for withdrawal</a:t>
            </a:r>
            <a:endParaRPr lang="en-US" sz="27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4E0B041-B0FA-4C63-B5B1-A89D775F2BF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Identification of Known Pollutants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Major Industrial Sources:  </a:t>
            </a:r>
            <a:r>
              <a:rPr lang="en-US" dirty="0" smtClean="0"/>
              <a:t>pulp &amp; paper, primary </a:t>
            </a:r>
            <a:r>
              <a:rPr lang="en-US" dirty="0" err="1" smtClean="0"/>
              <a:t>smeltering</a:t>
            </a:r>
            <a:r>
              <a:rPr lang="en-US" dirty="0" smtClean="0"/>
              <a:t> and/or refining, electronics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Municipalities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Urban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Stormwater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Agriculture:</a:t>
            </a:r>
            <a:r>
              <a:rPr lang="en-US" dirty="0" smtClean="0"/>
              <a:t> mostly legacy contaminants, but some current use pesticides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Air Deposition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Naturally Occurring 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4E0B041-B0FA-4C63-B5B1-A89D775F2BF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886200"/>
            <a:ext cx="6477000" cy="9144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Non-NPDES Impacts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Toxics Rulemaking</a:t>
            </a:r>
            <a:endParaRPr lang="en-US" dirty="0"/>
          </a:p>
        </p:txBody>
      </p:sp>
      <p:pic>
        <p:nvPicPr>
          <p:cNvPr id="4" name="Picture 3" descr="black and white logo_small.T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52400"/>
            <a:ext cx="685800" cy="15976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0" y="5334000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Gene Foster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Analysis between existing criteria and proposed criteria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Applicable Pollutants:  </a:t>
            </a:r>
          </a:p>
          <a:p>
            <a:pPr lvl="1"/>
            <a:r>
              <a:rPr lang="en-US" dirty="0" smtClean="0"/>
              <a:t>Mostly legacy pollutants with a few current use pesticides for agriculture and forestry  </a:t>
            </a:r>
          </a:p>
          <a:p>
            <a:pPr lvl="1"/>
            <a:r>
              <a:rPr lang="en-US" dirty="0" smtClean="0"/>
              <a:t>Great number of toxics applicable to urban </a:t>
            </a:r>
            <a:r>
              <a:rPr lang="en-US" dirty="0" err="1" smtClean="0"/>
              <a:t>stormwater</a:t>
            </a:r>
            <a:r>
              <a:rPr lang="en-US" dirty="0" smtClean="0"/>
              <a:t> 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NPS programs:  </a:t>
            </a:r>
            <a:r>
              <a:rPr lang="en-US" dirty="0" smtClean="0"/>
              <a:t>Currently not fully implemented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Implementation:  </a:t>
            </a:r>
            <a:r>
              <a:rPr lang="en-US" dirty="0" smtClean="0"/>
              <a:t>Led by ODA and ODF for agriculture and forestry NPS</a:t>
            </a:r>
          </a:p>
          <a:p>
            <a:pPr lvl="1"/>
            <a:r>
              <a:rPr lang="en-US" dirty="0" smtClean="0"/>
              <a:t>Partner agency perspectives?  </a:t>
            </a:r>
          </a:p>
          <a:p>
            <a:pPr lvl="1"/>
            <a:r>
              <a:rPr lang="en-US" dirty="0" smtClean="0"/>
              <a:t>Stakeholder perspectives?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>
              <a:buNone/>
            </a:pP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4E0B041-B0FA-4C63-B5B1-A89D775F2BF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Analysis between existing and proposed rules for Nonpoint Sources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5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Rule revisions:  </a:t>
            </a:r>
            <a:r>
              <a:rPr lang="en-US" sz="2600" dirty="0" smtClean="0"/>
              <a:t>Explain intent of statutes in rule</a:t>
            </a:r>
          </a:p>
          <a:p>
            <a:pPr lvl="1"/>
            <a:r>
              <a:rPr lang="en-US" dirty="0" smtClean="0"/>
              <a:t>Agriculture – </a:t>
            </a:r>
            <a:r>
              <a:rPr lang="en-US" dirty="0" err="1" smtClean="0"/>
              <a:t>AgWQM</a:t>
            </a:r>
            <a:r>
              <a:rPr lang="en-US" dirty="0" smtClean="0"/>
              <a:t> Area Plans and Rules being implemented</a:t>
            </a:r>
          </a:p>
          <a:p>
            <a:pPr lvl="1"/>
            <a:r>
              <a:rPr lang="en-US" dirty="0" smtClean="0"/>
              <a:t>Forestry – Forest Practices Act and related rules being implemented</a:t>
            </a:r>
          </a:p>
          <a:p>
            <a:pPr lvl="1"/>
            <a:r>
              <a:rPr lang="en-US" dirty="0" smtClean="0"/>
              <a:t>Air Sources – No change in authority</a:t>
            </a:r>
          </a:p>
          <a:p>
            <a:pPr lvl="1"/>
            <a:r>
              <a:rPr lang="en-US" dirty="0" smtClean="0"/>
              <a:t>Partner agency perspectives?  </a:t>
            </a:r>
          </a:p>
          <a:p>
            <a:pPr lvl="1"/>
            <a:r>
              <a:rPr lang="en-US" dirty="0" smtClean="0"/>
              <a:t>Stakeholder perspectives?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No Rule revision: </a:t>
            </a:r>
            <a:r>
              <a:rPr lang="en-US" dirty="0" smtClean="0"/>
              <a:t>Urban </a:t>
            </a:r>
            <a:r>
              <a:rPr lang="en-US" dirty="0" err="1" smtClean="0"/>
              <a:t>Stormwater</a:t>
            </a:r>
            <a:r>
              <a:rPr lang="en-US" dirty="0" smtClean="0"/>
              <a:t> – No regulatory program to monitor outside NPDES, MS4, and TMDLs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None/>
            </a:pPr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4E0B041-B0FA-4C63-B5B1-A89D775F2BF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680</TotalTime>
  <Words>1148</Words>
  <Application>Microsoft Office PowerPoint</Application>
  <PresentationFormat>On-screen Show (4:3)</PresentationFormat>
  <Paragraphs>163</Paragraphs>
  <Slides>17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Median</vt:lpstr>
      <vt:lpstr>Fiscal and Economic Analysis</vt:lpstr>
      <vt:lpstr>Outline</vt:lpstr>
      <vt:lpstr>General</vt:lpstr>
      <vt:lpstr>Criteria Revisions</vt:lpstr>
      <vt:lpstr>Identification of Known Pollutants</vt:lpstr>
      <vt:lpstr>Identification of Known Pollutants</vt:lpstr>
      <vt:lpstr>Non-NPDES Impacts</vt:lpstr>
      <vt:lpstr>Analysis between existing criteria and proposed criteria </vt:lpstr>
      <vt:lpstr>Analysis between existing and proposed rules for Nonpoint Sources</vt:lpstr>
      <vt:lpstr>NPDES Impacts</vt:lpstr>
      <vt:lpstr>Industrial Permits</vt:lpstr>
      <vt:lpstr>Industrial Permits</vt:lpstr>
      <vt:lpstr>Municipal Permits</vt:lpstr>
      <vt:lpstr>Cost of Implementation Tools</vt:lpstr>
      <vt:lpstr>Cost of Implementation Tools</vt:lpstr>
      <vt:lpstr>Cost of Implementation Tools</vt:lpstr>
      <vt:lpstr>Stakeholder Input</vt:lpstr>
    </vt:vector>
  </TitlesOfParts>
  <Company>State of Oregon Department of Environmental Quality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Fiscal and economic analysis</dc:title>
  <dc:creator>Andrea Matzke</dc:creator>
  <cp:lastModifiedBy>Andrea Matzke</cp:lastModifiedBy>
  <cp:revision>63</cp:revision>
  <dcterms:created xsi:type="dcterms:W3CDTF">2010-09-29T19:13:57Z</dcterms:created>
  <dcterms:modified xsi:type="dcterms:W3CDTF">2010-10-01T22:14:16Z</dcterms:modified>
</cp:coreProperties>
</file>