
<file path=[Content_Types].xml><?xml version="1.0" encoding="utf-8"?>
<Types xmlns="http://schemas.openxmlformats.org/package/2006/content-types">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Lst>
  <p:notesMasterIdLst>
    <p:notesMasterId r:id="rId48"/>
  </p:notesMasterIdLst>
  <p:handoutMasterIdLst>
    <p:handoutMasterId r:id="rId49"/>
  </p:handoutMasterIdLst>
  <p:sldIdLst>
    <p:sldId id="257" r:id="rId6"/>
    <p:sldId id="259" r:id="rId7"/>
    <p:sldId id="260" r:id="rId8"/>
    <p:sldId id="261" r:id="rId9"/>
    <p:sldId id="328" r:id="rId10"/>
    <p:sldId id="318" r:id="rId11"/>
    <p:sldId id="262" r:id="rId12"/>
    <p:sldId id="263" r:id="rId13"/>
    <p:sldId id="265" r:id="rId14"/>
    <p:sldId id="320" r:id="rId15"/>
    <p:sldId id="321" r:id="rId16"/>
    <p:sldId id="266" r:id="rId17"/>
    <p:sldId id="326" r:id="rId18"/>
    <p:sldId id="327" r:id="rId19"/>
    <p:sldId id="267" r:id="rId20"/>
    <p:sldId id="268" r:id="rId21"/>
    <p:sldId id="269" r:id="rId22"/>
    <p:sldId id="270" r:id="rId23"/>
    <p:sldId id="273" r:id="rId24"/>
    <p:sldId id="313" r:id="rId25"/>
    <p:sldId id="314" r:id="rId26"/>
    <p:sldId id="308" r:id="rId27"/>
    <p:sldId id="317" r:id="rId28"/>
    <p:sldId id="309" r:id="rId29"/>
    <p:sldId id="310" r:id="rId30"/>
    <p:sldId id="311" r:id="rId31"/>
    <p:sldId id="312" r:id="rId32"/>
    <p:sldId id="316" r:id="rId33"/>
    <p:sldId id="315" r:id="rId34"/>
    <p:sldId id="323" r:id="rId35"/>
    <p:sldId id="319" r:id="rId36"/>
    <p:sldId id="336" r:id="rId37"/>
    <p:sldId id="329" r:id="rId38"/>
    <p:sldId id="330" r:id="rId39"/>
    <p:sldId id="337" r:id="rId40"/>
    <p:sldId id="331" r:id="rId41"/>
    <p:sldId id="338" r:id="rId42"/>
    <p:sldId id="339" r:id="rId43"/>
    <p:sldId id="334" r:id="rId44"/>
    <p:sldId id="335" r:id="rId45"/>
    <p:sldId id="294" r:id="rId46"/>
    <p:sldId id="296" r:id="rId47"/>
  </p:sldIdLst>
  <p:sldSz cx="9144000" cy="6858000" type="screen4x3"/>
  <p:notesSz cx="7010400" cy="9296400"/>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foster" initials="g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9999"/>
    <a:srgbClr val="339933"/>
    <a:srgbClr val="299497"/>
    <a:srgbClr val="663300"/>
    <a:srgbClr val="008272"/>
    <a:srgbClr val="3333FF"/>
    <a:srgbClr val="9933FF"/>
    <a:srgbClr val="FF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91" autoAdjust="0"/>
  </p:normalViewPr>
  <p:slideViewPr>
    <p:cSldViewPr>
      <p:cViewPr varScale="1">
        <p:scale>
          <a:sx n="67" d="100"/>
          <a:sy n="67" d="100"/>
        </p:scale>
        <p:origin x="-20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04905-4716-43F0-BE6E-5DD01902CE6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F10B8FF-30C9-44E2-AEB1-97700C726DE8}">
      <dgm:prSet phldrT="[Text]" custT="1"/>
      <dgm:spPr>
        <a:solidFill>
          <a:schemeClr val="accent1">
            <a:lumMod val="50000"/>
          </a:schemeClr>
        </a:solidFill>
        <a:ln>
          <a:noFill/>
        </a:ln>
        <a:effectLst/>
      </dgm:spPr>
      <dgm:t>
        <a:bodyPr/>
        <a:lstStyle/>
        <a:p>
          <a:r>
            <a:rPr lang="en-US" sz="2400" b="1" dirty="0" smtClean="0">
              <a:solidFill>
                <a:schemeClr val="bg1"/>
              </a:solidFill>
            </a:rPr>
            <a:t>Beneficial Uses</a:t>
          </a:r>
        </a:p>
        <a:p>
          <a:r>
            <a:rPr lang="en-US" sz="2000" dirty="0" smtClean="0">
              <a:solidFill>
                <a:schemeClr val="bg1"/>
              </a:solidFill>
            </a:rPr>
            <a:t>(e.g. Public water supply, fishing, recreation)</a:t>
          </a:r>
          <a:endParaRPr lang="en-US" sz="2000" dirty="0">
            <a:solidFill>
              <a:schemeClr val="bg1"/>
            </a:solidFill>
          </a:endParaRPr>
        </a:p>
      </dgm:t>
    </dgm:pt>
    <dgm:pt modelId="{56786AD6-CEDE-4907-A669-DFAFF02FBC03}" type="parTrans" cxnId="{E37BB742-9A2C-4811-9837-FF86553CF7BB}">
      <dgm:prSet/>
      <dgm:spPr/>
      <dgm:t>
        <a:bodyPr/>
        <a:lstStyle/>
        <a:p>
          <a:endParaRPr lang="en-US"/>
        </a:p>
      </dgm:t>
    </dgm:pt>
    <dgm:pt modelId="{A19F80E8-8A78-4936-B169-F76E13DFAE79}" type="sibTrans" cxnId="{E37BB742-9A2C-4811-9837-FF86553CF7BB}">
      <dgm:prSet/>
      <dgm:spPr>
        <a:solidFill>
          <a:srgbClr val="FF66FF"/>
        </a:solidFill>
      </dgm:spPr>
      <dgm:t>
        <a:bodyPr/>
        <a:lstStyle/>
        <a:p>
          <a:endParaRPr lang="en-US"/>
        </a:p>
      </dgm:t>
    </dgm:pt>
    <dgm:pt modelId="{C79CC0DC-63BE-43FF-B781-BF308A838FC8}">
      <dgm:prSet phldrT="[Text]" custT="1"/>
      <dgm:spPr>
        <a:solidFill>
          <a:schemeClr val="accent1">
            <a:lumMod val="50000"/>
          </a:schemeClr>
        </a:solidFill>
      </dgm:spPr>
      <dgm:t>
        <a:bodyPr/>
        <a:lstStyle/>
        <a:p>
          <a:r>
            <a:rPr lang="en-US" sz="2400" b="1" dirty="0" err="1" smtClean="0">
              <a:solidFill>
                <a:schemeClr val="bg1"/>
              </a:solidFill>
            </a:rPr>
            <a:t>Antidegradation</a:t>
          </a:r>
          <a:endParaRPr lang="en-US" sz="2400" b="1" dirty="0" smtClean="0">
            <a:solidFill>
              <a:schemeClr val="bg1"/>
            </a:solidFill>
          </a:endParaRPr>
        </a:p>
        <a:p>
          <a:r>
            <a:rPr lang="en-US" sz="2000" b="0" dirty="0" smtClean="0">
              <a:solidFill>
                <a:schemeClr val="bg1"/>
              </a:solidFill>
            </a:rPr>
            <a:t>(maintain &amp; protect existing uses)</a:t>
          </a:r>
          <a:endParaRPr lang="en-US" sz="2000" b="0" dirty="0">
            <a:solidFill>
              <a:schemeClr val="bg1"/>
            </a:solidFill>
          </a:endParaRPr>
        </a:p>
      </dgm:t>
    </dgm:pt>
    <dgm:pt modelId="{DEA5CB06-D705-4877-AE99-5B63B10E5160}" type="parTrans" cxnId="{60E523AF-7372-4CD7-A098-ECDC8F2A0903}">
      <dgm:prSet/>
      <dgm:spPr/>
      <dgm:t>
        <a:bodyPr/>
        <a:lstStyle/>
        <a:p>
          <a:endParaRPr lang="en-US"/>
        </a:p>
      </dgm:t>
    </dgm:pt>
    <dgm:pt modelId="{66E681F7-C1D6-4C5A-8A09-37F01C8BF231}" type="sibTrans" cxnId="{60E523AF-7372-4CD7-A098-ECDC8F2A0903}">
      <dgm:prSet/>
      <dgm:spPr>
        <a:solidFill>
          <a:srgbClr val="FF66FF"/>
        </a:solidFill>
      </dgm:spPr>
      <dgm:t>
        <a:bodyPr/>
        <a:lstStyle/>
        <a:p>
          <a:endParaRPr lang="en-US"/>
        </a:p>
      </dgm:t>
    </dgm:pt>
    <dgm:pt modelId="{1A38C4B8-F9C7-47E2-87F8-3B408C8EF2C4}">
      <dgm:prSet phldrT="[Text]" custT="1"/>
      <dgm:spPr>
        <a:solidFill>
          <a:schemeClr val="accent1">
            <a:lumMod val="50000"/>
          </a:schemeClr>
        </a:solidFill>
      </dgm:spPr>
      <dgm:t>
        <a:bodyPr/>
        <a:lstStyle/>
        <a:p>
          <a:r>
            <a:rPr lang="en-US" sz="2400" b="1" dirty="0" smtClean="0">
              <a:solidFill>
                <a:schemeClr val="bg1"/>
              </a:solidFill>
            </a:rPr>
            <a:t>Criteria to Protect Use</a:t>
          </a:r>
        </a:p>
        <a:p>
          <a:r>
            <a:rPr lang="en-US" sz="2000" b="0" dirty="0" smtClean="0">
              <a:solidFill>
                <a:schemeClr val="bg1"/>
              </a:solidFill>
            </a:rPr>
            <a:t>(concentration or narrative)</a:t>
          </a:r>
          <a:endParaRPr lang="en-US" sz="2000" b="0" dirty="0">
            <a:solidFill>
              <a:schemeClr val="bg1"/>
            </a:solidFill>
          </a:endParaRPr>
        </a:p>
      </dgm:t>
    </dgm:pt>
    <dgm:pt modelId="{7DA1EEC1-752D-4447-A287-95E96944A3B4}" type="parTrans" cxnId="{39CB841F-CE42-46FA-998A-ED844BC8F650}">
      <dgm:prSet/>
      <dgm:spPr/>
      <dgm:t>
        <a:bodyPr/>
        <a:lstStyle/>
        <a:p>
          <a:endParaRPr lang="en-US"/>
        </a:p>
      </dgm:t>
    </dgm:pt>
    <dgm:pt modelId="{008EAEA3-76CD-4C70-B478-749283495BF2}" type="sibTrans" cxnId="{39CB841F-CE42-46FA-998A-ED844BC8F650}">
      <dgm:prSet/>
      <dgm:spPr>
        <a:solidFill>
          <a:srgbClr val="FF66FF"/>
        </a:solidFill>
      </dgm:spPr>
      <dgm:t>
        <a:bodyPr/>
        <a:lstStyle/>
        <a:p>
          <a:endParaRPr lang="en-US"/>
        </a:p>
      </dgm:t>
    </dgm:pt>
    <dgm:pt modelId="{AA4CB95B-5E2D-458A-8776-8908357D9EF9}" type="pres">
      <dgm:prSet presAssocID="{C1704905-4716-43F0-BE6E-5DD01902CE67}" presName="Name0" presStyleCnt="0">
        <dgm:presLayoutVars>
          <dgm:dir/>
          <dgm:resizeHandles val="exact"/>
        </dgm:presLayoutVars>
      </dgm:prSet>
      <dgm:spPr/>
      <dgm:t>
        <a:bodyPr/>
        <a:lstStyle/>
        <a:p>
          <a:endParaRPr lang="en-US"/>
        </a:p>
      </dgm:t>
    </dgm:pt>
    <dgm:pt modelId="{BA95669A-B4B3-4415-AD2A-B2A4A81D2A41}" type="pres">
      <dgm:prSet presAssocID="{AF10B8FF-30C9-44E2-AEB1-97700C726DE8}" presName="node" presStyleLbl="node1" presStyleIdx="0" presStyleCnt="3" custScaleX="124497" custScaleY="156275" custRadScaleRad="96310" custRadScaleInc="3046">
        <dgm:presLayoutVars>
          <dgm:bulletEnabled val="1"/>
        </dgm:presLayoutVars>
      </dgm:prSet>
      <dgm:spPr/>
      <dgm:t>
        <a:bodyPr/>
        <a:lstStyle/>
        <a:p>
          <a:endParaRPr lang="en-US"/>
        </a:p>
      </dgm:t>
    </dgm:pt>
    <dgm:pt modelId="{2A602FAC-A42A-4841-8F9C-D8AEA3C552A6}" type="pres">
      <dgm:prSet presAssocID="{A19F80E8-8A78-4936-B169-F76E13DFAE79}" presName="sibTrans" presStyleLbl="sibTrans2D1" presStyleIdx="0" presStyleCnt="3" custLinFactNeighborX="40753" custLinFactNeighborY="-7411"/>
      <dgm:spPr/>
      <dgm:t>
        <a:bodyPr/>
        <a:lstStyle/>
        <a:p>
          <a:endParaRPr lang="en-US"/>
        </a:p>
      </dgm:t>
    </dgm:pt>
    <dgm:pt modelId="{91C7DED3-0C2B-49A1-BAE5-E44CFA791356}" type="pres">
      <dgm:prSet presAssocID="{A19F80E8-8A78-4936-B169-F76E13DFAE79}" presName="connectorText" presStyleLbl="sibTrans2D1" presStyleIdx="0" presStyleCnt="3"/>
      <dgm:spPr/>
      <dgm:t>
        <a:bodyPr/>
        <a:lstStyle/>
        <a:p>
          <a:endParaRPr lang="en-US"/>
        </a:p>
      </dgm:t>
    </dgm:pt>
    <dgm:pt modelId="{948247B1-3393-4219-95DF-717BF6DE306C}" type="pres">
      <dgm:prSet presAssocID="{C79CC0DC-63BE-43FF-B781-BF308A838FC8}" presName="node" presStyleLbl="node1" presStyleIdx="1" presStyleCnt="3" custScaleX="123137" custScaleY="145886" custRadScaleRad="95685" custRadScaleInc="-4659">
        <dgm:presLayoutVars>
          <dgm:bulletEnabled val="1"/>
        </dgm:presLayoutVars>
      </dgm:prSet>
      <dgm:spPr/>
      <dgm:t>
        <a:bodyPr/>
        <a:lstStyle/>
        <a:p>
          <a:endParaRPr lang="en-US"/>
        </a:p>
      </dgm:t>
    </dgm:pt>
    <dgm:pt modelId="{0D18DBD9-E238-42C8-8830-EAEB2609863E}" type="pres">
      <dgm:prSet presAssocID="{66E681F7-C1D6-4C5A-8A09-37F01C8BF231}" presName="sibTrans" presStyleLbl="sibTrans2D1" presStyleIdx="1" presStyleCnt="3"/>
      <dgm:spPr/>
      <dgm:t>
        <a:bodyPr/>
        <a:lstStyle/>
        <a:p>
          <a:endParaRPr lang="en-US"/>
        </a:p>
      </dgm:t>
    </dgm:pt>
    <dgm:pt modelId="{F0004F6B-A07D-4929-89F0-8CD35CBC6C91}" type="pres">
      <dgm:prSet presAssocID="{66E681F7-C1D6-4C5A-8A09-37F01C8BF231}" presName="connectorText" presStyleLbl="sibTrans2D1" presStyleIdx="1" presStyleCnt="3"/>
      <dgm:spPr/>
      <dgm:t>
        <a:bodyPr/>
        <a:lstStyle/>
        <a:p>
          <a:endParaRPr lang="en-US"/>
        </a:p>
      </dgm:t>
    </dgm:pt>
    <dgm:pt modelId="{22036BA3-AF0C-4DEC-9D89-76169F687FC9}" type="pres">
      <dgm:prSet presAssocID="{1A38C4B8-F9C7-47E2-87F8-3B408C8EF2C4}" presName="node" presStyleLbl="node1" presStyleIdx="2" presStyleCnt="3" custScaleX="117305" custScaleY="149067" custRadScaleRad="96045" custRadScaleInc="3910">
        <dgm:presLayoutVars>
          <dgm:bulletEnabled val="1"/>
        </dgm:presLayoutVars>
      </dgm:prSet>
      <dgm:spPr/>
      <dgm:t>
        <a:bodyPr/>
        <a:lstStyle/>
        <a:p>
          <a:endParaRPr lang="en-US"/>
        </a:p>
      </dgm:t>
    </dgm:pt>
    <dgm:pt modelId="{9A9836E3-21DA-4AA5-AEF5-6DCF6A263B31}" type="pres">
      <dgm:prSet presAssocID="{008EAEA3-76CD-4C70-B478-749283495BF2}" presName="sibTrans" presStyleLbl="sibTrans2D1" presStyleIdx="2" presStyleCnt="3" custLinFactNeighborX="-37858" custLinFactNeighborY="-7616"/>
      <dgm:spPr/>
      <dgm:t>
        <a:bodyPr/>
        <a:lstStyle/>
        <a:p>
          <a:endParaRPr lang="en-US"/>
        </a:p>
      </dgm:t>
    </dgm:pt>
    <dgm:pt modelId="{052A415E-9C57-4C34-AE40-7E02209F264F}" type="pres">
      <dgm:prSet presAssocID="{008EAEA3-76CD-4C70-B478-749283495BF2}" presName="connectorText" presStyleLbl="sibTrans2D1" presStyleIdx="2" presStyleCnt="3"/>
      <dgm:spPr/>
      <dgm:t>
        <a:bodyPr/>
        <a:lstStyle/>
        <a:p>
          <a:endParaRPr lang="en-US"/>
        </a:p>
      </dgm:t>
    </dgm:pt>
  </dgm:ptLst>
  <dgm:cxnLst>
    <dgm:cxn modelId="{41317B0B-78C3-4AB1-A1CB-E6684FC8601E}" type="presOf" srcId="{C1704905-4716-43F0-BE6E-5DD01902CE67}" destId="{AA4CB95B-5E2D-458A-8776-8908357D9EF9}" srcOrd="0" destOrd="0" presId="urn:microsoft.com/office/officeart/2005/8/layout/cycle7"/>
    <dgm:cxn modelId="{D8056D1F-87A3-4070-8516-C032D53F0CCD}" type="presOf" srcId="{1A38C4B8-F9C7-47E2-87F8-3B408C8EF2C4}" destId="{22036BA3-AF0C-4DEC-9D89-76169F687FC9}" srcOrd="0" destOrd="0" presId="urn:microsoft.com/office/officeart/2005/8/layout/cycle7"/>
    <dgm:cxn modelId="{701C1263-C996-485F-A7F1-5CE9B37D7BEE}" type="presOf" srcId="{A19F80E8-8A78-4936-B169-F76E13DFAE79}" destId="{91C7DED3-0C2B-49A1-BAE5-E44CFA791356}" srcOrd="1" destOrd="0" presId="urn:microsoft.com/office/officeart/2005/8/layout/cycle7"/>
    <dgm:cxn modelId="{31270906-7E0F-4D7B-819F-E90E1A8655B8}" type="presOf" srcId="{AF10B8FF-30C9-44E2-AEB1-97700C726DE8}" destId="{BA95669A-B4B3-4415-AD2A-B2A4A81D2A41}" srcOrd="0" destOrd="0" presId="urn:microsoft.com/office/officeart/2005/8/layout/cycle7"/>
    <dgm:cxn modelId="{E37BB742-9A2C-4811-9837-FF86553CF7BB}" srcId="{C1704905-4716-43F0-BE6E-5DD01902CE67}" destId="{AF10B8FF-30C9-44E2-AEB1-97700C726DE8}" srcOrd="0" destOrd="0" parTransId="{56786AD6-CEDE-4907-A669-DFAFF02FBC03}" sibTransId="{A19F80E8-8A78-4936-B169-F76E13DFAE79}"/>
    <dgm:cxn modelId="{60E523AF-7372-4CD7-A098-ECDC8F2A0903}" srcId="{C1704905-4716-43F0-BE6E-5DD01902CE67}" destId="{C79CC0DC-63BE-43FF-B781-BF308A838FC8}" srcOrd="1" destOrd="0" parTransId="{DEA5CB06-D705-4877-AE99-5B63B10E5160}" sibTransId="{66E681F7-C1D6-4C5A-8A09-37F01C8BF231}"/>
    <dgm:cxn modelId="{B352F5EF-0E7D-4E81-8F07-F1927BAF7670}" type="presOf" srcId="{66E681F7-C1D6-4C5A-8A09-37F01C8BF231}" destId="{F0004F6B-A07D-4929-89F0-8CD35CBC6C91}" srcOrd="1" destOrd="0" presId="urn:microsoft.com/office/officeart/2005/8/layout/cycle7"/>
    <dgm:cxn modelId="{90F31203-FAA6-4D1A-8330-0F9303716F30}" type="presOf" srcId="{66E681F7-C1D6-4C5A-8A09-37F01C8BF231}" destId="{0D18DBD9-E238-42C8-8830-EAEB2609863E}" srcOrd="0" destOrd="0" presId="urn:microsoft.com/office/officeart/2005/8/layout/cycle7"/>
    <dgm:cxn modelId="{A4F555A8-8E7C-4E0F-8133-4B1114B6092F}" type="presOf" srcId="{A19F80E8-8A78-4936-B169-F76E13DFAE79}" destId="{2A602FAC-A42A-4841-8F9C-D8AEA3C552A6}" srcOrd="0" destOrd="0" presId="urn:microsoft.com/office/officeart/2005/8/layout/cycle7"/>
    <dgm:cxn modelId="{52D6B4A9-4293-48C8-96BB-7511F419BA83}" type="presOf" srcId="{008EAEA3-76CD-4C70-B478-749283495BF2}" destId="{052A415E-9C57-4C34-AE40-7E02209F264F}" srcOrd="1" destOrd="0" presId="urn:microsoft.com/office/officeart/2005/8/layout/cycle7"/>
    <dgm:cxn modelId="{8F7E664D-5CB0-4213-8C62-775CEE25DF42}" type="presOf" srcId="{008EAEA3-76CD-4C70-B478-749283495BF2}" destId="{9A9836E3-21DA-4AA5-AEF5-6DCF6A263B31}" srcOrd="0" destOrd="0" presId="urn:microsoft.com/office/officeart/2005/8/layout/cycle7"/>
    <dgm:cxn modelId="{39CB841F-CE42-46FA-998A-ED844BC8F650}" srcId="{C1704905-4716-43F0-BE6E-5DD01902CE67}" destId="{1A38C4B8-F9C7-47E2-87F8-3B408C8EF2C4}" srcOrd="2" destOrd="0" parTransId="{7DA1EEC1-752D-4447-A287-95E96944A3B4}" sibTransId="{008EAEA3-76CD-4C70-B478-749283495BF2}"/>
    <dgm:cxn modelId="{EAA1F09F-9D98-4FCB-AF20-60297EA2FC4D}" type="presOf" srcId="{C79CC0DC-63BE-43FF-B781-BF308A838FC8}" destId="{948247B1-3393-4219-95DF-717BF6DE306C}" srcOrd="0" destOrd="0" presId="urn:microsoft.com/office/officeart/2005/8/layout/cycle7"/>
    <dgm:cxn modelId="{F6FB00CE-BDEE-451A-98F8-E0EB61FAAFFA}" type="presParOf" srcId="{AA4CB95B-5E2D-458A-8776-8908357D9EF9}" destId="{BA95669A-B4B3-4415-AD2A-B2A4A81D2A41}" srcOrd="0" destOrd="0" presId="urn:microsoft.com/office/officeart/2005/8/layout/cycle7"/>
    <dgm:cxn modelId="{17E395AA-E5A6-4875-8144-40A62C197103}" type="presParOf" srcId="{AA4CB95B-5E2D-458A-8776-8908357D9EF9}" destId="{2A602FAC-A42A-4841-8F9C-D8AEA3C552A6}" srcOrd="1" destOrd="0" presId="urn:microsoft.com/office/officeart/2005/8/layout/cycle7"/>
    <dgm:cxn modelId="{7583F6B9-4D08-4A8B-A36D-B769A2781CCF}" type="presParOf" srcId="{2A602FAC-A42A-4841-8F9C-D8AEA3C552A6}" destId="{91C7DED3-0C2B-49A1-BAE5-E44CFA791356}" srcOrd="0" destOrd="0" presId="urn:microsoft.com/office/officeart/2005/8/layout/cycle7"/>
    <dgm:cxn modelId="{E5742E5D-42EB-41CB-86BC-13FDEE14564E}" type="presParOf" srcId="{AA4CB95B-5E2D-458A-8776-8908357D9EF9}" destId="{948247B1-3393-4219-95DF-717BF6DE306C}" srcOrd="2" destOrd="0" presId="urn:microsoft.com/office/officeart/2005/8/layout/cycle7"/>
    <dgm:cxn modelId="{3194F1F2-BD72-455D-87E0-36C5D833EE92}" type="presParOf" srcId="{AA4CB95B-5E2D-458A-8776-8908357D9EF9}" destId="{0D18DBD9-E238-42C8-8830-EAEB2609863E}" srcOrd="3" destOrd="0" presId="urn:microsoft.com/office/officeart/2005/8/layout/cycle7"/>
    <dgm:cxn modelId="{07C0C73A-CCFF-4EF0-B889-50FE4D875CCD}" type="presParOf" srcId="{0D18DBD9-E238-42C8-8830-EAEB2609863E}" destId="{F0004F6B-A07D-4929-89F0-8CD35CBC6C91}" srcOrd="0" destOrd="0" presId="urn:microsoft.com/office/officeart/2005/8/layout/cycle7"/>
    <dgm:cxn modelId="{3DB6CC65-5063-4A72-AF09-070F5CAB43ED}" type="presParOf" srcId="{AA4CB95B-5E2D-458A-8776-8908357D9EF9}" destId="{22036BA3-AF0C-4DEC-9D89-76169F687FC9}" srcOrd="4" destOrd="0" presId="urn:microsoft.com/office/officeart/2005/8/layout/cycle7"/>
    <dgm:cxn modelId="{A101964F-10D8-4ACB-ACE5-AC3E823E47CE}" type="presParOf" srcId="{AA4CB95B-5E2D-458A-8776-8908357D9EF9}" destId="{9A9836E3-21DA-4AA5-AEF5-6DCF6A263B31}" srcOrd="5" destOrd="0" presId="urn:microsoft.com/office/officeart/2005/8/layout/cycle7"/>
    <dgm:cxn modelId="{4AB2A846-A953-410D-879D-F2C7BAC7E86B}" type="presParOf" srcId="{9A9836E3-21DA-4AA5-AEF5-6DCF6A263B31}" destId="{052A415E-9C57-4C34-AE40-7E02209F264F}"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C15682-E51E-41E7-8299-9BCD82C085F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DDF2954-BCE5-4CA8-977A-CEF6BD3937B1}">
      <dgm:prSet phldrT="[Text]"/>
      <dgm:spPr/>
      <dgm:t>
        <a:bodyPr/>
        <a:lstStyle/>
        <a:p>
          <a:r>
            <a:rPr lang="en-US" dirty="0" smtClean="0"/>
            <a:t>Current Rules</a:t>
          </a:r>
        </a:p>
      </dgm:t>
    </dgm:pt>
    <dgm:pt modelId="{F4B4F91B-30B2-4483-B6B5-838E2F30B80C}" type="parTrans" cxnId="{43FFD030-267F-43C8-BF48-A2094A9488E9}">
      <dgm:prSet/>
      <dgm:spPr/>
      <dgm:t>
        <a:bodyPr/>
        <a:lstStyle/>
        <a:p>
          <a:endParaRPr lang="en-US"/>
        </a:p>
      </dgm:t>
    </dgm:pt>
    <dgm:pt modelId="{669828B0-E5B0-416E-92D2-75C4BCC24159}" type="sibTrans" cxnId="{43FFD030-267F-43C8-BF48-A2094A9488E9}">
      <dgm:prSet/>
      <dgm:spPr/>
      <dgm:t>
        <a:bodyPr/>
        <a:lstStyle/>
        <a:p>
          <a:endParaRPr lang="en-US"/>
        </a:p>
      </dgm:t>
    </dgm:pt>
    <dgm:pt modelId="{29B28239-9F39-4681-B272-56A0BB19B512}">
      <dgm:prSet phldrT="[Text]"/>
      <dgm:spPr/>
      <dgm:t>
        <a:bodyPr/>
        <a:lstStyle/>
        <a:p>
          <a:r>
            <a:rPr lang="en-US" dirty="0" smtClean="0"/>
            <a:t>Water Quality Standards:  Implemented through ODA and ODF’s programs and regulations</a:t>
          </a:r>
        </a:p>
      </dgm:t>
    </dgm:pt>
    <dgm:pt modelId="{C23022D6-ABC8-4293-B94A-96FD06D1B2A4}" type="parTrans" cxnId="{BE988A37-B845-427D-9F7D-6F7F679ECAC8}">
      <dgm:prSet/>
      <dgm:spPr/>
      <dgm:t>
        <a:bodyPr/>
        <a:lstStyle/>
        <a:p>
          <a:endParaRPr lang="en-US"/>
        </a:p>
      </dgm:t>
    </dgm:pt>
    <dgm:pt modelId="{621582FA-2DC4-4761-AABF-1BF3F0775FBA}" type="sibTrans" cxnId="{BE988A37-B845-427D-9F7D-6F7F679ECAC8}">
      <dgm:prSet/>
      <dgm:spPr/>
      <dgm:t>
        <a:bodyPr/>
        <a:lstStyle/>
        <a:p>
          <a:endParaRPr lang="en-US"/>
        </a:p>
      </dgm:t>
    </dgm:pt>
    <dgm:pt modelId="{985C2BD2-BAEB-4C11-A652-D66FA72F8582}">
      <dgm:prSet phldrT="[Text]"/>
      <dgm:spPr/>
      <dgm:t>
        <a:bodyPr/>
        <a:lstStyle/>
        <a:p>
          <a:r>
            <a:rPr lang="en-US" dirty="0" smtClean="0"/>
            <a:t>TMDLs: Implemented through ODA and ODF’s programs and regulations</a:t>
          </a:r>
          <a:endParaRPr lang="en-US" dirty="0"/>
        </a:p>
      </dgm:t>
    </dgm:pt>
    <dgm:pt modelId="{9D6757C8-3A27-4271-95D5-45E0EFB1BCD9}" type="parTrans" cxnId="{04A26CBB-B351-40A8-8B8D-75B0DB31C840}">
      <dgm:prSet/>
      <dgm:spPr/>
      <dgm:t>
        <a:bodyPr/>
        <a:lstStyle/>
        <a:p>
          <a:endParaRPr lang="en-US"/>
        </a:p>
      </dgm:t>
    </dgm:pt>
    <dgm:pt modelId="{37BA78B9-D2A3-4078-8AF9-B5A2AE90FF52}" type="sibTrans" cxnId="{04A26CBB-B351-40A8-8B8D-75B0DB31C840}">
      <dgm:prSet/>
      <dgm:spPr/>
      <dgm:t>
        <a:bodyPr/>
        <a:lstStyle/>
        <a:p>
          <a:endParaRPr lang="en-US"/>
        </a:p>
      </dgm:t>
    </dgm:pt>
    <dgm:pt modelId="{2FA37652-641C-4D8F-92F1-B6B956CA1FF4}">
      <dgm:prSet phldrT="[Text]"/>
      <dgm:spPr/>
      <dgm:t>
        <a:bodyPr/>
        <a:lstStyle/>
        <a:p>
          <a:r>
            <a:rPr lang="en-US" dirty="0" smtClean="0"/>
            <a:t>Proposed Rules</a:t>
          </a:r>
          <a:endParaRPr lang="en-US" dirty="0"/>
        </a:p>
      </dgm:t>
    </dgm:pt>
    <dgm:pt modelId="{3F86411D-4249-4D66-AA59-930EFC7C7B12}" type="parTrans" cxnId="{0B160E4B-DF38-4737-B107-41D4D980193D}">
      <dgm:prSet/>
      <dgm:spPr/>
      <dgm:t>
        <a:bodyPr/>
        <a:lstStyle/>
        <a:p>
          <a:endParaRPr lang="en-US"/>
        </a:p>
      </dgm:t>
    </dgm:pt>
    <dgm:pt modelId="{F804A316-636B-45C3-9A26-DFAB2E00755C}" type="sibTrans" cxnId="{0B160E4B-DF38-4737-B107-41D4D980193D}">
      <dgm:prSet/>
      <dgm:spPr/>
      <dgm:t>
        <a:bodyPr/>
        <a:lstStyle/>
        <a:p>
          <a:endParaRPr lang="en-US"/>
        </a:p>
      </dgm:t>
    </dgm:pt>
    <dgm:pt modelId="{45728863-BB81-47EE-B884-CB220D1D8E8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TMDLs: Implemented through ODA and ODF’s programs and regulations</a:t>
          </a:r>
          <a:endParaRPr lang="en-US" dirty="0"/>
        </a:p>
      </dgm:t>
    </dgm:pt>
    <dgm:pt modelId="{5874E697-27EC-444C-9E54-9F8E8C603E4F}" type="parTrans" cxnId="{96FADF16-0A70-41AF-86E0-3D6861B95BE0}">
      <dgm:prSet/>
      <dgm:spPr/>
      <dgm:t>
        <a:bodyPr/>
        <a:lstStyle/>
        <a:p>
          <a:endParaRPr lang="en-US"/>
        </a:p>
      </dgm:t>
    </dgm:pt>
    <dgm:pt modelId="{1CAE8BFD-FC69-442E-87CE-FFDC76C021D5}" type="sibTrans" cxnId="{96FADF16-0A70-41AF-86E0-3D6861B95BE0}">
      <dgm:prSet/>
      <dgm:spPr/>
      <dgm:t>
        <a:bodyPr/>
        <a:lstStyle/>
        <a:p>
          <a:endParaRPr lang="en-US"/>
        </a:p>
      </dgm:t>
    </dgm:pt>
    <dgm:pt modelId="{A4A614F7-57C0-452A-8C1F-5AD44DA76A04}">
      <dgm:prSet/>
      <dgm:spPr/>
      <dgm:t>
        <a:bodyPr/>
        <a:lstStyle/>
        <a:p>
          <a:r>
            <a:rPr lang="en-US" dirty="0" smtClean="0"/>
            <a:t>Water Quality Standards:  Implemented through ODA and ODF’s programs and regulations</a:t>
          </a:r>
          <a:endParaRPr lang="en-US" dirty="0"/>
        </a:p>
      </dgm:t>
    </dgm:pt>
    <dgm:pt modelId="{BE409DDB-9AF9-48FC-8620-A6F73198D23A}" type="parTrans" cxnId="{95E6F727-89DF-42CB-BA5E-640045B16C7A}">
      <dgm:prSet/>
      <dgm:spPr/>
      <dgm:t>
        <a:bodyPr/>
        <a:lstStyle/>
        <a:p>
          <a:endParaRPr lang="en-US"/>
        </a:p>
      </dgm:t>
    </dgm:pt>
    <dgm:pt modelId="{D34D2DEC-314E-4241-BEBB-DAD9C90054F6}" type="sibTrans" cxnId="{95E6F727-89DF-42CB-BA5E-640045B16C7A}">
      <dgm:prSet/>
      <dgm:spPr/>
      <dgm:t>
        <a:bodyPr/>
        <a:lstStyle/>
        <a:p>
          <a:endParaRPr lang="en-US"/>
        </a:p>
      </dgm:t>
    </dgm:pt>
    <dgm:pt modelId="{B3651342-0B31-461C-94F2-8DF56203CD11}" type="pres">
      <dgm:prSet presAssocID="{26C15682-E51E-41E7-8299-9BCD82C085FE}" presName="list" presStyleCnt="0">
        <dgm:presLayoutVars>
          <dgm:dir/>
          <dgm:animLvl val="lvl"/>
        </dgm:presLayoutVars>
      </dgm:prSet>
      <dgm:spPr/>
      <dgm:t>
        <a:bodyPr/>
        <a:lstStyle/>
        <a:p>
          <a:endParaRPr lang="en-US"/>
        </a:p>
      </dgm:t>
    </dgm:pt>
    <dgm:pt modelId="{A942646A-A2D7-40DA-9A23-150D5B1BC57F}" type="pres">
      <dgm:prSet presAssocID="{3DDF2954-BCE5-4CA8-977A-CEF6BD3937B1}" presName="posSpace" presStyleCnt="0"/>
      <dgm:spPr/>
    </dgm:pt>
    <dgm:pt modelId="{A6179E3A-3CA1-40DE-867A-CF1ACFF2B89F}" type="pres">
      <dgm:prSet presAssocID="{3DDF2954-BCE5-4CA8-977A-CEF6BD3937B1}" presName="vertFlow" presStyleCnt="0"/>
      <dgm:spPr/>
    </dgm:pt>
    <dgm:pt modelId="{4160D5E2-969A-442D-9E33-BB98676D49E0}" type="pres">
      <dgm:prSet presAssocID="{3DDF2954-BCE5-4CA8-977A-CEF6BD3937B1}" presName="topSpace" presStyleCnt="0"/>
      <dgm:spPr/>
    </dgm:pt>
    <dgm:pt modelId="{B5C1C9B9-D099-4E25-998E-2FE4E3B66C9E}" type="pres">
      <dgm:prSet presAssocID="{3DDF2954-BCE5-4CA8-977A-CEF6BD3937B1}" presName="firstComp" presStyleCnt="0"/>
      <dgm:spPr/>
    </dgm:pt>
    <dgm:pt modelId="{EEDADD26-B87E-4AD5-9C31-F8E58E0A3FA2}" type="pres">
      <dgm:prSet presAssocID="{3DDF2954-BCE5-4CA8-977A-CEF6BD3937B1}" presName="firstChild" presStyleLbl="bgAccFollowNode1" presStyleIdx="0" presStyleCnt="4"/>
      <dgm:spPr/>
      <dgm:t>
        <a:bodyPr/>
        <a:lstStyle/>
        <a:p>
          <a:endParaRPr lang="en-US"/>
        </a:p>
      </dgm:t>
    </dgm:pt>
    <dgm:pt modelId="{AA86DA67-E6B1-4007-8505-868E8161C110}" type="pres">
      <dgm:prSet presAssocID="{3DDF2954-BCE5-4CA8-977A-CEF6BD3937B1}" presName="firstChildTx" presStyleLbl="bgAccFollowNode1" presStyleIdx="0" presStyleCnt="4">
        <dgm:presLayoutVars>
          <dgm:bulletEnabled val="1"/>
        </dgm:presLayoutVars>
      </dgm:prSet>
      <dgm:spPr/>
      <dgm:t>
        <a:bodyPr/>
        <a:lstStyle/>
        <a:p>
          <a:endParaRPr lang="en-US"/>
        </a:p>
      </dgm:t>
    </dgm:pt>
    <dgm:pt modelId="{AB59AE4E-7715-4124-A107-22B2ADE06CE3}" type="pres">
      <dgm:prSet presAssocID="{985C2BD2-BAEB-4C11-A652-D66FA72F8582}" presName="comp" presStyleCnt="0"/>
      <dgm:spPr/>
    </dgm:pt>
    <dgm:pt modelId="{71E5A9A5-7AE8-4617-BA10-04E729A1A2B4}" type="pres">
      <dgm:prSet presAssocID="{985C2BD2-BAEB-4C11-A652-D66FA72F8582}" presName="child" presStyleLbl="bgAccFollowNode1" presStyleIdx="1" presStyleCnt="4"/>
      <dgm:spPr/>
      <dgm:t>
        <a:bodyPr/>
        <a:lstStyle/>
        <a:p>
          <a:endParaRPr lang="en-US"/>
        </a:p>
      </dgm:t>
    </dgm:pt>
    <dgm:pt modelId="{EDEEDDFC-5E91-4A8F-A928-8A876E711529}" type="pres">
      <dgm:prSet presAssocID="{985C2BD2-BAEB-4C11-A652-D66FA72F8582}" presName="childTx" presStyleLbl="bgAccFollowNode1" presStyleIdx="1" presStyleCnt="4">
        <dgm:presLayoutVars>
          <dgm:bulletEnabled val="1"/>
        </dgm:presLayoutVars>
      </dgm:prSet>
      <dgm:spPr/>
      <dgm:t>
        <a:bodyPr/>
        <a:lstStyle/>
        <a:p>
          <a:endParaRPr lang="en-US"/>
        </a:p>
      </dgm:t>
    </dgm:pt>
    <dgm:pt modelId="{78250DD1-70C1-4653-B01D-0C5A175E311F}" type="pres">
      <dgm:prSet presAssocID="{3DDF2954-BCE5-4CA8-977A-CEF6BD3937B1}" presName="negSpace" presStyleCnt="0"/>
      <dgm:spPr/>
    </dgm:pt>
    <dgm:pt modelId="{A34A2802-7ADE-4CDF-B3DB-2C1DA73DA2B2}" type="pres">
      <dgm:prSet presAssocID="{3DDF2954-BCE5-4CA8-977A-CEF6BD3937B1}" presName="circle" presStyleLbl="node1" presStyleIdx="0" presStyleCnt="2"/>
      <dgm:spPr/>
      <dgm:t>
        <a:bodyPr/>
        <a:lstStyle/>
        <a:p>
          <a:endParaRPr lang="en-US"/>
        </a:p>
      </dgm:t>
    </dgm:pt>
    <dgm:pt modelId="{01323BB8-9B12-4B54-AE9F-22C52A85A0DD}" type="pres">
      <dgm:prSet presAssocID="{669828B0-E5B0-416E-92D2-75C4BCC24159}" presName="transSpace" presStyleCnt="0"/>
      <dgm:spPr/>
    </dgm:pt>
    <dgm:pt modelId="{F541B7DE-88B1-47BC-BA15-DD0F465272A3}" type="pres">
      <dgm:prSet presAssocID="{2FA37652-641C-4D8F-92F1-B6B956CA1FF4}" presName="posSpace" presStyleCnt="0"/>
      <dgm:spPr/>
    </dgm:pt>
    <dgm:pt modelId="{5035EC95-4044-4B2C-93CB-7924C7B63636}" type="pres">
      <dgm:prSet presAssocID="{2FA37652-641C-4D8F-92F1-B6B956CA1FF4}" presName="vertFlow" presStyleCnt="0"/>
      <dgm:spPr/>
    </dgm:pt>
    <dgm:pt modelId="{0F1018AF-131C-4100-B0A1-38D88B4F67FE}" type="pres">
      <dgm:prSet presAssocID="{2FA37652-641C-4D8F-92F1-B6B956CA1FF4}" presName="topSpace" presStyleCnt="0"/>
      <dgm:spPr/>
    </dgm:pt>
    <dgm:pt modelId="{E09A62C3-5471-4CB1-8756-3FDDE55DFD73}" type="pres">
      <dgm:prSet presAssocID="{2FA37652-641C-4D8F-92F1-B6B956CA1FF4}" presName="firstComp" presStyleCnt="0"/>
      <dgm:spPr/>
    </dgm:pt>
    <dgm:pt modelId="{D79C905A-0EEF-4FD4-94F6-A6DF75B6F530}" type="pres">
      <dgm:prSet presAssocID="{2FA37652-641C-4D8F-92F1-B6B956CA1FF4}" presName="firstChild" presStyleLbl="bgAccFollowNode1" presStyleIdx="2" presStyleCnt="4"/>
      <dgm:spPr/>
      <dgm:t>
        <a:bodyPr/>
        <a:lstStyle/>
        <a:p>
          <a:endParaRPr lang="en-US"/>
        </a:p>
      </dgm:t>
    </dgm:pt>
    <dgm:pt modelId="{C540BE4A-3FF4-4E2C-96B0-CEE6F1F750D1}" type="pres">
      <dgm:prSet presAssocID="{2FA37652-641C-4D8F-92F1-B6B956CA1FF4}" presName="firstChildTx" presStyleLbl="bgAccFollowNode1" presStyleIdx="2" presStyleCnt="4">
        <dgm:presLayoutVars>
          <dgm:bulletEnabled val="1"/>
        </dgm:presLayoutVars>
      </dgm:prSet>
      <dgm:spPr/>
      <dgm:t>
        <a:bodyPr/>
        <a:lstStyle/>
        <a:p>
          <a:endParaRPr lang="en-US"/>
        </a:p>
      </dgm:t>
    </dgm:pt>
    <dgm:pt modelId="{816816A0-BAE6-4903-B934-BAB54BBE5390}" type="pres">
      <dgm:prSet presAssocID="{45728863-BB81-47EE-B884-CB220D1D8E8B}" presName="comp" presStyleCnt="0"/>
      <dgm:spPr/>
    </dgm:pt>
    <dgm:pt modelId="{759828B5-E326-4614-8DE5-6742E8B32D6D}" type="pres">
      <dgm:prSet presAssocID="{45728863-BB81-47EE-B884-CB220D1D8E8B}" presName="child" presStyleLbl="bgAccFollowNode1" presStyleIdx="3" presStyleCnt="4"/>
      <dgm:spPr/>
      <dgm:t>
        <a:bodyPr/>
        <a:lstStyle/>
        <a:p>
          <a:endParaRPr lang="en-US"/>
        </a:p>
      </dgm:t>
    </dgm:pt>
    <dgm:pt modelId="{9B5B58C8-F1D4-44BF-978C-943280C1FB8A}" type="pres">
      <dgm:prSet presAssocID="{45728863-BB81-47EE-B884-CB220D1D8E8B}" presName="childTx" presStyleLbl="bgAccFollowNode1" presStyleIdx="3" presStyleCnt="4">
        <dgm:presLayoutVars>
          <dgm:bulletEnabled val="1"/>
        </dgm:presLayoutVars>
      </dgm:prSet>
      <dgm:spPr/>
      <dgm:t>
        <a:bodyPr/>
        <a:lstStyle/>
        <a:p>
          <a:endParaRPr lang="en-US"/>
        </a:p>
      </dgm:t>
    </dgm:pt>
    <dgm:pt modelId="{1D666713-6503-4262-848A-05F5B0C8FC44}" type="pres">
      <dgm:prSet presAssocID="{2FA37652-641C-4D8F-92F1-B6B956CA1FF4}" presName="negSpace" presStyleCnt="0"/>
      <dgm:spPr/>
    </dgm:pt>
    <dgm:pt modelId="{B59EE5E1-87A3-4039-BEF1-3E04B79E99BD}" type="pres">
      <dgm:prSet presAssocID="{2FA37652-641C-4D8F-92F1-B6B956CA1FF4}" presName="circle" presStyleLbl="node1" presStyleIdx="1" presStyleCnt="2"/>
      <dgm:spPr/>
      <dgm:t>
        <a:bodyPr/>
        <a:lstStyle/>
        <a:p>
          <a:endParaRPr lang="en-US"/>
        </a:p>
      </dgm:t>
    </dgm:pt>
  </dgm:ptLst>
  <dgm:cxnLst>
    <dgm:cxn modelId="{FB667599-221E-407E-A0C8-E0F4331FDD18}" type="presOf" srcId="{29B28239-9F39-4681-B272-56A0BB19B512}" destId="{EEDADD26-B87E-4AD5-9C31-F8E58E0A3FA2}" srcOrd="0" destOrd="0" presId="urn:microsoft.com/office/officeart/2005/8/layout/hList9"/>
    <dgm:cxn modelId="{43FFD030-267F-43C8-BF48-A2094A9488E9}" srcId="{26C15682-E51E-41E7-8299-9BCD82C085FE}" destId="{3DDF2954-BCE5-4CA8-977A-CEF6BD3937B1}" srcOrd="0" destOrd="0" parTransId="{F4B4F91B-30B2-4483-B6B5-838E2F30B80C}" sibTransId="{669828B0-E5B0-416E-92D2-75C4BCC24159}"/>
    <dgm:cxn modelId="{7E1B3861-4FAF-428A-9597-771BE581CC97}" type="presOf" srcId="{985C2BD2-BAEB-4C11-A652-D66FA72F8582}" destId="{EDEEDDFC-5E91-4A8F-A928-8A876E711529}" srcOrd="1" destOrd="0" presId="urn:microsoft.com/office/officeart/2005/8/layout/hList9"/>
    <dgm:cxn modelId="{0B160E4B-DF38-4737-B107-41D4D980193D}" srcId="{26C15682-E51E-41E7-8299-9BCD82C085FE}" destId="{2FA37652-641C-4D8F-92F1-B6B956CA1FF4}" srcOrd="1" destOrd="0" parTransId="{3F86411D-4249-4D66-AA59-930EFC7C7B12}" sibTransId="{F804A316-636B-45C3-9A26-DFAB2E00755C}"/>
    <dgm:cxn modelId="{96FADF16-0A70-41AF-86E0-3D6861B95BE0}" srcId="{2FA37652-641C-4D8F-92F1-B6B956CA1FF4}" destId="{45728863-BB81-47EE-B884-CB220D1D8E8B}" srcOrd="1" destOrd="0" parTransId="{5874E697-27EC-444C-9E54-9F8E8C603E4F}" sibTransId="{1CAE8BFD-FC69-442E-87CE-FFDC76C021D5}"/>
    <dgm:cxn modelId="{8D884358-BF68-48A1-879B-59997372564A}" type="presOf" srcId="{3DDF2954-BCE5-4CA8-977A-CEF6BD3937B1}" destId="{A34A2802-7ADE-4CDF-B3DB-2C1DA73DA2B2}" srcOrd="0" destOrd="0" presId="urn:microsoft.com/office/officeart/2005/8/layout/hList9"/>
    <dgm:cxn modelId="{95E6F727-89DF-42CB-BA5E-640045B16C7A}" srcId="{2FA37652-641C-4D8F-92F1-B6B956CA1FF4}" destId="{A4A614F7-57C0-452A-8C1F-5AD44DA76A04}" srcOrd="0" destOrd="0" parTransId="{BE409DDB-9AF9-48FC-8620-A6F73198D23A}" sibTransId="{D34D2DEC-314E-4241-BEBB-DAD9C90054F6}"/>
    <dgm:cxn modelId="{B8668FA4-8A29-4D26-9EF6-135D3C9AAAE0}" type="presOf" srcId="{2FA37652-641C-4D8F-92F1-B6B956CA1FF4}" destId="{B59EE5E1-87A3-4039-BEF1-3E04B79E99BD}" srcOrd="0" destOrd="0" presId="urn:microsoft.com/office/officeart/2005/8/layout/hList9"/>
    <dgm:cxn modelId="{A1C3AA6A-2216-4E11-9896-EED334687262}" type="presOf" srcId="{45728863-BB81-47EE-B884-CB220D1D8E8B}" destId="{9B5B58C8-F1D4-44BF-978C-943280C1FB8A}" srcOrd="1" destOrd="0" presId="urn:microsoft.com/office/officeart/2005/8/layout/hList9"/>
    <dgm:cxn modelId="{1450FB12-B52A-42EB-97A4-79882E48B492}" type="presOf" srcId="{29B28239-9F39-4681-B272-56A0BB19B512}" destId="{AA86DA67-E6B1-4007-8505-868E8161C110}" srcOrd="1" destOrd="0" presId="urn:microsoft.com/office/officeart/2005/8/layout/hList9"/>
    <dgm:cxn modelId="{04A26CBB-B351-40A8-8B8D-75B0DB31C840}" srcId="{3DDF2954-BCE5-4CA8-977A-CEF6BD3937B1}" destId="{985C2BD2-BAEB-4C11-A652-D66FA72F8582}" srcOrd="1" destOrd="0" parTransId="{9D6757C8-3A27-4271-95D5-45E0EFB1BCD9}" sibTransId="{37BA78B9-D2A3-4078-8AF9-B5A2AE90FF52}"/>
    <dgm:cxn modelId="{8BF9A7DC-0062-435F-AEDA-779FBF509913}" type="presOf" srcId="{A4A614F7-57C0-452A-8C1F-5AD44DA76A04}" destId="{C540BE4A-3FF4-4E2C-96B0-CEE6F1F750D1}" srcOrd="1" destOrd="0" presId="urn:microsoft.com/office/officeart/2005/8/layout/hList9"/>
    <dgm:cxn modelId="{228CCF65-E384-4014-9F9F-F76AB6AAEC9E}" type="presOf" srcId="{985C2BD2-BAEB-4C11-A652-D66FA72F8582}" destId="{71E5A9A5-7AE8-4617-BA10-04E729A1A2B4}" srcOrd="0" destOrd="0" presId="urn:microsoft.com/office/officeart/2005/8/layout/hList9"/>
    <dgm:cxn modelId="{B9E359AA-43E3-40AA-A494-97155E246E69}" type="presOf" srcId="{A4A614F7-57C0-452A-8C1F-5AD44DA76A04}" destId="{D79C905A-0EEF-4FD4-94F6-A6DF75B6F530}" srcOrd="0" destOrd="0" presId="urn:microsoft.com/office/officeart/2005/8/layout/hList9"/>
    <dgm:cxn modelId="{0547CB31-31C4-4BD2-AE7E-BD94473139C4}" type="presOf" srcId="{26C15682-E51E-41E7-8299-9BCD82C085FE}" destId="{B3651342-0B31-461C-94F2-8DF56203CD11}" srcOrd="0" destOrd="0" presId="urn:microsoft.com/office/officeart/2005/8/layout/hList9"/>
    <dgm:cxn modelId="{BE988A37-B845-427D-9F7D-6F7F679ECAC8}" srcId="{3DDF2954-BCE5-4CA8-977A-CEF6BD3937B1}" destId="{29B28239-9F39-4681-B272-56A0BB19B512}" srcOrd="0" destOrd="0" parTransId="{C23022D6-ABC8-4293-B94A-96FD06D1B2A4}" sibTransId="{621582FA-2DC4-4761-AABF-1BF3F0775FBA}"/>
    <dgm:cxn modelId="{80CE4382-D741-4A20-8256-77A5724E9BB8}" type="presOf" srcId="{45728863-BB81-47EE-B884-CB220D1D8E8B}" destId="{759828B5-E326-4614-8DE5-6742E8B32D6D}" srcOrd="0" destOrd="0" presId="urn:microsoft.com/office/officeart/2005/8/layout/hList9"/>
    <dgm:cxn modelId="{BBC927D9-B89A-4518-B4E4-DB2993BDD324}" type="presParOf" srcId="{B3651342-0B31-461C-94F2-8DF56203CD11}" destId="{A942646A-A2D7-40DA-9A23-150D5B1BC57F}" srcOrd="0" destOrd="0" presId="urn:microsoft.com/office/officeart/2005/8/layout/hList9"/>
    <dgm:cxn modelId="{387C82E9-056A-4595-88C6-D6D733147CDC}" type="presParOf" srcId="{B3651342-0B31-461C-94F2-8DF56203CD11}" destId="{A6179E3A-3CA1-40DE-867A-CF1ACFF2B89F}" srcOrd="1" destOrd="0" presId="urn:microsoft.com/office/officeart/2005/8/layout/hList9"/>
    <dgm:cxn modelId="{4BF12230-D3C8-4480-A2B3-58F6856BEAC9}" type="presParOf" srcId="{A6179E3A-3CA1-40DE-867A-CF1ACFF2B89F}" destId="{4160D5E2-969A-442D-9E33-BB98676D49E0}" srcOrd="0" destOrd="0" presId="urn:microsoft.com/office/officeart/2005/8/layout/hList9"/>
    <dgm:cxn modelId="{CBE1D04D-A7B9-4C21-BDA4-D0D94F7C6BA7}" type="presParOf" srcId="{A6179E3A-3CA1-40DE-867A-CF1ACFF2B89F}" destId="{B5C1C9B9-D099-4E25-998E-2FE4E3B66C9E}" srcOrd="1" destOrd="0" presId="urn:microsoft.com/office/officeart/2005/8/layout/hList9"/>
    <dgm:cxn modelId="{B5B864AF-3214-4738-A830-73F76C7ED1D3}" type="presParOf" srcId="{B5C1C9B9-D099-4E25-998E-2FE4E3B66C9E}" destId="{EEDADD26-B87E-4AD5-9C31-F8E58E0A3FA2}" srcOrd="0" destOrd="0" presId="urn:microsoft.com/office/officeart/2005/8/layout/hList9"/>
    <dgm:cxn modelId="{3E36B117-27A6-46AB-8915-C185BB9D42C0}" type="presParOf" srcId="{B5C1C9B9-D099-4E25-998E-2FE4E3B66C9E}" destId="{AA86DA67-E6B1-4007-8505-868E8161C110}" srcOrd="1" destOrd="0" presId="urn:microsoft.com/office/officeart/2005/8/layout/hList9"/>
    <dgm:cxn modelId="{E260B666-D49D-4946-A96D-95C988BFB6FA}" type="presParOf" srcId="{A6179E3A-3CA1-40DE-867A-CF1ACFF2B89F}" destId="{AB59AE4E-7715-4124-A107-22B2ADE06CE3}" srcOrd="2" destOrd="0" presId="urn:microsoft.com/office/officeart/2005/8/layout/hList9"/>
    <dgm:cxn modelId="{2FF5DFCF-CAB8-4778-BC61-C51ACEB4A660}" type="presParOf" srcId="{AB59AE4E-7715-4124-A107-22B2ADE06CE3}" destId="{71E5A9A5-7AE8-4617-BA10-04E729A1A2B4}" srcOrd="0" destOrd="0" presId="urn:microsoft.com/office/officeart/2005/8/layout/hList9"/>
    <dgm:cxn modelId="{3D545445-5804-4193-BE6D-54848256924E}" type="presParOf" srcId="{AB59AE4E-7715-4124-A107-22B2ADE06CE3}" destId="{EDEEDDFC-5E91-4A8F-A928-8A876E711529}" srcOrd="1" destOrd="0" presId="urn:microsoft.com/office/officeart/2005/8/layout/hList9"/>
    <dgm:cxn modelId="{4DF0E590-FD1A-4E53-B9DF-9096211F1D67}" type="presParOf" srcId="{B3651342-0B31-461C-94F2-8DF56203CD11}" destId="{78250DD1-70C1-4653-B01D-0C5A175E311F}" srcOrd="2" destOrd="0" presId="urn:microsoft.com/office/officeart/2005/8/layout/hList9"/>
    <dgm:cxn modelId="{B5ACC5A0-4D6B-4762-9B2A-A50144187D06}" type="presParOf" srcId="{B3651342-0B31-461C-94F2-8DF56203CD11}" destId="{A34A2802-7ADE-4CDF-B3DB-2C1DA73DA2B2}" srcOrd="3" destOrd="0" presId="urn:microsoft.com/office/officeart/2005/8/layout/hList9"/>
    <dgm:cxn modelId="{9DD61D1D-6E99-4CA7-9559-46AF9973E6A4}" type="presParOf" srcId="{B3651342-0B31-461C-94F2-8DF56203CD11}" destId="{01323BB8-9B12-4B54-AE9F-22C52A85A0DD}" srcOrd="4" destOrd="0" presId="urn:microsoft.com/office/officeart/2005/8/layout/hList9"/>
    <dgm:cxn modelId="{B2D87579-C7D5-482A-BE59-149E814933D6}" type="presParOf" srcId="{B3651342-0B31-461C-94F2-8DF56203CD11}" destId="{F541B7DE-88B1-47BC-BA15-DD0F465272A3}" srcOrd="5" destOrd="0" presId="urn:microsoft.com/office/officeart/2005/8/layout/hList9"/>
    <dgm:cxn modelId="{2C9EB6CA-AB3B-4903-9D09-406D790C042A}" type="presParOf" srcId="{B3651342-0B31-461C-94F2-8DF56203CD11}" destId="{5035EC95-4044-4B2C-93CB-7924C7B63636}" srcOrd="6" destOrd="0" presId="urn:microsoft.com/office/officeart/2005/8/layout/hList9"/>
    <dgm:cxn modelId="{306A774A-A04F-438A-94A0-ADB15145663B}" type="presParOf" srcId="{5035EC95-4044-4B2C-93CB-7924C7B63636}" destId="{0F1018AF-131C-4100-B0A1-38D88B4F67FE}" srcOrd="0" destOrd="0" presId="urn:microsoft.com/office/officeart/2005/8/layout/hList9"/>
    <dgm:cxn modelId="{3223F4AA-FFC8-4DBE-81FB-A24BF5DD8C5A}" type="presParOf" srcId="{5035EC95-4044-4B2C-93CB-7924C7B63636}" destId="{E09A62C3-5471-4CB1-8756-3FDDE55DFD73}" srcOrd="1" destOrd="0" presId="urn:microsoft.com/office/officeart/2005/8/layout/hList9"/>
    <dgm:cxn modelId="{FC0AF2D6-B0CB-4278-901A-5FF8316AA13C}" type="presParOf" srcId="{E09A62C3-5471-4CB1-8756-3FDDE55DFD73}" destId="{D79C905A-0EEF-4FD4-94F6-A6DF75B6F530}" srcOrd="0" destOrd="0" presId="urn:microsoft.com/office/officeart/2005/8/layout/hList9"/>
    <dgm:cxn modelId="{F9CB3806-BBF1-42F4-AEB5-01938D4AEA50}" type="presParOf" srcId="{E09A62C3-5471-4CB1-8756-3FDDE55DFD73}" destId="{C540BE4A-3FF4-4E2C-96B0-CEE6F1F750D1}" srcOrd="1" destOrd="0" presId="urn:microsoft.com/office/officeart/2005/8/layout/hList9"/>
    <dgm:cxn modelId="{62C491B2-9700-4AE3-A011-2478045AC66F}" type="presParOf" srcId="{5035EC95-4044-4B2C-93CB-7924C7B63636}" destId="{816816A0-BAE6-4903-B934-BAB54BBE5390}" srcOrd="2" destOrd="0" presId="urn:microsoft.com/office/officeart/2005/8/layout/hList9"/>
    <dgm:cxn modelId="{B69993C8-656F-40C2-8C22-D8DFF8171C03}" type="presParOf" srcId="{816816A0-BAE6-4903-B934-BAB54BBE5390}" destId="{759828B5-E326-4614-8DE5-6742E8B32D6D}" srcOrd="0" destOrd="0" presId="urn:microsoft.com/office/officeart/2005/8/layout/hList9"/>
    <dgm:cxn modelId="{C104A5A8-C3AE-4EB1-BB83-59E42C9D527D}" type="presParOf" srcId="{816816A0-BAE6-4903-B934-BAB54BBE5390}" destId="{9B5B58C8-F1D4-44BF-978C-943280C1FB8A}" srcOrd="1" destOrd="0" presId="urn:microsoft.com/office/officeart/2005/8/layout/hList9"/>
    <dgm:cxn modelId="{156ADDB8-594C-46A5-9809-03EB6A71226E}" type="presParOf" srcId="{B3651342-0B31-461C-94F2-8DF56203CD11}" destId="{1D666713-6503-4262-848A-05F5B0C8FC44}" srcOrd="7" destOrd="0" presId="urn:microsoft.com/office/officeart/2005/8/layout/hList9"/>
    <dgm:cxn modelId="{9964BB19-55FB-4ED3-A215-4DB3C270AFA2}" type="presParOf" srcId="{B3651342-0B31-461C-94F2-8DF56203CD11}" destId="{B59EE5E1-87A3-4039-BEF1-3E04B79E99BD}"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C15682-E51E-41E7-8299-9BCD82C085F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DDF2954-BCE5-4CA8-977A-CEF6BD3937B1}">
      <dgm:prSet phldrT="[Text]"/>
      <dgm:spPr/>
      <dgm:t>
        <a:bodyPr/>
        <a:lstStyle/>
        <a:p>
          <a:r>
            <a:rPr lang="en-US" dirty="0" smtClean="0"/>
            <a:t>Current Rules</a:t>
          </a:r>
        </a:p>
      </dgm:t>
    </dgm:pt>
    <dgm:pt modelId="{F4B4F91B-30B2-4483-B6B5-838E2F30B80C}" type="parTrans" cxnId="{43FFD030-267F-43C8-BF48-A2094A9488E9}">
      <dgm:prSet/>
      <dgm:spPr/>
      <dgm:t>
        <a:bodyPr/>
        <a:lstStyle/>
        <a:p>
          <a:endParaRPr lang="en-US"/>
        </a:p>
      </dgm:t>
    </dgm:pt>
    <dgm:pt modelId="{669828B0-E5B0-416E-92D2-75C4BCC24159}" type="sibTrans" cxnId="{43FFD030-267F-43C8-BF48-A2094A9488E9}">
      <dgm:prSet/>
      <dgm:spPr/>
      <dgm:t>
        <a:bodyPr/>
        <a:lstStyle/>
        <a:p>
          <a:endParaRPr lang="en-US"/>
        </a:p>
      </dgm:t>
    </dgm:pt>
    <dgm:pt modelId="{29B28239-9F39-4681-B272-56A0BB19B512}">
      <dgm:prSet phldrT="[Text]"/>
      <dgm:spPr/>
      <dgm:t>
        <a:bodyPr/>
        <a:lstStyle/>
        <a:p>
          <a:r>
            <a:rPr lang="en-US" dirty="0" smtClean="0"/>
            <a:t>Water Quality Standards:  Implemented through ODA and ODF’s programs and regulations</a:t>
          </a:r>
        </a:p>
      </dgm:t>
    </dgm:pt>
    <dgm:pt modelId="{C23022D6-ABC8-4293-B94A-96FD06D1B2A4}" type="parTrans" cxnId="{BE988A37-B845-427D-9F7D-6F7F679ECAC8}">
      <dgm:prSet/>
      <dgm:spPr/>
      <dgm:t>
        <a:bodyPr/>
        <a:lstStyle/>
        <a:p>
          <a:endParaRPr lang="en-US"/>
        </a:p>
      </dgm:t>
    </dgm:pt>
    <dgm:pt modelId="{621582FA-2DC4-4761-AABF-1BF3F0775FBA}" type="sibTrans" cxnId="{BE988A37-B845-427D-9F7D-6F7F679ECAC8}">
      <dgm:prSet/>
      <dgm:spPr/>
      <dgm:t>
        <a:bodyPr/>
        <a:lstStyle/>
        <a:p>
          <a:endParaRPr lang="en-US"/>
        </a:p>
      </dgm:t>
    </dgm:pt>
    <dgm:pt modelId="{985C2BD2-BAEB-4C11-A652-D66FA72F8582}">
      <dgm:prSet phldrT="[Text]"/>
      <dgm:spPr/>
      <dgm:t>
        <a:bodyPr/>
        <a:lstStyle/>
        <a:p>
          <a:r>
            <a:rPr lang="en-US" dirty="0" smtClean="0"/>
            <a:t>TMDLs: Implemented through ODA and ODF’s programs and regulations</a:t>
          </a:r>
          <a:endParaRPr lang="en-US" dirty="0"/>
        </a:p>
      </dgm:t>
    </dgm:pt>
    <dgm:pt modelId="{9D6757C8-3A27-4271-95D5-45E0EFB1BCD9}" type="parTrans" cxnId="{04A26CBB-B351-40A8-8B8D-75B0DB31C840}">
      <dgm:prSet/>
      <dgm:spPr/>
      <dgm:t>
        <a:bodyPr/>
        <a:lstStyle/>
        <a:p>
          <a:endParaRPr lang="en-US"/>
        </a:p>
      </dgm:t>
    </dgm:pt>
    <dgm:pt modelId="{37BA78B9-D2A3-4078-8AF9-B5A2AE90FF52}" type="sibTrans" cxnId="{04A26CBB-B351-40A8-8B8D-75B0DB31C840}">
      <dgm:prSet/>
      <dgm:spPr/>
      <dgm:t>
        <a:bodyPr/>
        <a:lstStyle/>
        <a:p>
          <a:endParaRPr lang="en-US"/>
        </a:p>
      </dgm:t>
    </dgm:pt>
    <dgm:pt modelId="{2FA37652-641C-4D8F-92F1-B6B956CA1FF4}">
      <dgm:prSet phldrT="[Text]"/>
      <dgm:spPr/>
      <dgm:t>
        <a:bodyPr/>
        <a:lstStyle/>
        <a:p>
          <a:r>
            <a:rPr lang="en-US" dirty="0" smtClean="0"/>
            <a:t>Proposed Rules</a:t>
          </a:r>
          <a:endParaRPr lang="en-US" dirty="0"/>
        </a:p>
      </dgm:t>
    </dgm:pt>
    <dgm:pt modelId="{3F86411D-4249-4D66-AA59-930EFC7C7B12}" type="parTrans" cxnId="{0B160E4B-DF38-4737-B107-41D4D980193D}">
      <dgm:prSet/>
      <dgm:spPr/>
      <dgm:t>
        <a:bodyPr/>
        <a:lstStyle/>
        <a:p>
          <a:endParaRPr lang="en-US"/>
        </a:p>
      </dgm:t>
    </dgm:pt>
    <dgm:pt modelId="{F804A316-636B-45C3-9A26-DFAB2E00755C}" type="sibTrans" cxnId="{0B160E4B-DF38-4737-B107-41D4D980193D}">
      <dgm:prSet/>
      <dgm:spPr/>
      <dgm:t>
        <a:bodyPr/>
        <a:lstStyle/>
        <a:p>
          <a:endParaRPr lang="en-US"/>
        </a:p>
      </dgm:t>
    </dgm:pt>
    <dgm:pt modelId="{45728863-BB81-47EE-B884-CB220D1D8E8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TMDLs: Implemented through ODA and ODF’s programs and regulations</a:t>
          </a:r>
          <a:endParaRPr lang="en-US" dirty="0"/>
        </a:p>
      </dgm:t>
    </dgm:pt>
    <dgm:pt modelId="{5874E697-27EC-444C-9E54-9F8E8C603E4F}" type="parTrans" cxnId="{96FADF16-0A70-41AF-86E0-3D6861B95BE0}">
      <dgm:prSet/>
      <dgm:spPr/>
      <dgm:t>
        <a:bodyPr/>
        <a:lstStyle/>
        <a:p>
          <a:endParaRPr lang="en-US"/>
        </a:p>
      </dgm:t>
    </dgm:pt>
    <dgm:pt modelId="{1CAE8BFD-FC69-442E-87CE-FFDC76C021D5}" type="sibTrans" cxnId="{96FADF16-0A70-41AF-86E0-3D6861B95BE0}">
      <dgm:prSet/>
      <dgm:spPr/>
      <dgm:t>
        <a:bodyPr/>
        <a:lstStyle/>
        <a:p>
          <a:endParaRPr lang="en-US"/>
        </a:p>
      </dgm:t>
    </dgm:pt>
    <dgm:pt modelId="{A4A614F7-57C0-452A-8C1F-5AD44DA76A04}">
      <dgm:prSet/>
      <dgm:spPr/>
      <dgm:t>
        <a:bodyPr/>
        <a:lstStyle/>
        <a:p>
          <a:r>
            <a:rPr lang="en-US" dirty="0" smtClean="0"/>
            <a:t>Water Quality Standards:  Implemented through ODA and ODF’s programs and regulations</a:t>
          </a:r>
          <a:endParaRPr lang="en-US" dirty="0"/>
        </a:p>
      </dgm:t>
    </dgm:pt>
    <dgm:pt modelId="{BE409DDB-9AF9-48FC-8620-A6F73198D23A}" type="parTrans" cxnId="{95E6F727-89DF-42CB-BA5E-640045B16C7A}">
      <dgm:prSet/>
      <dgm:spPr/>
      <dgm:t>
        <a:bodyPr/>
        <a:lstStyle/>
        <a:p>
          <a:endParaRPr lang="en-US"/>
        </a:p>
      </dgm:t>
    </dgm:pt>
    <dgm:pt modelId="{D34D2DEC-314E-4241-BEBB-DAD9C90054F6}" type="sibTrans" cxnId="{95E6F727-89DF-42CB-BA5E-640045B16C7A}">
      <dgm:prSet/>
      <dgm:spPr/>
      <dgm:t>
        <a:bodyPr/>
        <a:lstStyle/>
        <a:p>
          <a:endParaRPr lang="en-US"/>
        </a:p>
      </dgm:t>
    </dgm:pt>
    <dgm:pt modelId="{B3651342-0B31-461C-94F2-8DF56203CD11}" type="pres">
      <dgm:prSet presAssocID="{26C15682-E51E-41E7-8299-9BCD82C085FE}" presName="list" presStyleCnt="0">
        <dgm:presLayoutVars>
          <dgm:dir/>
          <dgm:animLvl val="lvl"/>
        </dgm:presLayoutVars>
      </dgm:prSet>
      <dgm:spPr/>
      <dgm:t>
        <a:bodyPr/>
        <a:lstStyle/>
        <a:p>
          <a:endParaRPr lang="en-US"/>
        </a:p>
      </dgm:t>
    </dgm:pt>
    <dgm:pt modelId="{A942646A-A2D7-40DA-9A23-150D5B1BC57F}" type="pres">
      <dgm:prSet presAssocID="{3DDF2954-BCE5-4CA8-977A-CEF6BD3937B1}" presName="posSpace" presStyleCnt="0"/>
      <dgm:spPr/>
    </dgm:pt>
    <dgm:pt modelId="{A6179E3A-3CA1-40DE-867A-CF1ACFF2B89F}" type="pres">
      <dgm:prSet presAssocID="{3DDF2954-BCE5-4CA8-977A-CEF6BD3937B1}" presName="vertFlow" presStyleCnt="0"/>
      <dgm:spPr/>
    </dgm:pt>
    <dgm:pt modelId="{4160D5E2-969A-442D-9E33-BB98676D49E0}" type="pres">
      <dgm:prSet presAssocID="{3DDF2954-BCE5-4CA8-977A-CEF6BD3937B1}" presName="topSpace" presStyleCnt="0"/>
      <dgm:spPr/>
    </dgm:pt>
    <dgm:pt modelId="{B5C1C9B9-D099-4E25-998E-2FE4E3B66C9E}" type="pres">
      <dgm:prSet presAssocID="{3DDF2954-BCE5-4CA8-977A-CEF6BD3937B1}" presName="firstComp" presStyleCnt="0"/>
      <dgm:spPr/>
    </dgm:pt>
    <dgm:pt modelId="{EEDADD26-B87E-4AD5-9C31-F8E58E0A3FA2}" type="pres">
      <dgm:prSet presAssocID="{3DDF2954-BCE5-4CA8-977A-CEF6BD3937B1}" presName="firstChild" presStyleLbl="bgAccFollowNode1" presStyleIdx="0" presStyleCnt="4"/>
      <dgm:spPr/>
      <dgm:t>
        <a:bodyPr/>
        <a:lstStyle/>
        <a:p>
          <a:endParaRPr lang="en-US"/>
        </a:p>
      </dgm:t>
    </dgm:pt>
    <dgm:pt modelId="{AA86DA67-E6B1-4007-8505-868E8161C110}" type="pres">
      <dgm:prSet presAssocID="{3DDF2954-BCE5-4CA8-977A-CEF6BD3937B1}" presName="firstChildTx" presStyleLbl="bgAccFollowNode1" presStyleIdx="0" presStyleCnt="4">
        <dgm:presLayoutVars>
          <dgm:bulletEnabled val="1"/>
        </dgm:presLayoutVars>
      </dgm:prSet>
      <dgm:spPr/>
      <dgm:t>
        <a:bodyPr/>
        <a:lstStyle/>
        <a:p>
          <a:endParaRPr lang="en-US"/>
        </a:p>
      </dgm:t>
    </dgm:pt>
    <dgm:pt modelId="{AB59AE4E-7715-4124-A107-22B2ADE06CE3}" type="pres">
      <dgm:prSet presAssocID="{985C2BD2-BAEB-4C11-A652-D66FA72F8582}" presName="comp" presStyleCnt="0"/>
      <dgm:spPr/>
    </dgm:pt>
    <dgm:pt modelId="{71E5A9A5-7AE8-4617-BA10-04E729A1A2B4}" type="pres">
      <dgm:prSet presAssocID="{985C2BD2-BAEB-4C11-A652-D66FA72F8582}" presName="child" presStyleLbl="bgAccFollowNode1" presStyleIdx="1" presStyleCnt="4"/>
      <dgm:spPr/>
      <dgm:t>
        <a:bodyPr/>
        <a:lstStyle/>
        <a:p>
          <a:endParaRPr lang="en-US"/>
        </a:p>
      </dgm:t>
    </dgm:pt>
    <dgm:pt modelId="{EDEEDDFC-5E91-4A8F-A928-8A876E711529}" type="pres">
      <dgm:prSet presAssocID="{985C2BD2-BAEB-4C11-A652-D66FA72F8582}" presName="childTx" presStyleLbl="bgAccFollowNode1" presStyleIdx="1" presStyleCnt="4">
        <dgm:presLayoutVars>
          <dgm:bulletEnabled val="1"/>
        </dgm:presLayoutVars>
      </dgm:prSet>
      <dgm:spPr/>
      <dgm:t>
        <a:bodyPr/>
        <a:lstStyle/>
        <a:p>
          <a:endParaRPr lang="en-US"/>
        </a:p>
      </dgm:t>
    </dgm:pt>
    <dgm:pt modelId="{78250DD1-70C1-4653-B01D-0C5A175E311F}" type="pres">
      <dgm:prSet presAssocID="{3DDF2954-BCE5-4CA8-977A-CEF6BD3937B1}" presName="negSpace" presStyleCnt="0"/>
      <dgm:spPr/>
    </dgm:pt>
    <dgm:pt modelId="{A34A2802-7ADE-4CDF-B3DB-2C1DA73DA2B2}" type="pres">
      <dgm:prSet presAssocID="{3DDF2954-BCE5-4CA8-977A-CEF6BD3937B1}" presName="circle" presStyleLbl="node1" presStyleIdx="0" presStyleCnt="2"/>
      <dgm:spPr/>
      <dgm:t>
        <a:bodyPr/>
        <a:lstStyle/>
        <a:p>
          <a:endParaRPr lang="en-US"/>
        </a:p>
      </dgm:t>
    </dgm:pt>
    <dgm:pt modelId="{01323BB8-9B12-4B54-AE9F-22C52A85A0DD}" type="pres">
      <dgm:prSet presAssocID="{669828B0-E5B0-416E-92D2-75C4BCC24159}" presName="transSpace" presStyleCnt="0"/>
      <dgm:spPr/>
    </dgm:pt>
    <dgm:pt modelId="{F541B7DE-88B1-47BC-BA15-DD0F465272A3}" type="pres">
      <dgm:prSet presAssocID="{2FA37652-641C-4D8F-92F1-B6B956CA1FF4}" presName="posSpace" presStyleCnt="0"/>
      <dgm:spPr/>
    </dgm:pt>
    <dgm:pt modelId="{5035EC95-4044-4B2C-93CB-7924C7B63636}" type="pres">
      <dgm:prSet presAssocID="{2FA37652-641C-4D8F-92F1-B6B956CA1FF4}" presName="vertFlow" presStyleCnt="0"/>
      <dgm:spPr/>
    </dgm:pt>
    <dgm:pt modelId="{0F1018AF-131C-4100-B0A1-38D88B4F67FE}" type="pres">
      <dgm:prSet presAssocID="{2FA37652-641C-4D8F-92F1-B6B956CA1FF4}" presName="topSpace" presStyleCnt="0"/>
      <dgm:spPr/>
    </dgm:pt>
    <dgm:pt modelId="{E09A62C3-5471-4CB1-8756-3FDDE55DFD73}" type="pres">
      <dgm:prSet presAssocID="{2FA37652-641C-4D8F-92F1-B6B956CA1FF4}" presName="firstComp" presStyleCnt="0"/>
      <dgm:spPr/>
    </dgm:pt>
    <dgm:pt modelId="{D79C905A-0EEF-4FD4-94F6-A6DF75B6F530}" type="pres">
      <dgm:prSet presAssocID="{2FA37652-641C-4D8F-92F1-B6B956CA1FF4}" presName="firstChild" presStyleLbl="bgAccFollowNode1" presStyleIdx="2" presStyleCnt="4"/>
      <dgm:spPr/>
      <dgm:t>
        <a:bodyPr/>
        <a:lstStyle/>
        <a:p>
          <a:endParaRPr lang="en-US"/>
        </a:p>
      </dgm:t>
    </dgm:pt>
    <dgm:pt modelId="{C540BE4A-3FF4-4E2C-96B0-CEE6F1F750D1}" type="pres">
      <dgm:prSet presAssocID="{2FA37652-641C-4D8F-92F1-B6B956CA1FF4}" presName="firstChildTx" presStyleLbl="bgAccFollowNode1" presStyleIdx="2" presStyleCnt="4">
        <dgm:presLayoutVars>
          <dgm:bulletEnabled val="1"/>
        </dgm:presLayoutVars>
      </dgm:prSet>
      <dgm:spPr/>
      <dgm:t>
        <a:bodyPr/>
        <a:lstStyle/>
        <a:p>
          <a:endParaRPr lang="en-US"/>
        </a:p>
      </dgm:t>
    </dgm:pt>
    <dgm:pt modelId="{816816A0-BAE6-4903-B934-BAB54BBE5390}" type="pres">
      <dgm:prSet presAssocID="{45728863-BB81-47EE-B884-CB220D1D8E8B}" presName="comp" presStyleCnt="0"/>
      <dgm:spPr/>
    </dgm:pt>
    <dgm:pt modelId="{759828B5-E326-4614-8DE5-6742E8B32D6D}" type="pres">
      <dgm:prSet presAssocID="{45728863-BB81-47EE-B884-CB220D1D8E8B}" presName="child" presStyleLbl="bgAccFollowNode1" presStyleIdx="3" presStyleCnt="4"/>
      <dgm:spPr/>
      <dgm:t>
        <a:bodyPr/>
        <a:lstStyle/>
        <a:p>
          <a:endParaRPr lang="en-US"/>
        </a:p>
      </dgm:t>
    </dgm:pt>
    <dgm:pt modelId="{9B5B58C8-F1D4-44BF-978C-943280C1FB8A}" type="pres">
      <dgm:prSet presAssocID="{45728863-BB81-47EE-B884-CB220D1D8E8B}" presName="childTx" presStyleLbl="bgAccFollowNode1" presStyleIdx="3" presStyleCnt="4">
        <dgm:presLayoutVars>
          <dgm:bulletEnabled val="1"/>
        </dgm:presLayoutVars>
      </dgm:prSet>
      <dgm:spPr/>
      <dgm:t>
        <a:bodyPr/>
        <a:lstStyle/>
        <a:p>
          <a:endParaRPr lang="en-US"/>
        </a:p>
      </dgm:t>
    </dgm:pt>
    <dgm:pt modelId="{1D666713-6503-4262-848A-05F5B0C8FC44}" type="pres">
      <dgm:prSet presAssocID="{2FA37652-641C-4D8F-92F1-B6B956CA1FF4}" presName="negSpace" presStyleCnt="0"/>
      <dgm:spPr/>
    </dgm:pt>
    <dgm:pt modelId="{B59EE5E1-87A3-4039-BEF1-3E04B79E99BD}" type="pres">
      <dgm:prSet presAssocID="{2FA37652-641C-4D8F-92F1-B6B956CA1FF4}" presName="circle" presStyleLbl="node1" presStyleIdx="1" presStyleCnt="2"/>
      <dgm:spPr/>
      <dgm:t>
        <a:bodyPr/>
        <a:lstStyle/>
        <a:p>
          <a:endParaRPr lang="en-US"/>
        </a:p>
      </dgm:t>
    </dgm:pt>
  </dgm:ptLst>
  <dgm:cxnLst>
    <dgm:cxn modelId="{43FFD030-267F-43C8-BF48-A2094A9488E9}" srcId="{26C15682-E51E-41E7-8299-9BCD82C085FE}" destId="{3DDF2954-BCE5-4CA8-977A-CEF6BD3937B1}" srcOrd="0" destOrd="0" parTransId="{F4B4F91B-30B2-4483-B6B5-838E2F30B80C}" sibTransId="{669828B0-E5B0-416E-92D2-75C4BCC24159}"/>
    <dgm:cxn modelId="{BD7417EC-431B-498C-AF1B-9DB28BBBCB00}" type="presOf" srcId="{29B28239-9F39-4681-B272-56A0BB19B512}" destId="{EEDADD26-B87E-4AD5-9C31-F8E58E0A3FA2}" srcOrd="0" destOrd="0" presId="urn:microsoft.com/office/officeart/2005/8/layout/hList9"/>
    <dgm:cxn modelId="{DF772EC0-F825-4541-8397-439F4F00164B}" type="presOf" srcId="{2FA37652-641C-4D8F-92F1-B6B956CA1FF4}" destId="{B59EE5E1-87A3-4039-BEF1-3E04B79E99BD}" srcOrd="0" destOrd="0" presId="urn:microsoft.com/office/officeart/2005/8/layout/hList9"/>
    <dgm:cxn modelId="{0B160E4B-DF38-4737-B107-41D4D980193D}" srcId="{26C15682-E51E-41E7-8299-9BCD82C085FE}" destId="{2FA37652-641C-4D8F-92F1-B6B956CA1FF4}" srcOrd="1" destOrd="0" parTransId="{3F86411D-4249-4D66-AA59-930EFC7C7B12}" sibTransId="{F804A316-636B-45C3-9A26-DFAB2E00755C}"/>
    <dgm:cxn modelId="{43718486-3E06-4358-AE18-0A1C95418567}" type="presOf" srcId="{985C2BD2-BAEB-4C11-A652-D66FA72F8582}" destId="{71E5A9A5-7AE8-4617-BA10-04E729A1A2B4}" srcOrd="0" destOrd="0" presId="urn:microsoft.com/office/officeart/2005/8/layout/hList9"/>
    <dgm:cxn modelId="{96FADF16-0A70-41AF-86E0-3D6861B95BE0}" srcId="{2FA37652-641C-4D8F-92F1-B6B956CA1FF4}" destId="{45728863-BB81-47EE-B884-CB220D1D8E8B}" srcOrd="1" destOrd="0" parTransId="{5874E697-27EC-444C-9E54-9F8E8C603E4F}" sibTransId="{1CAE8BFD-FC69-442E-87CE-FFDC76C021D5}"/>
    <dgm:cxn modelId="{95E6F727-89DF-42CB-BA5E-640045B16C7A}" srcId="{2FA37652-641C-4D8F-92F1-B6B956CA1FF4}" destId="{A4A614F7-57C0-452A-8C1F-5AD44DA76A04}" srcOrd="0" destOrd="0" parTransId="{BE409DDB-9AF9-48FC-8620-A6F73198D23A}" sibTransId="{D34D2DEC-314E-4241-BEBB-DAD9C90054F6}"/>
    <dgm:cxn modelId="{E5889311-4AD3-4440-9B17-5A101B946F78}" type="presOf" srcId="{45728863-BB81-47EE-B884-CB220D1D8E8B}" destId="{759828B5-E326-4614-8DE5-6742E8B32D6D}" srcOrd="0" destOrd="0" presId="urn:microsoft.com/office/officeart/2005/8/layout/hList9"/>
    <dgm:cxn modelId="{E27CBE62-20CF-4A5D-834A-93C3F20C458B}" type="presOf" srcId="{3DDF2954-BCE5-4CA8-977A-CEF6BD3937B1}" destId="{A34A2802-7ADE-4CDF-B3DB-2C1DA73DA2B2}" srcOrd="0" destOrd="0" presId="urn:microsoft.com/office/officeart/2005/8/layout/hList9"/>
    <dgm:cxn modelId="{DFFB35B0-E9F3-46EF-8BF0-2DB78937E84F}" type="presOf" srcId="{45728863-BB81-47EE-B884-CB220D1D8E8B}" destId="{9B5B58C8-F1D4-44BF-978C-943280C1FB8A}" srcOrd="1" destOrd="0" presId="urn:microsoft.com/office/officeart/2005/8/layout/hList9"/>
    <dgm:cxn modelId="{2221EC30-7225-4A96-8BC3-C97D7139AE64}" type="presOf" srcId="{26C15682-E51E-41E7-8299-9BCD82C085FE}" destId="{B3651342-0B31-461C-94F2-8DF56203CD11}" srcOrd="0" destOrd="0" presId="urn:microsoft.com/office/officeart/2005/8/layout/hList9"/>
    <dgm:cxn modelId="{349D754B-7895-4715-830A-3CF15F48871F}" type="presOf" srcId="{29B28239-9F39-4681-B272-56A0BB19B512}" destId="{AA86DA67-E6B1-4007-8505-868E8161C110}" srcOrd="1" destOrd="0" presId="urn:microsoft.com/office/officeart/2005/8/layout/hList9"/>
    <dgm:cxn modelId="{04A26CBB-B351-40A8-8B8D-75B0DB31C840}" srcId="{3DDF2954-BCE5-4CA8-977A-CEF6BD3937B1}" destId="{985C2BD2-BAEB-4C11-A652-D66FA72F8582}" srcOrd="1" destOrd="0" parTransId="{9D6757C8-3A27-4271-95D5-45E0EFB1BCD9}" sibTransId="{37BA78B9-D2A3-4078-8AF9-B5A2AE90FF52}"/>
    <dgm:cxn modelId="{429D4E58-3DF0-4CA8-B333-B3ABD73EB424}" type="presOf" srcId="{A4A614F7-57C0-452A-8C1F-5AD44DA76A04}" destId="{C540BE4A-3FF4-4E2C-96B0-CEE6F1F750D1}" srcOrd="1" destOrd="0" presId="urn:microsoft.com/office/officeart/2005/8/layout/hList9"/>
    <dgm:cxn modelId="{BE988A37-B845-427D-9F7D-6F7F679ECAC8}" srcId="{3DDF2954-BCE5-4CA8-977A-CEF6BD3937B1}" destId="{29B28239-9F39-4681-B272-56A0BB19B512}" srcOrd="0" destOrd="0" parTransId="{C23022D6-ABC8-4293-B94A-96FD06D1B2A4}" sibTransId="{621582FA-2DC4-4761-AABF-1BF3F0775FBA}"/>
    <dgm:cxn modelId="{3750052E-CB74-49FE-90FA-151B58050A09}" type="presOf" srcId="{A4A614F7-57C0-452A-8C1F-5AD44DA76A04}" destId="{D79C905A-0EEF-4FD4-94F6-A6DF75B6F530}" srcOrd="0" destOrd="0" presId="urn:microsoft.com/office/officeart/2005/8/layout/hList9"/>
    <dgm:cxn modelId="{493FF622-6A00-4DA8-9204-1A149C1C9AFF}" type="presOf" srcId="{985C2BD2-BAEB-4C11-A652-D66FA72F8582}" destId="{EDEEDDFC-5E91-4A8F-A928-8A876E711529}" srcOrd="1" destOrd="0" presId="urn:microsoft.com/office/officeart/2005/8/layout/hList9"/>
    <dgm:cxn modelId="{CC8B173D-9E27-43BF-A830-58812675A375}" type="presParOf" srcId="{B3651342-0B31-461C-94F2-8DF56203CD11}" destId="{A942646A-A2D7-40DA-9A23-150D5B1BC57F}" srcOrd="0" destOrd="0" presId="urn:microsoft.com/office/officeart/2005/8/layout/hList9"/>
    <dgm:cxn modelId="{2777365B-D90C-4BAC-BE23-B334A3C8F768}" type="presParOf" srcId="{B3651342-0B31-461C-94F2-8DF56203CD11}" destId="{A6179E3A-3CA1-40DE-867A-CF1ACFF2B89F}" srcOrd="1" destOrd="0" presId="urn:microsoft.com/office/officeart/2005/8/layout/hList9"/>
    <dgm:cxn modelId="{91A67AF4-AFEB-4E28-9123-D0E10FDCE1AD}" type="presParOf" srcId="{A6179E3A-3CA1-40DE-867A-CF1ACFF2B89F}" destId="{4160D5E2-969A-442D-9E33-BB98676D49E0}" srcOrd="0" destOrd="0" presId="urn:microsoft.com/office/officeart/2005/8/layout/hList9"/>
    <dgm:cxn modelId="{AC83DE0B-C9A2-4994-B1E9-5D1A9FDAFF3E}" type="presParOf" srcId="{A6179E3A-3CA1-40DE-867A-CF1ACFF2B89F}" destId="{B5C1C9B9-D099-4E25-998E-2FE4E3B66C9E}" srcOrd="1" destOrd="0" presId="urn:microsoft.com/office/officeart/2005/8/layout/hList9"/>
    <dgm:cxn modelId="{0D7A19B7-1099-4A4D-8D8A-EB53DE2F7CA4}" type="presParOf" srcId="{B5C1C9B9-D099-4E25-998E-2FE4E3B66C9E}" destId="{EEDADD26-B87E-4AD5-9C31-F8E58E0A3FA2}" srcOrd="0" destOrd="0" presId="urn:microsoft.com/office/officeart/2005/8/layout/hList9"/>
    <dgm:cxn modelId="{81869DBA-906D-4B1C-9E5F-C8BAB943FFEF}" type="presParOf" srcId="{B5C1C9B9-D099-4E25-998E-2FE4E3B66C9E}" destId="{AA86DA67-E6B1-4007-8505-868E8161C110}" srcOrd="1" destOrd="0" presId="urn:microsoft.com/office/officeart/2005/8/layout/hList9"/>
    <dgm:cxn modelId="{A770988E-2CDC-4315-B22E-50D3A882B61F}" type="presParOf" srcId="{A6179E3A-3CA1-40DE-867A-CF1ACFF2B89F}" destId="{AB59AE4E-7715-4124-A107-22B2ADE06CE3}" srcOrd="2" destOrd="0" presId="urn:microsoft.com/office/officeart/2005/8/layout/hList9"/>
    <dgm:cxn modelId="{4A1B74CF-1111-42CE-BACC-280986DA2712}" type="presParOf" srcId="{AB59AE4E-7715-4124-A107-22B2ADE06CE3}" destId="{71E5A9A5-7AE8-4617-BA10-04E729A1A2B4}" srcOrd="0" destOrd="0" presId="urn:microsoft.com/office/officeart/2005/8/layout/hList9"/>
    <dgm:cxn modelId="{B9F6F482-C719-4C50-9247-9221A399FAD5}" type="presParOf" srcId="{AB59AE4E-7715-4124-A107-22B2ADE06CE3}" destId="{EDEEDDFC-5E91-4A8F-A928-8A876E711529}" srcOrd="1" destOrd="0" presId="urn:microsoft.com/office/officeart/2005/8/layout/hList9"/>
    <dgm:cxn modelId="{C7FE44E4-F061-487F-B912-B8FD59EEEC6B}" type="presParOf" srcId="{B3651342-0B31-461C-94F2-8DF56203CD11}" destId="{78250DD1-70C1-4653-B01D-0C5A175E311F}" srcOrd="2" destOrd="0" presId="urn:microsoft.com/office/officeart/2005/8/layout/hList9"/>
    <dgm:cxn modelId="{6893485E-2EE3-420D-AFE5-B7816A8D87B8}" type="presParOf" srcId="{B3651342-0B31-461C-94F2-8DF56203CD11}" destId="{A34A2802-7ADE-4CDF-B3DB-2C1DA73DA2B2}" srcOrd="3" destOrd="0" presId="urn:microsoft.com/office/officeart/2005/8/layout/hList9"/>
    <dgm:cxn modelId="{2E3AD9B0-1938-4FEC-A414-96A1BF996D3B}" type="presParOf" srcId="{B3651342-0B31-461C-94F2-8DF56203CD11}" destId="{01323BB8-9B12-4B54-AE9F-22C52A85A0DD}" srcOrd="4" destOrd="0" presId="urn:microsoft.com/office/officeart/2005/8/layout/hList9"/>
    <dgm:cxn modelId="{07028E24-E9E3-4119-A259-0AE4F39BAC66}" type="presParOf" srcId="{B3651342-0B31-461C-94F2-8DF56203CD11}" destId="{F541B7DE-88B1-47BC-BA15-DD0F465272A3}" srcOrd="5" destOrd="0" presId="urn:microsoft.com/office/officeart/2005/8/layout/hList9"/>
    <dgm:cxn modelId="{51800387-590C-471A-AB64-9987A122A875}" type="presParOf" srcId="{B3651342-0B31-461C-94F2-8DF56203CD11}" destId="{5035EC95-4044-4B2C-93CB-7924C7B63636}" srcOrd="6" destOrd="0" presId="urn:microsoft.com/office/officeart/2005/8/layout/hList9"/>
    <dgm:cxn modelId="{357E12D5-88A9-4A9B-A510-751275C506CF}" type="presParOf" srcId="{5035EC95-4044-4B2C-93CB-7924C7B63636}" destId="{0F1018AF-131C-4100-B0A1-38D88B4F67FE}" srcOrd="0" destOrd="0" presId="urn:microsoft.com/office/officeart/2005/8/layout/hList9"/>
    <dgm:cxn modelId="{D77F3FD1-D4E5-49C6-BB67-B266D61AF050}" type="presParOf" srcId="{5035EC95-4044-4B2C-93CB-7924C7B63636}" destId="{E09A62C3-5471-4CB1-8756-3FDDE55DFD73}" srcOrd="1" destOrd="0" presId="urn:microsoft.com/office/officeart/2005/8/layout/hList9"/>
    <dgm:cxn modelId="{5B119666-AF96-419C-8449-86F92BA7F8D1}" type="presParOf" srcId="{E09A62C3-5471-4CB1-8756-3FDDE55DFD73}" destId="{D79C905A-0EEF-4FD4-94F6-A6DF75B6F530}" srcOrd="0" destOrd="0" presId="urn:microsoft.com/office/officeart/2005/8/layout/hList9"/>
    <dgm:cxn modelId="{8DE15439-329B-4BD0-8EFA-B340D7F369C2}" type="presParOf" srcId="{E09A62C3-5471-4CB1-8756-3FDDE55DFD73}" destId="{C540BE4A-3FF4-4E2C-96B0-CEE6F1F750D1}" srcOrd="1" destOrd="0" presId="urn:microsoft.com/office/officeart/2005/8/layout/hList9"/>
    <dgm:cxn modelId="{691F9EB2-C316-4D3C-AACF-525BB9A5B531}" type="presParOf" srcId="{5035EC95-4044-4B2C-93CB-7924C7B63636}" destId="{816816A0-BAE6-4903-B934-BAB54BBE5390}" srcOrd="2" destOrd="0" presId="urn:microsoft.com/office/officeart/2005/8/layout/hList9"/>
    <dgm:cxn modelId="{7611444C-64E6-4209-8078-C2726C35E101}" type="presParOf" srcId="{816816A0-BAE6-4903-B934-BAB54BBE5390}" destId="{759828B5-E326-4614-8DE5-6742E8B32D6D}" srcOrd="0" destOrd="0" presId="urn:microsoft.com/office/officeart/2005/8/layout/hList9"/>
    <dgm:cxn modelId="{232B594F-A591-4752-98EE-F623F6DDB09E}" type="presParOf" srcId="{816816A0-BAE6-4903-B934-BAB54BBE5390}" destId="{9B5B58C8-F1D4-44BF-978C-943280C1FB8A}" srcOrd="1" destOrd="0" presId="urn:microsoft.com/office/officeart/2005/8/layout/hList9"/>
    <dgm:cxn modelId="{28A6C21E-342A-425C-BA75-D3B008997A9C}" type="presParOf" srcId="{B3651342-0B31-461C-94F2-8DF56203CD11}" destId="{1D666713-6503-4262-848A-05F5B0C8FC44}" srcOrd="7" destOrd="0" presId="urn:microsoft.com/office/officeart/2005/8/layout/hList9"/>
    <dgm:cxn modelId="{049A1F7C-CFBA-4628-9BC1-2370C95EA061}" type="presParOf" srcId="{B3651342-0B31-461C-94F2-8DF56203CD11}" destId="{B59EE5E1-87A3-4039-BEF1-3E04B79E99BD}"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9348A-876B-4757-88A6-4BE681B186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C7BA3F9-9F3D-43B2-8893-E1BD665983B9}">
      <dgm:prSet phldrT="[Text]" custT="1"/>
      <dgm:spPr>
        <a:solidFill>
          <a:srgbClr val="C00000"/>
        </a:solidFill>
      </dgm:spPr>
      <dgm:t>
        <a:bodyPr/>
        <a:lstStyle/>
        <a:p>
          <a:r>
            <a:rPr lang="en-US" sz="2000" dirty="0" smtClean="0"/>
            <a:t>Water Quality Standards</a:t>
          </a:r>
          <a:endParaRPr lang="en-US" sz="2000" dirty="0"/>
        </a:p>
      </dgm:t>
    </dgm:pt>
    <dgm:pt modelId="{93ABEEB8-A0F6-40D8-9EFC-10BA774BF49B}" type="parTrans" cxnId="{A0C83A17-715C-4F1F-AA36-8DF67333792D}">
      <dgm:prSet/>
      <dgm:spPr/>
      <dgm:t>
        <a:bodyPr/>
        <a:lstStyle/>
        <a:p>
          <a:endParaRPr lang="en-US"/>
        </a:p>
      </dgm:t>
    </dgm:pt>
    <dgm:pt modelId="{3821B681-D85B-435A-AA6F-DFFA4016AE1E}" type="sibTrans" cxnId="{A0C83A17-715C-4F1F-AA36-8DF67333792D}">
      <dgm:prSet/>
      <dgm:spPr/>
      <dgm:t>
        <a:bodyPr/>
        <a:lstStyle/>
        <a:p>
          <a:endParaRPr lang="en-US"/>
        </a:p>
      </dgm:t>
    </dgm:pt>
    <dgm:pt modelId="{69DD1A22-5AC3-4FA6-BFB7-777294C97CAF}">
      <dgm:prSet phldrT="[Text]" custT="1"/>
      <dgm:spPr>
        <a:solidFill>
          <a:srgbClr val="3333FF"/>
        </a:solidFill>
      </dgm:spPr>
      <dgm:t>
        <a:bodyPr/>
        <a:lstStyle/>
        <a:p>
          <a:r>
            <a:rPr lang="en-US" sz="2000" dirty="0" smtClean="0"/>
            <a:t>Establish Source Controls           (point source and NPS)</a:t>
          </a:r>
        </a:p>
      </dgm:t>
    </dgm:pt>
    <dgm:pt modelId="{A3C0C8A1-489C-4DE2-AC3C-442582B38B96}" type="parTrans" cxnId="{28DCFB5E-D696-4429-B6C8-81877AC4D632}">
      <dgm:prSet/>
      <dgm:spPr/>
      <dgm:t>
        <a:bodyPr/>
        <a:lstStyle/>
        <a:p>
          <a:endParaRPr lang="en-US"/>
        </a:p>
      </dgm:t>
    </dgm:pt>
    <dgm:pt modelId="{9F852220-8789-412D-B938-C247772F20C6}" type="sibTrans" cxnId="{28DCFB5E-D696-4429-B6C8-81877AC4D632}">
      <dgm:prSet/>
      <dgm:spPr/>
      <dgm:t>
        <a:bodyPr/>
        <a:lstStyle/>
        <a:p>
          <a:endParaRPr lang="en-US"/>
        </a:p>
      </dgm:t>
    </dgm:pt>
    <dgm:pt modelId="{E30A895C-E659-4399-AD78-DFE063A4DB68}">
      <dgm:prSet phldrT="[Text]" custT="1"/>
      <dgm:spPr>
        <a:solidFill>
          <a:srgbClr val="299497"/>
        </a:solidFill>
      </dgm:spPr>
      <dgm:t>
        <a:bodyPr/>
        <a:lstStyle/>
        <a:p>
          <a:r>
            <a:rPr lang="en-US" sz="2000" dirty="0" smtClean="0"/>
            <a:t>Implement and Monitor</a:t>
          </a:r>
          <a:endParaRPr lang="en-US" sz="2000" dirty="0"/>
        </a:p>
      </dgm:t>
    </dgm:pt>
    <dgm:pt modelId="{BCA150E8-A84F-4209-BCD2-9E5A60BEC09B}" type="parTrans" cxnId="{56624FA5-085E-4EE2-AE06-B60ED8E7C91A}">
      <dgm:prSet/>
      <dgm:spPr/>
      <dgm:t>
        <a:bodyPr/>
        <a:lstStyle/>
        <a:p>
          <a:endParaRPr lang="en-US"/>
        </a:p>
      </dgm:t>
    </dgm:pt>
    <dgm:pt modelId="{D298E9A2-80D1-41E8-BECF-3F68DEEA8CD9}" type="sibTrans" cxnId="{56624FA5-085E-4EE2-AE06-B60ED8E7C91A}">
      <dgm:prSet/>
      <dgm:spPr/>
      <dgm:t>
        <a:bodyPr/>
        <a:lstStyle/>
        <a:p>
          <a:endParaRPr lang="en-US"/>
        </a:p>
      </dgm:t>
    </dgm:pt>
    <dgm:pt modelId="{D7F2B51A-C974-4B7F-A4D0-C14E7B059646}">
      <dgm:prSet phldrT="[Text]" custT="1"/>
      <dgm:spPr>
        <a:solidFill>
          <a:srgbClr val="9933FF"/>
        </a:solidFill>
      </dgm:spPr>
      <dgm:t>
        <a:bodyPr/>
        <a:lstStyle/>
        <a:p>
          <a:r>
            <a:rPr lang="en-US" sz="2000" dirty="0" smtClean="0"/>
            <a:t>Evaluate and Identify Impaired Waters</a:t>
          </a:r>
        </a:p>
        <a:p>
          <a:r>
            <a:rPr lang="en-US" sz="2000" dirty="0" smtClean="0"/>
            <a:t>(303d List)</a:t>
          </a:r>
          <a:endParaRPr lang="en-US" sz="2000" dirty="0"/>
        </a:p>
      </dgm:t>
    </dgm:pt>
    <dgm:pt modelId="{57E83694-6FED-4D9C-AB40-E9209083D954}" type="parTrans" cxnId="{F64B0149-837D-4F5C-AA40-4C9563E97530}">
      <dgm:prSet/>
      <dgm:spPr/>
      <dgm:t>
        <a:bodyPr/>
        <a:lstStyle/>
        <a:p>
          <a:endParaRPr lang="en-US"/>
        </a:p>
      </dgm:t>
    </dgm:pt>
    <dgm:pt modelId="{7B273D11-32C3-45ED-9AE7-E30D9521EACE}" type="sibTrans" cxnId="{F64B0149-837D-4F5C-AA40-4C9563E97530}">
      <dgm:prSet/>
      <dgm:spPr/>
      <dgm:t>
        <a:bodyPr/>
        <a:lstStyle/>
        <a:p>
          <a:endParaRPr lang="en-US"/>
        </a:p>
      </dgm:t>
    </dgm:pt>
    <dgm:pt modelId="{D0D13DAD-6E42-44F7-BADA-2E81A93CB1BF}">
      <dgm:prSet phldrT="[Text]" custT="1"/>
      <dgm:spPr>
        <a:solidFill>
          <a:srgbClr val="339933"/>
        </a:solidFill>
      </dgm:spPr>
      <dgm:t>
        <a:bodyPr/>
        <a:lstStyle/>
        <a:p>
          <a:r>
            <a:rPr lang="en-US" sz="2000" dirty="0" smtClean="0"/>
            <a:t>Additional Measures and Control</a:t>
          </a:r>
        </a:p>
        <a:p>
          <a:r>
            <a:rPr lang="en-US" sz="2000" dirty="0" smtClean="0"/>
            <a:t>(TMDLs, WLAs, LAs)</a:t>
          </a:r>
          <a:endParaRPr lang="en-US" sz="2000" dirty="0"/>
        </a:p>
      </dgm:t>
    </dgm:pt>
    <dgm:pt modelId="{DB5129D7-0528-4C77-8666-E7DF3B57B7D3}" type="parTrans" cxnId="{CEB70AF3-EDB2-408A-8A27-4C0ABDB9C34D}">
      <dgm:prSet/>
      <dgm:spPr/>
      <dgm:t>
        <a:bodyPr/>
        <a:lstStyle/>
        <a:p>
          <a:endParaRPr lang="en-US"/>
        </a:p>
      </dgm:t>
    </dgm:pt>
    <dgm:pt modelId="{50173D8B-592E-462F-9464-4EDDCDA1E7C4}" type="sibTrans" cxnId="{CEB70AF3-EDB2-408A-8A27-4C0ABDB9C34D}">
      <dgm:prSet/>
      <dgm:spPr/>
      <dgm:t>
        <a:bodyPr/>
        <a:lstStyle/>
        <a:p>
          <a:endParaRPr lang="en-US"/>
        </a:p>
      </dgm:t>
    </dgm:pt>
    <dgm:pt modelId="{AB8F83BE-D58E-4F68-B873-3051B5A6DC7A}" type="pres">
      <dgm:prSet presAssocID="{AC19348A-876B-4757-88A6-4BE681B18627}" presName="cycle" presStyleCnt="0">
        <dgm:presLayoutVars>
          <dgm:dir/>
          <dgm:resizeHandles val="exact"/>
        </dgm:presLayoutVars>
      </dgm:prSet>
      <dgm:spPr/>
      <dgm:t>
        <a:bodyPr/>
        <a:lstStyle/>
        <a:p>
          <a:endParaRPr lang="en-US"/>
        </a:p>
      </dgm:t>
    </dgm:pt>
    <dgm:pt modelId="{0CEF1EE4-5082-4B7D-85CD-4F5B955EB0AA}" type="pres">
      <dgm:prSet presAssocID="{EC7BA3F9-9F3D-43B2-8893-E1BD665983B9}" presName="node" presStyleLbl="node1" presStyleIdx="0" presStyleCnt="5" custScaleX="115867">
        <dgm:presLayoutVars>
          <dgm:bulletEnabled val="1"/>
        </dgm:presLayoutVars>
      </dgm:prSet>
      <dgm:spPr/>
      <dgm:t>
        <a:bodyPr/>
        <a:lstStyle/>
        <a:p>
          <a:endParaRPr lang="en-US"/>
        </a:p>
      </dgm:t>
    </dgm:pt>
    <dgm:pt modelId="{5FA25D7F-9471-4887-B397-2456E572F2C9}" type="pres">
      <dgm:prSet presAssocID="{EC7BA3F9-9F3D-43B2-8893-E1BD665983B9}" presName="spNode" presStyleCnt="0"/>
      <dgm:spPr/>
      <dgm:t>
        <a:bodyPr/>
        <a:lstStyle/>
        <a:p>
          <a:endParaRPr lang="en-US"/>
        </a:p>
      </dgm:t>
    </dgm:pt>
    <dgm:pt modelId="{69AC207C-28F0-4E16-9B2A-EAED05487CBF}" type="pres">
      <dgm:prSet presAssocID="{3821B681-D85B-435A-AA6F-DFFA4016AE1E}" presName="sibTrans" presStyleLbl="sibTrans1D1" presStyleIdx="0" presStyleCnt="5"/>
      <dgm:spPr/>
      <dgm:t>
        <a:bodyPr/>
        <a:lstStyle/>
        <a:p>
          <a:endParaRPr lang="en-US"/>
        </a:p>
      </dgm:t>
    </dgm:pt>
    <dgm:pt modelId="{2121EDA8-21F8-4577-AF98-79DAF30E910E}" type="pres">
      <dgm:prSet presAssocID="{69DD1A22-5AC3-4FA6-BFB7-777294C97CAF}" presName="node" presStyleLbl="node1" presStyleIdx="1" presStyleCnt="5" custScaleX="133546" custScaleY="159996" custRadScaleRad="101657" custRadScaleInc="1485">
        <dgm:presLayoutVars>
          <dgm:bulletEnabled val="1"/>
        </dgm:presLayoutVars>
      </dgm:prSet>
      <dgm:spPr/>
      <dgm:t>
        <a:bodyPr/>
        <a:lstStyle/>
        <a:p>
          <a:endParaRPr lang="en-US"/>
        </a:p>
      </dgm:t>
    </dgm:pt>
    <dgm:pt modelId="{D1FCF970-83E4-4A82-9513-92A1784F1E32}" type="pres">
      <dgm:prSet presAssocID="{69DD1A22-5AC3-4FA6-BFB7-777294C97CAF}" presName="spNode" presStyleCnt="0"/>
      <dgm:spPr/>
      <dgm:t>
        <a:bodyPr/>
        <a:lstStyle/>
        <a:p>
          <a:endParaRPr lang="en-US"/>
        </a:p>
      </dgm:t>
    </dgm:pt>
    <dgm:pt modelId="{91835F2C-44B2-4773-BB42-E0B6F3C21F98}" type="pres">
      <dgm:prSet presAssocID="{9F852220-8789-412D-B938-C247772F20C6}" presName="sibTrans" presStyleLbl="sibTrans1D1" presStyleIdx="1" presStyleCnt="5"/>
      <dgm:spPr/>
      <dgm:t>
        <a:bodyPr/>
        <a:lstStyle/>
        <a:p>
          <a:endParaRPr lang="en-US"/>
        </a:p>
      </dgm:t>
    </dgm:pt>
    <dgm:pt modelId="{0FA8E1E1-5240-47CE-B55A-85F33EE815FB}" type="pres">
      <dgm:prSet presAssocID="{E30A895C-E659-4399-AD78-DFE063A4DB68}" presName="node" presStyleLbl="node1" presStyleIdx="2" presStyleCnt="5" custScaleX="135433" custScaleY="134380" custRadScaleRad="113469" custRadScaleInc="-27526">
        <dgm:presLayoutVars>
          <dgm:bulletEnabled val="1"/>
        </dgm:presLayoutVars>
      </dgm:prSet>
      <dgm:spPr/>
      <dgm:t>
        <a:bodyPr/>
        <a:lstStyle/>
        <a:p>
          <a:endParaRPr lang="en-US"/>
        </a:p>
      </dgm:t>
    </dgm:pt>
    <dgm:pt modelId="{EEE76365-6659-4BDD-933C-180ABE9E5E6B}" type="pres">
      <dgm:prSet presAssocID="{E30A895C-E659-4399-AD78-DFE063A4DB68}" presName="spNode" presStyleCnt="0"/>
      <dgm:spPr/>
      <dgm:t>
        <a:bodyPr/>
        <a:lstStyle/>
        <a:p>
          <a:endParaRPr lang="en-US"/>
        </a:p>
      </dgm:t>
    </dgm:pt>
    <dgm:pt modelId="{658AD99A-C02A-4499-B8EA-BDE8FDBD4582}" type="pres">
      <dgm:prSet presAssocID="{D298E9A2-80D1-41E8-BECF-3F68DEEA8CD9}" presName="sibTrans" presStyleLbl="sibTrans1D1" presStyleIdx="2" presStyleCnt="5"/>
      <dgm:spPr/>
      <dgm:t>
        <a:bodyPr/>
        <a:lstStyle/>
        <a:p>
          <a:endParaRPr lang="en-US"/>
        </a:p>
      </dgm:t>
    </dgm:pt>
    <dgm:pt modelId="{B2D5BC0F-94C0-47A2-8D69-D3B49A430C79}" type="pres">
      <dgm:prSet presAssocID="{D7F2B51A-C974-4B7F-A4D0-C14E7B059646}" presName="node" presStyleLbl="node1" presStyleIdx="3" presStyleCnt="5" custScaleX="135433" custScaleY="127719" custRadScaleRad="105971" custRadScaleInc="8297">
        <dgm:presLayoutVars>
          <dgm:bulletEnabled val="1"/>
        </dgm:presLayoutVars>
      </dgm:prSet>
      <dgm:spPr/>
      <dgm:t>
        <a:bodyPr/>
        <a:lstStyle/>
        <a:p>
          <a:endParaRPr lang="en-US"/>
        </a:p>
      </dgm:t>
    </dgm:pt>
    <dgm:pt modelId="{BA4081C9-D4D7-47AD-8D62-B3A03A4158DB}" type="pres">
      <dgm:prSet presAssocID="{D7F2B51A-C974-4B7F-A4D0-C14E7B059646}" presName="spNode" presStyleCnt="0"/>
      <dgm:spPr/>
      <dgm:t>
        <a:bodyPr/>
        <a:lstStyle/>
        <a:p>
          <a:endParaRPr lang="en-US"/>
        </a:p>
      </dgm:t>
    </dgm:pt>
    <dgm:pt modelId="{D9537321-BB70-4A62-B433-AF283C2DE121}" type="pres">
      <dgm:prSet presAssocID="{7B273D11-32C3-45ED-9AE7-E30D9521EACE}" presName="sibTrans" presStyleLbl="sibTrans1D1" presStyleIdx="3" presStyleCnt="5"/>
      <dgm:spPr/>
      <dgm:t>
        <a:bodyPr/>
        <a:lstStyle/>
        <a:p>
          <a:endParaRPr lang="en-US"/>
        </a:p>
      </dgm:t>
    </dgm:pt>
    <dgm:pt modelId="{3AD29F8F-6382-4BF4-B940-06DE82CFC6FA}" type="pres">
      <dgm:prSet presAssocID="{D0D13DAD-6E42-44F7-BADA-2E81A93CB1BF}" presName="node" presStyleLbl="node1" presStyleIdx="4" presStyleCnt="5" custScaleX="140441" custScaleY="157026">
        <dgm:presLayoutVars>
          <dgm:bulletEnabled val="1"/>
        </dgm:presLayoutVars>
      </dgm:prSet>
      <dgm:spPr/>
      <dgm:t>
        <a:bodyPr/>
        <a:lstStyle/>
        <a:p>
          <a:endParaRPr lang="en-US"/>
        </a:p>
      </dgm:t>
    </dgm:pt>
    <dgm:pt modelId="{905FB1A9-D7E4-4557-9D58-EE09332DD3E6}" type="pres">
      <dgm:prSet presAssocID="{D0D13DAD-6E42-44F7-BADA-2E81A93CB1BF}" presName="spNode" presStyleCnt="0"/>
      <dgm:spPr/>
      <dgm:t>
        <a:bodyPr/>
        <a:lstStyle/>
        <a:p>
          <a:endParaRPr lang="en-US"/>
        </a:p>
      </dgm:t>
    </dgm:pt>
    <dgm:pt modelId="{15F85914-64C1-4511-8D8A-E6CB6C3A2FA0}" type="pres">
      <dgm:prSet presAssocID="{50173D8B-592E-462F-9464-4EDDCDA1E7C4}" presName="sibTrans" presStyleLbl="sibTrans1D1" presStyleIdx="4" presStyleCnt="5"/>
      <dgm:spPr/>
      <dgm:t>
        <a:bodyPr/>
        <a:lstStyle/>
        <a:p>
          <a:endParaRPr lang="en-US"/>
        </a:p>
      </dgm:t>
    </dgm:pt>
  </dgm:ptLst>
  <dgm:cxnLst>
    <dgm:cxn modelId="{F70D2ABF-4A42-4602-A8F3-1DD94B49FBB5}" type="presOf" srcId="{EC7BA3F9-9F3D-43B2-8893-E1BD665983B9}" destId="{0CEF1EE4-5082-4B7D-85CD-4F5B955EB0AA}" srcOrd="0" destOrd="0" presId="urn:microsoft.com/office/officeart/2005/8/layout/cycle5"/>
    <dgm:cxn modelId="{CEB70AF3-EDB2-408A-8A27-4C0ABDB9C34D}" srcId="{AC19348A-876B-4757-88A6-4BE681B18627}" destId="{D0D13DAD-6E42-44F7-BADA-2E81A93CB1BF}" srcOrd="4" destOrd="0" parTransId="{DB5129D7-0528-4C77-8666-E7DF3B57B7D3}" sibTransId="{50173D8B-592E-462F-9464-4EDDCDA1E7C4}"/>
    <dgm:cxn modelId="{947390EE-A06D-4FFE-81BF-76C5A4BDACE8}" type="presOf" srcId="{3821B681-D85B-435A-AA6F-DFFA4016AE1E}" destId="{69AC207C-28F0-4E16-9B2A-EAED05487CBF}" srcOrd="0" destOrd="0" presId="urn:microsoft.com/office/officeart/2005/8/layout/cycle5"/>
    <dgm:cxn modelId="{24412DBE-D9C3-4F8B-B502-9852B5A13DD7}" type="presOf" srcId="{D7F2B51A-C974-4B7F-A4D0-C14E7B059646}" destId="{B2D5BC0F-94C0-47A2-8D69-D3B49A430C79}" srcOrd="0" destOrd="0" presId="urn:microsoft.com/office/officeart/2005/8/layout/cycle5"/>
    <dgm:cxn modelId="{8BBD9737-2AA3-4F98-BFA4-69BB41C6D8F3}" type="presOf" srcId="{D0D13DAD-6E42-44F7-BADA-2E81A93CB1BF}" destId="{3AD29F8F-6382-4BF4-B940-06DE82CFC6FA}" srcOrd="0" destOrd="0" presId="urn:microsoft.com/office/officeart/2005/8/layout/cycle5"/>
    <dgm:cxn modelId="{00927CD1-75A8-4520-AE30-4D94129CEBDE}" type="presOf" srcId="{7B273D11-32C3-45ED-9AE7-E30D9521EACE}" destId="{D9537321-BB70-4A62-B433-AF283C2DE121}" srcOrd="0" destOrd="0" presId="urn:microsoft.com/office/officeart/2005/8/layout/cycle5"/>
    <dgm:cxn modelId="{95DF9E4D-857E-403F-A08F-4E8A868B53D5}" type="presOf" srcId="{D298E9A2-80D1-41E8-BECF-3F68DEEA8CD9}" destId="{658AD99A-C02A-4499-B8EA-BDE8FDBD4582}" srcOrd="0" destOrd="0" presId="urn:microsoft.com/office/officeart/2005/8/layout/cycle5"/>
    <dgm:cxn modelId="{A6ACE256-8BFC-4516-BBC0-5D1DB65E4A96}" type="presOf" srcId="{9F852220-8789-412D-B938-C247772F20C6}" destId="{91835F2C-44B2-4773-BB42-E0B6F3C21F98}" srcOrd="0" destOrd="0" presId="urn:microsoft.com/office/officeart/2005/8/layout/cycle5"/>
    <dgm:cxn modelId="{E6C89A3A-695A-4E59-A23A-D3FF37618308}" type="presOf" srcId="{69DD1A22-5AC3-4FA6-BFB7-777294C97CAF}" destId="{2121EDA8-21F8-4577-AF98-79DAF30E910E}" srcOrd="0" destOrd="0" presId="urn:microsoft.com/office/officeart/2005/8/layout/cycle5"/>
    <dgm:cxn modelId="{E858BFF0-617A-4795-B6F7-F80D2D896433}" type="presOf" srcId="{AC19348A-876B-4757-88A6-4BE681B18627}" destId="{AB8F83BE-D58E-4F68-B873-3051B5A6DC7A}" srcOrd="0" destOrd="0" presId="urn:microsoft.com/office/officeart/2005/8/layout/cycle5"/>
    <dgm:cxn modelId="{72FAADFE-43EF-4EE1-83AB-65B4B9FCA774}" type="presOf" srcId="{50173D8B-592E-462F-9464-4EDDCDA1E7C4}" destId="{15F85914-64C1-4511-8D8A-E6CB6C3A2FA0}" srcOrd="0" destOrd="0" presId="urn:microsoft.com/office/officeart/2005/8/layout/cycle5"/>
    <dgm:cxn modelId="{28DCFB5E-D696-4429-B6C8-81877AC4D632}" srcId="{AC19348A-876B-4757-88A6-4BE681B18627}" destId="{69DD1A22-5AC3-4FA6-BFB7-777294C97CAF}" srcOrd="1" destOrd="0" parTransId="{A3C0C8A1-489C-4DE2-AC3C-442582B38B96}" sibTransId="{9F852220-8789-412D-B938-C247772F20C6}"/>
    <dgm:cxn modelId="{523119AA-9C0D-43A6-B203-435C9545AC9E}" type="presOf" srcId="{E30A895C-E659-4399-AD78-DFE063A4DB68}" destId="{0FA8E1E1-5240-47CE-B55A-85F33EE815FB}" srcOrd="0" destOrd="0" presId="urn:microsoft.com/office/officeart/2005/8/layout/cycle5"/>
    <dgm:cxn modelId="{56624FA5-085E-4EE2-AE06-B60ED8E7C91A}" srcId="{AC19348A-876B-4757-88A6-4BE681B18627}" destId="{E30A895C-E659-4399-AD78-DFE063A4DB68}" srcOrd="2" destOrd="0" parTransId="{BCA150E8-A84F-4209-BCD2-9E5A60BEC09B}" sibTransId="{D298E9A2-80D1-41E8-BECF-3F68DEEA8CD9}"/>
    <dgm:cxn modelId="{F64B0149-837D-4F5C-AA40-4C9563E97530}" srcId="{AC19348A-876B-4757-88A6-4BE681B18627}" destId="{D7F2B51A-C974-4B7F-A4D0-C14E7B059646}" srcOrd="3" destOrd="0" parTransId="{57E83694-6FED-4D9C-AB40-E9209083D954}" sibTransId="{7B273D11-32C3-45ED-9AE7-E30D9521EACE}"/>
    <dgm:cxn modelId="{A0C83A17-715C-4F1F-AA36-8DF67333792D}" srcId="{AC19348A-876B-4757-88A6-4BE681B18627}" destId="{EC7BA3F9-9F3D-43B2-8893-E1BD665983B9}" srcOrd="0" destOrd="0" parTransId="{93ABEEB8-A0F6-40D8-9EFC-10BA774BF49B}" sibTransId="{3821B681-D85B-435A-AA6F-DFFA4016AE1E}"/>
    <dgm:cxn modelId="{D38B7B69-1A97-4CEF-9220-D47D09FB4219}" type="presParOf" srcId="{AB8F83BE-D58E-4F68-B873-3051B5A6DC7A}" destId="{0CEF1EE4-5082-4B7D-85CD-4F5B955EB0AA}" srcOrd="0" destOrd="0" presId="urn:microsoft.com/office/officeart/2005/8/layout/cycle5"/>
    <dgm:cxn modelId="{B88DA41D-B2DE-40A5-9C68-B44E2C665048}" type="presParOf" srcId="{AB8F83BE-D58E-4F68-B873-3051B5A6DC7A}" destId="{5FA25D7F-9471-4887-B397-2456E572F2C9}" srcOrd="1" destOrd="0" presId="urn:microsoft.com/office/officeart/2005/8/layout/cycle5"/>
    <dgm:cxn modelId="{AF82AA50-216D-4070-95C6-E7505AAFEC97}" type="presParOf" srcId="{AB8F83BE-D58E-4F68-B873-3051B5A6DC7A}" destId="{69AC207C-28F0-4E16-9B2A-EAED05487CBF}" srcOrd="2" destOrd="0" presId="urn:microsoft.com/office/officeart/2005/8/layout/cycle5"/>
    <dgm:cxn modelId="{FC7F5706-CBD4-4687-A0CF-0F0E80C19E4F}" type="presParOf" srcId="{AB8F83BE-D58E-4F68-B873-3051B5A6DC7A}" destId="{2121EDA8-21F8-4577-AF98-79DAF30E910E}" srcOrd="3" destOrd="0" presId="urn:microsoft.com/office/officeart/2005/8/layout/cycle5"/>
    <dgm:cxn modelId="{0EEFE64D-EB1F-4A98-B0D9-C05408C5173E}" type="presParOf" srcId="{AB8F83BE-D58E-4F68-B873-3051B5A6DC7A}" destId="{D1FCF970-83E4-4A82-9513-92A1784F1E32}" srcOrd="4" destOrd="0" presId="urn:microsoft.com/office/officeart/2005/8/layout/cycle5"/>
    <dgm:cxn modelId="{96E8BDE1-68B9-4367-9519-AABABA227B9A}" type="presParOf" srcId="{AB8F83BE-D58E-4F68-B873-3051B5A6DC7A}" destId="{91835F2C-44B2-4773-BB42-E0B6F3C21F98}" srcOrd="5" destOrd="0" presId="urn:microsoft.com/office/officeart/2005/8/layout/cycle5"/>
    <dgm:cxn modelId="{FA751410-FAD6-4F00-9863-E3128B4A6AE8}" type="presParOf" srcId="{AB8F83BE-D58E-4F68-B873-3051B5A6DC7A}" destId="{0FA8E1E1-5240-47CE-B55A-85F33EE815FB}" srcOrd="6" destOrd="0" presId="urn:microsoft.com/office/officeart/2005/8/layout/cycle5"/>
    <dgm:cxn modelId="{30A1859A-9C65-4ED4-BE20-1794391633A2}" type="presParOf" srcId="{AB8F83BE-D58E-4F68-B873-3051B5A6DC7A}" destId="{EEE76365-6659-4BDD-933C-180ABE9E5E6B}" srcOrd="7" destOrd="0" presId="urn:microsoft.com/office/officeart/2005/8/layout/cycle5"/>
    <dgm:cxn modelId="{EE638314-C807-46A4-93BB-964A37128823}" type="presParOf" srcId="{AB8F83BE-D58E-4F68-B873-3051B5A6DC7A}" destId="{658AD99A-C02A-4499-B8EA-BDE8FDBD4582}" srcOrd="8" destOrd="0" presId="urn:microsoft.com/office/officeart/2005/8/layout/cycle5"/>
    <dgm:cxn modelId="{6F3A9093-73D0-460D-906D-9E030DFFE08E}" type="presParOf" srcId="{AB8F83BE-D58E-4F68-B873-3051B5A6DC7A}" destId="{B2D5BC0F-94C0-47A2-8D69-D3B49A430C79}" srcOrd="9" destOrd="0" presId="urn:microsoft.com/office/officeart/2005/8/layout/cycle5"/>
    <dgm:cxn modelId="{3A8F5927-DBD9-4F2B-B065-BAF9CC010A78}" type="presParOf" srcId="{AB8F83BE-D58E-4F68-B873-3051B5A6DC7A}" destId="{BA4081C9-D4D7-47AD-8D62-B3A03A4158DB}" srcOrd="10" destOrd="0" presId="urn:microsoft.com/office/officeart/2005/8/layout/cycle5"/>
    <dgm:cxn modelId="{A94349E1-CFE0-4A8C-A0D4-82816B58926C}" type="presParOf" srcId="{AB8F83BE-D58E-4F68-B873-3051B5A6DC7A}" destId="{D9537321-BB70-4A62-B433-AF283C2DE121}" srcOrd="11" destOrd="0" presId="urn:microsoft.com/office/officeart/2005/8/layout/cycle5"/>
    <dgm:cxn modelId="{1DB98E78-F518-4C16-9C8E-206778458FA1}" type="presParOf" srcId="{AB8F83BE-D58E-4F68-B873-3051B5A6DC7A}" destId="{3AD29F8F-6382-4BF4-B940-06DE82CFC6FA}" srcOrd="12" destOrd="0" presId="urn:microsoft.com/office/officeart/2005/8/layout/cycle5"/>
    <dgm:cxn modelId="{DC0C0BFA-D43B-48EB-A8CC-3EFBF098AB38}" type="presParOf" srcId="{AB8F83BE-D58E-4F68-B873-3051B5A6DC7A}" destId="{905FB1A9-D7E4-4557-9D58-EE09332DD3E6}" srcOrd="13" destOrd="0" presId="urn:microsoft.com/office/officeart/2005/8/layout/cycle5"/>
    <dgm:cxn modelId="{0B2420BB-B66C-4DF4-BCB0-E09C1ADC003D}" type="presParOf" srcId="{AB8F83BE-D58E-4F68-B873-3051B5A6DC7A}" destId="{15F85914-64C1-4511-8D8A-E6CB6C3A2FA0}"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6D9B4-6D86-48C2-B0CD-8B40C13174A9}" type="doc">
      <dgm:prSet loTypeId="urn:microsoft.com/office/officeart/2005/8/layout/hChevron3" loCatId="process" qsTypeId="urn:microsoft.com/office/officeart/2005/8/quickstyle/simple1" qsCatId="simple" csTypeId="urn:microsoft.com/office/officeart/2005/8/colors/accent1_3" csCatId="accent1" phldr="1"/>
      <dgm:spPr/>
    </dgm:pt>
    <dgm:pt modelId="{E5D914D8-0148-4EEE-A9AC-F1DB762D7B44}">
      <dgm:prSet phldrT="[Text]"/>
      <dgm:spPr/>
      <dgm:t>
        <a:bodyPr/>
        <a:lstStyle/>
        <a:p>
          <a:pPr algn="ctr"/>
          <a:r>
            <a:rPr lang="en-US" sz="1600" b="1" dirty="0" smtClean="0"/>
            <a:t>Stakeholder Workgroup Meetings</a:t>
          </a:r>
          <a:endParaRPr lang="en-US" sz="1600" b="1" dirty="0"/>
        </a:p>
      </dgm:t>
    </dgm:pt>
    <dgm:pt modelId="{DAD7161C-A213-41D3-BBF1-E09EE99D910E}" type="parTrans" cxnId="{3BEE4D6A-FA17-4788-9688-822B29D46665}">
      <dgm:prSet/>
      <dgm:spPr/>
      <dgm:t>
        <a:bodyPr/>
        <a:lstStyle/>
        <a:p>
          <a:endParaRPr lang="en-US"/>
        </a:p>
      </dgm:t>
    </dgm:pt>
    <dgm:pt modelId="{FE23F621-F3F9-4B1D-9775-0053DF19199E}" type="sibTrans" cxnId="{3BEE4D6A-FA17-4788-9688-822B29D46665}">
      <dgm:prSet/>
      <dgm:spPr/>
      <dgm:t>
        <a:bodyPr/>
        <a:lstStyle/>
        <a:p>
          <a:endParaRPr lang="en-US"/>
        </a:p>
      </dgm:t>
    </dgm:pt>
    <dgm:pt modelId="{000A13E1-9717-4393-A7BF-2A781A1D24B5}">
      <dgm:prSet phldrT="[Text]" custT="1"/>
      <dgm:spPr>
        <a:solidFill>
          <a:srgbClr val="C00000"/>
        </a:solidFill>
      </dgm:spPr>
      <dgm:t>
        <a:bodyPr/>
        <a:lstStyle/>
        <a:p>
          <a:r>
            <a:rPr lang="en-US" sz="1800" b="1" dirty="0" smtClean="0">
              <a:solidFill>
                <a:schemeClr val="bg1"/>
              </a:solidFill>
            </a:rPr>
            <a:t>Public Comment Period</a:t>
          </a:r>
        </a:p>
        <a:p>
          <a:r>
            <a:rPr lang="en-US" sz="1400" b="1" dirty="0" smtClean="0">
              <a:solidFill>
                <a:schemeClr val="bg1"/>
              </a:solidFill>
            </a:rPr>
            <a:t>Ends Mar. 21, 2011</a:t>
          </a:r>
          <a:endParaRPr lang="en-US" sz="1400" b="1" dirty="0">
            <a:solidFill>
              <a:schemeClr val="bg1"/>
            </a:solidFill>
          </a:endParaRPr>
        </a:p>
      </dgm:t>
    </dgm:pt>
    <dgm:pt modelId="{A1E313DC-7EB3-4468-BFA5-2945797396C1}" type="parTrans" cxnId="{00237ABB-E4CD-42FE-AC15-FD65EA81D710}">
      <dgm:prSet/>
      <dgm:spPr/>
      <dgm:t>
        <a:bodyPr/>
        <a:lstStyle/>
        <a:p>
          <a:endParaRPr lang="en-US"/>
        </a:p>
      </dgm:t>
    </dgm:pt>
    <dgm:pt modelId="{3910CC08-5F2A-4368-8033-CB1CC1BA3C32}" type="sibTrans" cxnId="{00237ABB-E4CD-42FE-AC15-FD65EA81D710}">
      <dgm:prSet/>
      <dgm:spPr/>
      <dgm:t>
        <a:bodyPr/>
        <a:lstStyle/>
        <a:p>
          <a:endParaRPr lang="en-US"/>
        </a:p>
      </dgm:t>
    </dgm:pt>
    <dgm:pt modelId="{6727E9BE-B254-4122-A602-4CA9946766B0}">
      <dgm:prSet phldrT="[Text]" custT="1"/>
      <dgm:spPr/>
      <dgm:t>
        <a:bodyPr/>
        <a:lstStyle/>
        <a:p>
          <a:r>
            <a:rPr lang="en-US" sz="1600" b="1" dirty="0" smtClean="0">
              <a:solidFill>
                <a:schemeClr val="bg1"/>
              </a:solidFill>
            </a:rPr>
            <a:t> DEQ Review of Comments</a:t>
          </a:r>
        </a:p>
        <a:p>
          <a:r>
            <a:rPr lang="en-US" sz="1400" b="1" dirty="0" smtClean="0">
              <a:solidFill>
                <a:schemeClr val="bg1"/>
              </a:solidFill>
            </a:rPr>
            <a:t>Revise rules if needed</a:t>
          </a:r>
          <a:endParaRPr lang="en-US" sz="1400" b="1" dirty="0">
            <a:solidFill>
              <a:schemeClr val="bg1"/>
            </a:solidFill>
          </a:endParaRPr>
        </a:p>
      </dgm:t>
    </dgm:pt>
    <dgm:pt modelId="{E30D7CA8-9FE2-4A04-A8A1-39854257E8DA}" type="parTrans" cxnId="{26894B20-7CE9-47A4-8D01-1EBFD4794F9F}">
      <dgm:prSet/>
      <dgm:spPr/>
      <dgm:t>
        <a:bodyPr/>
        <a:lstStyle/>
        <a:p>
          <a:endParaRPr lang="en-US"/>
        </a:p>
      </dgm:t>
    </dgm:pt>
    <dgm:pt modelId="{C738222C-033C-4553-80A7-16447536DE52}" type="sibTrans" cxnId="{26894B20-7CE9-47A4-8D01-1EBFD4794F9F}">
      <dgm:prSet/>
      <dgm:spPr/>
      <dgm:t>
        <a:bodyPr/>
        <a:lstStyle/>
        <a:p>
          <a:endParaRPr lang="en-US"/>
        </a:p>
      </dgm:t>
    </dgm:pt>
    <dgm:pt modelId="{6A065457-6269-4965-9914-599DA029B229}">
      <dgm:prSet phldrT="[Text]"/>
      <dgm:spPr/>
      <dgm:t>
        <a:bodyPr/>
        <a:lstStyle/>
        <a:p>
          <a:r>
            <a:rPr lang="en-US" b="1" dirty="0" smtClean="0">
              <a:solidFill>
                <a:schemeClr val="bg1"/>
              </a:solidFill>
            </a:rPr>
            <a:t> EQC Action</a:t>
          </a:r>
        </a:p>
        <a:p>
          <a:r>
            <a:rPr lang="en-US" b="1" dirty="0" smtClean="0">
              <a:solidFill>
                <a:schemeClr val="bg1"/>
              </a:solidFill>
            </a:rPr>
            <a:t>June 2011</a:t>
          </a:r>
          <a:endParaRPr lang="en-US" b="1" dirty="0">
            <a:solidFill>
              <a:schemeClr val="bg1"/>
            </a:solidFill>
          </a:endParaRPr>
        </a:p>
      </dgm:t>
    </dgm:pt>
    <dgm:pt modelId="{A49B3CD1-C3B8-4D68-9FEE-8A1D20CDCEFE}" type="parTrans" cxnId="{462115DC-EEEF-48A3-B513-0366EFD13C2D}">
      <dgm:prSet/>
      <dgm:spPr/>
      <dgm:t>
        <a:bodyPr/>
        <a:lstStyle/>
        <a:p>
          <a:endParaRPr lang="en-US"/>
        </a:p>
      </dgm:t>
    </dgm:pt>
    <dgm:pt modelId="{4FF11DB1-865C-4A21-AD26-04E62EF188FE}" type="sibTrans" cxnId="{462115DC-EEEF-48A3-B513-0366EFD13C2D}">
      <dgm:prSet/>
      <dgm:spPr/>
      <dgm:t>
        <a:bodyPr/>
        <a:lstStyle/>
        <a:p>
          <a:endParaRPr lang="en-US"/>
        </a:p>
      </dgm:t>
    </dgm:pt>
    <dgm:pt modelId="{2E8BC96D-F1DD-4CF6-BA6D-7FA223292C00}">
      <dgm:prSet phldrT="[Text]"/>
      <dgm:spPr/>
      <dgm:t>
        <a:bodyPr/>
        <a:lstStyle/>
        <a:p>
          <a:r>
            <a:rPr lang="en-US" b="1" dirty="0" smtClean="0">
              <a:solidFill>
                <a:schemeClr val="bg1"/>
              </a:solidFill>
            </a:rPr>
            <a:t> EPA Action</a:t>
          </a:r>
        </a:p>
        <a:p>
          <a:r>
            <a:rPr lang="en-US" b="1" dirty="0" smtClean="0">
              <a:solidFill>
                <a:schemeClr val="bg1"/>
              </a:solidFill>
            </a:rPr>
            <a:t>Fall 2011</a:t>
          </a:r>
          <a:endParaRPr lang="en-US" b="1" dirty="0">
            <a:solidFill>
              <a:schemeClr val="bg1"/>
            </a:solidFill>
          </a:endParaRPr>
        </a:p>
      </dgm:t>
    </dgm:pt>
    <dgm:pt modelId="{B14E8719-9940-46BF-8066-01F7A824EC57}" type="parTrans" cxnId="{04B6CD95-BB12-49F1-A195-96E1BDCC7555}">
      <dgm:prSet/>
      <dgm:spPr/>
      <dgm:t>
        <a:bodyPr/>
        <a:lstStyle/>
        <a:p>
          <a:endParaRPr lang="en-US"/>
        </a:p>
      </dgm:t>
    </dgm:pt>
    <dgm:pt modelId="{C2622353-ABCE-4A37-BF3B-8A763245AEAA}" type="sibTrans" cxnId="{04B6CD95-BB12-49F1-A195-96E1BDCC7555}">
      <dgm:prSet/>
      <dgm:spPr/>
      <dgm:t>
        <a:bodyPr/>
        <a:lstStyle/>
        <a:p>
          <a:endParaRPr lang="en-US"/>
        </a:p>
      </dgm:t>
    </dgm:pt>
    <dgm:pt modelId="{9A1C2347-7598-4CF2-9912-300E9BD68AF4}">
      <dgm:prSet phldrT="[Text]" custT="1"/>
      <dgm:spPr/>
      <dgm:t>
        <a:bodyPr/>
        <a:lstStyle/>
        <a:p>
          <a:pPr algn="ctr"/>
          <a:r>
            <a:rPr lang="en-US" sz="1400" b="1" dirty="0" smtClean="0"/>
            <a:t>Concluded in October 2010</a:t>
          </a:r>
          <a:endParaRPr lang="en-US" sz="1400" b="1" dirty="0"/>
        </a:p>
      </dgm:t>
    </dgm:pt>
    <dgm:pt modelId="{E81FD41F-40B3-45A9-A134-2B0A0E499172}" type="sibTrans" cxnId="{1999B96E-4EA9-469D-9334-5149D17517D9}">
      <dgm:prSet/>
      <dgm:spPr/>
      <dgm:t>
        <a:bodyPr/>
        <a:lstStyle/>
        <a:p>
          <a:endParaRPr lang="en-US"/>
        </a:p>
      </dgm:t>
    </dgm:pt>
    <dgm:pt modelId="{C7DDE2BD-DD71-4B01-B537-4D17BA5D71DB}" type="parTrans" cxnId="{1999B96E-4EA9-469D-9334-5149D17517D9}">
      <dgm:prSet/>
      <dgm:spPr/>
      <dgm:t>
        <a:bodyPr/>
        <a:lstStyle/>
        <a:p>
          <a:endParaRPr lang="en-US"/>
        </a:p>
      </dgm:t>
    </dgm:pt>
    <dgm:pt modelId="{83DC4E5B-BDF0-45FC-AEBE-64BB7C373D8C}" type="pres">
      <dgm:prSet presAssocID="{5126D9B4-6D86-48C2-B0CD-8B40C13174A9}" presName="Name0" presStyleCnt="0">
        <dgm:presLayoutVars>
          <dgm:dir/>
          <dgm:resizeHandles val="exact"/>
        </dgm:presLayoutVars>
      </dgm:prSet>
      <dgm:spPr/>
    </dgm:pt>
    <dgm:pt modelId="{8B88EC0D-FC94-4EAA-8685-C5C06B6745EF}" type="pres">
      <dgm:prSet presAssocID="{E5D914D8-0148-4EEE-A9AC-F1DB762D7B44}" presName="parAndChTx" presStyleLbl="node1" presStyleIdx="0" presStyleCnt="5" custLinFactNeighborX="19014" custLinFactNeighborY="-586">
        <dgm:presLayoutVars>
          <dgm:bulletEnabled val="1"/>
        </dgm:presLayoutVars>
      </dgm:prSet>
      <dgm:spPr/>
      <dgm:t>
        <a:bodyPr/>
        <a:lstStyle/>
        <a:p>
          <a:endParaRPr lang="en-US"/>
        </a:p>
      </dgm:t>
    </dgm:pt>
    <dgm:pt modelId="{13E8CDE5-5C4E-43B6-8CA9-0E510C79D07A}" type="pres">
      <dgm:prSet presAssocID="{FE23F621-F3F9-4B1D-9775-0053DF19199E}" presName="parAndChSpace" presStyleCnt="0"/>
      <dgm:spPr/>
    </dgm:pt>
    <dgm:pt modelId="{654F8B2F-0EAE-49B6-BE9D-C4B73DA417E3}" type="pres">
      <dgm:prSet presAssocID="{000A13E1-9717-4393-A7BF-2A781A1D24B5}" presName="parAndChTx" presStyleLbl="node1" presStyleIdx="1" presStyleCnt="5" custLinFactNeighborX="4430" custLinFactNeighborY="-586">
        <dgm:presLayoutVars>
          <dgm:bulletEnabled val="1"/>
        </dgm:presLayoutVars>
      </dgm:prSet>
      <dgm:spPr/>
      <dgm:t>
        <a:bodyPr/>
        <a:lstStyle/>
        <a:p>
          <a:endParaRPr lang="en-US"/>
        </a:p>
      </dgm:t>
    </dgm:pt>
    <dgm:pt modelId="{263B6573-6D81-4A1A-9829-B50798C4F239}" type="pres">
      <dgm:prSet presAssocID="{3910CC08-5F2A-4368-8033-CB1CC1BA3C32}" presName="parAndChSpace" presStyleCnt="0"/>
      <dgm:spPr/>
    </dgm:pt>
    <dgm:pt modelId="{BA901CF3-247E-4385-B905-AC5579B681DD}" type="pres">
      <dgm:prSet presAssocID="{6727E9BE-B254-4122-A602-4CA9946766B0}" presName="parAndChTx" presStyleLbl="node1" presStyleIdx="2" presStyleCnt="5">
        <dgm:presLayoutVars>
          <dgm:bulletEnabled val="1"/>
        </dgm:presLayoutVars>
      </dgm:prSet>
      <dgm:spPr/>
      <dgm:t>
        <a:bodyPr/>
        <a:lstStyle/>
        <a:p>
          <a:endParaRPr lang="en-US"/>
        </a:p>
      </dgm:t>
    </dgm:pt>
    <dgm:pt modelId="{89FD9BFA-FBEC-4FA7-89F5-D874112B50F2}" type="pres">
      <dgm:prSet presAssocID="{C738222C-033C-4553-80A7-16447536DE52}" presName="parAndChSpace" presStyleCnt="0"/>
      <dgm:spPr/>
    </dgm:pt>
    <dgm:pt modelId="{D838EE03-9FCA-4FFF-8356-011D100AAEFA}" type="pres">
      <dgm:prSet presAssocID="{6A065457-6269-4965-9914-599DA029B229}" presName="parAndChTx" presStyleLbl="node1" presStyleIdx="3" presStyleCnt="5">
        <dgm:presLayoutVars>
          <dgm:bulletEnabled val="1"/>
        </dgm:presLayoutVars>
      </dgm:prSet>
      <dgm:spPr/>
      <dgm:t>
        <a:bodyPr/>
        <a:lstStyle/>
        <a:p>
          <a:endParaRPr lang="en-US"/>
        </a:p>
      </dgm:t>
    </dgm:pt>
    <dgm:pt modelId="{A2DC6DDA-F237-43E8-A199-D0D68F345CDA}" type="pres">
      <dgm:prSet presAssocID="{4FF11DB1-865C-4A21-AD26-04E62EF188FE}" presName="parAndChSpace" presStyleCnt="0"/>
      <dgm:spPr/>
    </dgm:pt>
    <dgm:pt modelId="{86CEE905-CDBB-4977-AD31-012E2645A521}" type="pres">
      <dgm:prSet presAssocID="{2E8BC96D-F1DD-4CF6-BA6D-7FA223292C00}" presName="parAndChTx" presStyleLbl="node1" presStyleIdx="4" presStyleCnt="5">
        <dgm:presLayoutVars>
          <dgm:bulletEnabled val="1"/>
        </dgm:presLayoutVars>
      </dgm:prSet>
      <dgm:spPr/>
      <dgm:t>
        <a:bodyPr/>
        <a:lstStyle/>
        <a:p>
          <a:endParaRPr lang="en-US"/>
        </a:p>
      </dgm:t>
    </dgm:pt>
  </dgm:ptLst>
  <dgm:cxnLst>
    <dgm:cxn modelId="{3BEE4D6A-FA17-4788-9688-822B29D46665}" srcId="{5126D9B4-6D86-48C2-B0CD-8B40C13174A9}" destId="{E5D914D8-0148-4EEE-A9AC-F1DB762D7B44}" srcOrd="0" destOrd="0" parTransId="{DAD7161C-A213-41D3-BBF1-E09EE99D910E}" sibTransId="{FE23F621-F3F9-4B1D-9775-0053DF19199E}"/>
    <dgm:cxn modelId="{04B6CD95-BB12-49F1-A195-96E1BDCC7555}" srcId="{5126D9B4-6D86-48C2-B0CD-8B40C13174A9}" destId="{2E8BC96D-F1DD-4CF6-BA6D-7FA223292C00}" srcOrd="4" destOrd="0" parTransId="{B14E8719-9940-46BF-8066-01F7A824EC57}" sibTransId="{C2622353-ABCE-4A37-BF3B-8A763245AEAA}"/>
    <dgm:cxn modelId="{1999B96E-4EA9-469D-9334-5149D17517D9}" srcId="{E5D914D8-0148-4EEE-A9AC-F1DB762D7B44}" destId="{9A1C2347-7598-4CF2-9912-300E9BD68AF4}" srcOrd="0" destOrd="0" parTransId="{C7DDE2BD-DD71-4B01-B537-4D17BA5D71DB}" sibTransId="{E81FD41F-40B3-45A9-A134-2B0A0E499172}"/>
    <dgm:cxn modelId="{7D71734B-AD6C-4653-9F82-365E2530AB73}" type="presOf" srcId="{6A065457-6269-4965-9914-599DA029B229}" destId="{D838EE03-9FCA-4FFF-8356-011D100AAEFA}" srcOrd="0" destOrd="0" presId="urn:microsoft.com/office/officeart/2005/8/layout/hChevron3"/>
    <dgm:cxn modelId="{0E05B78C-11D3-4E8A-90E1-D6B1A1900A9E}" type="presOf" srcId="{000A13E1-9717-4393-A7BF-2A781A1D24B5}" destId="{654F8B2F-0EAE-49B6-BE9D-C4B73DA417E3}" srcOrd="0" destOrd="0" presId="urn:microsoft.com/office/officeart/2005/8/layout/hChevron3"/>
    <dgm:cxn modelId="{26894B20-7CE9-47A4-8D01-1EBFD4794F9F}" srcId="{5126D9B4-6D86-48C2-B0CD-8B40C13174A9}" destId="{6727E9BE-B254-4122-A602-4CA9946766B0}" srcOrd="2" destOrd="0" parTransId="{E30D7CA8-9FE2-4A04-A8A1-39854257E8DA}" sibTransId="{C738222C-033C-4553-80A7-16447536DE52}"/>
    <dgm:cxn modelId="{462115DC-EEEF-48A3-B513-0366EFD13C2D}" srcId="{5126D9B4-6D86-48C2-B0CD-8B40C13174A9}" destId="{6A065457-6269-4965-9914-599DA029B229}" srcOrd="3" destOrd="0" parTransId="{A49B3CD1-C3B8-4D68-9FEE-8A1D20CDCEFE}" sibTransId="{4FF11DB1-865C-4A21-AD26-04E62EF188FE}"/>
    <dgm:cxn modelId="{1B0DC491-1E46-4242-A0DB-33C16F2A15CE}" type="presOf" srcId="{2E8BC96D-F1DD-4CF6-BA6D-7FA223292C00}" destId="{86CEE905-CDBB-4977-AD31-012E2645A521}" srcOrd="0" destOrd="0" presId="urn:microsoft.com/office/officeart/2005/8/layout/hChevron3"/>
    <dgm:cxn modelId="{0B28673D-301C-4731-8348-948374BF0451}" type="presOf" srcId="{E5D914D8-0148-4EEE-A9AC-F1DB762D7B44}" destId="{8B88EC0D-FC94-4EAA-8685-C5C06B6745EF}" srcOrd="0" destOrd="0" presId="urn:microsoft.com/office/officeart/2005/8/layout/hChevron3"/>
    <dgm:cxn modelId="{FC2705FC-5747-4C29-854E-AB94FB98A170}" type="presOf" srcId="{9A1C2347-7598-4CF2-9912-300E9BD68AF4}" destId="{8B88EC0D-FC94-4EAA-8685-C5C06B6745EF}" srcOrd="0" destOrd="1" presId="urn:microsoft.com/office/officeart/2005/8/layout/hChevron3"/>
    <dgm:cxn modelId="{00237ABB-E4CD-42FE-AC15-FD65EA81D710}" srcId="{5126D9B4-6D86-48C2-B0CD-8B40C13174A9}" destId="{000A13E1-9717-4393-A7BF-2A781A1D24B5}" srcOrd="1" destOrd="0" parTransId="{A1E313DC-7EB3-4468-BFA5-2945797396C1}" sibTransId="{3910CC08-5F2A-4368-8033-CB1CC1BA3C32}"/>
    <dgm:cxn modelId="{91CAB206-341F-471B-B0D3-E47A696CF0A6}" type="presOf" srcId="{6727E9BE-B254-4122-A602-4CA9946766B0}" destId="{BA901CF3-247E-4385-B905-AC5579B681DD}" srcOrd="0" destOrd="0" presId="urn:microsoft.com/office/officeart/2005/8/layout/hChevron3"/>
    <dgm:cxn modelId="{EB0101AD-3426-42B1-A141-7F5B805859AD}" type="presOf" srcId="{5126D9B4-6D86-48C2-B0CD-8B40C13174A9}" destId="{83DC4E5B-BDF0-45FC-AEBE-64BB7C373D8C}" srcOrd="0" destOrd="0" presId="urn:microsoft.com/office/officeart/2005/8/layout/hChevron3"/>
    <dgm:cxn modelId="{575F85FC-4A30-4AD6-A942-D2A6676EA251}" type="presParOf" srcId="{83DC4E5B-BDF0-45FC-AEBE-64BB7C373D8C}" destId="{8B88EC0D-FC94-4EAA-8685-C5C06B6745EF}" srcOrd="0" destOrd="0" presId="urn:microsoft.com/office/officeart/2005/8/layout/hChevron3"/>
    <dgm:cxn modelId="{5FC4A397-709A-4D3B-BE34-66D606701E5A}" type="presParOf" srcId="{83DC4E5B-BDF0-45FC-AEBE-64BB7C373D8C}" destId="{13E8CDE5-5C4E-43B6-8CA9-0E510C79D07A}" srcOrd="1" destOrd="0" presId="urn:microsoft.com/office/officeart/2005/8/layout/hChevron3"/>
    <dgm:cxn modelId="{D5DB1D6D-E157-4AE2-AFC1-8AA9940D178D}" type="presParOf" srcId="{83DC4E5B-BDF0-45FC-AEBE-64BB7C373D8C}" destId="{654F8B2F-0EAE-49B6-BE9D-C4B73DA417E3}" srcOrd="2" destOrd="0" presId="urn:microsoft.com/office/officeart/2005/8/layout/hChevron3"/>
    <dgm:cxn modelId="{EDB961F9-37D5-4B1A-BD50-DD2310531CE0}" type="presParOf" srcId="{83DC4E5B-BDF0-45FC-AEBE-64BB7C373D8C}" destId="{263B6573-6D81-4A1A-9829-B50798C4F239}" srcOrd="3" destOrd="0" presId="urn:microsoft.com/office/officeart/2005/8/layout/hChevron3"/>
    <dgm:cxn modelId="{8DAAC6D4-0032-4222-972F-060A1C513878}" type="presParOf" srcId="{83DC4E5B-BDF0-45FC-AEBE-64BB7C373D8C}" destId="{BA901CF3-247E-4385-B905-AC5579B681DD}" srcOrd="4" destOrd="0" presId="urn:microsoft.com/office/officeart/2005/8/layout/hChevron3"/>
    <dgm:cxn modelId="{5F92DBA0-717A-4339-98EA-63B8B96991FC}" type="presParOf" srcId="{83DC4E5B-BDF0-45FC-AEBE-64BB7C373D8C}" destId="{89FD9BFA-FBEC-4FA7-89F5-D874112B50F2}" srcOrd="5" destOrd="0" presId="urn:microsoft.com/office/officeart/2005/8/layout/hChevron3"/>
    <dgm:cxn modelId="{ABA4EC7E-E341-4CB4-A2C9-477293CE7481}" type="presParOf" srcId="{83DC4E5B-BDF0-45FC-AEBE-64BB7C373D8C}" destId="{D838EE03-9FCA-4FFF-8356-011D100AAEFA}" srcOrd="6" destOrd="0" presId="urn:microsoft.com/office/officeart/2005/8/layout/hChevron3"/>
    <dgm:cxn modelId="{FBAB492E-BDC9-4076-A0D2-746A92A5256E}" type="presParOf" srcId="{83DC4E5B-BDF0-45FC-AEBE-64BB7C373D8C}" destId="{A2DC6DDA-F237-43E8-A199-D0D68F345CDA}" srcOrd="7" destOrd="0" presId="urn:microsoft.com/office/officeart/2005/8/layout/hChevron3"/>
    <dgm:cxn modelId="{2631FEFE-B2CB-4768-AF2E-F1736C0D8275}" type="presParOf" srcId="{83DC4E5B-BDF0-45FC-AEBE-64BB7C373D8C}" destId="{86CEE905-CDBB-4977-AD31-012E2645A521}" srcOrd="8"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9348A-876B-4757-88A6-4BE681B186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C7BA3F9-9F3D-43B2-8893-E1BD665983B9}">
      <dgm:prSet phldrT="[Text]" custT="1"/>
      <dgm:spPr>
        <a:solidFill>
          <a:srgbClr val="C00000"/>
        </a:solidFill>
      </dgm:spPr>
      <dgm:t>
        <a:bodyPr/>
        <a:lstStyle/>
        <a:p>
          <a:r>
            <a:rPr lang="en-US" sz="2000" dirty="0" smtClean="0"/>
            <a:t>Water Quality Standards</a:t>
          </a:r>
          <a:endParaRPr lang="en-US" sz="2000" dirty="0"/>
        </a:p>
      </dgm:t>
    </dgm:pt>
    <dgm:pt modelId="{93ABEEB8-A0F6-40D8-9EFC-10BA774BF49B}" type="parTrans" cxnId="{A0C83A17-715C-4F1F-AA36-8DF67333792D}">
      <dgm:prSet/>
      <dgm:spPr/>
      <dgm:t>
        <a:bodyPr/>
        <a:lstStyle/>
        <a:p>
          <a:endParaRPr lang="en-US"/>
        </a:p>
      </dgm:t>
    </dgm:pt>
    <dgm:pt modelId="{3821B681-D85B-435A-AA6F-DFFA4016AE1E}" type="sibTrans" cxnId="{A0C83A17-715C-4F1F-AA36-8DF67333792D}">
      <dgm:prSet/>
      <dgm:spPr/>
      <dgm:t>
        <a:bodyPr/>
        <a:lstStyle/>
        <a:p>
          <a:endParaRPr lang="en-US"/>
        </a:p>
      </dgm:t>
    </dgm:pt>
    <dgm:pt modelId="{69DD1A22-5AC3-4FA6-BFB7-777294C97CAF}">
      <dgm:prSet phldrT="[Text]" custT="1"/>
      <dgm:spPr>
        <a:solidFill>
          <a:srgbClr val="3333FF"/>
        </a:solidFill>
      </dgm:spPr>
      <dgm:t>
        <a:bodyPr/>
        <a:lstStyle/>
        <a:p>
          <a:r>
            <a:rPr lang="en-US" sz="2000" dirty="0" smtClean="0"/>
            <a:t>Establish Source Controls           (point source and NPS)</a:t>
          </a:r>
        </a:p>
      </dgm:t>
    </dgm:pt>
    <dgm:pt modelId="{A3C0C8A1-489C-4DE2-AC3C-442582B38B96}" type="parTrans" cxnId="{28DCFB5E-D696-4429-B6C8-81877AC4D632}">
      <dgm:prSet/>
      <dgm:spPr/>
      <dgm:t>
        <a:bodyPr/>
        <a:lstStyle/>
        <a:p>
          <a:endParaRPr lang="en-US"/>
        </a:p>
      </dgm:t>
    </dgm:pt>
    <dgm:pt modelId="{9F852220-8789-412D-B938-C247772F20C6}" type="sibTrans" cxnId="{28DCFB5E-D696-4429-B6C8-81877AC4D632}">
      <dgm:prSet/>
      <dgm:spPr/>
      <dgm:t>
        <a:bodyPr/>
        <a:lstStyle/>
        <a:p>
          <a:endParaRPr lang="en-US"/>
        </a:p>
      </dgm:t>
    </dgm:pt>
    <dgm:pt modelId="{E30A895C-E659-4399-AD78-DFE063A4DB68}">
      <dgm:prSet phldrT="[Text]" custT="1"/>
      <dgm:spPr>
        <a:solidFill>
          <a:srgbClr val="299497"/>
        </a:solidFill>
      </dgm:spPr>
      <dgm:t>
        <a:bodyPr/>
        <a:lstStyle/>
        <a:p>
          <a:r>
            <a:rPr lang="en-US" sz="2000" dirty="0" smtClean="0"/>
            <a:t>Implement and Monitor</a:t>
          </a:r>
          <a:endParaRPr lang="en-US" sz="2000" dirty="0"/>
        </a:p>
      </dgm:t>
    </dgm:pt>
    <dgm:pt modelId="{BCA150E8-A84F-4209-BCD2-9E5A60BEC09B}" type="parTrans" cxnId="{56624FA5-085E-4EE2-AE06-B60ED8E7C91A}">
      <dgm:prSet/>
      <dgm:spPr/>
      <dgm:t>
        <a:bodyPr/>
        <a:lstStyle/>
        <a:p>
          <a:endParaRPr lang="en-US"/>
        </a:p>
      </dgm:t>
    </dgm:pt>
    <dgm:pt modelId="{D298E9A2-80D1-41E8-BECF-3F68DEEA8CD9}" type="sibTrans" cxnId="{56624FA5-085E-4EE2-AE06-B60ED8E7C91A}">
      <dgm:prSet/>
      <dgm:spPr/>
      <dgm:t>
        <a:bodyPr/>
        <a:lstStyle/>
        <a:p>
          <a:endParaRPr lang="en-US"/>
        </a:p>
      </dgm:t>
    </dgm:pt>
    <dgm:pt modelId="{D7F2B51A-C974-4B7F-A4D0-C14E7B059646}">
      <dgm:prSet phldrT="[Text]" custT="1"/>
      <dgm:spPr>
        <a:solidFill>
          <a:srgbClr val="9933FF"/>
        </a:solidFill>
      </dgm:spPr>
      <dgm:t>
        <a:bodyPr/>
        <a:lstStyle/>
        <a:p>
          <a:r>
            <a:rPr lang="en-US" sz="2000" dirty="0" smtClean="0"/>
            <a:t>Evaluate and Identify Impaired Waters</a:t>
          </a:r>
        </a:p>
        <a:p>
          <a:r>
            <a:rPr lang="en-US" sz="2000" dirty="0" smtClean="0"/>
            <a:t>(303d List)</a:t>
          </a:r>
          <a:endParaRPr lang="en-US" sz="2000" dirty="0"/>
        </a:p>
      </dgm:t>
    </dgm:pt>
    <dgm:pt modelId="{57E83694-6FED-4D9C-AB40-E9209083D954}" type="parTrans" cxnId="{F64B0149-837D-4F5C-AA40-4C9563E97530}">
      <dgm:prSet/>
      <dgm:spPr/>
      <dgm:t>
        <a:bodyPr/>
        <a:lstStyle/>
        <a:p>
          <a:endParaRPr lang="en-US"/>
        </a:p>
      </dgm:t>
    </dgm:pt>
    <dgm:pt modelId="{7B273D11-32C3-45ED-9AE7-E30D9521EACE}" type="sibTrans" cxnId="{F64B0149-837D-4F5C-AA40-4C9563E97530}">
      <dgm:prSet/>
      <dgm:spPr/>
      <dgm:t>
        <a:bodyPr/>
        <a:lstStyle/>
        <a:p>
          <a:endParaRPr lang="en-US"/>
        </a:p>
      </dgm:t>
    </dgm:pt>
    <dgm:pt modelId="{D0D13DAD-6E42-44F7-BADA-2E81A93CB1BF}">
      <dgm:prSet phldrT="[Text]" custT="1"/>
      <dgm:spPr>
        <a:solidFill>
          <a:srgbClr val="339933"/>
        </a:solidFill>
      </dgm:spPr>
      <dgm:t>
        <a:bodyPr/>
        <a:lstStyle/>
        <a:p>
          <a:r>
            <a:rPr lang="en-US" sz="2000" dirty="0" smtClean="0"/>
            <a:t>Additional Measures and Control</a:t>
          </a:r>
        </a:p>
        <a:p>
          <a:r>
            <a:rPr lang="en-US" sz="2000" dirty="0" smtClean="0"/>
            <a:t>(TMDLs, WLAs, LAs)</a:t>
          </a:r>
          <a:endParaRPr lang="en-US" sz="2000" dirty="0"/>
        </a:p>
      </dgm:t>
    </dgm:pt>
    <dgm:pt modelId="{DB5129D7-0528-4C77-8666-E7DF3B57B7D3}" type="parTrans" cxnId="{CEB70AF3-EDB2-408A-8A27-4C0ABDB9C34D}">
      <dgm:prSet/>
      <dgm:spPr/>
      <dgm:t>
        <a:bodyPr/>
        <a:lstStyle/>
        <a:p>
          <a:endParaRPr lang="en-US"/>
        </a:p>
      </dgm:t>
    </dgm:pt>
    <dgm:pt modelId="{50173D8B-592E-462F-9464-4EDDCDA1E7C4}" type="sibTrans" cxnId="{CEB70AF3-EDB2-408A-8A27-4C0ABDB9C34D}">
      <dgm:prSet/>
      <dgm:spPr/>
      <dgm:t>
        <a:bodyPr/>
        <a:lstStyle/>
        <a:p>
          <a:endParaRPr lang="en-US"/>
        </a:p>
      </dgm:t>
    </dgm:pt>
    <dgm:pt modelId="{AB8F83BE-D58E-4F68-B873-3051B5A6DC7A}" type="pres">
      <dgm:prSet presAssocID="{AC19348A-876B-4757-88A6-4BE681B18627}" presName="cycle" presStyleCnt="0">
        <dgm:presLayoutVars>
          <dgm:dir/>
          <dgm:resizeHandles val="exact"/>
        </dgm:presLayoutVars>
      </dgm:prSet>
      <dgm:spPr/>
      <dgm:t>
        <a:bodyPr/>
        <a:lstStyle/>
        <a:p>
          <a:endParaRPr lang="en-US"/>
        </a:p>
      </dgm:t>
    </dgm:pt>
    <dgm:pt modelId="{0CEF1EE4-5082-4B7D-85CD-4F5B955EB0AA}" type="pres">
      <dgm:prSet presAssocID="{EC7BA3F9-9F3D-43B2-8893-E1BD665983B9}" presName="node" presStyleLbl="node1" presStyleIdx="0" presStyleCnt="5" custScaleX="115867">
        <dgm:presLayoutVars>
          <dgm:bulletEnabled val="1"/>
        </dgm:presLayoutVars>
      </dgm:prSet>
      <dgm:spPr/>
      <dgm:t>
        <a:bodyPr/>
        <a:lstStyle/>
        <a:p>
          <a:endParaRPr lang="en-US"/>
        </a:p>
      </dgm:t>
    </dgm:pt>
    <dgm:pt modelId="{5FA25D7F-9471-4887-B397-2456E572F2C9}" type="pres">
      <dgm:prSet presAssocID="{EC7BA3F9-9F3D-43B2-8893-E1BD665983B9}" presName="spNode" presStyleCnt="0"/>
      <dgm:spPr/>
      <dgm:t>
        <a:bodyPr/>
        <a:lstStyle/>
        <a:p>
          <a:endParaRPr lang="en-US"/>
        </a:p>
      </dgm:t>
    </dgm:pt>
    <dgm:pt modelId="{69AC207C-28F0-4E16-9B2A-EAED05487CBF}" type="pres">
      <dgm:prSet presAssocID="{3821B681-D85B-435A-AA6F-DFFA4016AE1E}" presName="sibTrans" presStyleLbl="sibTrans1D1" presStyleIdx="0" presStyleCnt="5"/>
      <dgm:spPr/>
      <dgm:t>
        <a:bodyPr/>
        <a:lstStyle/>
        <a:p>
          <a:endParaRPr lang="en-US"/>
        </a:p>
      </dgm:t>
    </dgm:pt>
    <dgm:pt modelId="{2121EDA8-21F8-4577-AF98-79DAF30E910E}" type="pres">
      <dgm:prSet presAssocID="{69DD1A22-5AC3-4FA6-BFB7-777294C97CAF}" presName="node" presStyleLbl="node1" presStyleIdx="1" presStyleCnt="5" custScaleX="133546" custScaleY="159996" custRadScaleRad="101657" custRadScaleInc="1485">
        <dgm:presLayoutVars>
          <dgm:bulletEnabled val="1"/>
        </dgm:presLayoutVars>
      </dgm:prSet>
      <dgm:spPr/>
      <dgm:t>
        <a:bodyPr/>
        <a:lstStyle/>
        <a:p>
          <a:endParaRPr lang="en-US"/>
        </a:p>
      </dgm:t>
    </dgm:pt>
    <dgm:pt modelId="{D1FCF970-83E4-4A82-9513-92A1784F1E32}" type="pres">
      <dgm:prSet presAssocID="{69DD1A22-5AC3-4FA6-BFB7-777294C97CAF}" presName="spNode" presStyleCnt="0"/>
      <dgm:spPr/>
      <dgm:t>
        <a:bodyPr/>
        <a:lstStyle/>
        <a:p>
          <a:endParaRPr lang="en-US"/>
        </a:p>
      </dgm:t>
    </dgm:pt>
    <dgm:pt modelId="{91835F2C-44B2-4773-BB42-E0B6F3C21F98}" type="pres">
      <dgm:prSet presAssocID="{9F852220-8789-412D-B938-C247772F20C6}" presName="sibTrans" presStyleLbl="sibTrans1D1" presStyleIdx="1" presStyleCnt="5"/>
      <dgm:spPr/>
      <dgm:t>
        <a:bodyPr/>
        <a:lstStyle/>
        <a:p>
          <a:endParaRPr lang="en-US"/>
        </a:p>
      </dgm:t>
    </dgm:pt>
    <dgm:pt modelId="{0FA8E1E1-5240-47CE-B55A-85F33EE815FB}" type="pres">
      <dgm:prSet presAssocID="{E30A895C-E659-4399-AD78-DFE063A4DB68}" presName="node" presStyleLbl="node1" presStyleIdx="2" presStyleCnt="5" custScaleX="135433" custScaleY="134380" custRadScaleRad="113469" custRadScaleInc="-27526">
        <dgm:presLayoutVars>
          <dgm:bulletEnabled val="1"/>
        </dgm:presLayoutVars>
      </dgm:prSet>
      <dgm:spPr/>
      <dgm:t>
        <a:bodyPr/>
        <a:lstStyle/>
        <a:p>
          <a:endParaRPr lang="en-US"/>
        </a:p>
      </dgm:t>
    </dgm:pt>
    <dgm:pt modelId="{EEE76365-6659-4BDD-933C-180ABE9E5E6B}" type="pres">
      <dgm:prSet presAssocID="{E30A895C-E659-4399-AD78-DFE063A4DB68}" presName="spNode" presStyleCnt="0"/>
      <dgm:spPr/>
      <dgm:t>
        <a:bodyPr/>
        <a:lstStyle/>
        <a:p>
          <a:endParaRPr lang="en-US"/>
        </a:p>
      </dgm:t>
    </dgm:pt>
    <dgm:pt modelId="{658AD99A-C02A-4499-B8EA-BDE8FDBD4582}" type="pres">
      <dgm:prSet presAssocID="{D298E9A2-80D1-41E8-BECF-3F68DEEA8CD9}" presName="sibTrans" presStyleLbl="sibTrans1D1" presStyleIdx="2" presStyleCnt="5"/>
      <dgm:spPr/>
      <dgm:t>
        <a:bodyPr/>
        <a:lstStyle/>
        <a:p>
          <a:endParaRPr lang="en-US"/>
        </a:p>
      </dgm:t>
    </dgm:pt>
    <dgm:pt modelId="{B2D5BC0F-94C0-47A2-8D69-D3B49A430C79}" type="pres">
      <dgm:prSet presAssocID="{D7F2B51A-C974-4B7F-A4D0-C14E7B059646}" presName="node" presStyleLbl="node1" presStyleIdx="3" presStyleCnt="5" custScaleX="135433" custScaleY="127719" custRadScaleRad="105971" custRadScaleInc="8297">
        <dgm:presLayoutVars>
          <dgm:bulletEnabled val="1"/>
        </dgm:presLayoutVars>
      </dgm:prSet>
      <dgm:spPr/>
      <dgm:t>
        <a:bodyPr/>
        <a:lstStyle/>
        <a:p>
          <a:endParaRPr lang="en-US"/>
        </a:p>
      </dgm:t>
    </dgm:pt>
    <dgm:pt modelId="{BA4081C9-D4D7-47AD-8D62-B3A03A4158DB}" type="pres">
      <dgm:prSet presAssocID="{D7F2B51A-C974-4B7F-A4D0-C14E7B059646}" presName="spNode" presStyleCnt="0"/>
      <dgm:spPr/>
      <dgm:t>
        <a:bodyPr/>
        <a:lstStyle/>
        <a:p>
          <a:endParaRPr lang="en-US"/>
        </a:p>
      </dgm:t>
    </dgm:pt>
    <dgm:pt modelId="{D9537321-BB70-4A62-B433-AF283C2DE121}" type="pres">
      <dgm:prSet presAssocID="{7B273D11-32C3-45ED-9AE7-E30D9521EACE}" presName="sibTrans" presStyleLbl="sibTrans1D1" presStyleIdx="3" presStyleCnt="5"/>
      <dgm:spPr/>
      <dgm:t>
        <a:bodyPr/>
        <a:lstStyle/>
        <a:p>
          <a:endParaRPr lang="en-US"/>
        </a:p>
      </dgm:t>
    </dgm:pt>
    <dgm:pt modelId="{3AD29F8F-6382-4BF4-B940-06DE82CFC6FA}" type="pres">
      <dgm:prSet presAssocID="{D0D13DAD-6E42-44F7-BADA-2E81A93CB1BF}" presName="node" presStyleLbl="node1" presStyleIdx="4" presStyleCnt="5" custScaleX="140441" custScaleY="157026">
        <dgm:presLayoutVars>
          <dgm:bulletEnabled val="1"/>
        </dgm:presLayoutVars>
      </dgm:prSet>
      <dgm:spPr/>
      <dgm:t>
        <a:bodyPr/>
        <a:lstStyle/>
        <a:p>
          <a:endParaRPr lang="en-US"/>
        </a:p>
      </dgm:t>
    </dgm:pt>
    <dgm:pt modelId="{905FB1A9-D7E4-4557-9D58-EE09332DD3E6}" type="pres">
      <dgm:prSet presAssocID="{D0D13DAD-6E42-44F7-BADA-2E81A93CB1BF}" presName="spNode" presStyleCnt="0"/>
      <dgm:spPr/>
      <dgm:t>
        <a:bodyPr/>
        <a:lstStyle/>
        <a:p>
          <a:endParaRPr lang="en-US"/>
        </a:p>
      </dgm:t>
    </dgm:pt>
    <dgm:pt modelId="{15F85914-64C1-4511-8D8A-E6CB6C3A2FA0}" type="pres">
      <dgm:prSet presAssocID="{50173D8B-592E-462F-9464-4EDDCDA1E7C4}" presName="sibTrans" presStyleLbl="sibTrans1D1" presStyleIdx="4" presStyleCnt="5"/>
      <dgm:spPr/>
      <dgm:t>
        <a:bodyPr/>
        <a:lstStyle/>
        <a:p>
          <a:endParaRPr lang="en-US"/>
        </a:p>
      </dgm:t>
    </dgm:pt>
  </dgm:ptLst>
  <dgm:cxnLst>
    <dgm:cxn modelId="{ABDCFE47-C1B4-4827-B55B-CF294AFD0E4C}" type="presOf" srcId="{7B273D11-32C3-45ED-9AE7-E30D9521EACE}" destId="{D9537321-BB70-4A62-B433-AF283C2DE121}" srcOrd="0" destOrd="0" presId="urn:microsoft.com/office/officeart/2005/8/layout/cycle5"/>
    <dgm:cxn modelId="{6F82B25B-F699-4B91-8933-5AA080BEF408}" type="presOf" srcId="{D7F2B51A-C974-4B7F-A4D0-C14E7B059646}" destId="{B2D5BC0F-94C0-47A2-8D69-D3B49A430C79}" srcOrd="0" destOrd="0" presId="urn:microsoft.com/office/officeart/2005/8/layout/cycle5"/>
    <dgm:cxn modelId="{CEB70AF3-EDB2-408A-8A27-4C0ABDB9C34D}" srcId="{AC19348A-876B-4757-88A6-4BE681B18627}" destId="{D0D13DAD-6E42-44F7-BADA-2E81A93CB1BF}" srcOrd="4" destOrd="0" parTransId="{DB5129D7-0528-4C77-8666-E7DF3B57B7D3}" sibTransId="{50173D8B-592E-462F-9464-4EDDCDA1E7C4}"/>
    <dgm:cxn modelId="{03B18802-8CC9-4B2C-94D9-03224F601F9E}" type="presOf" srcId="{D0D13DAD-6E42-44F7-BADA-2E81A93CB1BF}" destId="{3AD29F8F-6382-4BF4-B940-06DE82CFC6FA}" srcOrd="0" destOrd="0" presId="urn:microsoft.com/office/officeart/2005/8/layout/cycle5"/>
    <dgm:cxn modelId="{BA93245C-019B-4C19-B250-4EBB6BD6F516}" type="presOf" srcId="{D298E9A2-80D1-41E8-BECF-3F68DEEA8CD9}" destId="{658AD99A-C02A-4499-B8EA-BDE8FDBD4582}" srcOrd="0" destOrd="0" presId="urn:microsoft.com/office/officeart/2005/8/layout/cycle5"/>
    <dgm:cxn modelId="{B1B9C483-EC9B-4868-AC3F-DACFA2184364}" type="presOf" srcId="{E30A895C-E659-4399-AD78-DFE063A4DB68}" destId="{0FA8E1E1-5240-47CE-B55A-85F33EE815FB}" srcOrd="0" destOrd="0" presId="urn:microsoft.com/office/officeart/2005/8/layout/cycle5"/>
    <dgm:cxn modelId="{30EB04B5-80CD-4165-BF24-40FDE6ACCCBA}" type="presOf" srcId="{69DD1A22-5AC3-4FA6-BFB7-777294C97CAF}" destId="{2121EDA8-21F8-4577-AF98-79DAF30E910E}" srcOrd="0" destOrd="0" presId="urn:microsoft.com/office/officeart/2005/8/layout/cycle5"/>
    <dgm:cxn modelId="{FCA8F327-61F8-4BF0-9135-B44A07983006}" type="presOf" srcId="{EC7BA3F9-9F3D-43B2-8893-E1BD665983B9}" destId="{0CEF1EE4-5082-4B7D-85CD-4F5B955EB0AA}" srcOrd="0" destOrd="0" presId="urn:microsoft.com/office/officeart/2005/8/layout/cycle5"/>
    <dgm:cxn modelId="{136A7EEE-E7F0-4155-81A9-B04C69F65466}" type="presOf" srcId="{AC19348A-876B-4757-88A6-4BE681B18627}" destId="{AB8F83BE-D58E-4F68-B873-3051B5A6DC7A}" srcOrd="0" destOrd="0" presId="urn:microsoft.com/office/officeart/2005/8/layout/cycle5"/>
    <dgm:cxn modelId="{ACE3603A-7EE2-4FCE-8269-B43DDF0DDD7A}" type="presOf" srcId="{50173D8B-592E-462F-9464-4EDDCDA1E7C4}" destId="{15F85914-64C1-4511-8D8A-E6CB6C3A2FA0}" srcOrd="0" destOrd="0" presId="urn:microsoft.com/office/officeart/2005/8/layout/cycle5"/>
    <dgm:cxn modelId="{C51A4286-7105-4F0B-AEFB-87100B88835F}" type="presOf" srcId="{3821B681-D85B-435A-AA6F-DFFA4016AE1E}" destId="{69AC207C-28F0-4E16-9B2A-EAED05487CBF}" srcOrd="0" destOrd="0" presId="urn:microsoft.com/office/officeart/2005/8/layout/cycle5"/>
    <dgm:cxn modelId="{28DCFB5E-D696-4429-B6C8-81877AC4D632}" srcId="{AC19348A-876B-4757-88A6-4BE681B18627}" destId="{69DD1A22-5AC3-4FA6-BFB7-777294C97CAF}" srcOrd="1" destOrd="0" parTransId="{A3C0C8A1-489C-4DE2-AC3C-442582B38B96}" sibTransId="{9F852220-8789-412D-B938-C247772F20C6}"/>
    <dgm:cxn modelId="{32EFD4E8-64DF-47E9-A5FE-CE518AEC291F}" type="presOf" srcId="{9F852220-8789-412D-B938-C247772F20C6}" destId="{91835F2C-44B2-4773-BB42-E0B6F3C21F98}" srcOrd="0" destOrd="0" presId="urn:microsoft.com/office/officeart/2005/8/layout/cycle5"/>
    <dgm:cxn modelId="{56624FA5-085E-4EE2-AE06-B60ED8E7C91A}" srcId="{AC19348A-876B-4757-88A6-4BE681B18627}" destId="{E30A895C-E659-4399-AD78-DFE063A4DB68}" srcOrd="2" destOrd="0" parTransId="{BCA150E8-A84F-4209-BCD2-9E5A60BEC09B}" sibTransId="{D298E9A2-80D1-41E8-BECF-3F68DEEA8CD9}"/>
    <dgm:cxn modelId="{F64B0149-837D-4F5C-AA40-4C9563E97530}" srcId="{AC19348A-876B-4757-88A6-4BE681B18627}" destId="{D7F2B51A-C974-4B7F-A4D0-C14E7B059646}" srcOrd="3" destOrd="0" parTransId="{57E83694-6FED-4D9C-AB40-E9209083D954}" sibTransId="{7B273D11-32C3-45ED-9AE7-E30D9521EACE}"/>
    <dgm:cxn modelId="{A0C83A17-715C-4F1F-AA36-8DF67333792D}" srcId="{AC19348A-876B-4757-88A6-4BE681B18627}" destId="{EC7BA3F9-9F3D-43B2-8893-E1BD665983B9}" srcOrd="0" destOrd="0" parTransId="{93ABEEB8-A0F6-40D8-9EFC-10BA774BF49B}" sibTransId="{3821B681-D85B-435A-AA6F-DFFA4016AE1E}"/>
    <dgm:cxn modelId="{D1A05004-1379-478E-841A-BF087A9CD7B9}" type="presParOf" srcId="{AB8F83BE-D58E-4F68-B873-3051B5A6DC7A}" destId="{0CEF1EE4-5082-4B7D-85CD-4F5B955EB0AA}" srcOrd="0" destOrd="0" presId="urn:microsoft.com/office/officeart/2005/8/layout/cycle5"/>
    <dgm:cxn modelId="{306FFA4C-8C7D-4730-8A80-05B7F35AB06F}" type="presParOf" srcId="{AB8F83BE-D58E-4F68-B873-3051B5A6DC7A}" destId="{5FA25D7F-9471-4887-B397-2456E572F2C9}" srcOrd="1" destOrd="0" presId="urn:microsoft.com/office/officeart/2005/8/layout/cycle5"/>
    <dgm:cxn modelId="{762057CA-C626-4616-85AF-FD6458136879}" type="presParOf" srcId="{AB8F83BE-D58E-4F68-B873-3051B5A6DC7A}" destId="{69AC207C-28F0-4E16-9B2A-EAED05487CBF}" srcOrd="2" destOrd="0" presId="urn:microsoft.com/office/officeart/2005/8/layout/cycle5"/>
    <dgm:cxn modelId="{A4DF1C18-0DD8-4BA3-AD94-F0CAF7682079}" type="presParOf" srcId="{AB8F83BE-D58E-4F68-B873-3051B5A6DC7A}" destId="{2121EDA8-21F8-4577-AF98-79DAF30E910E}" srcOrd="3" destOrd="0" presId="urn:microsoft.com/office/officeart/2005/8/layout/cycle5"/>
    <dgm:cxn modelId="{AB1EADFF-B8B3-4405-9F36-E2BD34F63EB5}" type="presParOf" srcId="{AB8F83BE-D58E-4F68-B873-3051B5A6DC7A}" destId="{D1FCF970-83E4-4A82-9513-92A1784F1E32}" srcOrd="4" destOrd="0" presId="urn:microsoft.com/office/officeart/2005/8/layout/cycle5"/>
    <dgm:cxn modelId="{8A833861-04C1-4FA1-9CB7-566FA16DB45F}" type="presParOf" srcId="{AB8F83BE-D58E-4F68-B873-3051B5A6DC7A}" destId="{91835F2C-44B2-4773-BB42-E0B6F3C21F98}" srcOrd="5" destOrd="0" presId="urn:microsoft.com/office/officeart/2005/8/layout/cycle5"/>
    <dgm:cxn modelId="{8AA5BF43-6A3D-4B0C-ADE8-3ADB3B311EE4}" type="presParOf" srcId="{AB8F83BE-D58E-4F68-B873-3051B5A6DC7A}" destId="{0FA8E1E1-5240-47CE-B55A-85F33EE815FB}" srcOrd="6" destOrd="0" presId="urn:microsoft.com/office/officeart/2005/8/layout/cycle5"/>
    <dgm:cxn modelId="{85255FEE-15FF-4CA8-B71B-FC556A70CD05}" type="presParOf" srcId="{AB8F83BE-D58E-4F68-B873-3051B5A6DC7A}" destId="{EEE76365-6659-4BDD-933C-180ABE9E5E6B}" srcOrd="7" destOrd="0" presId="urn:microsoft.com/office/officeart/2005/8/layout/cycle5"/>
    <dgm:cxn modelId="{E81EDB3B-F0F5-4807-B24D-30821C633E9F}" type="presParOf" srcId="{AB8F83BE-D58E-4F68-B873-3051B5A6DC7A}" destId="{658AD99A-C02A-4499-B8EA-BDE8FDBD4582}" srcOrd="8" destOrd="0" presId="urn:microsoft.com/office/officeart/2005/8/layout/cycle5"/>
    <dgm:cxn modelId="{6BD1FF83-DCEF-496A-AE68-F0C4D32C15E9}" type="presParOf" srcId="{AB8F83BE-D58E-4F68-B873-3051B5A6DC7A}" destId="{B2D5BC0F-94C0-47A2-8D69-D3B49A430C79}" srcOrd="9" destOrd="0" presId="urn:microsoft.com/office/officeart/2005/8/layout/cycle5"/>
    <dgm:cxn modelId="{80C9A91C-6EDE-45E5-A8C5-D095C4F3AC12}" type="presParOf" srcId="{AB8F83BE-D58E-4F68-B873-3051B5A6DC7A}" destId="{BA4081C9-D4D7-47AD-8D62-B3A03A4158DB}" srcOrd="10" destOrd="0" presId="urn:microsoft.com/office/officeart/2005/8/layout/cycle5"/>
    <dgm:cxn modelId="{DC5D8A3A-A5F4-4999-A13D-9354FFB7DB21}" type="presParOf" srcId="{AB8F83BE-D58E-4F68-B873-3051B5A6DC7A}" destId="{D9537321-BB70-4A62-B433-AF283C2DE121}" srcOrd="11" destOrd="0" presId="urn:microsoft.com/office/officeart/2005/8/layout/cycle5"/>
    <dgm:cxn modelId="{91825CAE-153E-49BE-8F9C-0EB328C65710}" type="presParOf" srcId="{AB8F83BE-D58E-4F68-B873-3051B5A6DC7A}" destId="{3AD29F8F-6382-4BF4-B940-06DE82CFC6FA}" srcOrd="12" destOrd="0" presId="urn:microsoft.com/office/officeart/2005/8/layout/cycle5"/>
    <dgm:cxn modelId="{6D6CEDFF-E3C3-49D2-9A3D-604656385DB5}" type="presParOf" srcId="{AB8F83BE-D58E-4F68-B873-3051B5A6DC7A}" destId="{905FB1A9-D7E4-4557-9D58-EE09332DD3E6}" srcOrd="13" destOrd="0" presId="urn:microsoft.com/office/officeart/2005/8/layout/cycle5"/>
    <dgm:cxn modelId="{51E51565-4AF4-4AEF-9D12-0A27D7F02690}" type="presParOf" srcId="{AB8F83BE-D58E-4F68-B873-3051B5A6DC7A}" destId="{15F85914-64C1-4511-8D8A-E6CB6C3A2FA0}"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541969-6901-4C9F-BD06-7AC224A1EE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0BE0D5-555A-494E-B57E-410554AA363F}">
      <dgm:prSet phldrT="[Text]"/>
      <dgm:spPr/>
      <dgm:t>
        <a:bodyPr/>
        <a:lstStyle/>
        <a:p>
          <a:r>
            <a:rPr lang="en-US" dirty="0" smtClean="0"/>
            <a:t>Urban sources</a:t>
          </a:r>
          <a:endParaRPr lang="en-US" dirty="0"/>
        </a:p>
      </dgm:t>
    </dgm:pt>
    <dgm:pt modelId="{01299C9C-2F40-4E5D-9668-216073D26514}" type="parTrans" cxnId="{9FC45511-6059-440A-9D91-FC0E04F8BE15}">
      <dgm:prSet/>
      <dgm:spPr/>
      <dgm:t>
        <a:bodyPr/>
        <a:lstStyle/>
        <a:p>
          <a:endParaRPr lang="en-US"/>
        </a:p>
      </dgm:t>
    </dgm:pt>
    <dgm:pt modelId="{0F661067-51DE-4C80-B52C-F847B06461E6}" type="sibTrans" cxnId="{9FC45511-6059-440A-9D91-FC0E04F8BE15}">
      <dgm:prSet/>
      <dgm:spPr/>
      <dgm:t>
        <a:bodyPr/>
        <a:lstStyle/>
        <a:p>
          <a:endParaRPr lang="en-US"/>
        </a:p>
      </dgm:t>
    </dgm:pt>
    <dgm:pt modelId="{A1961DBB-056D-452A-AA84-64D1C129A8C0}">
      <dgm:prSet phldrT="[Text]"/>
      <dgm:spPr/>
      <dgm:t>
        <a:bodyPr/>
        <a:lstStyle/>
        <a:p>
          <a:r>
            <a:rPr lang="en-US" dirty="0" smtClean="0"/>
            <a:t>Regulated by DEQ and local jurisdictions</a:t>
          </a:r>
          <a:endParaRPr lang="en-US" dirty="0"/>
        </a:p>
      </dgm:t>
    </dgm:pt>
    <dgm:pt modelId="{CBDB2EBF-2A3B-4D4F-BF5C-C2210A5FE4F6}" type="parTrans" cxnId="{521F2A5A-7E38-4D69-80AC-1A0A02162B9E}">
      <dgm:prSet/>
      <dgm:spPr/>
      <dgm:t>
        <a:bodyPr/>
        <a:lstStyle/>
        <a:p>
          <a:endParaRPr lang="en-US"/>
        </a:p>
      </dgm:t>
    </dgm:pt>
    <dgm:pt modelId="{69EA52EA-8F86-407B-B859-139765470B65}" type="sibTrans" cxnId="{521F2A5A-7E38-4D69-80AC-1A0A02162B9E}">
      <dgm:prSet/>
      <dgm:spPr/>
      <dgm:t>
        <a:bodyPr/>
        <a:lstStyle/>
        <a:p>
          <a:endParaRPr lang="en-US"/>
        </a:p>
      </dgm:t>
    </dgm:pt>
    <dgm:pt modelId="{F5932AD7-2A60-4FBE-870A-32FFE2EC0234}">
      <dgm:prSet phldrT="[Text]"/>
      <dgm:spPr/>
      <dgm:t>
        <a:bodyPr/>
        <a:lstStyle/>
        <a:p>
          <a:r>
            <a:rPr lang="en-US" dirty="0" smtClean="0"/>
            <a:t>DEQ regulations and Local Ordinances</a:t>
          </a:r>
          <a:endParaRPr lang="en-US" dirty="0"/>
        </a:p>
      </dgm:t>
    </dgm:pt>
    <dgm:pt modelId="{859CCEA9-CAE4-4759-A2D1-6BC808AD43F6}" type="parTrans" cxnId="{7C6D0F70-7114-4ABB-98D5-48E5C6487151}">
      <dgm:prSet/>
      <dgm:spPr/>
      <dgm:t>
        <a:bodyPr/>
        <a:lstStyle/>
        <a:p>
          <a:endParaRPr lang="en-US"/>
        </a:p>
      </dgm:t>
    </dgm:pt>
    <dgm:pt modelId="{8731B406-00C5-4E29-8588-43A0171CE8EB}" type="sibTrans" cxnId="{7C6D0F70-7114-4ABB-98D5-48E5C6487151}">
      <dgm:prSet/>
      <dgm:spPr/>
      <dgm:t>
        <a:bodyPr/>
        <a:lstStyle/>
        <a:p>
          <a:endParaRPr lang="en-US"/>
        </a:p>
      </dgm:t>
    </dgm:pt>
    <dgm:pt modelId="{4EE81EA4-1587-4D50-BE49-FCFBFE3CFF59}">
      <dgm:prSet phldrT="[Text]"/>
      <dgm:spPr/>
      <dgm:t>
        <a:bodyPr/>
        <a:lstStyle/>
        <a:p>
          <a:r>
            <a:rPr lang="en-US" dirty="0" smtClean="0"/>
            <a:t>Agricultural sources</a:t>
          </a:r>
          <a:endParaRPr lang="en-US" dirty="0"/>
        </a:p>
      </dgm:t>
    </dgm:pt>
    <dgm:pt modelId="{7A238B6B-FF62-445D-99D7-55956C291D04}" type="parTrans" cxnId="{8A9E5E4B-6E23-4CE9-8FE5-956C331623D1}">
      <dgm:prSet/>
      <dgm:spPr/>
      <dgm:t>
        <a:bodyPr/>
        <a:lstStyle/>
        <a:p>
          <a:endParaRPr lang="en-US"/>
        </a:p>
      </dgm:t>
    </dgm:pt>
    <dgm:pt modelId="{2BEBA27E-F735-45C3-A216-E14480B9CBDE}" type="sibTrans" cxnId="{8A9E5E4B-6E23-4CE9-8FE5-956C331623D1}">
      <dgm:prSet/>
      <dgm:spPr/>
      <dgm:t>
        <a:bodyPr/>
        <a:lstStyle/>
        <a:p>
          <a:endParaRPr lang="en-US"/>
        </a:p>
      </dgm:t>
    </dgm:pt>
    <dgm:pt modelId="{DBE803AD-E1A6-47FE-8072-1B0951E267C9}">
      <dgm:prSet phldrT="[Text]"/>
      <dgm:spPr/>
      <dgm:t>
        <a:bodyPr/>
        <a:lstStyle/>
        <a:p>
          <a:r>
            <a:rPr lang="en-US" dirty="0" smtClean="0"/>
            <a:t>Regulated by Department of Agriculture</a:t>
          </a:r>
          <a:endParaRPr lang="en-US" dirty="0"/>
        </a:p>
      </dgm:t>
    </dgm:pt>
    <dgm:pt modelId="{F28A03C4-7E3B-437F-B496-103BEAD8E492}" type="parTrans" cxnId="{8AB303FA-029F-4C30-AEA9-8B6E00A0AFA6}">
      <dgm:prSet/>
      <dgm:spPr/>
      <dgm:t>
        <a:bodyPr/>
        <a:lstStyle/>
        <a:p>
          <a:endParaRPr lang="en-US"/>
        </a:p>
      </dgm:t>
    </dgm:pt>
    <dgm:pt modelId="{2F711373-DA62-4204-A101-474C8BC6F386}" type="sibTrans" cxnId="{8AB303FA-029F-4C30-AEA9-8B6E00A0AFA6}">
      <dgm:prSet/>
      <dgm:spPr/>
      <dgm:t>
        <a:bodyPr/>
        <a:lstStyle/>
        <a:p>
          <a:endParaRPr lang="en-US"/>
        </a:p>
      </dgm:t>
    </dgm:pt>
    <dgm:pt modelId="{88B6388B-BA71-426E-B06B-FFB8C47542E0}">
      <dgm:prSet phldrT="[Text]"/>
      <dgm:spPr/>
      <dgm:t>
        <a:bodyPr/>
        <a:lstStyle/>
        <a:p>
          <a:r>
            <a:rPr lang="en-US" dirty="0" smtClean="0"/>
            <a:t>Area Plans and Rules</a:t>
          </a:r>
          <a:endParaRPr lang="en-US" dirty="0"/>
        </a:p>
      </dgm:t>
    </dgm:pt>
    <dgm:pt modelId="{A8262D80-9FD2-4B64-8CF2-BE7C0B44811D}" type="parTrans" cxnId="{CF9A1854-1526-436A-A9D0-ACF349B7009F}">
      <dgm:prSet/>
      <dgm:spPr/>
      <dgm:t>
        <a:bodyPr/>
        <a:lstStyle/>
        <a:p>
          <a:endParaRPr lang="en-US"/>
        </a:p>
      </dgm:t>
    </dgm:pt>
    <dgm:pt modelId="{A9FF6EA8-6FCD-4A32-B53F-27BE51B7D90E}" type="sibTrans" cxnId="{CF9A1854-1526-436A-A9D0-ACF349B7009F}">
      <dgm:prSet/>
      <dgm:spPr/>
      <dgm:t>
        <a:bodyPr/>
        <a:lstStyle/>
        <a:p>
          <a:endParaRPr lang="en-US"/>
        </a:p>
      </dgm:t>
    </dgm:pt>
    <dgm:pt modelId="{190AA6DA-1FE1-4DB4-8CA3-FC7BE6290590}">
      <dgm:prSet phldrT="[Text]"/>
      <dgm:spPr/>
      <dgm:t>
        <a:bodyPr/>
        <a:lstStyle/>
        <a:p>
          <a:r>
            <a:rPr lang="en-US" dirty="0" smtClean="0"/>
            <a:t>Forestry sources</a:t>
          </a:r>
          <a:endParaRPr lang="en-US" dirty="0"/>
        </a:p>
      </dgm:t>
    </dgm:pt>
    <dgm:pt modelId="{CF5773A6-7E7C-4351-AE4B-998EBA45394B}" type="parTrans" cxnId="{17BAA5E5-3096-4215-8251-9764589CAD66}">
      <dgm:prSet/>
      <dgm:spPr/>
      <dgm:t>
        <a:bodyPr/>
        <a:lstStyle/>
        <a:p>
          <a:endParaRPr lang="en-US"/>
        </a:p>
      </dgm:t>
    </dgm:pt>
    <dgm:pt modelId="{E5A11F3C-3BF7-4226-8B67-936464B9F7B1}" type="sibTrans" cxnId="{17BAA5E5-3096-4215-8251-9764589CAD66}">
      <dgm:prSet/>
      <dgm:spPr/>
      <dgm:t>
        <a:bodyPr/>
        <a:lstStyle/>
        <a:p>
          <a:endParaRPr lang="en-US"/>
        </a:p>
      </dgm:t>
    </dgm:pt>
    <dgm:pt modelId="{D6329939-385F-4B56-AF1F-E2AF8398C998}">
      <dgm:prSet phldrT="[Text]"/>
      <dgm:spPr/>
      <dgm:t>
        <a:bodyPr/>
        <a:lstStyle/>
        <a:p>
          <a:r>
            <a:rPr lang="en-US" dirty="0" smtClean="0"/>
            <a:t>Regulated by Department of Forestry</a:t>
          </a:r>
          <a:endParaRPr lang="en-US" dirty="0"/>
        </a:p>
      </dgm:t>
    </dgm:pt>
    <dgm:pt modelId="{2B48FBEB-796E-498D-B275-B2C5E05B35A9}" type="parTrans" cxnId="{8F4F1E3B-B6BA-4A98-AA7F-0F02D766A0E8}">
      <dgm:prSet/>
      <dgm:spPr/>
      <dgm:t>
        <a:bodyPr/>
        <a:lstStyle/>
        <a:p>
          <a:endParaRPr lang="en-US"/>
        </a:p>
      </dgm:t>
    </dgm:pt>
    <dgm:pt modelId="{8C03B843-72DA-458A-9126-914B6FF4159A}" type="sibTrans" cxnId="{8F4F1E3B-B6BA-4A98-AA7F-0F02D766A0E8}">
      <dgm:prSet/>
      <dgm:spPr/>
      <dgm:t>
        <a:bodyPr/>
        <a:lstStyle/>
        <a:p>
          <a:endParaRPr lang="en-US"/>
        </a:p>
      </dgm:t>
    </dgm:pt>
    <dgm:pt modelId="{6467C388-A591-49C7-B059-2AF72E77DDCA}">
      <dgm:prSet phldrT="[Text]"/>
      <dgm:spPr/>
      <dgm:t>
        <a:bodyPr/>
        <a:lstStyle/>
        <a:p>
          <a:r>
            <a:rPr lang="en-US" dirty="0" smtClean="0"/>
            <a:t>Forest Practices Act Rules</a:t>
          </a:r>
          <a:endParaRPr lang="en-US" dirty="0"/>
        </a:p>
      </dgm:t>
    </dgm:pt>
    <dgm:pt modelId="{B73C458F-1FC5-4C94-9072-8EC31B3D76F8}" type="parTrans" cxnId="{575FDD0F-E74E-47D0-B9CF-79AB4E11314C}">
      <dgm:prSet/>
      <dgm:spPr/>
      <dgm:t>
        <a:bodyPr/>
        <a:lstStyle/>
        <a:p>
          <a:endParaRPr lang="en-US"/>
        </a:p>
      </dgm:t>
    </dgm:pt>
    <dgm:pt modelId="{B8895578-8F82-4C29-873E-0EC2AE879189}" type="sibTrans" cxnId="{575FDD0F-E74E-47D0-B9CF-79AB4E11314C}">
      <dgm:prSet/>
      <dgm:spPr/>
      <dgm:t>
        <a:bodyPr/>
        <a:lstStyle/>
        <a:p>
          <a:endParaRPr lang="en-US"/>
        </a:p>
      </dgm:t>
    </dgm:pt>
    <dgm:pt modelId="{500D165E-CA04-4857-8E01-CC5E4386E87B}" type="pres">
      <dgm:prSet presAssocID="{36541969-6901-4C9F-BD06-7AC224A1EE7B}" presName="Name0" presStyleCnt="0">
        <dgm:presLayoutVars>
          <dgm:dir/>
          <dgm:animLvl val="lvl"/>
          <dgm:resizeHandles val="exact"/>
        </dgm:presLayoutVars>
      </dgm:prSet>
      <dgm:spPr/>
      <dgm:t>
        <a:bodyPr/>
        <a:lstStyle/>
        <a:p>
          <a:endParaRPr lang="en-US"/>
        </a:p>
      </dgm:t>
    </dgm:pt>
    <dgm:pt modelId="{FA865955-5D82-4279-AACF-B00918663EDE}" type="pres">
      <dgm:prSet presAssocID="{010BE0D5-555A-494E-B57E-410554AA363F}" presName="composite" presStyleCnt="0"/>
      <dgm:spPr/>
    </dgm:pt>
    <dgm:pt modelId="{F07DECE7-F8BC-4F65-9308-80E60432A4CE}" type="pres">
      <dgm:prSet presAssocID="{010BE0D5-555A-494E-B57E-410554AA363F}" presName="parTx" presStyleLbl="alignNode1" presStyleIdx="0" presStyleCnt="3">
        <dgm:presLayoutVars>
          <dgm:chMax val="0"/>
          <dgm:chPref val="0"/>
          <dgm:bulletEnabled val="1"/>
        </dgm:presLayoutVars>
      </dgm:prSet>
      <dgm:spPr/>
      <dgm:t>
        <a:bodyPr/>
        <a:lstStyle/>
        <a:p>
          <a:endParaRPr lang="en-US"/>
        </a:p>
      </dgm:t>
    </dgm:pt>
    <dgm:pt modelId="{2B9731F6-013E-44A5-A1F2-DB98212CEE22}" type="pres">
      <dgm:prSet presAssocID="{010BE0D5-555A-494E-B57E-410554AA363F}" presName="desTx" presStyleLbl="alignAccFollowNode1" presStyleIdx="0" presStyleCnt="3" custLinFactNeighborX="-103" custLinFactNeighborY="-1144">
        <dgm:presLayoutVars>
          <dgm:bulletEnabled val="1"/>
        </dgm:presLayoutVars>
      </dgm:prSet>
      <dgm:spPr/>
      <dgm:t>
        <a:bodyPr/>
        <a:lstStyle/>
        <a:p>
          <a:endParaRPr lang="en-US"/>
        </a:p>
      </dgm:t>
    </dgm:pt>
    <dgm:pt modelId="{F6FF0B26-C99B-44E0-9484-DD90AA563143}" type="pres">
      <dgm:prSet presAssocID="{0F661067-51DE-4C80-B52C-F847B06461E6}" presName="space" presStyleCnt="0"/>
      <dgm:spPr/>
    </dgm:pt>
    <dgm:pt modelId="{4AFE8D92-04AA-4D51-B1F5-57FB27736ECA}" type="pres">
      <dgm:prSet presAssocID="{4EE81EA4-1587-4D50-BE49-FCFBFE3CFF59}" presName="composite" presStyleCnt="0"/>
      <dgm:spPr/>
    </dgm:pt>
    <dgm:pt modelId="{08F3F88D-691A-4C91-98E5-CBD66610A85A}" type="pres">
      <dgm:prSet presAssocID="{4EE81EA4-1587-4D50-BE49-FCFBFE3CFF59}" presName="parTx" presStyleLbl="alignNode1" presStyleIdx="1" presStyleCnt="3">
        <dgm:presLayoutVars>
          <dgm:chMax val="0"/>
          <dgm:chPref val="0"/>
          <dgm:bulletEnabled val="1"/>
        </dgm:presLayoutVars>
      </dgm:prSet>
      <dgm:spPr/>
      <dgm:t>
        <a:bodyPr/>
        <a:lstStyle/>
        <a:p>
          <a:endParaRPr lang="en-US"/>
        </a:p>
      </dgm:t>
    </dgm:pt>
    <dgm:pt modelId="{3BFECFED-9335-437C-8A63-D7FFAEF2E31F}" type="pres">
      <dgm:prSet presAssocID="{4EE81EA4-1587-4D50-BE49-FCFBFE3CFF59}" presName="desTx" presStyleLbl="alignAccFollowNode1" presStyleIdx="1" presStyleCnt="3">
        <dgm:presLayoutVars>
          <dgm:bulletEnabled val="1"/>
        </dgm:presLayoutVars>
      </dgm:prSet>
      <dgm:spPr/>
      <dgm:t>
        <a:bodyPr/>
        <a:lstStyle/>
        <a:p>
          <a:endParaRPr lang="en-US"/>
        </a:p>
      </dgm:t>
    </dgm:pt>
    <dgm:pt modelId="{D13D6DBE-491F-48E5-B327-5B0132080865}" type="pres">
      <dgm:prSet presAssocID="{2BEBA27E-F735-45C3-A216-E14480B9CBDE}" presName="space" presStyleCnt="0"/>
      <dgm:spPr/>
    </dgm:pt>
    <dgm:pt modelId="{B3CA626A-4415-4814-9D3F-405127648440}" type="pres">
      <dgm:prSet presAssocID="{190AA6DA-1FE1-4DB4-8CA3-FC7BE6290590}" presName="composite" presStyleCnt="0"/>
      <dgm:spPr/>
    </dgm:pt>
    <dgm:pt modelId="{E8FF60FA-C4B8-49F3-8538-766A05E651E6}" type="pres">
      <dgm:prSet presAssocID="{190AA6DA-1FE1-4DB4-8CA3-FC7BE6290590}" presName="parTx" presStyleLbl="alignNode1" presStyleIdx="2" presStyleCnt="3">
        <dgm:presLayoutVars>
          <dgm:chMax val="0"/>
          <dgm:chPref val="0"/>
          <dgm:bulletEnabled val="1"/>
        </dgm:presLayoutVars>
      </dgm:prSet>
      <dgm:spPr/>
      <dgm:t>
        <a:bodyPr/>
        <a:lstStyle/>
        <a:p>
          <a:endParaRPr lang="en-US"/>
        </a:p>
      </dgm:t>
    </dgm:pt>
    <dgm:pt modelId="{11A3B5E9-49DC-4A50-AFA8-0EE5AF8A17E8}" type="pres">
      <dgm:prSet presAssocID="{190AA6DA-1FE1-4DB4-8CA3-FC7BE6290590}" presName="desTx" presStyleLbl="alignAccFollowNode1" presStyleIdx="2" presStyleCnt="3">
        <dgm:presLayoutVars>
          <dgm:bulletEnabled val="1"/>
        </dgm:presLayoutVars>
      </dgm:prSet>
      <dgm:spPr/>
      <dgm:t>
        <a:bodyPr/>
        <a:lstStyle/>
        <a:p>
          <a:endParaRPr lang="en-US"/>
        </a:p>
      </dgm:t>
    </dgm:pt>
  </dgm:ptLst>
  <dgm:cxnLst>
    <dgm:cxn modelId="{E0F7F7C9-AFED-4834-A2CE-71E35696ECAA}" type="presOf" srcId="{A1961DBB-056D-452A-AA84-64D1C129A8C0}" destId="{2B9731F6-013E-44A5-A1F2-DB98212CEE22}" srcOrd="0" destOrd="0" presId="urn:microsoft.com/office/officeart/2005/8/layout/hList1"/>
    <dgm:cxn modelId="{521F2A5A-7E38-4D69-80AC-1A0A02162B9E}" srcId="{010BE0D5-555A-494E-B57E-410554AA363F}" destId="{A1961DBB-056D-452A-AA84-64D1C129A8C0}" srcOrd="0" destOrd="0" parTransId="{CBDB2EBF-2A3B-4D4F-BF5C-C2210A5FE4F6}" sibTransId="{69EA52EA-8F86-407B-B859-139765470B65}"/>
    <dgm:cxn modelId="{69FC6364-0BC0-40C8-8C77-D3C8B6ED421C}" type="presOf" srcId="{F5932AD7-2A60-4FBE-870A-32FFE2EC0234}" destId="{2B9731F6-013E-44A5-A1F2-DB98212CEE22}" srcOrd="0" destOrd="1" presId="urn:microsoft.com/office/officeart/2005/8/layout/hList1"/>
    <dgm:cxn modelId="{67A5769C-3127-495D-88F8-2B338BC9E847}" type="presOf" srcId="{6467C388-A591-49C7-B059-2AF72E77DDCA}" destId="{11A3B5E9-49DC-4A50-AFA8-0EE5AF8A17E8}" srcOrd="0" destOrd="1" presId="urn:microsoft.com/office/officeart/2005/8/layout/hList1"/>
    <dgm:cxn modelId="{9FC45511-6059-440A-9D91-FC0E04F8BE15}" srcId="{36541969-6901-4C9F-BD06-7AC224A1EE7B}" destId="{010BE0D5-555A-494E-B57E-410554AA363F}" srcOrd="0" destOrd="0" parTransId="{01299C9C-2F40-4E5D-9668-216073D26514}" sibTransId="{0F661067-51DE-4C80-B52C-F847B06461E6}"/>
    <dgm:cxn modelId="{8F4F1E3B-B6BA-4A98-AA7F-0F02D766A0E8}" srcId="{190AA6DA-1FE1-4DB4-8CA3-FC7BE6290590}" destId="{D6329939-385F-4B56-AF1F-E2AF8398C998}" srcOrd="0" destOrd="0" parTransId="{2B48FBEB-796E-498D-B275-B2C5E05B35A9}" sibTransId="{8C03B843-72DA-458A-9126-914B6FF4159A}"/>
    <dgm:cxn modelId="{8AB303FA-029F-4C30-AEA9-8B6E00A0AFA6}" srcId="{4EE81EA4-1587-4D50-BE49-FCFBFE3CFF59}" destId="{DBE803AD-E1A6-47FE-8072-1B0951E267C9}" srcOrd="0" destOrd="0" parTransId="{F28A03C4-7E3B-437F-B496-103BEAD8E492}" sibTransId="{2F711373-DA62-4204-A101-474C8BC6F386}"/>
    <dgm:cxn modelId="{CF9A1854-1526-436A-A9D0-ACF349B7009F}" srcId="{4EE81EA4-1587-4D50-BE49-FCFBFE3CFF59}" destId="{88B6388B-BA71-426E-B06B-FFB8C47542E0}" srcOrd="1" destOrd="0" parTransId="{A8262D80-9FD2-4B64-8CF2-BE7C0B44811D}" sibTransId="{A9FF6EA8-6FCD-4A32-B53F-27BE51B7D90E}"/>
    <dgm:cxn modelId="{17BAA5E5-3096-4215-8251-9764589CAD66}" srcId="{36541969-6901-4C9F-BD06-7AC224A1EE7B}" destId="{190AA6DA-1FE1-4DB4-8CA3-FC7BE6290590}" srcOrd="2" destOrd="0" parTransId="{CF5773A6-7E7C-4351-AE4B-998EBA45394B}" sibTransId="{E5A11F3C-3BF7-4226-8B67-936464B9F7B1}"/>
    <dgm:cxn modelId="{02377085-4CD6-40AA-8388-D374A82EF5E3}" type="presOf" srcId="{DBE803AD-E1A6-47FE-8072-1B0951E267C9}" destId="{3BFECFED-9335-437C-8A63-D7FFAEF2E31F}" srcOrd="0" destOrd="0" presId="urn:microsoft.com/office/officeart/2005/8/layout/hList1"/>
    <dgm:cxn modelId="{EBB2CA62-F94A-47E5-8803-4F3038057E7E}" type="presOf" srcId="{4EE81EA4-1587-4D50-BE49-FCFBFE3CFF59}" destId="{08F3F88D-691A-4C91-98E5-CBD66610A85A}" srcOrd="0" destOrd="0" presId="urn:microsoft.com/office/officeart/2005/8/layout/hList1"/>
    <dgm:cxn modelId="{7C6D0F70-7114-4ABB-98D5-48E5C6487151}" srcId="{010BE0D5-555A-494E-B57E-410554AA363F}" destId="{F5932AD7-2A60-4FBE-870A-32FFE2EC0234}" srcOrd="1" destOrd="0" parTransId="{859CCEA9-CAE4-4759-A2D1-6BC808AD43F6}" sibTransId="{8731B406-00C5-4E29-8588-43A0171CE8EB}"/>
    <dgm:cxn modelId="{C29B0666-B061-4838-9EA2-414D7F13E0B6}" type="presOf" srcId="{010BE0D5-555A-494E-B57E-410554AA363F}" destId="{F07DECE7-F8BC-4F65-9308-80E60432A4CE}" srcOrd="0" destOrd="0" presId="urn:microsoft.com/office/officeart/2005/8/layout/hList1"/>
    <dgm:cxn modelId="{D50BDFB5-A8E1-4025-AD3F-3B131B554D43}" type="presOf" srcId="{D6329939-385F-4B56-AF1F-E2AF8398C998}" destId="{11A3B5E9-49DC-4A50-AFA8-0EE5AF8A17E8}" srcOrd="0" destOrd="0" presId="urn:microsoft.com/office/officeart/2005/8/layout/hList1"/>
    <dgm:cxn modelId="{C017CC03-9029-492C-9258-D88BC94BAD9C}" type="presOf" srcId="{88B6388B-BA71-426E-B06B-FFB8C47542E0}" destId="{3BFECFED-9335-437C-8A63-D7FFAEF2E31F}" srcOrd="0" destOrd="1" presId="urn:microsoft.com/office/officeart/2005/8/layout/hList1"/>
    <dgm:cxn modelId="{95DD1661-0ED2-407C-B700-2A8C8D6C47C6}" type="presOf" srcId="{190AA6DA-1FE1-4DB4-8CA3-FC7BE6290590}" destId="{E8FF60FA-C4B8-49F3-8538-766A05E651E6}" srcOrd="0" destOrd="0" presId="urn:microsoft.com/office/officeart/2005/8/layout/hList1"/>
    <dgm:cxn modelId="{575FDD0F-E74E-47D0-B9CF-79AB4E11314C}" srcId="{190AA6DA-1FE1-4DB4-8CA3-FC7BE6290590}" destId="{6467C388-A591-49C7-B059-2AF72E77DDCA}" srcOrd="1" destOrd="0" parTransId="{B73C458F-1FC5-4C94-9072-8EC31B3D76F8}" sibTransId="{B8895578-8F82-4C29-873E-0EC2AE879189}"/>
    <dgm:cxn modelId="{8A9E5E4B-6E23-4CE9-8FE5-956C331623D1}" srcId="{36541969-6901-4C9F-BD06-7AC224A1EE7B}" destId="{4EE81EA4-1587-4D50-BE49-FCFBFE3CFF59}" srcOrd="1" destOrd="0" parTransId="{7A238B6B-FF62-445D-99D7-55956C291D04}" sibTransId="{2BEBA27E-F735-45C3-A216-E14480B9CBDE}"/>
    <dgm:cxn modelId="{ABF10183-4A3E-4FAC-AB1E-A9563654CCD7}" type="presOf" srcId="{36541969-6901-4C9F-BD06-7AC224A1EE7B}" destId="{500D165E-CA04-4857-8E01-CC5E4386E87B}" srcOrd="0" destOrd="0" presId="urn:microsoft.com/office/officeart/2005/8/layout/hList1"/>
    <dgm:cxn modelId="{A2FCCC57-631E-449D-9FB4-09B915DF07F0}" type="presParOf" srcId="{500D165E-CA04-4857-8E01-CC5E4386E87B}" destId="{FA865955-5D82-4279-AACF-B00918663EDE}" srcOrd="0" destOrd="0" presId="urn:microsoft.com/office/officeart/2005/8/layout/hList1"/>
    <dgm:cxn modelId="{5D3FFFFE-1140-402F-A201-EC79100A3455}" type="presParOf" srcId="{FA865955-5D82-4279-AACF-B00918663EDE}" destId="{F07DECE7-F8BC-4F65-9308-80E60432A4CE}" srcOrd="0" destOrd="0" presId="urn:microsoft.com/office/officeart/2005/8/layout/hList1"/>
    <dgm:cxn modelId="{21C20161-0119-4712-A466-B7F309BDBBE1}" type="presParOf" srcId="{FA865955-5D82-4279-AACF-B00918663EDE}" destId="{2B9731F6-013E-44A5-A1F2-DB98212CEE22}" srcOrd="1" destOrd="0" presId="urn:microsoft.com/office/officeart/2005/8/layout/hList1"/>
    <dgm:cxn modelId="{A06E77FD-5898-4399-A8B9-D2A03631F589}" type="presParOf" srcId="{500D165E-CA04-4857-8E01-CC5E4386E87B}" destId="{F6FF0B26-C99B-44E0-9484-DD90AA563143}" srcOrd="1" destOrd="0" presId="urn:microsoft.com/office/officeart/2005/8/layout/hList1"/>
    <dgm:cxn modelId="{0B322036-5BD1-4459-AEAE-B70FDF18A693}" type="presParOf" srcId="{500D165E-CA04-4857-8E01-CC5E4386E87B}" destId="{4AFE8D92-04AA-4D51-B1F5-57FB27736ECA}" srcOrd="2" destOrd="0" presId="urn:microsoft.com/office/officeart/2005/8/layout/hList1"/>
    <dgm:cxn modelId="{67D48B03-20EF-465A-ADBC-88D9FC6AE881}" type="presParOf" srcId="{4AFE8D92-04AA-4D51-B1F5-57FB27736ECA}" destId="{08F3F88D-691A-4C91-98E5-CBD66610A85A}" srcOrd="0" destOrd="0" presId="urn:microsoft.com/office/officeart/2005/8/layout/hList1"/>
    <dgm:cxn modelId="{8F40004F-87DA-4C36-8306-3DC98CCCE3E5}" type="presParOf" srcId="{4AFE8D92-04AA-4D51-B1F5-57FB27736ECA}" destId="{3BFECFED-9335-437C-8A63-D7FFAEF2E31F}" srcOrd="1" destOrd="0" presId="urn:microsoft.com/office/officeart/2005/8/layout/hList1"/>
    <dgm:cxn modelId="{C8D4364C-5D7E-464C-87E2-132E66DADF35}" type="presParOf" srcId="{500D165E-CA04-4857-8E01-CC5E4386E87B}" destId="{D13D6DBE-491F-48E5-B327-5B0132080865}" srcOrd="3" destOrd="0" presId="urn:microsoft.com/office/officeart/2005/8/layout/hList1"/>
    <dgm:cxn modelId="{08BFD536-E491-4503-9026-E81179E892F6}" type="presParOf" srcId="{500D165E-CA04-4857-8E01-CC5E4386E87B}" destId="{B3CA626A-4415-4814-9D3F-405127648440}" srcOrd="4" destOrd="0" presId="urn:microsoft.com/office/officeart/2005/8/layout/hList1"/>
    <dgm:cxn modelId="{8B897EAE-3EF8-4FD4-855A-B6467F7C2725}" type="presParOf" srcId="{B3CA626A-4415-4814-9D3F-405127648440}" destId="{E8FF60FA-C4B8-49F3-8538-766A05E651E6}" srcOrd="0" destOrd="0" presId="urn:microsoft.com/office/officeart/2005/8/layout/hList1"/>
    <dgm:cxn modelId="{BC2102CE-CAF7-4ADB-B1AF-E225A4383F8C}" type="presParOf" srcId="{B3CA626A-4415-4814-9D3F-405127648440}" destId="{11A3B5E9-49DC-4A50-AFA8-0EE5AF8A17E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15682-E51E-41E7-8299-9BCD82C085F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DDF2954-BCE5-4CA8-977A-CEF6BD3937B1}">
      <dgm:prSet phldrT="[Text]"/>
      <dgm:spPr/>
      <dgm:t>
        <a:bodyPr/>
        <a:lstStyle/>
        <a:p>
          <a:r>
            <a:rPr lang="en-US" dirty="0" smtClean="0"/>
            <a:t>Current Rules</a:t>
          </a:r>
        </a:p>
      </dgm:t>
    </dgm:pt>
    <dgm:pt modelId="{F4B4F91B-30B2-4483-B6B5-838E2F30B80C}" type="parTrans" cxnId="{43FFD030-267F-43C8-BF48-A2094A9488E9}">
      <dgm:prSet/>
      <dgm:spPr/>
      <dgm:t>
        <a:bodyPr/>
        <a:lstStyle/>
        <a:p>
          <a:endParaRPr lang="en-US"/>
        </a:p>
      </dgm:t>
    </dgm:pt>
    <dgm:pt modelId="{669828B0-E5B0-416E-92D2-75C4BCC24159}" type="sibTrans" cxnId="{43FFD030-267F-43C8-BF48-A2094A9488E9}">
      <dgm:prSet/>
      <dgm:spPr/>
      <dgm:t>
        <a:bodyPr/>
        <a:lstStyle/>
        <a:p>
          <a:endParaRPr lang="en-US"/>
        </a:p>
      </dgm:t>
    </dgm:pt>
    <dgm:pt modelId="{29B28239-9F39-4681-B272-56A0BB19B512}">
      <dgm:prSet phldrT="[Text]"/>
      <dgm:spPr/>
      <dgm:t>
        <a:bodyPr/>
        <a:lstStyle/>
        <a:p>
          <a:r>
            <a:rPr lang="en-US" dirty="0" smtClean="0"/>
            <a:t>Describe other agencies’ involvement in meeting water quality standards</a:t>
          </a:r>
        </a:p>
      </dgm:t>
    </dgm:pt>
    <dgm:pt modelId="{C23022D6-ABC8-4293-B94A-96FD06D1B2A4}" type="parTrans" cxnId="{BE988A37-B845-427D-9F7D-6F7F679ECAC8}">
      <dgm:prSet/>
      <dgm:spPr/>
      <dgm:t>
        <a:bodyPr/>
        <a:lstStyle/>
        <a:p>
          <a:endParaRPr lang="en-US"/>
        </a:p>
      </dgm:t>
    </dgm:pt>
    <dgm:pt modelId="{621582FA-2DC4-4761-AABF-1BF3F0775FBA}" type="sibTrans" cxnId="{BE988A37-B845-427D-9F7D-6F7F679ECAC8}">
      <dgm:prSet/>
      <dgm:spPr/>
      <dgm:t>
        <a:bodyPr/>
        <a:lstStyle/>
        <a:p>
          <a:endParaRPr lang="en-US"/>
        </a:p>
      </dgm:t>
    </dgm:pt>
    <dgm:pt modelId="{985C2BD2-BAEB-4C11-A652-D66FA72F8582}">
      <dgm:prSet phldrT="[Text]"/>
      <dgm:spPr/>
      <dgm:t>
        <a:bodyPr/>
        <a:lstStyle/>
        <a:p>
          <a:r>
            <a:rPr lang="en-US" dirty="0" smtClean="0"/>
            <a:t>ODF for private &amp; state forest lands</a:t>
          </a:r>
        </a:p>
        <a:p>
          <a:r>
            <a:rPr lang="en-US" dirty="0" smtClean="0"/>
            <a:t>ODA for agricultural lands</a:t>
          </a:r>
        </a:p>
        <a:p>
          <a:endParaRPr lang="en-US" dirty="0"/>
        </a:p>
      </dgm:t>
    </dgm:pt>
    <dgm:pt modelId="{9D6757C8-3A27-4271-95D5-45E0EFB1BCD9}" type="parTrans" cxnId="{04A26CBB-B351-40A8-8B8D-75B0DB31C840}">
      <dgm:prSet/>
      <dgm:spPr/>
      <dgm:t>
        <a:bodyPr/>
        <a:lstStyle/>
        <a:p>
          <a:endParaRPr lang="en-US"/>
        </a:p>
      </dgm:t>
    </dgm:pt>
    <dgm:pt modelId="{37BA78B9-D2A3-4078-8AF9-B5A2AE90FF52}" type="sibTrans" cxnId="{04A26CBB-B351-40A8-8B8D-75B0DB31C840}">
      <dgm:prSet/>
      <dgm:spPr/>
      <dgm:t>
        <a:bodyPr/>
        <a:lstStyle/>
        <a:p>
          <a:endParaRPr lang="en-US"/>
        </a:p>
      </dgm:t>
    </dgm:pt>
    <dgm:pt modelId="{2FA37652-641C-4D8F-92F1-B6B956CA1FF4}">
      <dgm:prSet phldrT="[Text]"/>
      <dgm:spPr/>
      <dgm:t>
        <a:bodyPr/>
        <a:lstStyle/>
        <a:p>
          <a:r>
            <a:rPr lang="en-US" dirty="0" smtClean="0"/>
            <a:t>Proposed Rules</a:t>
          </a:r>
          <a:endParaRPr lang="en-US" dirty="0"/>
        </a:p>
      </dgm:t>
    </dgm:pt>
    <dgm:pt modelId="{3F86411D-4249-4D66-AA59-930EFC7C7B12}" type="parTrans" cxnId="{0B160E4B-DF38-4737-B107-41D4D980193D}">
      <dgm:prSet/>
      <dgm:spPr/>
      <dgm:t>
        <a:bodyPr/>
        <a:lstStyle/>
        <a:p>
          <a:endParaRPr lang="en-US"/>
        </a:p>
      </dgm:t>
    </dgm:pt>
    <dgm:pt modelId="{F804A316-636B-45C3-9A26-DFAB2E00755C}" type="sibTrans" cxnId="{0B160E4B-DF38-4737-B107-41D4D980193D}">
      <dgm:prSet/>
      <dgm:spPr/>
      <dgm:t>
        <a:bodyPr/>
        <a:lstStyle/>
        <a:p>
          <a:endParaRPr lang="en-US"/>
        </a:p>
      </dgm:t>
    </dgm:pt>
    <dgm:pt modelId="{45728863-BB81-47EE-B884-CB220D1D8E8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Clarify water quality goals for agriculture and forestry</a:t>
          </a:r>
        </a:p>
        <a:p>
          <a:endParaRPr lang="en-US" dirty="0"/>
        </a:p>
      </dgm:t>
    </dgm:pt>
    <dgm:pt modelId="{5874E697-27EC-444C-9E54-9F8E8C603E4F}" type="parTrans" cxnId="{96FADF16-0A70-41AF-86E0-3D6861B95BE0}">
      <dgm:prSet/>
      <dgm:spPr/>
      <dgm:t>
        <a:bodyPr/>
        <a:lstStyle/>
        <a:p>
          <a:endParaRPr lang="en-US"/>
        </a:p>
      </dgm:t>
    </dgm:pt>
    <dgm:pt modelId="{1CAE8BFD-FC69-442E-87CE-FFDC76C021D5}" type="sibTrans" cxnId="{96FADF16-0A70-41AF-86E0-3D6861B95BE0}">
      <dgm:prSet/>
      <dgm:spPr/>
      <dgm:t>
        <a:bodyPr/>
        <a:lstStyle/>
        <a:p>
          <a:endParaRPr lang="en-US"/>
        </a:p>
      </dgm:t>
    </dgm:pt>
    <dgm:pt modelId="{A4A614F7-57C0-452A-8C1F-5AD44DA76A04}">
      <dgm:prSet/>
      <dgm:spPr/>
      <dgm:t>
        <a:bodyPr/>
        <a:lstStyle/>
        <a:p>
          <a:r>
            <a:rPr lang="en-US" dirty="0" smtClean="0"/>
            <a:t>Clarify other agencies’ involvement in meeting water quality standards</a:t>
          </a:r>
          <a:endParaRPr lang="en-US" dirty="0"/>
        </a:p>
      </dgm:t>
    </dgm:pt>
    <dgm:pt modelId="{BE409DDB-9AF9-48FC-8620-A6F73198D23A}" type="parTrans" cxnId="{95E6F727-89DF-42CB-BA5E-640045B16C7A}">
      <dgm:prSet/>
      <dgm:spPr/>
      <dgm:t>
        <a:bodyPr/>
        <a:lstStyle/>
        <a:p>
          <a:endParaRPr lang="en-US"/>
        </a:p>
      </dgm:t>
    </dgm:pt>
    <dgm:pt modelId="{D34D2DEC-314E-4241-BEBB-DAD9C90054F6}" type="sibTrans" cxnId="{95E6F727-89DF-42CB-BA5E-640045B16C7A}">
      <dgm:prSet/>
      <dgm:spPr/>
      <dgm:t>
        <a:bodyPr/>
        <a:lstStyle/>
        <a:p>
          <a:endParaRPr lang="en-US"/>
        </a:p>
      </dgm:t>
    </dgm:pt>
    <dgm:pt modelId="{B3651342-0B31-461C-94F2-8DF56203CD11}" type="pres">
      <dgm:prSet presAssocID="{26C15682-E51E-41E7-8299-9BCD82C085FE}" presName="list" presStyleCnt="0">
        <dgm:presLayoutVars>
          <dgm:dir/>
          <dgm:animLvl val="lvl"/>
        </dgm:presLayoutVars>
      </dgm:prSet>
      <dgm:spPr/>
      <dgm:t>
        <a:bodyPr/>
        <a:lstStyle/>
        <a:p>
          <a:endParaRPr lang="en-US"/>
        </a:p>
      </dgm:t>
    </dgm:pt>
    <dgm:pt modelId="{A942646A-A2D7-40DA-9A23-150D5B1BC57F}" type="pres">
      <dgm:prSet presAssocID="{3DDF2954-BCE5-4CA8-977A-CEF6BD3937B1}" presName="posSpace" presStyleCnt="0"/>
      <dgm:spPr/>
    </dgm:pt>
    <dgm:pt modelId="{A6179E3A-3CA1-40DE-867A-CF1ACFF2B89F}" type="pres">
      <dgm:prSet presAssocID="{3DDF2954-BCE5-4CA8-977A-CEF6BD3937B1}" presName="vertFlow" presStyleCnt="0"/>
      <dgm:spPr/>
    </dgm:pt>
    <dgm:pt modelId="{4160D5E2-969A-442D-9E33-BB98676D49E0}" type="pres">
      <dgm:prSet presAssocID="{3DDF2954-BCE5-4CA8-977A-CEF6BD3937B1}" presName="topSpace" presStyleCnt="0"/>
      <dgm:spPr/>
    </dgm:pt>
    <dgm:pt modelId="{B5C1C9B9-D099-4E25-998E-2FE4E3B66C9E}" type="pres">
      <dgm:prSet presAssocID="{3DDF2954-BCE5-4CA8-977A-CEF6BD3937B1}" presName="firstComp" presStyleCnt="0"/>
      <dgm:spPr/>
    </dgm:pt>
    <dgm:pt modelId="{EEDADD26-B87E-4AD5-9C31-F8E58E0A3FA2}" type="pres">
      <dgm:prSet presAssocID="{3DDF2954-BCE5-4CA8-977A-CEF6BD3937B1}" presName="firstChild" presStyleLbl="bgAccFollowNode1" presStyleIdx="0" presStyleCnt="4"/>
      <dgm:spPr/>
      <dgm:t>
        <a:bodyPr/>
        <a:lstStyle/>
        <a:p>
          <a:endParaRPr lang="en-US"/>
        </a:p>
      </dgm:t>
    </dgm:pt>
    <dgm:pt modelId="{AA86DA67-E6B1-4007-8505-868E8161C110}" type="pres">
      <dgm:prSet presAssocID="{3DDF2954-BCE5-4CA8-977A-CEF6BD3937B1}" presName="firstChildTx" presStyleLbl="bgAccFollowNode1" presStyleIdx="0" presStyleCnt="4">
        <dgm:presLayoutVars>
          <dgm:bulletEnabled val="1"/>
        </dgm:presLayoutVars>
      </dgm:prSet>
      <dgm:spPr/>
      <dgm:t>
        <a:bodyPr/>
        <a:lstStyle/>
        <a:p>
          <a:endParaRPr lang="en-US"/>
        </a:p>
      </dgm:t>
    </dgm:pt>
    <dgm:pt modelId="{AB59AE4E-7715-4124-A107-22B2ADE06CE3}" type="pres">
      <dgm:prSet presAssocID="{985C2BD2-BAEB-4C11-A652-D66FA72F8582}" presName="comp" presStyleCnt="0"/>
      <dgm:spPr/>
    </dgm:pt>
    <dgm:pt modelId="{71E5A9A5-7AE8-4617-BA10-04E729A1A2B4}" type="pres">
      <dgm:prSet presAssocID="{985C2BD2-BAEB-4C11-A652-D66FA72F8582}" presName="child" presStyleLbl="bgAccFollowNode1" presStyleIdx="1" presStyleCnt="4"/>
      <dgm:spPr/>
      <dgm:t>
        <a:bodyPr/>
        <a:lstStyle/>
        <a:p>
          <a:endParaRPr lang="en-US"/>
        </a:p>
      </dgm:t>
    </dgm:pt>
    <dgm:pt modelId="{EDEEDDFC-5E91-4A8F-A928-8A876E711529}" type="pres">
      <dgm:prSet presAssocID="{985C2BD2-BAEB-4C11-A652-D66FA72F8582}" presName="childTx" presStyleLbl="bgAccFollowNode1" presStyleIdx="1" presStyleCnt="4">
        <dgm:presLayoutVars>
          <dgm:bulletEnabled val="1"/>
        </dgm:presLayoutVars>
      </dgm:prSet>
      <dgm:spPr/>
      <dgm:t>
        <a:bodyPr/>
        <a:lstStyle/>
        <a:p>
          <a:endParaRPr lang="en-US"/>
        </a:p>
      </dgm:t>
    </dgm:pt>
    <dgm:pt modelId="{78250DD1-70C1-4653-B01D-0C5A175E311F}" type="pres">
      <dgm:prSet presAssocID="{3DDF2954-BCE5-4CA8-977A-CEF6BD3937B1}" presName="negSpace" presStyleCnt="0"/>
      <dgm:spPr/>
    </dgm:pt>
    <dgm:pt modelId="{A34A2802-7ADE-4CDF-B3DB-2C1DA73DA2B2}" type="pres">
      <dgm:prSet presAssocID="{3DDF2954-BCE5-4CA8-977A-CEF6BD3937B1}" presName="circle" presStyleLbl="node1" presStyleIdx="0" presStyleCnt="2"/>
      <dgm:spPr/>
      <dgm:t>
        <a:bodyPr/>
        <a:lstStyle/>
        <a:p>
          <a:endParaRPr lang="en-US"/>
        </a:p>
      </dgm:t>
    </dgm:pt>
    <dgm:pt modelId="{01323BB8-9B12-4B54-AE9F-22C52A85A0DD}" type="pres">
      <dgm:prSet presAssocID="{669828B0-E5B0-416E-92D2-75C4BCC24159}" presName="transSpace" presStyleCnt="0"/>
      <dgm:spPr/>
    </dgm:pt>
    <dgm:pt modelId="{F541B7DE-88B1-47BC-BA15-DD0F465272A3}" type="pres">
      <dgm:prSet presAssocID="{2FA37652-641C-4D8F-92F1-B6B956CA1FF4}" presName="posSpace" presStyleCnt="0"/>
      <dgm:spPr/>
    </dgm:pt>
    <dgm:pt modelId="{5035EC95-4044-4B2C-93CB-7924C7B63636}" type="pres">
      <dgm:prSet presAssocID="{2FA37652-641C-4D8F-92F1-B6B956CA1FF4}" presName="vertFlow" presStyleCnt="0"/>
      <dgm:spPr/>
    </dgm:pt>
    <dgm:pt modelId="{0F1018AF-131C-4100-B0A1-38D88B4F67FE}" type="pres">
      <dgm:prSet presAssocID="{2FA37652-641C-4D8F-92F1-B6B956CA1FF4}" presName="topSpace" presStyleCnt="0"/>
      <dgm:spPr/>
    </dgm:pt>
    <dgm:pt modelId="{E09A62C3-5471-4CB1-8756-3FDDE55DFD73}" type="pres">
      <dgm:prSet presAssocID="{2FA37652-641C-4D8F-92F1-B6B956CA1FF4}" presName="firstComp" presStyleCnt="0"/>
      <dgm:spPr/>
    </dgm:pt>
    <dgm:pt modelId="{D79C905A-0EEF-4FD4-94F6-A6DF75B6F530}" type="pres">
      <dgm:prSet presAssocID="{2FA37652-641C-4D8F-92F1-B6B956CA1FF4}" presName="firstChild" presStyleLbl="bgAccFollowNode1" presStyleIdx="2" presStyleCnt="4"/>
      <dgm:spPr/>
      <dgm:t>
        <a:bodyPr/>
        <a:lstStyle/>
        <a:p>
          <a:endParaRPr lang="en-US"/>
        </a:p>
      </dgm:t>
    </dgm:pt>
    <dgm:pt modelId="{C540BE4A-3FF4-4E2C-96B0-CEE6F1F750D1}" type="pres">
      <dgm:prSet presAssocID="{2FA37652-641C-4D8F-92F1-B6B956CA1FF4}" presName="firstChildTx" presStyleLbl="bgAccFollowNode1" presStyleIdx="2" presStyleCnt="4">
        <dgm:presLayoutVars>
          <dgm:bulletEnabled val="1"/>
        </dgm:presLayoutVars>
      </dgm:prSet>
      <dgm:spPr/>
      <dgm:t>
        <a:bodyPr/>
        <a:lstStyle/>
        <a:p>
          <a:endParaRPr lang="en-US"/>
        </a:p>
      </dgm:t>
    </dgm:pt>
    <dgm:pt modelId="{816816A0-BAE6-4903-B934-BAB54BBE5390}" type="pres">
      <dgm:prSet presAssocID="{45728863-BB81-47EE-B884-CB220D1D8E8B}" presName="comp" presStyleCnt="0"/>
      <dgm:spPr/>
    </dgm:pt>
    <dgm:pt modelId="{759828B5-E326-4614-8DE5-6742E8B32D6D}" type="pres">
      <dgm:prSet presAssocID="{45728863-BB81-47EE-B884-CB220D1D8E8B}" presName="child" presStyleLbl="bgAccFollowNode1" presStyleIdx="3" presStyleCnt="4"/>
      <dgm:spPr/>
      <dgm:t>
        <a:bodyPr/>
        <a:lstStyle/>
        <a:p>
          <a:endParaRPr lang="en-US"/>
        </a:p>
      </dgm:t>
    </dgm:pt>
    <dgm:pt modelId="{9B5B58C8-F1D4-44BF-978C-943280C1FB8A}" type="pres">
      <dgm:prSet presAssocID="{45728863-BB81-47EE-B884-CB220D1D8E8B}" presName="childTx" presStyleLbl="bgAccFollowNode1" presStyleIdx="3" presStyleCnt="4">
        <dgm:presLayoutVars>
          <dgm:bulletEnabled val="1"/>
        </dgm:presLayoutVars>
      </dgm:prSet>
      <dgm:spPr/>
      <dgm:t>
        <a:bodyPr/>
        <a:lstStyle/>
        <a:p>
          <a:endParaRPr lang="en-US"/>
        </a:p>
      </dgm:t>
    </dgm:pt>
    <dgm:pt modelId="{1D666713-6503-4262-848A-05F5B0C8FC44}" type="pres">
      <dgm:prSet presAssocID="{2FA37652-641C-4D8F-92F1-B6B956CA1FF4}" presName="negSpace" presStyleCnt="0"/>
      <dgm:spPr/>
    </dgm:pt>
    <dgm:pt modelId="{B59EE5E1-87A3-4039-BEF1-3E04B79E99BD}" type="pres">
      <dgm:prSet presAssocID="{2FA37652-641C-4D8F-92F1-B6B956CA1FF4}" presName="circle" presStyleLbl="node1" presStyleIdx="1" presStyleCnt="2"/>
      <dgm:spPr/>
      <dgm:t>
        <a:bodyPr/>
        <a:lstStyle/>
        <a:p>
          <a:endParaRPr lang="en-US"/>
        </a:p>
      </dgm:t>
    </dgm:pt>
  </dgm:ptLst>
  <dgm:cxnLst>
    <dgm:cxn modelId="{43FFD030-267F-43C8-BF48-A2094A9488E9}" srcId="{26C15682-E51E-41E7-8299-9BCD82C085FE}" destId="{3DDF2954-BCE5-4CA8-977A-CEF6BD3937B1}" srcOrd="0" destOrd="0" parTransId="{F4B4F91B-30B2-4483-B6B5-838E2F30B80C}" sibTransId="{669828B0-E5B0-416E-92D2-75C4BCC24159}"/>
    <dgm:cxn modelId="{0B160E4B-DF38-4737-B107-41D4D980193D}" srcId="{26C15682-E51E-41E7-8299-9BCD82C085FE}" destId="{2FA37652-641C-4D8F-92F1-B6B956CA1FF4}" srcOrd="1" destOrd="0" parTransId="{3F86411D-4249-4D66-AA59-930EFC7C7B12}" sibTransId="{F804A316-636B-45C3-9A26-DFAB2E00755C}"/>
    <dgm:cxn modelId="{96FADF16-0A70-41AF-86E0-3D6861B95BE0}" srcId="{2FA37652-641C-4D8F-92F1-B6B956CA1FF4}" destId="{45728863-BB81-47EE-B884-CB220D1D8E8B}" srcOrd="1" destOrd="0" parTransId="{5874E697-27EC-444C-9E54-9F8E8C603E4F}" sibTransId="{1CAE8BFD-FC69-442E-87CE-FFDC76C021D5}"/>
    <dgm:cxn modelId="{51743F39-FB96-4FA1-A450-0F65EAF08E37}" type="presOf" srcId="{29B28239-9F39-4681-B272-56A0BB19B512}" destId="{EEDADD26-B87E-4AD5-9C31-F8E58E0A3FA2}" srcOrd="0" destOrd="0" presId="urn:microsoft.com/office/officeart/2005/8/layout/hList9"/>
    <dgm:cxn modelId="{7FF90F9B-843A-4E91-95C8-D8E7253F3E46}" type="presOf" srcId="{985C2BD2-BAEB-4C11-A652-D66FA72F8582}" destId="{71E5A9A5-7AE8-4617-BA10-04E729A1A2B4}" srcOrd="0" destOrd="0" presId="urn:microsoft.com/office/officeart/2005/8/layout/hList9"/>
    <dgm:cxn modelId="{95E6F727-89DF-42CB-BA5E-640045B16C7A}" srcId="{2FA37652-641C-4D8F-92F1-B6B956CA1FF4}" destId="{A4A614F7-57C0-452A-8C1F-5AD44DA76A04}" srcOrd="0" destOrd="0" parTransId="{BE409DDB-9AF9-48FC-8620-A6F73198D23A}" sibTransId="{D34D2DEC-314E-4241-BEBB-DAD9C90054F6}"/>
    <dgm:cxn modelId="{73C38EAC-3F9E-4604-BF1C-3016796B9900}" type="presOf" srcId="{26C15682-E51E-41E7-8299-9BCD82C085FE}" destId="{B3651342-0B31-461C-94F2-8DF56203CD11}" srcOrd="0" destOrd="0" presId="urn:microsoft.com/office/officeart/2005/8/layout/hList9"/>
    <dgm:cxn modelId="{4AED714D-9B16-47D8-B044-88BF425FA6A7}" type="presOf" srcId="{2FA37652-641C-4D8F-92F1-B6B956CA1FF4}" destId="{B59EE5E1-87A3-4039-BEF1-3E04B79E99BD}" srcOrd="0" destOrd="0" presId="urn:microsoft.com/office/officeart/2005/8/layout/hList9"/>
    <dgm:cxn modelId="{181F9718-073C-4F29-B1E1-85A61799ADE9}" type="presOf" srcId="{3DDF2954-BCE5-4CA8-977A-CEF6BD3937B1}" destId="{A34A2802-7ADE-4CDF-B3DB-2C1DA73DA2B2}" srcOrd="0" destOrd="0" presId="urn:microsoft.com/office/officeart/2005/8/layout/hList9"/>
    <dgm:cxn modelId="{00B8C1C0-F989-4176-9740-23891D7E7321}" type="presOf" srcId="{A4A614F7-57C0-452A-8C1F-5AD44DA76A04}" destId="{C540BE4A-3FF4-4E2C-96B0-CEE6F1F750D1}" srcOrd="1" destOrd="0" presId="urn:microsoft.com/office/officeart/2005/8/layout/hList9"/>
    <dgm:cxn modelId="{04A26CBB-B351-40A8-8B8D-75B0DB31C840}" srcId="{3DDF2954-BCE5-4CA8-977A-CEF6BD3937B1}" destId="{985C2BD2-BAEB-4C11-A652-D66FA72F8582}" srcOrd="1" destOrd="0" parTransId="{9D6757C8-3A27-4271-95D5-45E0EFB1BCD9}" sibTransId="{37BA78B9-D2A3-4078-8AF9-B5A2AE90FF52}"/>
    <dgm:cxn modelId="{5E3393E8-AF44-442A-A163-693ABCB06604}" type="presOf" srcId="{A4A614F7-57C0-452A-8C1F-5AD44DA76A04}" destId="{D79C905A-0EEF-4FD4-94F6-A6DF75B6F530}" srcOrd="0" destOrd="0" presId="urn:microsoft.com/office/officeart/2005/8/layout/hList9"/>
    <dgm:cxn modelId="{0103CE77-B273-4383-AF10-3819DAE3B507}" type="presOf" srcId="{985C2BD2-BAEB-4C11-A652-D66FA72F8582}" destId="{EDEEDDFC-5E91-4A8F-A928-8A876E711529}" srcOrd="1" destOrd="0" presId="urn:microsoft.com/office/officeart/2005/8/layout/hList9"/>
    <dgm:cxn modelId="{EC6B2000-4702-42E2-91A0-CB9F7598CE9F}" type="presOf" srcId="{29B28239-9F39-4681-B272-56A0BB19B512}" destId="{AA86DA67-E6B1-4007-8505-868E8161C110}" srcOrd="1" destOrd="0" presId="urn:microsoft.com/office/officeart/2005/8/layout/hList9"/>
    <dgm:cxn modelId="{BE988A37-B845-427D-9F7D-6F7F679ECAC8}" srcId="{3DDF2954-BCE5-4CA8-977A-CEF6BD3937B1}" destId="{29B28239-9F39-4681-B272-56A0BB19B512}" srcOrd="0" destOrd="0" parTransId="{C23022D6-ABC8-4293-B94A-96FD06D1B2A4}" sibTransId="{621582FA-2DC4-4761-AABF-1BF3F0775FBA}"/>
    <dgm:cxn modelId="{80D2FDF7-53AD-4F94-A1DF-60F1091B1893}" type="presOf" srcId="{45728863-BB81-47EE-B884-CB220D1D8E8B}" destId="{759828B5-E326-4614-8DE5-6742E8B32D6D}" srcOrd="0" destOrd="0" presId="urn:microsoft.com/office/officeart/2005/8/layout/hList9"/>
    <dgm:cxn modelId="{11744B80-B656-4F6A-B18A-7A969C1FC3EA}" type="presOf" srcId="{45728863-BB81-47EE-B884-CB220D1D8E8B}" destId="{9B5B58C8-F1D4-44BF-978C-943280C1FB8A}" srcOrd="1" destOrd="0" presId="urn:microsoft.com/office/officeart/2005/8/layout/hList9"/>
    <dgm:cxn modelId="{C5C47EBD-C3A6-425D-AE77-9A04E7C8FEAD}" type="presParOf" srcId="{B3651342-0B31-461C-94F2-8DF56203CD11}" destId="{A942646A-A2D7-40DA-9A23-150D5B1BC57F}" srcOrd="0" destOrd="0" presId="urn:microsoft.com/office/officeart/2005/8/layout/hList9"/>
    <dgm:cxn modelId="{8AD99FAC-840A-4BA7-8D70-6240581FC623}" type="presParOf" srcId="{B3651342-0B31-461C-94F2-8DF56203CD11}" destId="{A6179E3A-3CA1-40DE-867A-CF1ACFF2B89F}" srcOrd="1" destOrd="0" presId="urn:microsoft.com/office/officeart/2005/8/layout/hList9"/>
    <dgm:cxn modelId="{4D0F5795-4FEF-47C1-A292-580A93AE83F6}" type="presParOf" srcId="{A6179E3A-3CA1-40DE-867A-CF1ACFF2B89F}" destId="{4160D5E2-969A-442D-9E33-BB98676D49E0}" srcOrd="0" destOrd="0" presId="urn:microsoft.com/office/officeart/2005/8/layout/hList9"/>
    <dgm:cxn modelId="{96CF9572-ECDE-451D-BA8D-C0F64551C9D3}" type="presParOf" srcId="{A6179E3A-3CA1-40DE-867A-CF1ACFF2B89F}" destId="{B5C1C9B9-D099-4E25-998E-2FE4E3B66C9E}" srcOrd="1" destOrd="0" presId="urn:microsoft.com/office/officeart/2005/8/layout/hList9"/>
    <dgm:cxn modelId="{6EE33002-E682-4A85-8913-EFFC2812BA31}" type="presParOf" srcId="{B5C1C9B9-D099-4E25-998E-2FE4E3B66C9E}" destId="{EEDADD26-B87E-4AD5-9C31-F8E58E0A3FA2}" srcOrd="0" destOrd="0" presId="urn:microsoft.com/office/officeart/2005/8/layout/hList9"/>
    <dgm:cxn modelId="{F826487F-7E50-4624-8D2D-B7282B61A981}" type="presParOf" srcId="{B5C1C9B9-D099-4E25-998E-2FE4E3B66C9E}" destId="{AA86DA67-E6B1-4007-8505-868E8161C110}" srcOrd="1" destOrd="0" presId="urn:microsoft.com/office/officeart/2005/8/layout/hList9"/>
    <dgm:cxn modelId="{171E699E-1788-445B-A769-5ED6D4734619}" type="presParOf" srcId="{A6179E3A-3CA1-40DE-867A-CF1ACFF2B89F}" destId="{AB59AE4E-7715-4124-A107-22B2ADE06CE3}" srcOrd="2" destOrd="0" presId="urn:microsoft.com/office/officeart/2005/8/layout/hList9"/>
    <dgm:cxn modelId="{A54A73BA-0F8B-430E-AB0B-7336D241DD88}" type="presParOf" srcId="{AB59AE4E-7715-4124-A107-22B2ADE06CE3}" destId="{71E5A9A5-7AE8-4617-BA10-04E729A1A2B4}" srcOrd="0" destOrd="0" presId="urn:microsoft.com/office/officeart/2005/8/layout/hList9"/>
    <dgm:cxn modelId="{5E7C2D94-3802-4A94-AB31-5A454A1FC106}" type="presParOf" srcId="{AB59AE4E-7715-4124-A107-22B2ADE06CE3}" destId="{EDEEDDFC-5E91-4A8F-A928-8A876E711529}" srcOrd="1" destOrd="0" presId="urn:microsoft.com/office/officeart/2005/8/layout/hList9"/>
    <dgm:cxn modelId="{8896DD78-077F-4EA6-B955-2468600EB1EF}" type="presParOf" srcId="{B3651342-0B31-461C-94F2-8DF56203CD11}" destId="{78250DD1-70C1-4653-B01D-0C5A175E311F}" srcOrd="2" destOrd="0" presId="urn:microsoft.com/office/officeart/2005/8/layout/hList9"/>
    <dgm:cxn modelId="{210F3D71-7E79-44A7-AFBB-0AE75B099844}" type="presParOf" srcId="{B3651342-0B31-461C-94F2-8DF56203CD11}" destId="{A34A2802-7ADE-4CDF-B3DB-2C1DA73DA2B2}" srcOrd="3" destOrd="0" presId="urn:microsoft.com/office/officeart/2005/8/layout/hList9"/>
    <dgm:cxn modelId="{D3B5D982-9515-4C8E-AE50-2CD2D89547F6}" type="presParOf" srcId="{B3651342-0B31-461C-94F2-8DF56203CD11}" destId="{01323BB8-9B12-4B54-AE9F-22C52A85A0DD}" srcOrd="4" destOrd="0" presId="urn:microsoft.com/office/officeart/2005/8/layout/hList9"/>
    <dgm:cxn modelId="{1570F11A-318A-4E61-B543-E411A63CAF0D}" type="presParOf" srcId="{B3651342-0B31-461C-94F2-8DF56203CD11}" destId="{F541B7DE-88B1-47BC-BA15-DD0F465272A3}" srcOrd="5" destOrd="0" presId="urn:microsoft.com/office/officeart/2005/8/layout/hList9"/>
    <dgm:cxn modelId="{DA6D8E18-A9F8-47DE-A0CA-21A06AD6D591}" type="presParOf" srcId="{B3651342-0B31-461C-94F2-8DF56203CD11}" destId="{5035EC95-4044-4B2C-93CB-7924C7B63636}" srcOrd="6" destOrd="0" presId="urn:microsoft.com/office/officeart/2005/8/layout/hList9"/>
    <dgm:cxn modelId="{52E59B17-D7C6-4121-8BF6-9188085E1DBC}" type="presParOf" srcId="{5035EC95-4044-4B2C-93CB-7924C7B63636}" destId="{0F1018AF-131C-4100-B0A1-38D88B4F67FE}" srcOrd="0" destOrd="0" presId="urn:microsoft.com/office/officeart/2005/8/layout/hList9"/>
    <dgm:cxn modelId="{6C860440-4758-48E2-BA2F-CCB58495A76F}" type="presParOf" srcId="{5035EC95-4044-4B2C-93CB-7924C7B63636}" destId="{E09A62C3-5471-4CB1-8756-3FDDE55DFD73}" srcOrd="1" destOrd="0" presId="urn:microsoft.com/office/officeart/2005/8/layout/hList9"/>
    <dgm:cxn modelId="{E208A7A0-BCE4-49D0-BA48-118F4C6838B3}" type="presParOf" srcId="{E09A62C3-5471-4CB1-8756-3FDDE55DFD73}" destId="{D79C905A-0EEF-4FD4-94F6-A6DF75B6F530}" srcOrd="0" destOrd="0" presId="urn:microsoft.com/office/officeart/2005/8/layout/hList9"/>
    <dgm:cxn modelId="{E7598D28-F094-41A9-8EAA-021C07918F3D}" type="presParOf" srcId="{E09A62C3-5471-4CB1-8756-3FDDE55DFD73}" destId="{C540BE4A-3FF4-4E2C-96B0-CEE6F1F750D1}" srcOrd="1" destOrd="0" presId="urn:microsoft.com/office/officeart/2005/8/layout/hList9"/>
    <dgm:cxn modelId="{603702DA-522A-4BEE-887D-BCE4D4D3B597}" type="presParOf" srcId="{5035EC95-4044-4B2C-93CB-7924C7B63636}" destId="{816816A0-BAE6-4903-B934-BAB54BBE5390}" srcOrd="2" destOrd="0" presId="urn:microsoft.com/office/officeart/2005/8/layout/hList9"/>
    <dgm:cxn modelId="{9478D386-A152-4614-93C4-96B045CB8C12}" type="presParOf" srcId="{816816A0-BAE6-4903-B934-BAB54BBE5390}" destId="{759828B5-E326-4614-8DE5-6742E8B32D6D}" srcOrd="0" destOrd="0" presId="urn:microsoft.com/office/officeart/2005/8/layout/hList9"/>
    <dgm:cxn modelId="{9DDF8B45-1D8B-4645-8046-BC72D3001C68}" type="presParOf" srcId="{816816A0-BAE6-4903-B934-BAB54BBE5390}" destId="{9B5B58C8-F1D4-44BF-978C-943280C1FB8A}" srcOrd="1" destOrd="0" presId="urn:microsoft.com/office/officeart/2005/8/layout/hList9"/>
    <dgm:cxn modelId="{67953F0B-8499-499E-A8A8-5237BFA14E95}" type="presParOf" srcId="{B3651342-0B31-461C-94F2-8DF56203CD11}" destId="{1D666713-6503-4262-848A-05F5B0C8FC44}" srcOrd="7" destOrd="0" presId="urn:microsoft.com/office/officeart/2005/8/layout/hList9"/>
    <dgm:cxn modelId="{7E4E37A9-00EC-41D0-9062-31BF64FE2F61}" type="presParOf" srcId="{B3651342-0B31-461C-94F2-8DF56203CD11}" destId="{B59EE5E1-87A3-4039-BEF1-3E04B79E99BD}"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9348A-876B-4757-88A6-4BE681B186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C7BA3F9-9F3D-43B2-8893-E1BD665983B9}">
      <dgm:prSet phldrT="[Text]" custT="1"/>
      <dgm:spPr>
        <a:solidFill>
          <a:srgbClr val="C00000"/>
        </a:solidFill>
      </dgm:spPr>
      <dgm:t>
        <a:bodyPr/>
        <a:lstStyle/>
        <a:p>
          <a:r>
            <a:rPr lang="en-US" sz="2000" dirty="0" smtClean="0"/>
            <a:t>Water Quality Standards</a:t>
          </a:r>
          <a:endParaRPr lang="en-US" sz="2000" dirty="0"/>
        </a:p>
      </dgm:t>
    </dgm:pt>
    <dgm:pt modelId="{93ABEEB8-A0F6-40D8-9EFC-10BA774BF49B}" type="parTrans" cxnId="{A0C83A17-715C-4F1F-AA36-8DF67333792D}">
      <dgm:prSet/>
      <dgm:spPr/>
      <dgm:t>
        <a:bodyPr/>
        <a:lstStyle/>
        <a:p>
          <a:endParaRPr lang="en-US"/>
        </a:p>
      </dgm:t>
    </dgm:pt>
    <dgm:pt modelId="{3821B681-D85B-435A-AA6F-DFFA4016AE1E}" type="sibTrans" cxnId="{A0C83A17-715C-4F1F-AA36-8DF67333792D}">
      <dgm:prSet/>
      <dgm:spPr/>
      <dgm:t>
        <a:bodyPr/>
        <a:lstStyle/>
        <a:p>
          <a:endParaRPr lang="en-US"/>
        </a:p>
      </dgm:t>
    </dgm:pt>
    <dgm:pt modelId="{69DD1A22-5AC3-4FA6-BFB7-777294C97CAF}">
      <dgm:prSet phldrT="[Text]" custT="1"/>
      <dgm:spPr>
        <a:solidFill>
          <a:srgbClr val="3333FF"/>
        </a:solidFill>
      </dgm:spPr>
      <dgm:t>
        <a:bodyPr/>
        <a:lstStyle/>
        <a:p>
          <a:r>
            <a:rPr lang="en-US" sz="2000" dirty="0" smtClean="0"/>
            <a:t>Establish Source Controls           (point source and NPS)</a:t>
          </a:r>
        </a:p>
      </dgm:t>
    </dgm:pt>
    <dgm:pt modelId="{A3C0C8A1-489C-4DE2-AC3C-442582B38B96}" type="parTrans" cxnId="{28DCFB5E-D696-4429-B6C8-81877AC4D632}">
      <dgm:prSet/>
      <dgm:spPr/>
      <dgm:t>
        <a:bodyPr/>
        <a:lstStyle/>
        <a:p>
          <a:endParaRPr lang="en-US"/>
        </a:p>
      </dgm:t>
    </dgm:pt>
    <dgm:pt modelId="{9F852220-8789-412D-B938-C247772F20C6}" type="sibTrans" cxnId="{28DCFB5E-D696-4429-B6C8-81877AC4D632}">
      <dgm:prSet/>
      <dgm:spPr/>
      <dgm:t>
        <a:bodyPr/>
        <a:lstStyle/>
        <a:p>
          <a:endParaRPr lang="en-US"/>
        </a:p>
      </dgm:t>
    </dgm:pt>
    <dgm:pt modelId="{E30A895C-E659-4399-AD78-DFE063A4DB68}">
      <dgm:prSet phldrT="[Text]" custT="1"/>
      <dgm:spPr>
        <a:solidFill>
          <a:srgbClr val="299497"/>
        </a:solidFill>
      </dgm:spPr>
      <dgm:t>
        <a:bodyPr/>
        <a:lstStyle/>
        <a:p>
          <a:r>
            <a:rPr lang="en-US" sz="2000" dirty="0" smtClean="0"/>
            <a:t>Implement and Monitor</a:t>
          </a:r>
          <a:endParaRPr lang="en-US" sz="2000" dirty="0"/>
        </a:p>
      </dgm:t>
    </dgm:pt>
    <dgm:pt modelId="{BCA150E8-A84F-4209-BCD2-9E5A60BEC09B}" type="parTrans" cxnId="{56624FA5-085E-4EE2-AE06-B60ED8E7C91A}">
      <dgm:prSet/>
      <dgm:spPr/>
      <dgm:t>
        <a:bodyPr/>
        <a:lstStyle/>
        <a:p>
          <a:endParaRPr lang="en-US"/>
        </a:p>
      </dgm:t>
    </dgm:pt>
    <dgm:pt modelId="{D298E9A2-80D1-41E8-BECF-3F68DEEA8CD9}" type="sibTrans" cxnId="{56624FA5-085E-4EE2-AE06-B60ED8E7C91A}">
      <dgm:prSet/>
      <dgm:spPr/>
      <dgm:t>
        <a:bodyPr/>
        <a:lstStyle/>
        <a:p>
          <a:endParaRPr lang="en-US"/>
        </a:p>
      </dgm:t>
    </dgm:pt>
    <dgm:pt modelId="{D7F2B51A-C974-4B7F-A4D0-C14E7B059646}">
      <dgm:prSet phldrT="[Text]" custT="1"/>
      <dgm:spPr>
        <a:solidFill>
          <a:srgbClr val="9933FF"/>
        </a:solidFill>
      </dgm:spPr>
      <dgm:t>
        <a:bodyPr/>
        <a:lstStyle/>
        <a:p>
          <a:r>
            <a:rPr lang="en-US" sz="2000" dirty="0" smtClean="0"/>
            <a:t>Evaluate and Identify Impaired Waters</a:t>
          </a:r>
        </a:p>
        <a:p>
          <a:r>
            <a:rPr lang="en-US" sz="2000" dirty="0" smtClean="0"/>
            <a:t>(303d List)</a:t>
          </a:r>
          <a:endParaRPr lang="en-US" sz="2000" dirty="0"/>
        </a:p>
      </dgm:t>
    </dgm:pt>
    <dgm:pt modelId="{57E83694-6FED-4D9C-AB40-E9209083D954}" type="parTrans" cxnId="{F64B0149-837D-4F5C-AA40-4C9563E97530}">
      <dgm:prSet/>
      <dgm:spPr/>
      <dgm:t>
        <a:bodyPr/>
        <a:lstStyle/>
        <a:p>
          <a:endParaRPr lang="en-US"/>
        </a:p>
      </dgm:t>
    </dgm:pt>
    <dgm:pt modelId="{7B273D11-32C3-45ED-9AE7-E30D9521EACE}" type="sibTrans" cxnId="{F64B0149-837D-4F5C-AA40-4C9563E97530}">
      <dgm:prSet/>
      <dgm:spPr/>
      <dgm:t>
        <a:bodyPr/>
        <a:lstStyle/>
        <a:p>
          <a:endParaRPr lang="en-US"/>
        </a:p>
      </dgm:t>
    </dgm:pt>
    <dgm:pt modelId="{D0D13DAD-6E42-44F7-BADA-2E81A93CB1BF}">
      <dgm:prSet phldrT="[Text]" custT="1"/>
      <dgm:spPr>
        <a:solidFill>
          <a:srgbClr val="339933"/>
        </a:solidFill>
      </dgm:spPr>
      <dgm:t>
        <a:bodyPr/>
        <a:lstStyle/>
        <a:p>
          <a:r>
            <a:rPr lang="en-US" sz="2000" dirty="0" smtClean="0"/>
            <a:t>Additional Measures and Control</a:t>
          </a:r>
        </a:p>
        <a:p>
          <a:r>
            <a:rPr lang="en-US" sz="2000" dirty="0" smtClean="0"/>
            <a:t>(TMDLs, WLAs, LAs)</a:t>
          </a:r>
          <a:endParaRPr lang="en-US" sz="2000" dirty="0"/>
        </a:p>
      </dgm:t>
    </dgm:pt>
    <dgm:pt modelId="{DB5129D7-0528-4C77-8666-E7DF3B57B7D3}" type="parTrans" cxnId="{CEB70AF3-EDB2-408A-8A27-4C0ABDB9C34D}">
      <dgm:prSet/>
      <dgm:spPr/>
      <dgm:t>
        <a:bodyPr/>
        <a:lstStyle/>
        <a:p>
          <a:endParaRPr lang="en-US"/>
        </a:p>
      </dgm:t>
    </dgm:pt>
    <dgm:pt modelId="{50173D8B-592E-462F-9464-4EDDCDA1E7C4}" type="sibTrans" cxnId="{CEB70AF3-EDB2-408A-8A27-4C0ABDB9C34D}">
      <dgm:prSet/>
      <dgm:spPr/>
      <dgm:t>
        <a:bodyPr/>
        <a:lstStyle/>
        <a:p>
          <a:endParaRPr lang="en-US"/>
        </a:p>
      </dgm:t>
    </dgm:pt>
    <dgm:pt modelId="{AB8F83BE-D58E-4F68-B873-3051B5A6DC7A}" type="pres">
      <dgm:prSet presAssocID="{AC19348A-876B-4757-88A6-4BE681B18627}" presName="cycle" presStyleCnt="0">
        <dgm:presLayoutVars>
          <dgm:dir/>
          <dgm:resizeHandles val="exact"/>
        </dgm:presLayoutVars>
      </dgm:prSet>
      <dgm:spPr/>
      <dgm:t>
        <a:bodyPr/>
        <a:lstStyle/>
        <a:p>
          <a:endParaRPr lang="en-US"/>
        </a:p>
      </dgm:t>
    </dgm:pt>
    <dgm:pt modelId="{0CEF1EE4-5082-4B7D-85CD-4F5B955EB0AA}" type="pres">
      <dgm:prSet presAssocID="{EC7BA3F9-9F3D-43B2-8893-E1BD665983B9}" presName="node" presStyleLbl="node1" presStyleIdx="0" presStyleCnt="5" custScaleX="115867">
        <dgm:presLayoutVars>
          <dgm:bulletEnabled val="1"/>
        </dgm:presLayoutVars>
      </dgm:prSet>
      <dgm:spPr/>
      <dgm:t>
        <a:bodyPr/>
        <a:lstStyle/>
        <a:p>
          <a:endParaRPr lang="en-US"/>
        </a:p>
      </dgm:t>
    </dgm:pt>
    <dgm:pt modelId="{5FA25D7F-9471-4887-B397-2456E572F2C9}" type="pres">
      <dgm:prSet presAssocID="{EC7BA3F9-9F3D-43B2-8893-E1BD665983B9}" presName="spNode" presStyleCnt="0"/>
      <dgm:spPr/>
      <dgm:t>
        <a:bodyPr/>
        <a:lstStyle/>
        <a:p>
          <a:endParaRPr lang="en-US"/>
        </a:p>
      </dgm:t>
    </dgm:pt>
    <dgm:pt modelId="{69AC207C-28F0-4E16-9B2A-EAED05487CBF}" type="pres">
      <dgm:prSet presAssocID="{3821B681-D85B-435A-AA6F-DFFA4016AE1E}" presName="sibTrans" presStyleLbl="sibTrans1D1" presStyleIdx="0" presStyleCnt="5"/>
      <dgm:spPr/>
      <dgm:t>
        <a:bodyPr/>
        <a:lstStyle/>
        <a:p>
          <a:endParaRPr lang="en-US"/>
        </a:p>
      </dgm:t>
    </dgm:pt>
    <dgm:pt modelId="{2121EDA8-21F8-4577-AF98-79DAF30E910E}" type="pres">
      <dgm:prSet presAssocID="{69DD1A22-5AC3-4FA6-BFB7-777294C97CAF}" presName="node" presStyleLbl="node1" presStyleIdx="1" presStyleCnt="5" custScaleX="133546" custScaleY="159996" custRadScaleRad="101657" custRadScaleInc="1485">
        <dgm:presLayoutVars>
          <dgm:bulletEnabled val="1"/>
        </dgm:presLayoutVars>
      </dgm:prSet>
      <dgm:spPr/>
      <dgm:t>
        <a:bodyPr/>
        <a:lstStyle/>
        <a:p>
          <a:endParaRPr lang="en-US"/>
        </a:p>
      </dgm:t>
    </dgm:pt>
    <dgm:pt modelId="{D1FCF970-83E4-4A82-9513-92A1784F1E32}" type="pres">
      <dgm:prSet presAssocID="{69DD1A22-5AC3-4FA6-BFB7-777294C97CAF}" presName="spNode" presStyleCnt="0"/>
      <dgm:spPr/>
      <dgm:t>
        <a:bodyPr/>
        <a:lstStyle/>
        <a:p>
          <a:endParaRPr lang="en-US"/>
        </a:p>
      </dgm:t>
    </dgm:pt>
    <dgm:pt modelId="{91835F2C-44B2-4773-BB42-E0B6F3C21F98}" type="pres">
      <dgm:prSet presAssocID="{9F852220-8789-412D-B938-C247772F20C6}" presName="sibTrans" presStyleLbl="sibTrans1D1" presStyleIdx="1" presStyleCnt="5"/>
      <dgm:spPr/>
      <dgm:t>
        <a:bodyPr/>
        <a:lstStyle/>
        <a:p>
          <a:endParaRPr lang="en-US"/>
        </a:p>
      </dgm:t>
    </dgm:pt>
    <dgm:pt modelId="{0FA8E1E1-5240-47CE-B55A-85F33EE815FB}" type="pres">
      <dgm:prSet presAssocID="{E30A895C-E659-4399-AD78-DFE063A4DB68}" presName="node" presStyleLbl="node1" presStyleIdx="2" presStyleCnt="5" custScaleX="135433" custScaleY="134380" custRadScaleRad="113469" custRadScaleInc="-27526">
        <dgm:presLayoutVars>
          <dgm:bulletEnabled val="1"/>
        </dgm:presLayoutVars>
      </dgm:prSet>
      <dgm:spPr/>
      <dgm:t>
        <a:bodyPr/>
        <a:lstStyle/>
        <a:p>
          <a:endParaRPr lang="en-US"/>
        </a:p>
      </dgm:t>
    </dgm:pt>
    <dgm:pt modelId="{EEE76365-6659-4BDD-933C-180ABE9E5E6B}" type="pres">
      <dgm:prSet presAssocID="{E30A895C-E659-4399-AD78-DFE063A4DB68}" presName="spNode" presStyleCnt="0"/>
      <dgm:spPr/>
      <dgm:t>
        <a:bodyPr/>
        <a:lstStyle/>
        <a:p>
          <a:endParaRPr lang="en-US"/>
        </a:p>
      </dgm:t>
    </dgm:pt>
    <dgm:pt modelId="{658AD99A-C02A-4499-B8EA-BDE8FDBD4582}" type="pres">
      <dgm:prSet presAssocID="{D298E9A2-80D1-41E8-BECF-3F68DEEA8CD9}" presName="sibTrans" presStyleLbl="sibTrans1D1" presStyleIdx="2" presStyleCnt="5"/>
      <dgm:spPr/>
      <dgm:t>
        <a:bodyPr/>
        <a:lstStyle/>
        <a:p>
          <a:endParaRPr lang="en-US"/>
        </a:p>
      </dgm:t>
    </dgm:pt>
    <dgm:pt modelId="{B2D5BC0F-94C0-47A2-8D69-D3B49A430C79}" type="pres">
      <dgm:prSet presAssocID="{D7F2B51A-C974-4B7F-A4D0-C14E7B059646}" presName="node" presStyleLbl="node1" presStyleIdx="3" presStyleCnt="5" custScaleX="135433" custScaleY="127719" custRadScaleRad="105971" custRadScaleInc="8297">
        <dgm:presLayoutVars>
          <dgm:bulletEnabled val="1"/>
        </dgm:presLayoutVars>
      </dgm:prSet>
      <dgm:spPr/>
      <dgm:t>
        <a:bodyPr/>
        <a:lstStyle/>
        <a:p>
          <a:endParaRPr lang="en-US"/>
        </a:p>
      </dgm:t>
    </dgm:pt>
    <dgm:pt modelId="{BA4081C9-D4D7-47AD-8D62-B3A03A4158DB}" type="pres">
      <dgm:prSet presAssocID="{D7F2B51A-C974-4B7F-A4D0-C14E7B059646}" presName="spNode" presStyleCnt="0"/>
      <dgm:spPr/>
      <dgm:t>
        <a:bodyPr/>
        <a:lstStyle/>
        <a:p>
          <a:endParaRPr lang="en-US"/>
        </a:p>
      </dgm:t>
    </dgm:pt>
    <dgm:pt modelId="{D9537321-BB70-4A62-B433-AF283C2DE121}" type="pres">
      <dgm:prSet presAssocID="{7B273D11-32C3-45ED-9AE7-E30D9521EACE}" presName="sibTrans" presStyleLbl="sibTrans1D1" presStyleIdx="3" presStyleCnt="5"/>
      <dgm:spPr/>
      <dgm:t>
        <a:bodyPr/>
        <a:lstStyle/>
        <a:p>
          <a:endParaRPr lang="en-US"/>
        </a:p>
      </dgm:t>
    </dgm:pt>
    <dgm:pt modelId="{3AD29F8F-6382-4BF4-B940-06DE82CFC6FA}" type="pres">
      <dgm:prSet presAssocID="{D0D13DAD-6E42-44F7-BADA-2E81A93CB1BF}" presName="node" presStyleLbl="node1" presStyleIdx="4" presStyleCnt="5" custScaleX="140441" custScaleY="157026">
        <dgm:presLayoutVars>
          <dgm:bulletEnabled val="1"/>
        </dgm:presLayoutVars>
      </dgm:prSet>
      <dgm:spPr/>
      <dgm:t>
        <a:bodyPr/>
        <a:lstStyle/>
        <a:p>
          <a:endParaRPr lang="en-US"/>
        </a:p>
      </dgm:t>
    </dgm:pt>
    <dgm:pt modelId="{905FB1A9-D7E4-4557-9D58-EE09332DD3E6}" type="pres">
      <dgm:prSet presAssocID="{D0D13DAD-6E42-44F7-BADA-2E81A93CB1BF}" presName="spNode" presStyleCnt="0"/>
      <dgm:spPr/>
      <dgm:t>
        <a:bodyPr/>
        <a:lstStyle/>
        <a:p>
          <a:endParaRPr lang="en-US"/>
        </a:p>
      </dgm:t>
    </dgm:pt>
    <dgm:pt modelId="{15F85914-64C1-4511-8D8A-E6CB6C3A2FA0}" type="pres">
      <dgm:prSet presAssocID="{50173D8B-592E-462F-9464-4EDDCDA1E7C4}" presName="sibTrans" presStyleLbl="sibTrans1D1" presStyleIdx="4" presStyleCnt="5"/>
      <dgm:spPr/>
      <dgm:t>
        <a:bodyPr/>
        <a:lstStyle/>
        <a:p>
          <a:endParaRPr lang="en-US"/>
        </a:p>
      </dgm:t>
    </dgm:pt>
  </dgm:ptLst>
  <dgm:cxnLst>
    <dgm:cxn modelId="{CEB70AF3-EDB2-408A-8A27-4C0ABDB9C34D}" srcId="{AC19348A-876B-4757-88A6-4BE681B18627}" destId="{D0D13DAD-6E42-44F7-BADA-2E81A93CB1BF}" srcOrd="4" destOrd="0" parTransId="{DB5129D7-0528-4C77-8666-E7DF3B57B7D3}" sibTransId="{50173D8B-592E-462F-9464-4EDDCDA1E7C4}"/>
    <dgm:cxn modelId="{38DE4716-FA8A-4E5C-B5FE-9FA30AFFB8CB}" type="presOf" srcId="{E30A895C-E659-4399-AD78-DFE063A4DB68}" destId="{0FA8E1E1-5240-47CE-B55A-85F33EE815FB}" srcOrd="0" destOrd="0" presId="urn:microsoft.com/office/officeart/2005/8/layout/cycle5"/>
    <dgm:cxn modelId="{8217ABE8-EE17-43C1-9760-F6CFAE41AC9D}" type="presOf" srcId="{D0D13DAD-6E42-44F7-BADA-2E81A93CB1BF}" destId="{3AD29F8F-6382-4BF4-B940-06DE82CFC6FA}" srcOrd="0" destOrd="0" presId="urn:microsoft.com/office/officeart/2005/8/layout/cycle5"/>
    <dgm:cxn modelId="{EDDFFC12-CC01-4163-A60B-31240E67D865}" type="presOf" srcId="{3821B681-D85B-435A-AA6F-DFFA4016AE1E}" destId="{69AC207C-28F0-4E16-9B2A-EAED05487CBF}" srcOrd="0" destOrd="0" presId="urn:microsoft.com/office/officeart/2005/8/layout/cycle5"/>
    <dgm:cxn modelId="{017BF797-A8CC-4337-A676-3029A09ECDD1}" type="presOf" srcId="{EC7BA3F9-9F3D-43B2-8893-E1BD665983B9}" destId="{0CEF1EE4-5082-4B7D-85CD-4F5B955EB0AA}" srcOrd="0" destOrd="0" presId="urn:microsoft.com/office/officeart/2005/8/layout/cycle5"/>
    <dgm:cxn modelId="{EB3D655E-662D-4D9A-B2DD-E2F3F48EDF73}" type="presOf" srcId="{9F852220-8789-412D-B938-C247772F20C6}" destId="{91835F2C-44B2-4773-BB42-E0B6F3C21F98}" srcOrd="0" destOrd="0" presId="urn:microsoft.com/office/officeart/2005/8/layout/cycle5"/>
    <dgm:cxn modelId="{49DD5ECC-9203-462C-81D2-54F614845AB0}" type="presOf" srcId="{69DD1A22-5AC3-4FA6-BFB7-777294C97CAF}" destId="{2121EDA8-21F8-4577-AF98-79DAF30E910E}" srcOrd="0" destOrd="0" presId="urn:microsoft.com/office/officeart/2005/8/layout/cycle5"/>
    <dgm:cxn modelId="{35103922-E9AE-401F-89D3-B2EC8CF21273}" type="presOf" srcId="{7B273D11-32C3-45ED-9AE7-E30D9521EACE}" destId="{D9537321-BB70-4A62-B433-AF283C2DE121}" srcOrd="0" destOrd="0" presId="urn:microsoft.com/office/officeart/2005/8/layout/cycle5"/>
    <dgm:cxn modelId="{6C407E40-7833-44EB-B7D5-0E6CC16F987E}" type="presOf" srcId="{D7F2B51A-C974-4B7F-A4D0-C14E7B059646}" destId="{B2D5BC0F-94C0-47A2-8D69-D3B49A430C79}" srcOrd="0" destOrd="0" presId="urn:microsoft.com/office/officeart/2005/8/layout/cycle5"/>
    <dgm:cxn modelId="{386CFCEE-23B3-41F1-9CD5-606F5C672252}" type="presOf" srcId="{D298E9A2-80D1-41E8-BECF-3F68DEEA8CD9}" destId="{658AD99A-C02A-4499-B8EA-BDE8FDBD4582}" srcOrd="0" destOrd="0" presId="urn:microsoft.com/office/officeart/2005/8/layout/cycle5"/>
    <dgm:cxn modelId="{2DF687A8-58AC-4462-88C8-F127B54F4C13}" type="presOf" srcId="{AC19348A-876B-4757-88A6-4BE681B18627}" destId="{AB8F83BE-D58E-4F68-B873-3051B5A6DC7A}" srcOrd="0" destOrd="0" presId="urn:microsoft.com/office/officeart/2005/8/layout/cycle5"/>
    <dgm:cxn modelId="{BA931775-6CE3-48EF-BBBC-F95276AA70C6}" type="presOf" srcId="{50173D8B-592E-462F-9464-4EDDCDA1E7C4}" destId="{15F85914-64C1-4511-8D8A-E6CB6C3A2FA0}" srcOrd="0" destOrd="0" presId="urn:microsoft.com/office/officeart/2005/8/layout/cycle5"/>
    <dgm:cxn modelId="{28DCFB5E-D696-4429-B6C8-81877AC4D632}" srcId="{AC19348A-876B-4757-88A6-4BE681B18627}" destId="{69DD1A22-5AC3-4FA6-BFB7-777294C97CAF}" srcOrd="1" destOrd="0" parTransId="{A3C0C8A1-489C-4DE2-AC3C-442582B38B96}" sibTransId="{9F852220-8789-412D-B938-C247772F20C6}"/>
    <dgm:cxn modelId="{56624FA5-085E-4EE2-AE06-B60ED8E7C91A}" srcId="{AC19348A-876B-4757-88A6-4BE681B18627}" destId="{E30A895C-E659-4399-AD78-DFE063A4DB68}" srcOrd="2" destOrd="0" parTransId="{BCA150E8-A84F-4209-BCD2-9E5A60BEC09B}" sibTransId="{D298E9A2-80D1-41E8-BECF-3F68DEEA8CD9}"/>
    <dgm:cxn modelId="{F64B0149-837D-4F5C-AA40-4C9563E97530}" srcId="{AC19348A-876B-4757-88A6-4BE681B18627}" destId="{D7F2B51A-C974-4B7F-A4D0-C14E7B059646}" srcOrd="3" destOrd="0" parTransId="{57E83694-6FED-4D9C-AB40-E9209083D954}" sibTransId="{7B273D11-32C3-45ED-9AE7-E30D9521EACE}"/>
    <dgm:cxn modelId="{A0C83A17-715C-4F1F-AA36-8DF67333792D}" srcId="{AC19348A-876B-4757-88A6-4BE681B18627}" destId="{EC7BA3F9-9F3D-43B2-8893-E1BD665983B9}" srcOrd="0" destOrd="0" parTransId="{93ABEEB8-A0F6-40D8-9EFC-10BA774BF49B}" sibTransId="{3821B681-D85B-435A-AA6F-DFFA4016AE1E}"/>
    <dgm:cxn modelId="{5FE0758D-810A-4619-82E2-DE660BA12FC4}" type="presParOf" srcId="{AB8F83BE-D58E-4F68-B873-3051B5A6DC7A}" destId="{0CEF1EE4-5082-4B7D-85CD-4F5B955EB0AA}" srcOrd="0" destOrd="0" presId="urn:microsoft.com/office/officeart/2005/8/layout/cycle5"/>
    <dgm:cxn modelId="{752DC2C4-B448-4B16-AB0C-F1BD163050E9}" type="presParOf" srcId="{AB8F83BE-D58E-4F68-B873-3051B5A6DC7A}" destId="{5FA25D7F-9471-4887-B397-2456E572F2C9}" srcOrd="1" destOrd="0" presId="urn:microsoft.com/office/officeart/2005/8/layout/cycle5"/>
    <dgm:cxn modelId="{25377967-C82F-4554-969A-9AC3D97823AF}" type="presParOf" srcId="{AB8F83BE-D58E-4F68-B873-3051B5A6DC7A}" destId="{69AC207C-28F0-4E16-9B2A-EAED05487CBF}" srcOrd="2" destOrd="0" presId="urn:microsoft.com/office/officeart/2005/8/layout/cycle5"/>
    <dgm:cxn modelId="{22352CF3-E1CE-44C7-821F-DDB2E1443688}" type="presParOf" srcId="{AB8F83BE-D58E-4F68-B873-3051B5A6DC7A}" destId="{2121EDA8-21F8-4577-AF98-79DAF30E910E}" srcOrd="3" destOrd="0" presId="urn:microsoft.com/office/officeart/2005/8/layout/cycle5"/>
    <dgm:cxn modelId="{2A6204E1-D49F-4CF3-82EA-3AFD5B866B6E}" type="presParOf" srcId="{AB8F83BE-D58E-4F68-B873-3051B5A6DC7A}" destId="{D1FCF970-83E4-4A82-9513-92A1784F1E32}" srcOrd="4" destOrd="0" presId="urn:microsoft.com/office/officeart/2005/8/layout/cycle5"/>
    <dgm:cxn modelId="{43A66973-4FC3-4224-94A5-BF307426D12C}" type="presParOf" srcId="{AB8F83BE-D58E-4F68-B873-3051B5A6DC7A}" destId="{91835F2C-44B2-4773-BB42-E0B6F3C21F98}" srcOrd="5" destOrd="0" presId="urn:microsoft.com/office/officeart/2005/8/layout/cycle5"/>
    <dgm:cxn modelId="{82531459-B13A-4DD7-A720-F5F5A837BC9D}" type="presParOf" srcId="{AB8F83BE-D58E-4F68-B873-3051B5A6DC7A}" destId="{0FA8E1E1-5240-47CE-B55A-85F33EE815FB}" srcOrd="6" destOrd="0" presId="urn:microsoft.com/office/officeart/2005/8/layout/cycle5"/>
    <dgm:cxn modelId="{BF590C3B-FDA0-4CDA-8684-7E6C07CD2304}" type="presParOf" srcId="{AB8F83BE-D58E-4F68-B873-3051B5A6DC7A}" destId="{EEE76365-6659-4BDD-933C-180ABE9E5E6B}" srcOrd="7" destOrd="0" presId="urn:microsoft.com/office/officeart/2005/8/layout/cycle5"/>
    <dgm:cxn modelId="{0C73EACD-6695-40F0-AE00-0540E3EDEEBA}" type="presParOf" srcId="{AB8F83BE-D58E-4F68-B873-3051B5A6DC7A}" destId="{658AD99A-C02A-4499-B8EA-BDE8FDBD4582}" srcOrd="8" destOrd="0" presId="urn:microsoft.com/office/officeart/2005/8/layout/cycle5"/>
    <dgm:cxn modelId="{546D6C50-B839-4F42-AF34-F2A3BC9567D6}" type="presParOf" srcId="{AB8F83BE-D58E-4F68-B873-3051B5A6DC7A}" destId="{B2D5BC0F-94C0-47A2-8D69-D3B49A430C79}" srcOrd="9" destOrd="0" presId="urn:microsoft.com/office/officeart/2005/8/layout/cycle5"/>
    <dgm:cxn modelId="{84432732-7F7E-41D6-921E-2E4E3CAF2203}" type="presParOf" srcId="{AB8F83BE-D58E-4F68-B873-3051B5A6DC7A}" destId="{BA4081C9-D4D7-47AD-8D62-B3A03A4158DB}" srcOrd="10" destOrd="0" presId="urn:microsoft.com/office/officeart/2005/8/layout/cycle5"/>
    <dgm:cxn modelId="{5A7DF827-CFD5-4D1E-BF4A-7EB5552C1AA7}" type="presParOf" srcId="{AB8F83BE-D58E-4F68-B873-3051B5A6DC7A}" destId="{D9537321-BB70-4A62-B433-AF283C2DE121}" srcOrd="11" destOrd="0" presId="urn:microsoft.com/office/officeart/2005/8/layout/cycle5"/>
    <dgm:cxn modelId="{0ACD96EA-16E2-44EB-86F0-F2C0AC8DCE74}" type="presParOf" srcId="{AB8F83BE-D58E-4F68-B873-3051B5A6DC7A}" destId="{3AD29F8F-6382-4BF4-B940-06DE82CFC6FA}" srcOrd="12" destOrd="0" presId="urn:microsoft.com/office/officeart/2005/8/layout/cycle5"/>
    <dgm:cxn modelId="{0CC1DCF5-88D3-44EB-BB29-1BFA8705FC07}" type="presParOf" srcId="{AB8F83BE-D58E-4F68-B873-3051B5A6DC7A}" destId="{905FB1A9-D7E4-4557-9D58-EE09332DD3E6}" srcOrd="13" destOrd="0" presId="urn:microsoft.com/office/officeart/2005/8/layout/cycle5"/>
    <dgm:cxn modelId="{09CF1310-B30F-4DC5-8BDF-187581E1DCB7}" type="presParOf" srcId="{AB8F83BE-D58E-4F68-B873-3051B5A6DC7A}" destId="{15F85914-64C1-4511-8D8A-E6CB6C3A2FA0}"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C15682-E51E-41E7-8299-9BCD82C085F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DDF2954-BCE5-4CA8-977A-CEF6BD3937B1}">
      <dgm:prSet phldrT="[Text]"/>
      <dgm:spPr/>
      <dgm:t>
        <a:bodyPr/>
        <a:lstStyle/>
        <a:p>
          <a:r>
            <a:rPr lang="en-US" dirty="0" smtClean="0"/>
            <a:t>Current Rules</a:t>
          </a:r>
        </a:p>
      </dgm:t>
    </dgm:pt>
    <dgm:pt modelId="{F4B4F91B-30B2-4483-B6B5-838E2F30B80C}" type="parTrans" cxnId="{43FFD030-267F-43C8-BF48-A2094A9488E9}">
      <dgm:prSet/>
      <dgm:spPr/>
      <dgm:t>
        <a:bodyPr/>
        <a:lstStyle/>
        <a:p>
          <a:endParaRPr lang="en-US"/>
        </a:p>
      </dgm:t>
    </dgm:pt>
    <dgm:pt modelId="{669828B0-E5B0-416E-92D2-75C4BCC24159}" type="sibTrans" cxnId="{43FFD030-267F-43C8-BF48-A2094A9488E9}">
      <dgm:prSet/>
      <dgm:spPr/>
      <dgm:t>
        <a:bodyPr/>
        <a:lstStyle/>
        <a:p>
          <a:endParaRPr lang="en-US"/>
        </a:p>
      </dgm:t>
    </dgm:pt>
    <dgm:pt modelId="{29B28239-9F39-4681-B272-56A0BB19B512}">
      <dgm:prSet phldrT="[Text]"/>
      <dgm:spPr/>
      <dgm:t>
        <a:bodyPr/>
        <a:lstStyle/>
        <a:p>
          <a:r>
            <a:rPr lang="en-US" dirty="0" smtClean="0"/>
            <a:t>Describe TMDL requirements for ODA and ODF</a:t>
          </a:r>
        </a:p>
      </dgm:t>
    </dgm:pt>
    <dgm:pt modelId="{C23022D6-ABC8-4293-B94A-96FD06D1B2A4}" type="parTrans" cxnId="{BE988A37-B845-427D-9F7D-6F7F679ECAC8}">
      <dgm:prSet/>
      <dgm:spPr/>
      <dgm:t>
        <a:bodyPr/>
        <a:lstStyle/>
        <a:p>
          <a:endParaRPr lang="en-US"/>
        </a:p>
      </dgm:t>
    </dgm:pt>
    <dgm:pt modelId="{621582FA-2DC4-4761-AABF-1BF3F0775FBA}" type="sibTrans" cxnId="{BE988A37-B845-427D-9F7D-6F7F679ECAC8}">
      <dgm:prSet/>
      <dgm:spPr/>
      <dgm:t>
        <a:bodyPr/>
        <a:lstStyle/>
        <a:p>
          <a:endParaRPr lang="en-US"/>
        </a:p>
      </dgm:t>
    </dgm:pt>
    <dgm:pt modelId="{985C2BD2-BAEB-4C11-A652-D66FA72F8582}">
      <dgm:prSet phldrT="[Text]"/>
      <dgm:spPr/>
      <dgm:t>
        <a:bodyPr/>
        <a:lstStyle/>
        <a:p>
          <a:r>
            <a:rPr lang="en-US" dirty="0" smtClean="0"/>
            <a:t>Describe requirements for others responsible for controlling sources</a:t>
          </a:r>
          <a:endParaRPr lang="en-US" dirty="0"/>
        </a:p>
      </dgm:t>
    </dgm:pt>
    <dgm:pt modelId="{9D6757C8-3A27-4271-95D5-45E0EFB1BCD9}" type="parTrans" cxnId="{04A26CBB-B351-40A8-8B8D-75B0DB31C840}">
      <dgm:prSet/>
      <dgm:spPr/>
      <dgm:t>
        <a:bodyPr/>
        <a:lstStyle/>
        <a:p>
          <a:endParaRPr lang="en-US"/>
        </a:p>
      </dgm:t>
    </dgm:pt>
    <dgm:pt modelId="{37BA78B9-D2A3-4078-8AF9-B5A2AE90FF52}" type="sibTrans" cxnId="{04A26CBB-B351-40A8-8B8D-75B0DB31C840}">
      <dgm:prSet/>
      <dgm:spPr/>
      <dgm:t>
        <a:bodyPr/>
        <a:lstStyle/>
        <a:p>
          <a:endParaRPr lang="en-US"/>
        </a:p>
      </dgm:t>
    </dgm:pt>
    <dgm:pt modelId="{2FA37652-641C-4D8F-92F1-B6B956CA1FF4}">
      <dgm:prSet phldrT="[Text]"/>
      <dgm:spPr/>
      <dgm:t>
        <a:bodyPr/>
        <a:lstStyle/>
        <a:p>
          <a:r>
            <a:rPr lang="en-US" dirty="0" smtClean="0"/>
            <a:t>Proposed Rules</a:t>
          </a:r>
          <a:endParaRPr lang="en-US" dirty="0"/>
        </a:p>
      </dgm:t>
    </dgm:pt>
    <dgm:pt modelId="{3F86411D-4249-4D66-AA59-930EFC7C7B12}" type="parTrans" cxnId="{0B160E4B-DF38-4737-B107-41D4D980193D}">
      <dgm:prSet/>
      <dgm:spPr/>
      <dgm:t>
        <a:bodyPr/>
        <a:lstStyle/>
        <a:p>
          <a:endParaRPr lang="en-US"/>
        </a:p>
      </dgm:t>
    </dgm:pt>
    <dgm:pt modelId="{F804A316-636B-45C3-9A26-DFAB2E00755C}" type="sibTrans" cxnId="{0B160E4B-DF38-4737-B107-41D4D980193D}">
      <dgm:prSet/>
      <dgm:spPr/>
      <dgm:t>
        <a:bodyPr/>
        <a:lstStyle/>
        <a:p>
          <a:endParaRPr lang="en-US"/>
        </a:p>
      </dgm:t>
    </dgm:pt>
    <dgm:pt modelId="{45728863-BB81-47EE-B884-CB220D1D8E8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No change for other sources, since their goals and roles are clear</a:t>
          </a:r>
          <a:endParaRPr lang="en-US" dirty="0"/>
        </a:p>
      </dgm:t>
    </dgm:pt>
    <dgm:pt modelId="{5874E697-27EC-444C-9E54-9F8E8C603E4F}" type="parTrans" cxnId="{96FADF16-0A70-41AF-86E0-3D6861B95BE0}">
      <dgm:prSet/>
      <dgm:spPr/>
      <dgm:t>
        <a:bodyPr/>
        <a:lstStyle/>
        <a:p>
          <a:endParaRPr lang="en-US"/>
        </a:p>
      </dgm:t>
    </dgm:pt>
    <dgm:pt modelId="{1CAE8BFD-FC69-442E-87CE-FFDC76C021D5}" type="sibTrans" cxnId="{96FADF16-0A70-41AF-86E0-3D6861B95BE0}">
      <dgm:prSet/>
      <dgm:spPr/>
      <dgm:t>
        <a:bodyPr/>
        <a:lstStyle/>
        <a:p>
          <a:endParaRPr lang="en-US"/>
        </a:p>
      </dgm:t>
    </dgm:pt>
    <dgm:pt modelId="{A4A614F7-57C0-452A-8C1F-5AD44DA76A04}">
      <dgm:prSet/>
      <dgm:spPr/>
      <dgm:t>
        <a:bodyPr/>
        <a:lstStyle/>
        <a:p>
          <a:r>
            <a:rPr lang="en-US" dirty="0" smtClean="0"/>
            <a:t>Clarify DEQ interaction for TMDLs with ODA and ODF to develop load allocations </a:t>
          </a:r>
          <a:endParaRPr lang="en-US" dirty="0"/>
        </a:p>
      </dgm:t>
    </dgm:pt>
    <dgm:pt modelId="{BE409DDB-9AF9-48FC-8620-A6F73198D23A}" type="parTrans" cxnId="{95E6F727-89DF-42CB-BA5E-640045B16C7A}">
      <dgm:prSet/>
      <dgm:spPr/>
      <dgm:t>
        <a:bodyPr/>
        <a:lstStyle/>
        <a:p>
          <a:endParaRPr lang="en-US"/>
        </a:p>
      </dgm:t>
    </dgm:pt>
    <dgm:pt modelId="{D34D2DEC-314E-4241-BEBB-DAD9C90054F6}" type="sibTrans" cxnId="{95E6F727-89DF-42CB-BA5E-640045B16C7A}">
      <dgm:prSet/>
      <dgm:spPr/>
      <dgm:t>
        <a:bodyPr/>
        <a:lstStyle/>
        <a:p>
          <a:endParaRPr lang="en-US"/>
        </a:p>
      </dgm:t>
    </dgm:pt>
    <dgm:pt modelId="{B3651342-0B31-461C-94F2-8DF56203CD11}" type="pres">
      <dgm:prSet presAssocID="{26C15682-E51E-41E7-8299-9BCD82C085FE}" presName="list" presStyleCnt="0">
        <dgm:presLayoutVars>
          <dgm:dir/>
          <dgm:animLvl val="lvl"/>
        </dgm:presLayoutVars>
      </dgm:prSet>
      <dgm:spPr/>
      <dgm:t>
        <a:bodyPr/>
        <a:lstStyle/>
        <a:p>
          <a:endParaRPr lang="en-US"/>
        </a:p>
      </dgm:t>
    </dgm:pt>
    <dgm:pt modelId="{A942646A-A2D7-40DA-9A23-150D5B1BC57F}" type="pres">
      <dgm:prSet presAssocID="{3DDF2954-BCE5-4CA8-977A-CEF6BD3937B1}" presName="posSpace" presStyleCnt="0"/>
      <dgm:spPr/>
    </dgm:pt>
    <dgm:pt modelId="{A6179E3A-3CA1-40DE-867A-CF1ACFF2B89F}" type="pres">
      <dgm:prSet presAssocID="{3DDF2954-BCE5-4CA8-977A-CEF6BD3937B1}" presName="vertFlow" presStyleCnt="0"/>
      <dgm:spPr/>
    </dgm:pt>
    <dgm:pt modelId="{4160D5E2-969A-442D-9E33-BB98676D49E0}" type="pres">
      <dgm:prSet presAssocID="{3DDF2954-BCE5-4CA8-977A-CEF6BD3937B1}" presName="topSpace" presStyleCnt="0"/>
      <dgm:spPr/>
    </dgm:pt>
    <dgm:pt modelId="{B5C1C9B9-D099-4E25-998E-2FE4E3B66C9E}" type="pres">
      <dgm:prSet presAssocID="{3DDF2954-BCE5-4CA8-977A-CEF6BD3937B1}" presName="firstComp" presStyleCnt="0"/>
      <dgm:spPr/>
    </dgm:pt>
    <dgm:pt modelId="{EEDADD26-B87E-4AD5-9C31-F8E58E0A3FA2}" type="pres">
      <dgm:prSet presAssocID="{3DDF2954-BCE5-4CA8-977A-CEF6BD3937B1}" presName="firstChild" presStyleLbl="bgAccFollowNode1" presStyleIdx="0" presStyleCnt="4"/>
      <dgm:spPr/>
      <dgm:t>
        <a:bodyPr/>
        <a:lstStyle/>
        <a:p>
          <a:endParaRPr lang="en-US"/>
        </a:p>
      </dgm:t>
    </dgm:pt>
    <dgm:pt modelId="{AA86DA67-E6B1-4007-8505-868E8161C110}" type="pres">
      <dgm:prSet presAssocID="{3DDF2954-BCE5-4CA8-977A-CEF6BD3937B1}" presName="firstChildTx" presStyleLbl="bgAccFollowNode1" presStyleIdx="0" presStyleCnt="4">
        <dgm:presLayoutVars>
          <dgm:bulletEnabled val="1"/>
        </dgm:presLayoutVars>
      </dgm:prSet>
      <dgm:spPr/>
      <dgm:t>
        <a:bodyPr/>
        <a:lstStyle/>
        <a:p>
          <a:endParaRPr lang="en-US"/>
        </a:p>
      </dgm:t>
    </dgm:pt>
    <dgm:pt modelId="{AB59AE4E-7715-4124-A107-22B2ADE06CE3}" type="pres">
      <dgm:prSet presAssocID="{985C2BD2-BAEB-4C11-A652-D66FA72F8582}" presName="comp" presStyleCnt="0"/>
      <dgm:spPr/>
    </dgm:pt>
    <dgm:pt modelId="{71E5A9A5-7AE8-4617-BA10-04E729A1A2B4}" type="pres">
      <dgm:prSet presAssocID="{985C2BD2-BAEB-4C11-A652-D66FA72F8582}" presName="child" presStyleLbl="bgAccFollowNode1" presStyleIdx="1" presStyleCnt="4"/>
      <dgm:spPr/>
      <dgm:t>
        <a:bodyPr/>
        <a:lstStyle/>
        <a:p>
          <a:endParaRPr lang="en-US"/>
        </a:p>
      </dgm:t>
    </dgm:pt>
    <dgm:pt modelId="{EDEEDDFC-5E91-4A8F-A928-8A876E711529}" type="pres">
      <dgm:prSet presAssocID="{985C2BD2-BAEB-4C11-A652-D66FA72F8582}" presName="childTx" presStyleLbl="bgAccFollowNode1" presStyleIdx="1" presStyleCnt="4">
        <dgm:presLayoutVars>
          <dgm:bulletEnabled val="1"/>
        </dgm:presLayoutVars>
      </dgm:prSet>
      <dgm:spPr/>
      <dgm:t>
        <a:bodyPr/>
        <a:lstStyle/>
        <a:p>
          <a:endParaRPr lang="en-US"/>
        </a:p>
      </dgm:t>
    </dgm:pt>
    <dgm:pt modelId="{78250DD1-70C1-4653-B01D-0C5A175E311F}" type="pres">
      <dgm:prSet presAssocID="{3DDF2954-BCE5-4CA8-977A-CEF6BD3937B1}" presName="negSpace" presStyleCnt="0"/>
      <dgm:spPr/>
    </dgm:pt>
    <dgm:pt modelId="{A34A2802-7ADE-4CDF-B3DB-2C1DA73DA2B2}" type="pres">
      <dgm:prSet presAssocID="{3DDF2954-BCE5-4CA8-977A-CEF6BD3937B1}" presName="circle" presStyleLbl="node1" presStyleIdx="0" presStyleCnt="2"/>
      <dgm:spPr/>
      <dgm:t>
        <a:bodyPr/>
        <a:lstStyle/>
        <a:p>
          <a:endParaRPr lang="en-US"/>
        </a:p>
      </dgm:t>
    </dgm:pt>
    <dgm:pt modelId="{01323BB8-9B12-4B54-AE9F-22C52A85A0DD}" type="pres">
      <dgm:prSet presAssocID="{669828B0-E5B0-416E-92D2-75C4BCC24159}" presName="transSpace" presStyleCnt="0"/>
      <dgm:spPr/>
    </dgm:pt>
    <dgm:pt modelId="{F541B7DE-88B1-47BC-BA15-DD0F465272A3}" type="pres">
      <dgm:prSet presAssocID="{2FA37652-641C-4D8F-92F1-B6B956CA1FF4}" presName="posSpace" presStyleCnt="0"/>
      <dgm:spPr/>
    </dgm:pt>
    <dgm:pt modelId="{5035EC95-4044-4B2C-93CB-7924C7B63636}" type="pres">
      <dgm:prSet presAssocID="{2FA37652-641C-4D8F-92F1-B6B956CA1FF4}" presName="vertFlow" presStyleCnt="0"/>
      <dgm:spPr/>
    </dgm:pt>
    <dgm:pt modelId="{0F1018AF-131C-4100-B0A1-38D88B4F67FE}" type="pres">
      <dgm:prSet presAssocID="{2FA37652-641C-4D8F-92F1-B6B956CA1FF4}" presName="topSpace" presStyleCnt="0"/>
      <dgm:spPr/>
    </dgm:pt>
    <dgm:pt modelId="{E09A62C3-5471-4CB1-8756-3FDDE55DFD73}" type="pres">
      <dgm:prSet presAssocID="{2FA37652-641C-4D8F-92F1-B6B956CA1FF4}" presName="firstComp" presStyleCnt="0"/>
      <dgm:spPr/>
    </dgm:pt>
    <dgm:pt modelId="{D79C905A-0EEF-4FD4-94F6-A6DF75B6F530}" type="pres">
      <dgm:prSet presAssocID="{2FA37652-641C-4D8F-92F1-B6B956CA1FF4}" presName="firstChild" presStyleLbl="bgAccFollowNode1" presStyleIdx="2" presStyleCnt="4"/>
      <dgm:spPr/>
      <dgm:t>
        <a:bodyPr/>
        <a:lstStyle/>
        <a:p>
          <a:endParaRPr lang="en-US"/>
        </a:p>
      </dgm:t>
    </dgm:pt>
    <dgm:pt modelId="{C540BE4A-3FF4-4E2C-96B0-CEE6F1F750D1}" type="pres">
      <dgm:prSet presAssocID="{2FA37652-641C-4D8F-92F1-B6B956CA1FF4}" presName="firstChildTx" presStyleLbl="bgAccFollowNode1" presStyleIdx="2" presStyleCnt="4">
        <dgm:presLayoutVars>
          <dgm:bulletEnabled val="1"/>
        </dgm:presLayoutVars>
      </dgm:prSet>
      <dgm:spPr/>
      <dgm:t>
        <a:bodyPr/>
        <a:lstStyle/>
        <a:p>
          <a:endParaRPr lang="en-US"/>
        </a:p>
      </dgm:t>
    </dgm:pt>
    <dgm:pt modelId="{816816A0-BAE6-4903-B934-BAB54BBE5390}" type="pres">
      <dgm:prSet presAssocID="{45728863-BB81-47EE-B884-CB220D1D8E8B}" presName="comp" presStyleCnt="0"/>
      <dgm:spPr/>
    </dgm:pt>
    <dgm:pt modelId="{759828B5-E326-4614-8DE5-6742E8B32D6D}" type="pres">
      <dgm:prSet presAssocID="{45728863-BB81-47EE-B884-CB220D1D8E8B}" presName="child" presStyleLbl="bgAccFollowNode1" presStyleIdx="3" presStyleCnt="4"/>
      <dgm:spPr/>
      <dgm:t>
        <a:bodyPr/>
        <a:lstStyle/>
        <a:p>
          <a:endParaRPr lang="en-US"/>
        </a:p>
      </dgm:t>
    </dgm:pt>
    <dgm:pt modelId="{9B5B58C8-F1D4-44BF-978C-943280C1FB8A}" type="pres">
      <dgm:prSet presAssocID="{45728863-BB81-47EE-B884-CB220D1D8E8B}" presName="childTx" presStyleLbl="bgAccFollowNode1" presStyleIdx="3" presStyleCnt="4">
        <dgm:presLayoutVars>
          <dgm:bulletEnabled val="1"/>
        </dgm:presLayoutVars>
      </dgm:prSet>
      <dgm:spPr/>
      <dgm:t>
        <a:bodyPr/>
        <a:lstStyle/>
        <a:p>
          <a:endParaRPr lang="en-US"/>
        </a:p>
      </dgm:t>
    </dgm:pt>
    <dgm:pt modelId="{1D666713-6503-4262-848A-05F5B0C8FC44}" type="pres">
      <dgm:prSet presAssocID="{2FA37652-641C-4D8F-92F1-B6B956CA1FF4}" presName="negSpace" presStyleCnt="0"/>
      <dgm:spPr/>
    </dgm:pt>
    <dgm:pt modelId="{B59EE5E1-87A3-4039-BEF1-3E04B79E99BD}" type="pres">
      <dgm:prSet presAssocID="{2FA37652-641C-4D8F-92F1-B6B956CA1FF4}" presName="circle" presStyleLbl="node1" presStyleIdx="1" presStyleCnt="2"/>
      <dgm:spPr/>
      <dgm:t>
        <a:bodyPr/>
        <a:lstStyle/>
        <a:p>
          <a:endParaRPr lang="en-US"/>
        </a:p>
      </dgm:t>
    </dgm:pt>
  </dgm:ptLst>
  <dgm:cxnLst>
    <dgm:cxn modelId="{86E85E26-6021-43D1-AA1C-BFAA0F6FB59D}" type="presOf" srcId="{3DDF2954-BCE5-4CA8-977A-CEF6BD3937B1}" destId="{A34A2802-7ADE-4CDF-B3DB-2C1DA73DA2B2}" srcOrd="0" destOrd="0" presId="urn:microsoft.com/office/officeart/2005/8/layout/hList9"/>
    <dgm:cxn modelId="{43FFD030-267F-43C8-BF48-A2094A9488E9}" srcId="{26C15682-E51E-41E7-8299-9BCD82C085FE}" destId="{3DDF2954-BCE5-4CA8-977A-CEF6BD3937B1}" srcOrd="0" destOrd="0" parTransId="{F4B4F91B-30B2-4483-B6B5-838E2F30B80C}" sibTransId="{669828B0-E5B0-416E-92D2-75C4BCC24159}"/>
    <dgm:cxn modelId="{793991B8-5B55-4999-B33B-16DC1563A07E}" type="presOf" srcId="{45728863-BB81-47EE-B884-CB220D1D8E8B}" destId="{9B5B58C8-F1D4-44BF-978C-943280C1FB8A}" srcOrd="1" destOrd="0" presId="urn:microsoft.com/office/officeart/2005/8/layout/hList9"/>
    <dgm:cxn modelId="{D7B55F92-9855-45E1-99ED-F9B52E96C5C8}" type="presOf" srcId="{26C15682-E51E-41E7-8299-9BCD82C085FE}" destId="{B3651342-0B31-461C-94F2-8DF56203CD11}" srcOrd="0" destOrd="0" presId="urn:microsoft.com/office/officeart/2005/8/layout/hList9"/>
    <dgm:cxn modelId="{C1BEF782-38FE-46AD-8CEC-9EE37539FBFF}" type="presOf" srcId="{29B28239-9F39-4681-B272-56A0BB19B512}" destId="{EEDADD26-B87E-4AD5-9C31-F8E58E0A3FA2}" srcOrd="0" destOrd="0" presId="urn:microsoft.com/office/officeart/2005/8/layout/hList9"/>
    <dgm:cxn modelId="{D23DD93E-538E-457B-BC42-6CF51C507769}" type="presOf" srcId="{985C2BD2-BAEB-4C11-A652-D66FA72F8582}" destId="{EDEEDDFC-5E91-4A8F-A928-8A876E711529}" srcOrd="1" destOrd="0" presId="urn:microsoft.com/office/officeart/2005/8/layout/hList9"/>
    <dgm:cxn modelId="{0B160E4B-DF38-4737-B107-41D4D980193D}" srcId="{26C15682-E51E-41E7-8299-9BCD82C085FE}" destId="{2FA37652-641C-4D8F-92F1-B6B956CA1FF4}" srcOrd="1" destOrd="0" parTransId="{3F86411D-4249-4D66-AA59-930EFC7C7B12}" sibTransId="{F804A316-636B-45C3-9A26-DFAB2E00755C}"/>
    <dgm:cxn modelId="{D0ED78EA-E45D-4BF9-AE6E-F26AAD2EED3D}" type="presOf" srcId="{45728863-BB81-47EE-B884-CB220D1D8E8B}" destId="{759828B5-E326-4614-8DE5-6742E8B32D6D}" srcOrd="0" destOrd="0" presId="urn:microsoft.com/office/officeart/2005/8/layout/hList9"/>
    <dgm:cxn modelId="{96FADF16-0A70-41AF-86E0-3D6861B95BE0}" srcId="{2FA37652-641C-4D8F-92F1-B6B956CA1FF4}" destId="{45728863-BB81-47EE-B884-CB220D1D8E8B}" srcOrd="1" destOrd="0" parTransId="{5874E697-27EC-444C-9E54-9F8E8C603E4F}" sibTransId="{1CAE8BFD-FC69-442E-87CE-FFDC76C021D5}"/>
    <dgm:cxn modelId="{95E6F727-89DF-42CB-BA5E-640045B16C7A}" srcId="{2FA37652-641C-4D8F-92F1-B6B956CA1FF4}" destId="{A4A614F7-57C0-452A-8C1F-5AD44DA76A04}" srcOrd="0" destOrd="0" parTransId="{BE409DDB-9AF9-48FC-8620-A6F73198D23A}" sibTransId="{D34D2DEC-314E-4241-BEBB-DAD9C90054F6}"/>
    <dgm:cxn modelId="{AA38D635-EEE8-4DE3-A8CA-35AC37A93DB8}" type="presOf" srcId="{A4A614F7-57C0-452A-8C1F-5AD44DA76A04}" destId="{D79C905A-0EEF-4FD4-94F6-A6DF75B6F530}" srcOrd="0" destOrd="0" presId="urn:microsoft.com/office/officeart/2005/8/layout/hList9"/>
    <dgm:cxn modelId="{A622F888-D155-433E-B8E7-92BD320BCC74}" type="presOf" srcId="{29B28239-9F39-4681-B272-56A0BB19B512}" destId="{AA86DA67-E6B1-4007-8505-868E8161C110}" srcOrd="1" destOrd="0" presId="urn:microsoft.com/office/officeart/2005/8/layout/hList9"/>
    <dgm:cxn modelId="{7870B375-A6C3-4CC6-8F71-C0A8D8626984}" type="presOf" srcId="{985C2BD2-BAEB-4C11-A652-D66FA72F8582}" destId="{71E5A9A5-7AE8-4617-BA10-04E729A1A2B4}" srcOrd="0" destOrd="0" presId="urn:microsoft.com/office/officeart/2005/8/layout/hList9"/>
    <dgm:cxn modelId="{04A26CBB-B351-40A8-8B8D-75B0DB31C840}" srcId="{3DDF2954-BCE5-4CA8-977A-CEF6BD3937B1}" destId="{985C2BD2-BAEB-4C11-A652-D66FA72F8582}" srcOrd="1" destOrd="0" parTransId="{9D6757C8-3A27-4271-95D5-45E0EFB1BCD9}" sibTransId="{37BA78B9-D2A3-4078-8AF9-B5A2AE90FF52}"/>
    <dgm:cxn modelId="{BE988A37-B845-427D-9F7D-6F7F679ECAC8}" srcId="{3DDF2954-BCE5-4CA8-977A-CEF6BD3937B1}" destId="{29B28239-9F39-4681-B272-56A0BB19B512}" srcOrd="0" destOrd="0" parTransId="{C23022D6-ABC8-4293-B94A-96FD06D1B2A4}" sibTransId="{621582FA-2DC4-4761-AABF-1BF3F0775FBA}"/>
    <dgm:cxn modelId="{3103E8A1-92FC-49B6-A184-ECC0C73A8C2A}" type="presOf" srcId="{A4A614F7-57C0-452A-8C1F-5AD44DA76A04}" destId="{C540BE4A-3FF4-4E2C-96B0-CEE6F1F750D1}" srcOrd="1" destOrd="0" presId="urn:microsoft.com/office/officeart/2005/8/layout/hList9"/>
    <dgm:cxn modelId="{7B657DD3-9C6C-4EF7-8BED-D40BD1EBBA44}" type="presOf" srcId="{2FA37652-641C-4D8F-92F1-B6B956CA1FF4}" destId="{B59EE5E1-87A3-4039-BEF1-3E04B79E99BD}" srcOrd="0" destOrd="0" presId="urn:microsoft.com/office/officeart/2005/8/layout/hList9"/>
    <dgm:cxn modelId="{A6B6F5D2-DB76-4DE5-9C48-48FAC537DFEB}" type="presParOf" srcId="{B3651342-0B31-461C-94F2-8DF56203CD11}" destId="{A942646A-A2D7-40DA-9A23-150D5B1BC57F}" srcOrd="0" destOrd="0" presId="urn:microsoft.com/office/officeart/2005/8/layout/hList9"/>
    <dgm:cxn modelId="{80FB8883-8313-4978-BFC4-F5C369A0D849}" type="presParOf" srcId="{B3651342-0B31-461C-94F2-8DF56203CD11}" destId="{A6179E3A-3CA1-40DE-867A-CF1ACFF2B89F}" srcOrd="1" destOrd="0" presId="urn:microsoft.com/office/officeart/2005/8/layout/hList9"/>
    <dgm:cxn modelId="{DBF3F68D-EEEC-4D10-906C-CC0728746660}" type="presParOf" srcId="{A6179E3A-3CA1-40DE-867A-CF1ACFF2B89F}" destId="{4160D5E2-969A-442D-9E33-BB98676D49E0}" srcOrd="0" destOrd="0" presId="urn:microsoft.com/office/officeart/2005/8/layout/hList9"/>
    <dgm:cxn modelId="{A37E3984-30F6-4C2E-97AC-78343C16F29D}" type="presParOf" srcId="{A6179E3A-3CA1-40DE-867A-CF1ACFF2B89F}" destId="{B5C1C9B9-D099-4E25-998E-2FE4E3B66C9E}" srcOrd="1" destOrd="0" presId="urn:microsoft.com/office/officeart/2005/8/layout/hList9"/>
    <dgm:cxn modelId="{1A567C0F-3A3B-4047-9990-8275EA77B714}" type="presParOf" srcId="{B5C1C9B9-D099-4E25-998E-2FE4E3B66C9E}" destId="{EEDADD26-B87E-4AD5-9C31-F8E58E0A3FA2}" srcOrd="0" destOrd="0" presId="urn:microsoft.com/office/officeart/2005/8/layout/hList9"/>
    <dgm:cxn modelId="{94AD5498-87CF-43EB-A0CE-904B52F78AEF}" type="presParOf" srcId="{B5C1C9B9-D099-4E25-998E-2FE4E3B66C9E}" destId="{AA86DA67-E6B1-4007-8505-868E8161C110}" srcOrd="1" destOrd="0" presId="urn:microsoft.com/office/officeart/2005/8/layout/hList9"/>
    <dgm:cxn modelId="{D6561A5C-70E9-4C8B-8B99-6762ACB1ED7E}" type="presParOf" srcId="{A6179E3A-3CA1-40DE-867A-CF1ACFF2B89F}" destId="{AB59AE4E-7715-4124-A107-22B2ADE06CE3}" srcOrd="2" destOrd="0" presId="urn:microsoft.com/office/officeart/2005/8/layout/hList9"/>
    <dgm:cxn modelId="{8BE27C47-D63F-4B3A-A6F1-1C7A3516F7E3}" type="presParOf" srcId="{AB59AE4E-7715-4124-A107-22B2ADE06CE3}" destId="{71E5A9A5-7AE8-4617-BA10-04E729A1A2B4}" srcOrd="0" destOrd="0" presId="urn:microsoft.com/office/officeart/2005/8/layout/hList9"/>
    <dgm:cxn modelId="{499CAC64-8B12-4EDA-9535-83DCF7BFA3F6}" type="presParOf" srcId="{AB59AE4E-7715-4124-A107-22B2ADE06CE3}" destId="{EDEEDDFC-5E91-4A8F-A928-8A876E711529}" srcOrd="1" destOrd="0" presId="urn:microsoft.com/office/officeart/2005/8/layout/hList9"/>
    <dgm:cxn modelId="{458B4BD3-429D-4786-9A24-4670CBD43676}" type="presParOf" srcId="{B3651342-0B31-461C-94F2-8DF56203CD11}" destId="{78250DD1-70C1-4653-B01D-0C5A175E311F}" srcOrd="2" destOrd="0" presId="urn:microsoft.com/office/officeart/2005/8/layout/hList9"/>
    <dgm:cxn modelId="{3343B74B-103B-45AD-BBD0-4EC26FC6E9E6}" type="presParOf" srcId="{B3651342-0B31-461C-94F2-8DF56203CD11}" destId="{A34A2802-7ADE-4CDF-B3DB-2C1DA73DA2B2}" srcOrd="3" destOrd="0" presId="urn:microsoft.com/office/officeart/2005/8/layout/hList9"/>
    <dgm:cxn modelId="{F51D22B6-CB36-4AAB-AE1F-4D0E5138C784}" type="presParOf" srcId="{B3651342-0B31-461C-94F2-8DF56203CD11}" destId="{01323BB8-9B12-4B54-AE9F-22C52A85A0DD}" srcOrd="4" destOrd="0" presId="urn:microsoft.com/office/officeart/2005/8/layout/hList9"/>
    <dgm:cxn modelId="{B37FC7A0-7B31-4843-A04C-B54A51149CE5}" type="presParOf" srcId="{B3651342-0B31-461C-94F2-8DF56203CD11}" destId="{F541B7DE-88B1-47BC-BA15-DD0F465272A3}" srcOrd="5" destOrd="0" presId="urn:microsoft.com/office/officeart/2005/8/layout/hList9"/>
    <dgm:cxn modelId="{BFC7CB1A-F5CA-43C2-B720-422782BBE5F2}" type="presParOf" srcId="{B3651342-0B31-461C-94F2-8DF56203CD11}" destId="{5035EC95-4044-4B2C-93CB-7924C7B63636}" srcOrd="6" destOrd="0" presId="urn:microsoft.com/office/officeart/2005/8/layout/hList9"/>
    <dgm:cxn modelId="{05DA272F-5FE8-4CC9-AE71-852884165B10}" type="presParOf" srcId="{5035EC95-4044-4B2C-93CB-7924C7B63636}" destId="{0F1018AF-131C-4100-B0A1-38D88B4F67FE}" srcOrd="0" destOrd="0" presId="urn:microsoft.com/office/officeart/2005/8/layout/hList9"/>
    <dgm:cxn modelId="{BACB18CD-6182-437B-861C-A25FB9AF3150}" type="presParOf" srcId="{5035EC95-4044-4B2C-93CB-7924C7B63636}" destId="{E09A62C3-5471-4CB1-8756-3FDDE55DFD73}" srcOrd="1" destOrd="0" presId="urn:microsoft.com/office/officeart/2005/8/layout/hList9"/>
    <dgm:cxn modelId="{07E50CC6-72D8-4BDE-A006-3F16DB0E6826}" type="presParOf" srcId="{E09A62C3-5471-4CB1-8756-3FDDE55DFD73}" destId="{D79C905A-0EEF-4FD4-94F6-A6DF75B6F530}" srcOrd="0" destOrd="0" presId="urn:microsoft.com/office/officeart/2005/8/layout/hList9"/>
    <dgm:cxn modelId="{B7B38736-099F-4B43-8986-6322106747A2}" type="presParOf" srcId="{E09A62C3-5471-4CB1-8756-3FDDE55DFD73}" destId="{C540BE4A-3FF4-4E2C-96B0-CEE6F1F750D1}" srcOrd="1" destOrd="0" presId="urn:microsoft.com/office/officeart/2005/8/layout/hList9"/>
    <dgm:cxn modelId="{F5274DAF-42FF-4901-9B11-2E65A83A7436}" type="presParOf" srcId="{5035EC95-4044-4B2C-93CB-7924C7B63636}" destId="{816816A0-BAE6-4903-B934-BAB54BBE5390}" srcOrd="2" destOrd="0" presId="urn:microsoft.com/office/officeart/2005/8/layout/hList9"/>
    <dgm:cxn modelId="{34FD1DB4-31DB-4ACE-BE6E-81521942F1D3}" type="presParOf" srcId="{816816A0-BAE6-4903-B934-BAB54BBE5390}" destId="{759828B5-E326-4614-8DE5-6742E8B32D6D}" srcOrd="0" destOrd="0" presId="urn:microsoft.com/office/officeart/2005/8/layout/hList9"/>
    <dgm:cxn modelId="{E643F9B1-60A3-47E8-926F-6F11ACE9A9F1}" type="presParOf" srcId="{816816A0-BAE6-4903-B934-BAB54BBE5390}" destId="{9B5B58C8-F1D4-44BF-978C-943280C1FB8A}" srcOrd="1" destOrd="0" presId="urn:microsoft.com/office/officeart/2005/8/layout/hList9"/>
    <dgm:cxn modelId="{305ADD0C-340E-4084-B907-D3E24116D3CA}" type="presParOf" srcId="{B3651342-0B31-461C-94F2-8DF56203CD11}" destId="{1D666713-6503-4262-848A-05F5B0C8FC44}" srcOrd="7" destOrd="0" presId="urn:microsoft.com/office/officeart/2005/8/layout/hList9"/>
    <dgm:cxn modelId="{DE6A152A-9178-4918-BD8F-5CFA123B30A0}" type="presParOf" srcId="{B3651342-0B31-461C-94F2-8DF56203CD11}" destId="{B59EE5E1-87A3-4039-BEF1-3E04B79E99BD}"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C15682-E51E-41E7-8299-9BCD82C085FE}"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3DDF2954-BCE5-4CA8-977A-CEF6BD3937B1}">
      <dgm:prSet phldrT="[Text]"/>
      <dgm:spPr/>
      <dgm:t>
        <a:bodyPr/>
        <a:lstStyle/>
        <a:p>
          <a:r>
            <a:rPr lang="en-US" dirty="0" smtClean="0"/>
            <a:t>Current Rules</a:t>
          </a:r>
        </a:p>
      </dgm:t>
    </dgm:pt>
    <dgm:pt modelId="{F4B4F91B-30B2-4483-B6B5-838E2F30B80C}" type="parTrans" cxnId="{43FFD030-267F-43C8-BF48-A2094A9488E9}">
      <dgm:prSet/>
      <dgm:spPr/>
      <dgm:t>
        <a:bodyPr/>
        <a:lstStyle/>
        <a:p>
          <a:endParaRPr lang="en-US"/>
        </a:p>
      </dgm:t>
    </dgm:pt>
    <dgm:pt modelId="{669828B0-E5B0-416E-92D2-75C4BCC24159}" type="sibTrans" cxnId="{43FFD030-267F-43C8-BF48-A2094A9488E9}">
      <dgm:prSet/>
      <dgm:spPr/>
      <dgm:t>
        <a:bodyPr/>
        <a:lstStyle/>
        <a:p>
          <a:endParaRPr lang="en-US"/>
        </a:p>
      </dgm:t>
    </dgm:pt>
    <dgm:pt modelId="{29B28239-9F39-4681-B272-56A0BB19B512}">
      <dgm:prSet phldrT="[Text]"/>
      <dgm:spPr/>
      <dgm:t>
        <a:bodyPr/>
        <a:lstStyle/>
        <a:p>
          <a:r>
            <a:rPr lang="en-US" dirty="0" smtClean="0"/>
            <a:t>Explain what sources could be included in the watershed plan</a:t>
          </a:r>
        </a:p>
      </dgm:t>
    </dgm:pt>
    <dgm:pt modelId="{C23022D6-ABC8-4293-B94A-96FD06D1B2A4}" type="parTrans" cxnId="{BE988A37-B845-427D-9F7D-6F7F679ECAC8}">
      <dgm:prSet/>
      <dgm:spPr/>
      <dgm:t>
        <a:bodyPr/>
        <a:lstStyle/>
        <a:p>
          <a:endParaRPr lang="en-US"/>
        </a:p>
      </dgm:t>
    </dgm:pt>
    <dgm:pt modelId="{621582FA-2DC4-4761-AABF-1BF3F0775FBA}" type="sibTrans" cxnId="{BE988A37-B845-427D-9F7D-6F7F679ECAC8}">
      <dgm:prSet/>
      <dgm:spPr/>
      <dgm:t>
        <a:bodyPr/>
        <a:lstStyle/>
        <a:p>
          <a:endParaRPr lang="en-US"/>
        </a:p>
      </dgm:t>
    </dgm:pt>
    <dgm:pt modelId="{2FA37652-641C-4D8F-92F1-B6B956CA1FF4}">
      <dgm:prSet phldrT="[Text]"/>
      <dgm:spPr/>
      <dgm:t>
        <a:bodyPr/>
        <a:lstStyle/>
        <a:p>
          <a:r>
            <a:rPr lang="en-US" dirty="0" smtClean="0"/>
            <a:t>Proposed Rules</a:t>
          </a:r>
          <a:endParaRPr lang="en-US" dirty="0"/>
        </a:p>
      </dgm:t>
    </dgm:pt>
    <dgm:pt modelId="{3F86411D-4249-4D66-AA59-930EFC7C7B12}" type="parTrans" cxnId="{0B160E4B-DF38-4737-B107-41D4D980193D}">
      <dgm:prSet/>
      <dgm:spPr/>
      <dgm:t>
        <a:bodyPr/>
        <a:lstStyle/>
        <a:p>
          <a:endParaRPr lang="en-US"/>
        </a:p>
      </dgm:t>
    </dgm:pt>
    <dgm:pt modelId="{F804A316-636B-45C3-9A26-DFAB2E00755C}" type="sibTrans" cxnId="{0B160E4B-DF38-4737-B107-41D4D980193D}">
      <dgm:prSet/>
      <dgm:spPr/>
      <dgm:t>
        <a:bodyPr/>
        <a:lstStyle/>
        <a:p>
          <a:endParaRPr lang="en-US"/>
        </a:p>
      </dgm:t>
    </dgm:pt>
    <dgm:pt modelId="{A4A614F7-57C0-452A-8C1F-5AD44DA76A04}">
      <dgm:prSet/>
      <dgm:spPr/>
      <dgm:t>
        <a:bodyPr/>
        <a:lstStyle/>
        <a:p>
          <a:r>
            <a:rPr lang="en-US" dirty="0" smtClean="0"/>
            <a:t>Clarify that air and land  quality sources could be included in the watershed plan</a:t>
          </a:r>
          <a:endParaRPr lang="en-US" dirty="0"/>
        </a:p>
      </dgm:t>
    </dgm:pt>
    <dgm:pt modelId="{BE409DDB-9AF9-48FC-8620-A6F73198D23A}" type="parTrans" cxnId="{95E6F727-89DF-42CB-BA5E-640045B16C7A}">
      <dgm:prSet/>
      <dgm:spPr/>
      <dgm:t>
        <a:bodyPr/>
        <a:lstStyle/>
        <a:p>
          <a:endParaRPr lang="en-US"/>
        </a:p>
      </dgm:t>
    </dgm:pt>
    <dgm:pt modelId="{D34D2DEC-314E-4241-BEBB-DAD9C90054F6}" type="sibTrans" cxnId="{95E6F727-89DF-42CB-BA5E-640045B16C7A}">
      <dgm:prSet/>
      <dgm:spPr/>
      <dgm:t>
        <a:bodyPr/>
        <a:lstStyle/>
        <a:p>
          <a:endParaRPr lang="en-US"/>
        </a:p>
      </dgm:t>
    </dgm:pt>
    <dgm:pt modelId="{B3651342-0B31-461C-94F2-8DF56203CD11}" type="pres">
      <dgm:prSet presAssocID="{26C15682-E51E-41E7-8299-9BCD82C085FE}" presName="list" presStyleCnt="0">
        <dgm:presLayoutVars>
          <dgm:dir/>
          <dgm:animLvl val="lvl"/>
        </dgm:presLayoutVars>
      </dgm:prSet>
      <dgm:spPr/>
      <dgm:t>
        <a:bodyPr/>
        <a:lstStyle/>
        <a:p>
          <a:endParaRPr lang="en-US"/>
        </a:p>
      </dgm:t>
    </dgm:pt>
    <dgm:pt modelId="{A942646A-A2D7-40DA-9A23-150D5B1BC57F}" type="pres">
      <dgm:prSet presAssocID="{3DDF2954-BCE5-4CA8-977A-CEF6BD3937B1}" presName="posSpace" presStyleCnt="0"/>
      <dgm:spPr/>
    </dgm:pt>
    <dgm:pt modelId="{A6179E3A-3CA1-40DE-867A-CF1ACFF2B89F}" type="pres">
      <dgm:prSet presAssocID="{3DDF2954-BCE5-4CA8-977A-CEF6BD3937B1}" presName="vertFlow" presStyleCnt="0"/>
      <dgm:spPr/>
    </dgm:pt>
    <dgm:pt modelId="{4160D5E2-969A-442D-9E33-BB98676D49E0}" type="pres">
      <dgm:prSet presAssocID="{3DDF2954-BCE5-4CA8-977A-CEF6BD3937B1}" presName="topSpace" presStyleCnt="0"/>
      <dgm:spPr/>
    </dgm:pt>
    <dgm:pt modelId="{B5C1C9B9-D099-4E25-998E-2FE4E3B66C9E}" type="pres">
      <dgm:prSet presAssocID="{3DDF2954-BCE5-4CA8-977A-CEF6BD3937B1}" presName="firstComp" presStyleCnt="0"/>
      <dgm:spPr/>
    </dgm:pt>
    <dgm:pt modelId="{EEDADD26-B87E-4AD5-9C31-F8E58E0A3FA2}" type="pres">
      <dgm:prSet presAssocID="{3DDF2954-BCE5-4CA8-977A-CEF6BD3937B1}" presName="firstChild" presStyleLbl="bgAccFollowNode1" presStyleIdx="0" presStyleCnt="2"/>
      <dgm:spPr/>
      <dgm:t>
        <a:bodyPr/>
        <a:lstStyle/>
        <a:p>
          <a:endParaRPr lang="en-US"/>
        </a:p>
      </dgm:t>
    </dgm:pt>
    <dgm:pt modelId="{AA86DA67-E6B1-4007-8505-868E8161C110}" type="pres">
      <dgm:prSet presAssocID="{3DDF2954-BCE5-4CA8-977A-CEF6BD3937B1}" presName="firstChildTx" presStyleLbl="bgAccFollowNode1" presStyleIdx="0" presStyleCnt="2">
        <dgm:presLayoutVars>
          <dgm:bulletEnabled val="1"/>
        </dgm:presLayoutVars>
      </dgm:prSet>
      <dgm:spPr/>
      <dgm:t>
        <a:bodyPr/>
        <a:lstStyle/>
        <a:p>
          <a:endParaRPr lang="en-US"/>
        </a:p>
      </dgm:t>
    </dgm:pt>
    <dgm:pt modelId="{78250DD1-70C1-4653-B01D-0C5A175E311F}" type="pres">
      <dgm:prSet presAssocID="{3DDF2954-BCE5-4CA8-977A-CEF6BD3937B1}" presName="negSpace" presStyleCnt="0"/>
      <dgm:spPr/>
    </dgm:pt>
    <dgm:pt modelId="{A34A2802-7ADE-4CDF-B3DB-2C1DA73DA2B2}" type="pres">
      <dgm:prSet presAssocID="{3DDF2954-BCE5-4CA8-977A-CEF6BD3937B1}" presName="circle" presStyleLbl="node1" presStyleIdx="0" presStyleCnt="2"/>
      <dgm:spPr/>
      <dgm:t>
        <a:bodyPr/>
        <a:lstStyle/>
        <a:p>
          <a:endParaRPr lang="en-US"/>
        </a:p>
      </dgm:t>
    </dgm:pt>
    <dgm:pt modelId="{01323BB8-9B12-4B54-AE9F-22C52A85A0DD}" type="pres">
      <dgm:prSet presAssocID="{669828B0-E5B0-416E-92D2-75C4BCC24159}" presName="transSpace" presStyleCnt="0"/>
      <dgm:spPr/>
    </dgm:pt>
    <dgm:pt modelId="{F541B7DE-88B1-47BC-BA15-DD0F465272A3}" type="pres">
      <dgm:prSet presAssocID="{2FA37652-641C-4D8F-92F1-B6B956CA1FF4}" presName="posSpace" presStyleCnt="0"/>
      <dgm:spPr/>
    </dgm:pt>
    <dgm:pt modelId="{5035EC95-4044-4B2C-93CB-7924C7B63636}" type="pres">
      <dgm:prSet presAssocID="{2FA37652-641C-4D8F-92F1-B6B956CA1FF4}" presName="vertFlow" presStyleCnt="0"/>
      <dgm:spPr/>
    </dgm:pt>
    <dgm:pt modelId="{0F1018AF-131C-4100-B0A1-38D88B4F67FE}" type="pres">
      <dgm:prSet presAssocID="{2FA37652-641C-4D8F-92F1-B6B956CA1FF4}" presName="topSpace" presStyleCnt="0"/>
      <dgm:spPr/>
    </dgm:pt>
    <dgm:pt modelId="{E09A62C3-5471-4CB1-8756-3FDDE55DFD73}" type="pres">
      <dgm:prSet presAssocID="{2FA37652-641C-4D8F-92F1-B6B956CA1FF4}" presName="firstComp" presStyleCnt="0"/>
      <dgm:spPr/>
    </dgm:pt>
    <dgm:pt modelId="{D79C905A-0EEF-4FD4-94F6-A6DF75B6F530}" type="pres">
      <dgm:prSet presAssocID="{2FA37652-641C-4D8F-92F1-B6B956CA1FF4}" presName="firstChild" presStyleLbl="bgAccFollowNode1" presStyleIdx="1" presStyleCnt="2"/>
      <dgm:spPr/>
      <dgm:t>
        <a:bodyPr/>
        <a:lstStyle/>
        <a:p>
          <a:endParaRPr lang="en-US"/>
        </a:p>
      </dgm:t>
    </dgm:pt>
    <dgm:pt modelId="{C540BE4A-3FF4-4E2C-96B0-CEE6F1F750D1}" type="pres">
      <dgm:prSet presAssocID="{2FA37652-641C-4D8F-92F1-B6B956CA1FF4}" presName="firstChildTx" presStyleLbl="bgAccFollowNode1" presStyleIdx="1" presStyleCnt="2">
        <dgm:presLayoutVars>
          <dgm:bulletEnabled val="1"/>
        </dgm:presLayoutVars>
      </dgm:prSet>
      <dgm:spPr/>
      <dgm:t>
        <a:bodyPr/>
        <a:lstStyle/>
        <a:p>
          <a:endParaRPr lang="en-US"/>
        </a:p>
      </dgm:t>
    </dgm:pt>
    <dgm:pt modelId="{1D666713-6503-4262-848A-05F5B0C8FC44}" type="pres">
      <dgm:prSet presAssocID="{2FA37652-641C-4D8F-92F1-B6B956CA1FF4}" presName="negSpace" presStyleCnt="0"/>
      <dgm:spPr/>
    </dgm:pt>
    <dgm:pt modelId="{B59EE5E1-87A3-4039-BEF1-3E04B79E99BD}" type="pres">
      <dgm:prSet presAssocID="{2FA37652-641C-4D8F-92F1-B6B956CA1FF4}" presName="circle" presStyleLbl="node1" presStyleIdx="1" presStyleCnt="2"/>
      <dgm:spPr/>
      <dgm:t>
        <a:bodyPr/>
        <a:lstStyle/>
        <a:p>
          <a:endParaRPr lang="en-US"/>
        </a:p>
      </dgm:t>
    </dgm:pt>
  </dgm:ptLst>
  <dgm:cxnLst>
    <dgm:cxn modelId="{43FFD030-267F-43C8-BF48-A2094A9488E9}" srcId="{26C15682-E51E-41E7-8299-9BCD82C085FE}" destId="{3DDF2954-BCE5-4CA8-977A-CEF6BD3937B1}" srcOrd="0" destOrd="0" parTransId="{F4B4F91B-30B2-4483-B6B5-838E2F30B80C}" sibTransId="{669828B0-E5B0-416E-92D2-75C4BCC24159}"/>
    <dgm:cxn modelId="{F20717F2-D489-41B9-883D-9D42736D061F}" type="presOf" srcId="{A4A614F7-57C0-452A-8C1F-5AD44DA76A04}" destId="{D79C905A-0EEF-4FD4-94F6-A6DF75B6F530}" srcOrd="0" destOrd="0" presId="urn:microsoft.com/office/officeart/2005/8/layout/hList9"/>
    <dgm:cxn modelId="{A8B44EB9-9DCA-40DC-A7DA-296BF636BCFC}" type="presOf" srcId="{26C15682-E51E-41E7-8299-9BCD82C085FE}" destId="{B3651342-0B31-461C-94F2-8DF56203CD11}" srcOrd="0" destOrd="0" presId="urn:microsoft.com/office/officeart/2005/8/layout/hList9"/>
    <dgm:cxn modelId="{0B160E4B-DF38-4737-B107-41D4D980193D}" srcId="{26C15682-E51E-41E7-8299-9BCD82C085FE}" destId="{2FA37652-641C-4D8F-92F1-B6B956CA1FF4}" srcOrd="1" destOrd="0" parTransId="{3F86411D-4249-4D66-AA59-930EFC7C7B12}" sibTransId="{F804A316-636B-45C3-9A26-DFAB2E00755C}"/>
    <dgm:cxn modelId="{D7106BD5-ACA0-419D-BC79-50D76108159E}" type="presOf" srcId="{A4A614F7-57C0-452A-8C1F-5AD44DA76A04}" destId="{C540BE4A-3FF4-4E2C-96B0-CEE6F1F750D1}" srcOrd="1" destOrd="0" presId="urn:microsoft.com/office/officeart/2005/8/layout/hList9"/>
    <dgm:cxn modelId="{95E6F727-89DF-42CB-BA5E-640045B16C7A}" srcId="{2FA37652-641C-4D8F-92F1-B6B956CA1FF4}" destId="{A4A614F7-57C0-452A-8C1F-5AD44DA76A04}" srcOrd="0" destOrd="0" parTransId="{BE409DDB-9AF9-48FC-8620-A6F73198D23A}" sibTransId="{D34D2DEC-314E-4241-BEBB-DAD9C90054F6}"/>
    <dgm:cxn modelId="{C85B8AC3-0ED2-400C-B256-C475EB5EFA1A}" type="presOf" srcId="{3DDF2954-BCE5-4CA8-977A-CEF6BD3937B1}" destId="{A34A2802-7ADE-4CDF-B3DB-2C1DA73DA2B2}" srcOrd="0" destOrd="0" presId="urn:microsoft.com/office/officeart/2005/8/layout/hList9"/>
    <dgm:cxn modelId="{650883BD-0B75-4BF7-AB74-C49E5C131E99}" type="presOf" srcId="{29B28239-9F39-4681-B272-56A0BB19B512}" destId="{EEDADD26-B87E-4AD5-9C31-F8E58E0A3FA2}" srcOrd="0" destOrd="0" presId="urn:microsoft.com/office/officeart/2005/8/layout/hList9"/>
    <dgm:cxn modelId="{BFB47236-FCCE-4EC8-864D-3066D5DAD160}" type="presOf" srcId="{2FA37652-641C-4D8F-92F1-B6B956CA1FF4}" destId="{B59EE5E1-87A3-4039-BEF1-3E04B79E99BD}" srcOrd="0" destOrd="0" presId="urn:microsoft.com/office/officeart/2005/8/layout/hList9"/>
    <dgm:cxn modelId="{AEB223FC-BED9-4513-B9F1-3DBA6A8EA4F5}" type="presOf" srcId="{29B28239-9F39-4681-B272-56A0BB19B512}" destId="{AA86DA67-E6B1-4007-8505-868E8161C110}" srcOrd="1" destOrd="0" presId="urn:microsoft.com/office/officeart/2005/8/layout/hList9"/>
    <dgm:cxn modelId="{BE988A37-B845-427D-9F7D-6F7F679ECAC8}" srcId="{3DDF2954-BCE5-4CA8-977A-CEF6BD3937B1}" destId="{29B28239-9F39-4681-B272-56A0BB19B512}" srcOrd="0" destOrd="0" parTransId="{C23022D6-ABC8-4293-B94A-96FD06D1B2A4}" sibTransId="{621582FA-2DC4-4761-AABF-1BF3F0775FBA}"/>
    <dgm:cxn modelId="{47BBE7D0-B9D8-41C5-B19E-E13FD43F7C6A}" type="presParOf" srcId="{B3651342-0B31-461C-94F2-8DF56203CD11}" destId="{A942646A-A2D7-40DA-9A23-150D5B1BC57F}" srcOrd="0" destOrd="0" presId="urn:microsoft.com/office/officeart/2005/8/layout/hList9"/>
    <dgm:cxn modelId="{D6E9A403-7225-4181-A1E5-A447BFED1388}" type="presParOf" srcId="{B3651342-0B31-461C-94F2-8DF56203CD11}" destId="{A6179E3A-3CA1-40DE-867A-CF1ACFF2B89F}" srcOrd="1" destOrd="0" presId="urn:microsoft.com/office/officeart/2005/8/layout/hList9"/>
    <dgm:cxn modelId="{74205EE4-DE4E-4ABF-9502-CC9F153E8552}" type="presParOf" srcId="{A6179E3A-3CA1-40DE-867A-CF1ACFF2B89F}" destId="{4160D5E2-969A-442D-9E33-BB98676D49E0}" srcOrd="0" destOrd="0" presId="urn:microsoft.com/office/officeart/2005/8/layout/hList9"/>
    <dgm:cxn modelId="{7F4A72CC-E89D-472C-9C80-A08253FAC0FB}" type="presParOf" srcId="{A6179E3A-3CA1-40DE-867A-CF1ACFF2B89F}" destId="{B5C1C9B9-D099-4E25-998E-2FE4E3B66C9E}" srcOrd="1" destOrd="0" presId="urn:microsoft.com/office/officeart/2005/8/layout/hList9"/>
    <dgm:cxn modelId="{ADF8509A-929E-4133-97BF-CC6CD3E1CE0D}" type="presParOf" srcId="{B5C1C9B9-D099-4E25-998E-2FE4E3B66C9E}" destId="{EEDADD26-B87E-4AD5-9C31-F8E58E0A3FA2}" srcOrd="0" destOrd="0" presId="urn:microsoft.com/office/officeart/2005/8/layout/hList9"/>
    <dgm:cxn modelId="{A5D353B9-9777-463A-877A-DF3899DF31DD}" type="presParOf" srcId="{B5C1C9B9-D099-4E25-998E-2FE4E3B66C9E}" destId="{AA86DA67-E6B1-4007-8505-868E8161C110}" srcOrd="1" destOrd="0" presId="urn:microsoft.com/office/officeart/2005/8/layout/hList9"/>
    <dgm:cxn modelId="{5E9ADEB0-409A-4785-8591-2328A12AECC8}" type="presParOf" srcId="{B3651342-0B31-461C-94F2-8DF56203CD11}" destId="{78250DD1-70C1-4653-B01D-0C5A175E311F}" srcOrd="2" destOrd="0" presId="urn:microsoft.com/office/officeart/2005/8/layout/hList9"/>
    <dgm:cxn modelId="{A0C08059-5655-4D87-9E96-6C5D8C01D1CC}" type="presParOf" srcId="{B3651342-0B31-461C-94F2-8DF56203CD11}" destId="{A34A2802-7ADE-4CDF-B3DB-2C1DA73DA2B2}" srcOrd="3" destOrd="0" presId="urn:microsoft.com/office/officeart/2005/8/layout/hList9"/>
    <dgm:cxn modelId="{3F9E6D6E-11B6-49A7-9BFF-991728CBEDAD}" type="presParOf" srcId="{B3651342-0B31-461C-94F2-8DF56203CD11}" destId="{01323BB8-9B12-4B54-AE9F-22C52A85A0DD}" srcOrd="4" destOrd="0" presId="urn:microsoft.com/office/officeart/2005/8/layout/hList9"/>
    <dgm:cxn modelId="{904CDB80-EAB4-4117-BEB2-DF5B1B15FDFA}" type="presParOf" srcId="{B3651342-0B31-461C-94F2-8DF56203CD11}" destId="{F541B7DE-88B1-47BC-BA15-DD0F465272A3}" srcOrd="5" destOrd="0" presId="urn:microsoft.com/office/officeart/2005/8/layout/hList9"/>
    <dgm:cxn modelId="{7567135F-E461-4218-B17A-2DDB2B97B020}" type="presParOf" srcId="{B3651342-0B31-461C-94F2-8DF56203CD11}" destId="{5035EC95-4044-4B2C-93CB-7924C7B63636}" srcOrd="6" destOrd="0" presId="urn:microsoft.com/office/officeart/2005/8/layout/hList9"/>
    <dgm:cxn modelId="{2A084310-0226-4DF9-AE4B-4B4F95C4538E}" type="presParOf" srcId="{5035EC95-4044-4B2C-93CB-7924C7B63636}" destId="{0F1018AF-131C-4100-B0A1-38D88B4F67FE}" srcOrd="0" destOrd="0" presId="urn:microsoft.com/office/officeart/2005/8/layout/hList9"/>
    <dgm:cxn modelId="{59AF5A8B-92D4-4388-B190-E3A13ED89077}" type="presParOf" srcId="{5035EC95-4044-4B2C-93CB-7924C7B63636}" destId="{E09A62C3-5471-4CB1-8756-3FDDE55DFD73}" srcOrd="1" destOrd="0" presId="urn:microsoft.com/office/officeart/2005/8/layout/hList9"/>
    <dgm:cxn modelId="{088F5762-883A-4D67-B779-A6B0DA82A97B}" type="presParOf" srcId="{E09A62C3-5471-4CB1-8756-3FDDE55DFD73}" destId="{D79C905A-0EEF-4FD4-94F6-A6DF75B6F530}" srcOrd="0" destOrd="0" presId="urn:microsoft.com/office/officeart/2005/8/layout/hList9"/>
    <dgm:cxn modelId="{62CF55E8-C2AF-47A3-B786-07B2662A0EB4}" type="presParOf" srcId="{E09A62C3-5471-4CB1-8756-3FDDE55DFD73}" destId="{C540BE4A-3FF4-4E2C-96B0-CEE6F1F750D1}" srcOrd="1" destOrd="0" presId="urn:microsoft.com/office/officeart/2005/8/layout/hList9"/>
    <dgm:cxn modelId="{B674E209-FBBC-4907-9613-66635C0706C2}" type="presParOf" srcId="{B3651342-0B31-461C-94F2-8DF56203CD11}" destId="{1D666713-6503-4262-848A-05F5B0C8FC44}" srcOrd="7" destOrd="0" presId="urn:microsoft.com/office/officeart/2005/8/layout/hList9"/>
    <dgm:cxn modelId="{A9C2E744-82FE-4E47-83DA-0AB2381EDFCE}" type="presParOf" srcId="{B3651342-0B31-461C-94F2-8DF56203CD11}" destId="{B59EE5E1-87A3-4039-BEF1-3E04B79E99BD}"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95669A-B4B3-4415-AD2A-B2A4A81D2A41}">
      <dsp:nvSpPr>
        <dsp:cNvPr id="0" name=""/>
        <dsp:cNvSpPr/>
      </dsp:nvSpPr>
      <dsp:spPr>
        <a:xfrm>
          <a:off x="1754615" y="-216406"/>
          <a:ext cx="3039625" cy="1907746"/>
        </a:xfrm>
        <a:prstGeom prst="roundRect">
          <a:avLst>
            <a:gd name="adj" fmla="val 10000"/>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Beneficial Uses</a:t>
          </a:r>
        </a:p>
        <a:p>
          <a:pPr lvl="0" algn="ctr" defTabSz="1066800">
            <a:lnSpc>
              <a:spcPct val="90000"/>
            </a:lnSpc>
            <a:spcBef>
              <a:spcPct val="0"/>
            </a:spcBef>
            <a:spcAft>
              <a:spcPct val="35000"/>
            </a:spcAft>
          </a:pPr>
          <a:r>
            <a:rPr lang="en-US" sz="2000" kern="1200" dirty="0" smtClean="0">
              <a:solidFill>
                <a:schemeClr val="bg1"/>
              </a:solidFill>
            </a:rPr>
            <a:t>(e.g. Public water supply, fishing, recreation)</a:t>
          </a:r>
          <a:endParaRPr lang="en-US" sz="2000" kern="1200" dirty="0">
            <a:solidFill>
              <a:schemeClr val="bg1"/>
            </a:solidFill>
          </a:endParaRPr>
        </a:p>
      </dsp:txBody>
      <dsp:txXfrm>
        <a:off x="1754615" y="-216406"/>
        <a:ext cx="3039625" cy="1907746"/>
      </dsp:txXfrm>
    </dsp:sp>
    <dsp:sp modelId="{2A602FAC-A42A-4841-8F9C-D8AEA3C552A6}">
      <dsp:nvSpPr>
        <dsp:cNvPr id="0" name=""/>
        <dsp:cNvSpPr/>
      </dsp:nvSpPr>
      <dsp:spPr>
        <a:xfrm rot="3578044">
          <a:off x="4172078" y="2154002"/>
          <a:ext cx="822052" cy="427266"/>
        </a:xfrm>
        <a:prstGeom prst="leftRightArrow">
          <a:avLst>
            <a:gd name="adj1" fmla="val 60000"/>
            <a:gd name="adj2" fmla="val 50000"/>
          </a:avLst>
        </a:prstGeom>
        <a:solidFill>
          <a:srgbClr val="FF66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578044">
        <a:off x="4172078" y="2154002"/>
        <a:ext cx="822052" cy="427266"/>
      </dsp:txXfrm>
    </dsp:sp>
    <dsp:sp modelId="{948247B1-3393-4219-95DF-717BF6DE306C}">
      <dsp:nvSpPr>
        <dsp:cNvPr id="0" name=""/>
        <dsp:cNvSpPr/>
      </dsp:nvSpPr>
      <dsp:spPr>
        <a:xfrm>
          <a:off x="3681394" y="3107261"/>
          <a:ext cx="3006421" cy="178092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bg1"/>
              </a:solidFill>
            </a:rPr>
            <a:t>Antidegradation</a:t>
          </a:r>
          <a:endParaRPr lang="en-US" sz="2400" b="1" kern="1200" dirty="0" smtClean="0">
            <a:solidFill>
              <a:schemeClr val="bg1"/>
            </a:solidFill>
          </a:endParaRPr>
        </a:p>
        <a:p>
          <a:pPr lvl="0" algn="ctr" defTabSz="1066800">
            <a:lnSpc>
              <a:spcPct val="90000"/>
            </a:lnSpc>
            <a:spcBef>
              <a:spcPct val="0"/>
            </a:spcBef>
            <a:spcAft>
              <a:spcPct val="35000"/>
            </a:spcAft>
          </a:pPr>
          <a:r>
            <a:rPr lang="en-US" sz="2000" b="0" kern="1200" dirty="0" smtClean="0">
              <a:solidFill>
                <a:schemeClr val="bg1"/>
              </a:solidFill>
            </a:rPr>
            <a:t>(maintain &amp; protect existing uses)</a:t>
          </a:r>
          <a:endParaRPr lang="en-US" sz="2000" b="0" kern="1200" dirty="0">
            <a:solidFill>
              <a:schemeClr val="bg1"/>
            </a:solidFill>
          </a:endParaRPr>
        </a:p>
      </dsp:txBody>
      <dsp:txXfrm>
        <a:off x="3681394" y="3107261"/>
        <a:ext cx="3006421" cy="1780921"/>
      </dsp:txXfrm>
    </dsp:sp>
    <dsp:sp modelId="{0D18DBD9-E238-42C8-8830-EAEB2609863E}">
      <dsp:nvSpPr>
        <dsp:cNvPr id="0" name=""/>
        <dsp:cNvSpPr/>
      </dsp:nvSpPr>
      <dsp:spPr>
        <a:xfrm rot="10783168">
          <a:off x="2756591" y="3793964"/>
          <a:ext cx="822052" cy="427266"/>
        </a:xfrm>
        <a:prstGeom prst="leftRightArrow">
          <a:avLst>
            <a:gd name="adj1" fmla="val 60000"/>
            <a:gd name="adj2" fmla="val 50000"/>
          </a:avLst>
        </a:prstGeom>
        <a:solidFill>
          <a:srgbClr val="FF66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783168">
        <a:off x="2756591" y="3793964"/>
        <a:ext cx="822052" cy="427266"/>
      </dsp:txXfrm>
    </dsp:sp>
    <dsp:sp modelId="{22036BA3-AF0C-4DEC-9D89-76169F687FC9}">
      <dsp:nvSpPr>
        <dsp:cNvPr id="0" name=""/>
        <dsp:cNvSpPr/>
      </dsp:nvSpPr>
      <dsp:spPr>
        <a:xfrm>
          <a:off x="-210190" y="3107248"/>
          <a:ext cx="2864031" cy="181975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Criteria to Protect Use</a:t>
          </a:r>
        </a:p>
        <a:p>
          <a:pPr lvl="0" algn="ctr" defTabSz="1066800">
            <a:lnSpc>
              <a:spcPct val="90000"/>
            </a:lnSpc>
            <a:spcBef>
              <a:spcPct val="0"/>
            </a:spcBef>
            <a:spcAft>
              <a:spcPct val="35000"/>
            </a:spcAft>
          </a:pPr>
          <a:r>
            <a:rPr lang="en-US" sz="2000" b="0" kern="1200" dirty="0" smtClean="0">
              <a:solidFill>
                <a:schemeClr val="bg1"/>
              </a:solidFill>
            </a:rPr>
            <a:t>(concentration or narrative)</a:t>
          </a:r>
          <a:endParaRPr lang="en-US" sz="2000" b="0" kern="1200" dirty="0">
            <a:solidFill>
              <a:schemeClr val="bg1"/>
            </a:solidFill>
          </a:endParaRPr>
        </a:p>
      </dsp:txBody>
      <dsp:txXfrm>
        <a:off x="-210190" y="3107248"/>
        <a:ext cx="2864031" cy="1819754"/>
      </dsp:txXfrm>
    </dsp:sp>
    <dsp:sp modelId="{9A9836E3-21DA-4AA5-AEF5-6DCF6A263B31}">
      <dsp:nvSpPr>
        <dsp:cNvPr id="0" name=""/>
        <dsp:cNvSpPr/>
      </dsp:nvSpPr>
      <dsp:spPr>
        <a:xfrm rot="18122445">
          <a:off x="1512120" y="2153120"/>
          <a:ext cx="822052" cy="427266"/>
        </a:xfrm>
        <a:prstGeom prst="leftRightArrow">
          <a:avLst>
            <a:gd name="adj1" fmla="val 60000"/>
            <a:gd name="adj2" fmla="val 50000"/>
          </a:avLst>
        </a:prstGeom>
        <a:solidFill>
          <a:srgbClr val="FF66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122445">
        <a:off x="1512120" y="2153120"/>
        <a:ext cx="822052" cy="42726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DD26-B87E-4AD5-9C31-F8E58E0A3FA2}">
      <dsp:nvSpPr>
        <dsp:cNvPr id="0" name=""/>
        <dsp:cNvSpPr/>
      </dsp:nvSpPr>
      <dsp:spPr>
        <a:xfrm>
          <a:off x="1499830" y="710926"/>
          <a:ext cx="2665846" cy="17781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Water Quality Standards:  Implemented through ODA and ODF’s programs and regulations</a:t>
          </a:r>
        </a:p>
      </dsp:txBody>
      <dsp:txXfrm>
        <a:off x="1926365" y="710926"/>
        <a:ext cx="2239311" cy="1778119"/>
      </dsp:txXfrm>
    </dsp:sp>
    <dsp:sp modelId="{71E5A9A5-7AE8-4617-BA10-04E729A1A2B4}">
      <dsp:nvSpPr>
        <dsp:cNvPr id="0" name=""/>
        <dsp:cNvSpPr/>
      </dsp:nvSpPr>
      <dsp:spPr>
        <a:xfrm>
          <a:off x="1499830" y="2489046"/>
          <a:ext cx="2665846" cy="17781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TMDLs: Implemented through ODA and ODF’s programs and regulations</a:t>
          </a:r>
          <a:endParaRPr lang="en-US" sz="1800" kern="1200" dirty="0"/>
        </a:p>
      </dsp:txBody>
      <dsp:txXfrm>
        <a:off x="1926365" y="2489046"/>
        <a:ext cx="2239311" cy="1778119"/>
      </dsp:txXfrm>
    </dsp:sp>
    <dsp:sp modelId="{A34A2802-7ADE-4CDF-B3DB-2C1DA73DA2B2}">
      <dsp:nvSpPr>
        <dsp:cNvPr id="0" name=""/>
        <dsp:cNvSpPr/>
      </dsp:nvSpPr>
      <dsp:spPr>
        <a:xfrm>
          <a:off x="78045" y="34"/>
          <a:ext cx="1777231" cy="17772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Current Rules</a:t>
          </a:r>
        </a:p>
      </dsp:txBody>
      <dsp:txXfrm>
        <a:off x="78045" y="34"/>
        <a:ext cx="1777231" cy="1777231"/>
      </dsp:txXfrm>
    </dsp:sp>
    <dsp:sp modelId="{D79C905A-0EEF-4FD4-94F6-A6DF75B6F530}">
      <dsp:nvSpPr>
        <dsp:cNvPr id="0" name=""/>
        <dsp:cNvSpPr/>
      </dsp:nvSpPr>
      <dsp:spPr>
        <a:xfrm>
          <a:off x="5942907" y="710926"/>
          <a:ext cx="2665846" cy="17781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Water Quality Standards:  Implemented through ODA and ODF’s programs and regulations</a:t>
          </a:r>
          <a:endParaRPr lang="en-US" sz="1800" kern="1200" dirty="0"/>
        </a:p>
      </dsp:txBody>
      <dsp:txXfrm>
        <a:off x="6369443" y="710926"/>
        <a:ext cx="2239311" cy="1778119"/>
      </dsp:txXfrm>
    </dsp:sp>
    <dsp:sp modelId="{759828B5-E326-4614-8DE5-6742E8B32D6D}">
      <dsp:nvSpPr>
        <dsp:cNvPr id="0" name=""/>
        <dsp:cNvSpPr/>
      </dsp:nvSpPr>
      <dsp:spPr>
        <a:xfrm>
          <a:off x="5942907" y="2489046"/>
          <a:ext cx="2665846" cy="17781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TMDLs: Implemented through ODA and ODF’s programs and regulations</a:t>
          </a:r>
          <a:endParaRPr lang="en-US" sz="1800" kern="1200" dirty="0"/>
        </a:p>
      </dsp:txBody>
      <dsp:txXfrm>
        <a:off x="6369443" y="2489046"/>
        <a:ext cx="2239311" cy="1778119"/>
      </dsp:txXfrm>
    </dsp:sp>
    <dsp:sp modelId="{B59EE5E1-87A3-4039-BEF1-3E04B79E99BD}">
      <dsp:nvSpPr>
        <dsp:cNvPr id="0" name=""/>
        <dsp:cNvSpPr/>
      </dsp:nvSpPr>
      <dsp:spPr>
        <a:xfrm>
          <a:off x="4521123" y="34"/>
          <a:ext cx="1777231" cy="17772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Proposed Rules</a:t>
          </a:r>
          <a:endParaRPr lang="en-US" sz="2500" kern="1200" dirty="0"/>
        </a:p>
      </dsp:txBody>
      <dsp:txXfrm>
        <a:off x="4521123" y="34"/>
        <a:ext cx="1777231" cy="177723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DD26-B87E-4AD5-9C31-F8E58E0A3FA2}">
      <dsp:nvSpPr>
        <dsp:cNvPr id="0" name=""/>
        <dsp:cNvSpPr/>
      </dsp:nvSpPr>
      <dsp:spPr>
        <a:xfrm>
          <a:off x="1452324" y="725258"/>
          <a:ext cx="2710383" cy="1807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Water Quality Standards:  Implemented through ODA and ODF’s programs and regulations</a:t>
          </a:r>
        </a:p>
      </dsp:txBody>
      <dsp:txXfrm>
        <a:off x="1885985" y="725258"/>
        <a:ext cx="2276722" cy="1807825"/>
      </dsp:txXfrm>
    </dsp:sp>
    <dsp:sp modelId="{71E5A9A5-7AE8-4617-BA10-04E729A1A2B4}">
      <dsp:nvSpPr>
        <dsp:cNvPr id="0" name=""/>
        <dsp:cNvSpPr/>
      </dsp:nvSpPr>
      <dsp:spPr>
        <a:xfrm>
          <a:off x="1452324" y="2533084"/>
          <a:ext cx="2710383" cy="1807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TMDLs: Implemented through ODA and ODF’s programs and regulations</a:t>
          </a:r>
          <a:endParaRPr lang="en-US" sz="1800" kern="1200" dirty="0"/>
        </a:p>
      </dsp:txBody>
      <dsp:txXfrm>
        <a:off x="1885985" y="2533084"/>
        <a:ext cx="2276722" cy="1807825"/>
      </dsp:txXfrm>
    </dsp:sp>
    <dsp:sp modelId="{A34A2802-7ADE-4CDF-B3DB-2C1DA73DA2B2}">
      <dsp:nvSpPr>
        <dsp:cNvPr id="0" name=""/>
        <dsp:cNvSpPr/>
      </dsp:nvSpPr>
      <dsp:spPr>
        <a:xfrm>
          <a:off x="6786" y="2489"/>
          <a:ext cx="1806922" cy="1806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Current Rules</a:t>
          </a:r>
        </a:p>
      </dsp:txBody>
      <dsp:txXfrm>
        <a:off x="6786" y="2489"/>
        <a:ext cx="1806922" cy="1806922"/>
      </dsp:txXfrm>
    </dsp:sp>
    <dsp:sp modelId="{D79C905A-0EEF-4FD4-94F6-A6DF75B6F530}">
      <dsp:nvSpPr>
        <dsp:cNvPr id="0" name=""/>
        <dsp:cNvSpPr/>
      </dsp:nvSpPr>
      <dsp:spPr>
        <a:xfrm>
          <a:off x="5969630" y="725258"/>
          <a:ext cx="2710383" cy="1807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Water Quality Standards:  Implemented through ODA and ODF’s programs and regulations</a:t>
          </a:r>
          <a:endParaRPr lang="en-US" sz="1800" kern="1200" dirty="0"/>
        </a:p>
      </dsp:txBody>
      <dsp:txXfrm>
        <a:off x="6403291" y="725258"/>
        <a:ext cx="2276722" cy="1807825"/>
      </dsp:txXfrm>
    </dsp:sp>
    <dsp:sp modelId="{759828B5-E326-4614-8DE5-6742E8B32D6D}">
      <dsp:nvSpPr>
        <dsp:cNvPr id="0" name=""/>
        <dsp:cNvSpPr/>
      </dsp:nvSpPr>
      <dsp:spPr>
        <a:xfrm>
          <a:off x="5969630" y="2533084"/>
          <a:ext cx="2710383" cy="1807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TMDLs: Implemented through ODA and ODF’s programs and regulations</a:t>
          </a:r>
          <a:endParaRPr lang="en-US" sz="1800" kern="1200" dirty="0"/>
        </a:p>
      </dsp:txBody>
      <dsp:txXfrm>
        <a:off x="6403291" y="2533084"/>
        <a:ext cx="2276722" cy="1807825"/>
      </dsp:txXfrm>
    </dsp:sp>
    <dsp:sp modelId="{B59EE5E1-87A3-4039-BEF1-3E04B79E99BD}">
      <dsp:nvSpPr>
        <dsp:cNvPr id="0" name=""/>
        <dsp:cNvSpPr/>
      </dsp:nvSpPr>
      <dsp:spPr>
        <a:xfrm>
          <a:off x="4524092" y="2489"/>
          <a:ext cx="1806922" cy="1806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Proposed Rules</a:t>
          </a:r>
          <a:endParaRPr lang="en-US" sz="2600" kern="1200" dirty="0"/>
        </a:p>
      </dsp:txBody>
      <dsp:txXfrm>
        <a:off x="4524092" y="2489"/>
        <a:ext cx="1806922" cy="18069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EF1EE4-5082-4B7D-85CD-4F5B955EB0AA}">
      <dsp:nvSpPr>
        <dsp:cNvPr id="0" name=""/>
        <dsp:cNvSpPr/>
      </dsp:nvSpPr>
      <dsp:spPr>
        <a:xfrm>
          <a:off x="3163883" y="-55665"/>
          <a:ext cx="1960155" cy="109962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Water Quality Standards</a:t>
          </a:r>
          <a:endParaRPr lang="en-US" sz="2000" kern="1200" dirty="0"/>
        </a:p>
      </dsp:txBody>
      <dsp:txXfrm>
        <a:off x="3163883" y="-55665"/>
        <a:ext cx="1960155" cy="1099624"/>
      </dsp:txXfrm>
    </dsp:sp>
    <dsp:sp modelId="{69AC207C-28F0-4E16-9B2A-EAED05487CBF}">
      <dsp:nvSpPr>
        <dsp:cNvPr id="0" name=""/>
        <dsp:cNvSpPr/>
      </dsp:nvSpPr>
      <dsp:spPr>
        <a:xfrm>
          <a:off x="2043471" y="540383"/>
          <a:ext cx="4398942" cy="4398942"/>
        </a:xfrm>
        <a:custGeom>
          <a:avLst/>
          <a:gdLst/>
          <a:ahLst/>
          <a:cxnLst/>
          <a:rect l="0" t="0" r="0" b="0"/>
          <a:pathLst>
            <a:path>
              <a:moveTo>
                <a:pt x="3215457" y="248716"/>
              </a:moveTo>
              <a:arcTo wR="2199471" hR="2199471" stAng="17850677" swAng="7069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21EDA8-21F8-4577-AF98-79DAF30E910E}">
      <dsp:nvSpPr>
        <dsp:cNvPr id="0" name=""/>
        <dsp:cNvSpPr/>
      </dsp:nvSpPr>
      <dsp:spPr>
        <a:xfrm>
          <a:off x="5145082" y="1136245"/>
          <a:ext cx="2259236" cy="1759354"/>
        </a:xfrm>
        <a:prstGeom prst="round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Establish Source Controls           (point source and NPS)</a:t>
          </a:r>
        </a:p>
      </dsp:txBody>
      <dsp:txXfrm>
        <a:off x="5145082" y="1136245"/>
        <a:ext cx="2259236" cy="1759354"/>
      </dsp:txXfrm>
    </dsp:sp>
    <dsp:sp modelId="{91835F2C-44B2-4773-BB42-E0B6F3C21F98}">
      <dsp:nvSpPr>
        <dsp:cNvPr id="0" name=""/>
        <dsp:cNvSpPr/>
      </dsp:nvSpPr>
      <dsp:spPr>
        <a:xfrm>
          <a:off x="2009844" y="1103481"/>
          <a:ext cx="4398942" cy="4398942"/>
        </a:xfrm>
        <a:custGeom>
          <a:avLst/>
          <a:gdLst/>
          <a:ahLst/>
          <a:cxnLst/>
          <a:rect l="0" t="0" r="0" b="0"/>
          <a:pathLst>
            <a:path>
              <a:moveTo>
                <a:pt x="4385642" y="1957961"/>
              </a:moveTo>
              <a:arcTo wR="2199471" hR="2199471" stAng="21221761" swAng="7945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A8E1E1-5240-47CE-B55A-85F33EE815FB}">
      <dsp:nvSpPr>
        <dsp:cNvPr id="0" name=""/>
        <dsp:cNvSpPr/>
      </dsp:nvSpPr>
      <dsp:spPr>
        <a:xfrm>
          <a:off x="4687872" y="3734190"/>
          <a:ext cx="2291159" cy="1477674"/>
        </a:xfrm>
        <a:prstGeom prst="roundRect">
          <a:avLst/>
        </a:prstGeom>
        <a:solidFill>
          <a:srgbClr val="2994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Implement and Monitor</a:t>
          </a:r>
          <a:endParaRPr lang="en-US" sz="2000" kern="1200" dirty="0"/>
        </a:p>
      </dsp:txBody>
      <dsp:txXfrm>
        <a:off x="4687872" y="3734190"/>
        <a:ext cx="2291159" cy="1477674"/>
      </dsp:txXfrm>
    </dsp:sp>
    <dsp:sp modelId="{658AD99A-C02A-4499-B8EA-BDE8FDBD4582}">
      <dsp:nvSpPr>
        <dsp:cNvPr id="0" name=""/>
        <dsp:cNvSpPr/>
      </dsp:nvSpPr>
      <dsp:spPr>
        <a:xfrm>
          <a:off x="2392898" y="689414"/>
          <a:ext cx="4398942" cy="4398942"/>
        </a:xfrm>
        <a:custGeom>
          <a:avLst/>
          <a:gdLst/>
          <a:ahLst/>
          <a:cxnLst/>
          <a:rect l="0" t="0" r="0" b="0"/>
          <a:pathLst>
            <a:path>
              <a:moveTo>
                <a:pt x="2126537" y="4397732"/>
              </a:moveTo>
              <a:arcTo wR="2199471" hR="2199471" stAng="5514016" swAng="7981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D5BC0F-94C0-47A2-8D69-D3B49A430C79}">
      <dsp:nvSpPr>
        <dsp:cNvPr id="0" name=""/>
        <dsp:cNvSpPr/>
      </dsp:nvSpPr>
      <dsp:spPr>
        <a:xfrm>
          <a:off x="1563676" y="3770813"/>
          <a:ext cx="2291159" cy="1404428"/>
        </a:xfrm>
        <a:prstGeom prst="roundRect">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Evaluate and Identify Impaired Waters</a:t>
          </a:r>
        </a:p>
        <a:p>
          <a:pPr lvl="0" algn="ctr" defTabSz="889000">
            <a:lnSpc>
              <a:spcPct val="90000"/>
            </a:lnSpc>
            <a:spcBef>
              <a:spcPct val="0"/>
            </a:spcBef>
            <a:spcAft>
              <a:spcPct val="35000"/>
            </a:spcAft>
          </a:pPr>
          <a:r>
            <a:rPr lang="en-US" sz="2000" kern="1200" dirty="0" smtClean="0"/>
            <a:t>(303d List)</a:t>
          </a:r>
          <a:endParaRPr lang="en-US" sz="2000" kern="1200" dirty="0"/>
        </a:p>
      </dsp:txBody>
      <dsp:txXfrm>
        <a:off x="1563676" y="3770813"/>
        <a:ext cx="2291159" cy="1404428"/>
      </dsp:txXfrm>
    </dsp:sp>
    <dsp:sp modelId="{D9537321-BB70-4A62-B433-AF283C2DE121}">
      <dsp:nvSpPr>
        <dsp:cNvPr id="0" name=""/>
        <dsp:cNvSpPr/>
      </dsp:nvSpPr>
      <dsp:spPr>
        <a:xfrm>
          <a:off x="1951948" y="709240"/>
          <a:ext cx="4398942" cy="4398942"/>
        </a:xfrm>
        <a:custGeom>
          <a:avLst/>
          <a:gdLst/>
          <a:ahLst/>
          <a:cxnLst/>
          <a:rect l="0" t="0" r="0" b="0"/>
          <a:pathLst>
            <a:path>
              <a:moveTo>
                <a:pt x="111623" y="2891253"/>
              </a:moveTo>
              <a:arcTo wR="2199471" hR="2199471" stAng="9700081" swAng="8643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29F8F-6382-4BF4-B940-06DE82CFC6FA}">
      <dsp:nvSpPr>
        <dsp:cNvPr id="0" name=""/>
        <dsp:cNvSpPr/>
      </dsp:nvSpPr>
      <dsp:spPr>
        <a:xfrm>
          <a:off x="864199" y="1150596"/>
          <a:ext cx="2375881" cy="1726695"/>
        </a:xfrm>
        <a:prstGeom prst="round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Additional Measures and Control</a:t>
          </a:r>
        </a:p>
        <a:p>
          <a:pPr lvl="0" algn="ctr" defTabSz="889000">
            <a:lnSpc>
              <a:spcPct val="90000"/>
            </a:lnSpc>
            <a:spcBef>
              <a:spcPct val="0"/>
            </a:spcBef>
            <a:spcAft>
              <a:spcPct val="35000"/>
            </a:spcAft>
          </a:pPr>
          <a:r>
            <a:rPr lang="en-US" sz="2000" kern="1200" dirty="0" smtClean="0"/>
            <a:t>(TMDLs, WLAs, LAs)</a:t>
          </a:r>
          <a:endParaRPr lang="en-US" sz="2000" kern="1200" dirty="0"/>
        </a:p>
      </dsp:txBody>
      <dsp:txXfrm>
        <a:off x="864199" y="1150596"/>
        <a:ext cx="2375881" cy="1726695"/>
      </dsp:txXfrm>
    </dsp:sp>
    <dsp:sp modelId="{15F85914-64C1-4511-8D8A-E6CB6C3A2FA0}">
      <dsp:nvSpPr>
        <dsp:cNvPr id="0" name=""/>
        <dsp:cNvSpPr/>
      </dsp:nvSpPr>
      <dsp:spPr>
        <a:xfrm>
          <a:off x="1944490" y="494147"/>
          <a:ext cx="4398942" cy="4398942"/>
        </a:xfrm>
        <a:custGeom>
          <a:avLst/>
          <a:gdLst/>
          <a:ahLst/>
          <a:cxnLst/>
          <a:rect l="0" t="0" r="0" b="0"/>
          <a:pathLst>
            <a:path>
              <a:moveTo>
                <a:pt x="737205" y="556469"/>
              </a:moveTo>
              <a:arcTo wR="2199471" hR="2199471" stAng="13699862" swAng="6856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88EC0D-FC94-4EAA-8685-C5C06B6745EF}">
      <dsp:nvSpPr>
        <dsp:cNvPr id="0" name=""/>
        <dsp:cNvSpPr/>
      </dsp:nvSpPr>
      <dsp:spPr>
        <a:xfrm>
          <a:off x="76198" y="1447795"/>
          <a:ext cx="1977088" cy="1581670"/>
        </a:xfrm>
        <a:prstGeom prst="homePlate">
          <a:avLst>
            <a:gd name="adj" fmla="val 25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47" tIns="35560" rIns="278989" bIns="35560" numCol="1" spcCol="1270" anchor="t" anchorCtr="0">
          <a:noAutofit/>
        </a:bodyPr>
        <a:lstStyle/>
        <a:p>
          <a:pPr lvl="0" algn="ctr" defTabSz="711200">
            <a:lnSpc>
              <a:spcPct val="90000"/>
            </a:lnSpc>
            <a:spcBef>
              <a:spcPct val="0"/>
            </a:spcBef>
            <a:spcAft>
              <a:spcPct val="35000"/>
            </a:spcAft>
          </a:pPr>
          <a:r>
            <a:rPr lang="en-US" sz="1600" b="1" kern="1200" dirty="0" smtClean="0"/>
            <a:t>Stakeholder Workgroup Meetings</a:t>
          </a:r>
          <a:endParaRPr lang="en-US" sz="1600" b="1" kern="1200" dirty="0"/>
        </a:p>
        <a:p>
          <a:pPr marL="114300" lvl="1" indent="-114300" algn="ctr" defTabSz="622300">
            <a:lnSpc>
              <a:spcPct val="90000"/>
            </a:lnSpc>
            <a:spcBef>
              <a:spcPct val="0"/>
            </a:spcBef>
            <a:spcAft>
              <a:spcPct val="15000"/>
            </a:spcAft>
            <a:buChar char="••"/>
          </a:pPr>
          <a:r>
            <a:rPr lang="en-US" sz="1400" b="1" kern="1200" dirty="0" smtClean="0"/>
            <a:t>Concluded in October 2010</a:t>
          </a:r>
          <a:endParaRPr lang="en-US" sz="1400" b="1" kern="1200" dirty="0"/>
        </a:p>
      </dsp:txBody>
      <dsp:txXfrm>
        <a:off x="76198" y="1447795"/>
        <a:ext cx="1977088" cy="1581670"/>
      </dsp:txXfrm>
    </dsp:sp>
    <dsp:sp modelId="{654F8B2F-0EAE-49B6-BE9D-C4B73DA417E3}">
      <dsp:nvSpPr>
        <dsp:cNvPr id="0" name=""/>
        <dsp:cNvSpPr/>
      </dsp:nvSpPr>
      <dsp:spPr>
        <a:xfrm>
          <a:off x="1600201" y="1447795"/>
          <a:ext cx="1977088" cy="1581670"/>
        </a:xfrm>
        <a:prstGeom prst="chevron">
          <a:avLst>
            <a:gd name="adj" fmla="val 2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47" tIns="45720" rIns="69747"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Public Comment Period</a:t>
          </a:r>
        </a:p>
        <a:p>
          <a:pPr lvl="0" algn="ctr" defTabSz="800100">
            <a:lnSpc>
              <a:spcPct val="90000"/>
            </a:lnSpc>
            <a:spcBef>
              <a:spcPct val="0"/>
            </a:spcBef>
            <a:spcAft>
              <a:spcPct val="35000"/>
            </a:spcAft>
          </a:pPr>
          <a:r>
            <a:rPr lang="en-US" sz="1400" b="1" kern="1200" dirty="0" smtClean="0">
              <a:solidFill>
                <a:schemeClr val="bg1"/>
              </a:solidFill>
            </a:rPr>
            <a:t>Ends Mar. 21, 2011</a:t>
          </a:r>
          <a:endParaRPr lang="en-US" sz="1400" b="1" kern="1200" dirty="0">
            <a:solidFill>
              <a:schemeClr val="bg1"/>
            </a:solidFill>
          </a:endParaRPr>
        </a:p>
      </dsp:txBody>
      <dsp:txXfrm>
        <a:off x="1600201" y="1447795"/>
        <a:ext cx="1977088" cy="1581670"/>
      </dsp:txXfrm>
    </dsp:sp>
    <dsp:sp modelId="{BA901CF3-247E-4385-B905-AC5579B681DD}">
      <dsp:nvSpPr>
        <dsp:cNvPr id="0" name=""/>
        <dsp:cNvSpPr/>
      </dsp:nvSpPr>
      <dsp:spPr>
        <a:xfrm>
          <a:off x="3164355" y="1457064"/>
          <a:ext cx="1977088" cy="1581670"/>
        </a:xfrm>
        <a:prstGeom prst="chevron">
          <a:avLst>
            <a:gd name="adj" fmla="val 25000"/>
          </a:avLst>
        </a:prstGeom>
        <a:solidFill>
          <a:schemeClr val="accent1">
            <a:shade val="80000"/>
            <a:hueOff val="-67771"/>
            <a:satOff val="2127"/>
            <a:lumOff val="11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47" tIns="40640" rIns="69747" bIns="4064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DEQ Review of Comments</a:t>
          </a:r>
        </a:p>
        <a:p>
          <a:pPr lvl="0" algn="ctr" defTabSz="711200">
            <a:lnSpc>
              <a:spcPct val="90000"/>
            </a:lnSpc>
            <a:spcBef>
              <a:spcPct val="0"/>
            </a:spcBef>
            <a:spcAft>
              <a:spcPct val="35000"/>
            </a:spcAft>
          </a:pPr>
          <a:r>
            <a:rPr lang="en-US" sz="1400" b="1" kern="1200" dirty="0" smtClean="0">
              <a:solidFill>
                <a:schemeClr val="bg1"/>
              </a:solidFill>
            </a:rPr>
            <a:t>Revise rules if needed</a:t>
          </a:r>
          <a:endParaRPr lang="en-US" sz="1400" b="1" kern="1200" dirty="0">
            <a:solidFill>
              <a:schemeClr val="bg1"/>
            </a:solidFill>
          </a:endParaRPr>
        </a:p>
      </dsp:txBody>
      <dsp:txXfrm>
        <a:off x="3164355" y="1457064"/>
        <a:ext cx="1977088" cy="1581670"/>
      </dsp:txXfrm>
    </dsp:sp>
    <dsp:sp modelId="{D838EE03-9FCA-4FFF-8356-011D100AAEFA}">
      <dsp:nvSpPr>
        <dsp:cNvPr id="0" name=""/>
        <dsp:cNvSpPr/>
      </dsp:nvSpPr>
      <dsp:spPr>
        <a:xfrm>
          <a:off x="4746026" y="1457064"/>
          <a:ext cx="1977088" cy="1581670"/>
        </a:xfrm>
        <a:prstGeom prst="chevron">
          <a:avLst>
            <a:gd name="adj" fmla="val 25000"/>
          </a:avLst>
        </a:prstGeom>
        <a:solidFill>
          <a:schemeClr val="accent1">
            <a:shade val="80000"/>
            <a:hueOff val="-101656"/>
            <a:satOff val="3191"/>
            <a:lumOff val="165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47" tIns="58420" rIns="69747" bIns="5842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 EQC Action</a:t>
          </a:r>
        </a:p>
        <a:p>
          <a:pPr lvl="0" algn="ctr" defTabSz="1022350">
            <a:lnSpc>
              <a:spcPct val="90000"/>
            </a:lnSpc>
            <a:spcBef>
              <a:spcPct val="0"/>
            </a:spcBef>
            <a:spcAft>
              <a:spcPct val="35000"/>
            </a:spcAft>
          </a:pPr>
          <a:r>
            <a:rPr lang="en-US" sz="2300" b="1" kern="1200" dirty="0" smtClean="0">
              <a:solidFill>
                <a:schemeClr val="bg1"/>
              </a:solidFill>
            </a:rPr>
            <a:t>June 2011</a:t>
          </a:r>
          <a:endParaRPr lang="en-US" sz="2300" b="1" kern="1200" dirty="0">
            <a:solidFill>
              <a:schemeClr val="bg1"/>
            </a:solidFill>
          </a:endParaRPr>
        </a:p>
      </dsp:txBody>
      <dsp:txXfrm>
        <a:off x="4746026" y="1457064"/>
        <a:ext cx="1977088" cy="1581670"/>
      </dsp:txXfrm>
    </dsp:sp>
    <dsp:sp modelId="{86CEE905-CDBB-4977-AD31-012E2645A521}">
      <dsp:nvSpPr>
        <dsp:cNvPr id="0" name=""/>
        <dsp:cNvSpPr/>
      </dsp:nvSpPr>
      <dsp:spPr>
        <a:xfrm>
          <a:off x="6327697" y="1457064"/>
          <a:ext cx="1977088" cy="1581670"/>
        </a:xfrm>
        <a:prstGeom prst="chevron">
          <a:avLst>
            <a:gd name="adj" fmla="val 25000"/>
          </a:avLst>
        </a:prstGeom>
        <a:solidFill>
          <a:schemeClr val="accent1">
            <a:shade val="80000"/>
            <a:hueOff val="-135541"/>
            <a:satOff val="4255"/>
            <a:lumOff val="220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47" tIns="58420" rIns="69747" bIns="5842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 EPA Action</a:t>
          </a:r>
        </a:p>
        <a:p>
          <a:pPr lvl="0" algn="ctr" defTabSz="1022350">
            <a:lnSpc>
              <a:spcPct val="90000"/>
            </a:lnSpc>
            <a:spcBef>
              <a:spcPct val="0"/>
            </a:spcBef>
            <a:spcAft>
              <a:spcPct val="35000"/>
            </a:spcAft>
          </a:pPr>
          <a:r>
            <a:rPr lang="en-US" sz="2300" b="1" kern="1200" dirty="0" smtClean="0">
              <a:solidFill>
                <a:schemeClr val="bg1"/>
              </a:solidFill>
            </a:rPr>
            <a:t>Fall 2011</a:t>
          </a:r>
          <a:endParaRPr lang="en-US" sz="2300" b="1" kern="1200" dirty="0">
            <a:solidFill>
              <a:schemeClr val="bg1"/>
            </a:solidFill>
          </a:endParaRPr>
        </a:p>
      </dsp:txBody>
      <dsp:txXfrm>
        <a:off x="6327697" y="1457064"/>
        <a:ext cx="1977088" cy="15816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EF1EE4-5082-4B7D-85CD-4F5B955EB0AA}">
      <dsp:nvSpPr>
        <dsp:cNvPr id="0" name=""/>
        <dsp:cNvSpPr/>
      </dsp:nvSpPr>
      <dsp:spPr>
        <a:xfrm>
          <a:off x="3163883" y="-55665"/>
          <a:ext cx="1960155" cy="109962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Water Quality Standards</a:t>
          </a:r>
          <a:endParaRPr lang="en-US" sz="2000" kern="1200" dirty="0"/>
        </a:p>
      </dsp:txBody>
      <dsp:txXfrm>
        <a:off x="3163883" y="-55665"/>
        <a:ext cx="1960155" cy="1099624"/>
      </dsp:txXfrm>
    </dsp:sp>
    <dsp:sp modelId="{69AC207C-28F0-4E16-9B2A-EAED05487CBF}">
      <dsp:nvSpPr>
        <dsp:cNvPr id="0" name=""/>
        <dsp:cNvSpPr/>
      </dsp:nvSpPr>
      <dsp:spPr>
        <a:xfrm>
          <a:off x="2043471" y="540383"/>
          <a:ext cx="4398942" cy="4398942"/>
        </a:xfrm>
        <a:custGeom>
          <a:avLst/>
          <a:gdLst/>
          <a:ahLst/>
          <a:cxnLst/>
          <a:rect l="0" t="0" r="0" b="0"/>
          <a:pathLst>
            <a:path>
              <a:moveTo>
                <a:pt x="3215457" y="248716"/>
              </a:moveTo>
              <a:arcTo wR="2199471" hR="2199471" stAng="17850677" swAng="7069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21EDA8-21F8-4577-AF98-79DAF30E910E}">
      <dsp:nvSpPr>
        <dsp:cNvPr id="0" name=""/>
        <dsp:cNvSpPr/>
      </dsp:nvSpPr>
      <dsp:spPr>
        <a:xfrm>
          <a:off x="5145082" y="1136245"/>
          <a:ext cx="2259236" cy="1759354"/>
        </a:xfrm>
        <a:prstGeom prst="round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Establish Source Controls           (point source and NPS)</a:t>
          </a:r>
        </a:p>
      </dsp:txBody>
      <dsp:txXfrm>
        <a:off x="5145082" y="1136245"/>
        <a:ext cx="2259236" cy="1759354"/>
      </dsp:txXfrm>
    </dsp:sp>
    <dsp:sp modelId="{91835F2C-44B2-4773-BB42-E0B6F3C21F98}">
      <dsp:nvSpPr>
        <dsp:cNvPr id="0" name=""/>
        <dsp:cNvSpPr/>
      </dsp:nvSpPr>
      <dsp:spPr>
        <a:xfrm>
          <a:off x="2009844" y="1103481"/>
          <a:ext cx="4398942" cy="4398942"/>
        </a:xfrm>
        <a:custGeom>
          <a:avLst/>
          <a:gdLst/>
          <a:ahLst/>
          <a:cxnLst/>
          <a:rect l="0" t="0" r="0" b="0"/>
          <a:pathLst>
            <a:path>
              <a:moveTo>
                <a:pt x="4385642" y="1957961"/>
              </a:moveTo>
              <a:arcTo wR="2199471" hR="2199471" stAng="21221761" swAng="7945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A8E1E1-5240-47CE-B55A-85F33EE815FB}">
      <dsp:nvSpPr>
        <dsp:cNvPr id="0" name=""/>
        <dsp:cNvSpPr/>
      </dsp:nvSpPr>
      <dsp:spPr>
        <a:xfrm>
          <a:off x="4687872" y="3734190"/>
          <a:ext cx="2291159" cy="1477674"/>
        </a:xfrm>
        <a:prstGeom prst="roundRect">
          <a:avLst/>
        </a:prstGeom>
        <a:solidFill>
          <a:srgbClr val="2994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Implement and Monitor</a:t>
          </a:r>
          <a:endParaRPr lang="en-US" sz="2000" kern="1200" dirty="0"/>
        </a:p>
      </dsp:txBody>
      <dsp:txXfrm>
        <a:off x="4687872" y="3734190"/>
        <a:ext cx="2291159" cy="1477674"/>
      </dsp:txXfrm>
    </dsp:sp>
    <dsp:sp modelId="{658AD99A-C02A-4499-B8EA-BDE8FDBD4582}">
      <dsp:nvSpPr>
        <dsp:cNvPr id="0" name=""/>
        <dsp:cNvSpPr/>
      </dsp:nvSpPr>
      <dsp:spPr>
        <a:xfrm>
          <a:off x="2392898" y="689414"/>
          <a:ext cx="4398942" cy="4398942"/>
        </a:xfrm>
        <a:custGeom>
          <a:avLst/>
          <a:gdLst/>
          <a:ahLst/>
          <a:cxnLst/>
          <a:rect l="0" t="0" r="0" b="0"/>
          <a:pathLst>
            <a:path>
              <a:moveTo>
                <a:pt x="2126537" y="4397732"/>
              </a:moveTo>
              <a:arcTo wR="2199471" hR="2199471" stAng="5514016" swAng="7981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D5BC0F-94C0-47A2-8D69-D3B49A430C79}">
      <dsp:nvSpPr>
        <dsp:cNvPr id="0" name=""/>
        <dsp:cNvSpPr/>
      </dsp:nvSpPr>
      <dsp:spPr>
        <a:xfrm>
          <a:off x="1563676" y="3770813"/>
          <a:ext cx="2291159" cy="1404428"/>
        </a:xfrm>
        <a:prstGeom prst="roundRect">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Evaluate and Identify Impaired Waters</a:t>
          </a:r>
        </a:p>
        <a:p>
          <a:pPr lvl="0" algn="ctr" defTabSz="889000">
            <a:lnSpc>
              <a:spcPct val="90000"/>
            </a:lnSpc>
            <a:spcBef>
              <a:spcPct val="0"/>
            </a:spcBef>
            <a:spcAft>
              <a:spcPct val="35000"/>
            </a:spcAft>
          </a:pPr>
          <a:r>
            <a:rPr lang="en-US" sz="2000" kern="1200" dirty="0" smtClean="0"/>
            <a:t>(303d List)</a:t>
          </a:r>
          <a:endParaRPr lang="en-US" sz="2000" kern="1200" dirty="0"/>
        </a:p>
      </dsp:txBody>
      <dsp:txXfrm>
        <a:off x="1563676" y="3770813"/>
        <a:ext cx="2291159" cy="1404428"/>
      </dsp:txXfrm>
    </dsp:sp>
    <dsp:sp modelId="{D9537321-BB70-4A62-B433-AF283C2DE121}">
      <dsp:nvSpPr>
        <dsp:cNvPr id="0" name=""/>
        <dsp:cNvSpPr/>
      </dsp:nvSpPr>
      <dsp:spPr>
        <a:xfrm>
          <a:off x="1951948" y="709240"/>
          <a:ext cx="4398942" cy="4398942"/>
        </a:xfrm>
        <a:custGeom>
          <a:avLst/>
          <a:gdLst/>
          <a:ahLst/>
          <a:cxnLst/>
          <a:rect l="0" t="0" r="0" b="0"/>
          <a:pathLst>
            <a:path>
              <a:moveTo>
                <a:pt x="111623" y="2891253"/>
              </a:moveTo>
              <a:arcTo wR="2199471" hR="2199471" stAng="9700081" swAng="8643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29F8F-6382-4BF4-B940-06DE82CFC6FA}">
      <dsp:nvSpPr>
        <dsp:cNvPr id="0" name=""/>
        <dsp:cNvSpPr/>
      </dsp:nvSpPr>
      <dsp:spPr>
        <a:xfrm>
          <a:off x="864199" y="1150596"/>
          <a:ext cx="2375881" cy="1726695"/>
        </a:xfrm>
        <a:prstGeom prst="round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Additional Measures and Control</a:t>
          </a:r>
        </a:p>
        <a:p>
          <a:pPr lvl="0" algn="ctr" defTabSz="889000">
            <a:lnSpc>
              <a:spcPct val="90000"/>
            </a:lnSpc>
            <a:spcBef>
              <a:spcPct val="0"/>
            </a:spcBef>
            <a:spcAft>
              <a:spcPct val="35000"/>
            </a:spcAft>
          </a:pPr>
          <a:r>
            <a:rPr lang="en-US" sz="2000" kern="1200" dirty="0" smtClean="0"/>
            <a:t>(TMDLs, WLAs, LAs)</a:t>
          </a:r>
          <a:endParaRPr lang="en-US" sz="2000" kern="1200" dirty="0"/>
        </a:p>
      </dsp:txBody>
      <dsp:txXfrm>
        <a:off x="864199" y="1150596"/>
        <a:ext cx="2375881" cy="1726695"/>
      </dsp:txXfrm>
    </dsp:sp>
    <dsp:sp modelId="{15F85914-64C1-4511-8D8A-E6CB6C3A2FA0}">
      <dsp:nvSpPr>
        <dsp:cNvPr id="0" name=""/>
        <dsp:cNvSpPr/>
      </dsp:nvSpPr>
      <dsp:spPr>
        <a:xfrm>
          <a:off x="1944490" y="494147"/>
          <a:ext cx="4398942" cy="4398942"/>
        </a:xfrm>
        <a:custGeom>
          <a:avLst/>
          <a:gdLst/>
          <a:ahLst/>
          <a:cxnLst/>
          <a:rect l="0" t="0" r="0" b="0"/>
          <a:pathLst>
            <a:path>
              <a:moveTo>
                <a:pt x="737205" y="556469"/>
              </a:moveTo>
              <a:arcTo wR="2199471" hR="2199471" stAng="13699862" swAng="6856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7DECE7-F8BC-4F65-9308-80E60432A4CE}">
      <dsp:nvSpPr>
        <dsp:cNvPr id="0" name=""/>
        <dsp:cNvSpPr/>
      </dsp:nvSpPr>
      <dsp:spPr>
        <a:xfrm>
          <a:off x="2500" y="165449"/>
          <a:ext cx="2437804" cy="8383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Urban sources</a:t>
          </a:r>
          <a:endParaRPr lang="en-US" sz="2300" kern="1200" dirty="0"/>
        </a:p>
      </dsp:txBody>
      <dsp:txXfrm>
        <a:off x="2500" y="165449"/>
        <a:ext cx="2437804" cy="838306"/>
      </dsp:txXfrm>
    </dsp:sp>
    <dsp:sp modelId="{2B9731F6-013E-44A5-A1F2-DB98212CEE22}">
      <dsp:nvSpPr>
        <dsp:cNvPr id="0" name=""/>
        <dsp:cNvSpPr/>
      </dsp:nvSpPr>
      <dsp:spPr>
        <a:xfrm>
          <a:off x="0" y="977031"/>
          <a:ext cx="2437804" cy="23359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Regulated by DEQ and local jurisdictions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DEQ regulations and Local Ordinances</a:t>
          </a:r>
          <a:endParaRPr lang="en-US" sz="2300" kern="1200" dirty="0"/>
        </a:p>
      </dsp:txBody>
      <dsp:txXfrm>
        <a:off x="0" y="977031"/>
        <a:ext cx="2437804" cy="2335994"/>
      </dsp:txXfrm>
    </dsp:sp>
    <dsp:sp modelId="{08F3F88D-691A-4C91-98E5-CBD66610A85A}">
      <dsp:nvSpPr>
        <dsp:cNvPr id="0" name=""/>
        <dsp:cNvSpPr/>
      </dsp:nvSpPr>
      <dsp:spPr>
        <a:xfrm>
          <a:off x="2781597" y="165449"/>
          <a:ext cx="2437804" cy="8383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Agricultural sources</a:t>
          </a:r>
          <a:endParaRPr lang="en-US" sz="2300" kern="1200" dirty="0"/>
        </a:p>
      </dsp:txBody>
      <dsp:txXfrm>
        <a:off x="2781597" y="165449"/>
        <a:ext cx="2437804" cy="838306"/>
      </dsp:txXfrm>
    </dsp:sp>
    <dsp:sp modelId="{3BFECFED-9335-437C-8A63-D7FFAEF2E31F}">
      <dsp:nvSpPr>
        <dsp:cNvPr id="0" name=""/>
        <dsp:cNvSpPr/>
      </dsp:nvSpPr>
      <dsp:spPr>
        <a:xfrm>
          <a:off x="2781597" y="1003755"/>
          <a:ext cx="2437804" cy="23359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Regulated by Department of Agriculture</a:t>
          </a:r>
          <a:endParaRPr lang="en-US" sz="2300" kern="1200" dirty="0"/>
        </a:p>
        <a:p>
          <a:pPr marL="228600" lvl="1" indent="-228600" algn="l" defTabSz="1022350">
            <a:lnSpc>
              <a:spcPct val="90000"/>
            </a:lnSpc>
            <a:spcBef>
              <a:spcPct val="0"/>
            </a:spcBef>
            <a:spcAft>
              <a:spcPct val="15000"/>
            </a:spcAft>
            <a:buChar char="••"/>
          </a:pPr>
          <a:r>
            <a:rPr lang="en-US" sz="2300" kern="1200" dirty="0" smtClean="0"/>
            <a:t>Area Plans and Rules</a:t>
          </a:r>
          <a:endParaRPr lang="en-US" sz="2300" kern="1200" dirty="0"/>
        </a:p>
      </dsp:txBody>
      <dsp:txXfrm>
        <a:off x="2781597" y="1003755"/>
        <a:ext cx="2437804" cy="2335994"/>
      </dsp:txXfrm>
    </dsp:sp>
    <dsp:sp modelId="{E8FF60FA-C4B8-49F3-8538-766A05E651E6}">
      <dsp:nvSpPr>
        <dsp:cNvPr id="0" name=""/>
        <dsp:cNvSpPr/>
      </dsp:nvSpPr>
      <dsp:spPr>
        <a:xfrm>
          <a:off x="5560695" y="165449"/>
          <a:ext cx="2437804" cy="8383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Forestry sources</a:t>
          </a:r>
          <a:endParaRPr lang="en-US" sz="2300" kern="1200" dirty="0"/>
        </a:p>
      </dsp:txBody>
      <dsp:txXfrm>
        <a:off x="5560695" y="165449"/>
        <a:ext cx="2437804" cy="838306"/>
      </dsp:txXfrm>
    </dsp:sp>
    <dsp:sp modelId="{11A3B5E9-49DC-4A50-AFA8-0EE5AF8A17E8}">
      <dsp:nvSpPr>
        <dsp:cNvPr id="0" name=""/>
        <dsp:cNvSpPr/>
      </dsp:nvSpPr>
      <dsp:spPr>
        <a:xfrm>
          <a:off x="5560695" y="1003755"/>
          <a:ext cx="2437804" cy="23359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Regulated by Department of Forestry</a:t>
          </a:r>
          <a:endParaRPr lang="en-US" sz="2300" kern="1200" dirty="0"/>
        </a:p>
        <a:p>
          <a:pPr marL="228600" lvl="1" indent="-228600" algn="l" defTabSz="1022350">
            <a:lnSpc>
              <a:spcPct val="90000"/>
            </a:lnSpc>
            <a:spcBef>
              <a:spcPct val="0"/>
            </a:spcBef>
            <a:spcAft>
              <a:spcPct val="15000"/>
            </a:spcAft>
            <a:buChar char="••"/>
          </a:pPr>
          <a:r>
            <a:rPr lang="en-US" sz="2300" kern="1200" dirty="0" smtClean="0"/>
            <a:t>Forest Practices Act Rules</a:t>
          </a:r>
          <a:endParaRPr lang="en-US" sz="2300" kern="1200" dirty="0"/>
        </a:p>
      </dsp:txBody>
      <dsp:txXfrm>
        <a:off x="5560695" y="1003755"/>
        <a:ext cx="2437804" cy="23359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DD26-B87E-4AD5-9C31-F8E58E0A3FA2}">
      <dsp:nvSpPr>
        <dsp:cNvPr id="0" name=""/>
        <dsp:cNvSpPr/>
      </dsp:nvSpPr>
      <dsp:spPr>
        <a:xfrm>
          <a:off x="1436221" y="888663"/>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Describe other agencies’ involvement in meeting water quality standards</a:t>
          </a:r>
        </a:p>
      </dsp:txBody>
      <dsp:txXfrm>
        <a:off x="1866582" y="888663"/>
        <a:ext cx="2259399" cy="1794070"/>
      </dsp:txXfrm>
    </dsp:sp>
    <dsp:sp modelId="{71E5A9A5-7AE8-4617-BA10-04E729A1A2B4}">
      <dsp:nvSpPr>
        <dsp:cNvPr id="0" name=""/>
        <dsp:cNvSpPr/>
      </dsp:nvSpPr>
      <dsp:spPr>
        <a:xfrm>
          <a:off x="1436221" y="2682734"/>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ODF for private &amp; state forest lands</a:t>
          </a:r>
        </a:p>
        <a:p>
          <a:pPr lvl="0" algn="l" defTabSz="800100">
            <a:lnSpc>
              <a:spcPct val="90000"/>
            </a:lnSpc>
            <a:spcBef>
              <a:spcPct val="0"/>
            </a:spcBef>
            <a:spcAft>
              <a:spcPct val="35000"/>
            </a:spcAft>
          </a:pPr>
          <a:r>
            <a:rPr lang="en-US" sz="1800" kern="1200" dirty="0" smtClean="0"/>
            <a:t>ODA for agricultural lands</a:t>
          </a:r>
        </a:p>
        <a:p>
          <a:pPr lvl="0" algn="l" defTabSz="800100">
            <a:lnSpc>
              <a:spcPct val="90000"/>
            </a:lnSpc>
            <a:spcBef>
              <a:spcPct val="0"/>
            </a:spcBef>
            <a:spcAft>
              <a:spcPct val="35000"/>
            </a:spcAft>
          </a:pPr>
          <a:endParaRPr lang="en-US" sz="1800" kern="1200" dirty="0"/>
        </a:p>
      </dsp:txBody>
      <dsp:txXfrm>
        <a:off x="1866582" y="2682734"/>
        <a:ext cx="2259399" cy="1794070"/>
      </dsp:txXfrm>
    </dsp:sp>
    <dsp:sp modelId="{A34A2802-7ADE-4CDF-B3DB-2C1DA73DA2B2}">
      <dsp:nvSpPr>
        <dsp:cNvPr id="0" name=""/>
        <dsp:cNvSpPr/>
      </dsp:nvSpPr>
      <dsp:spPr>
        <a:xfrm>
          <a:off x="1681" y="171394"/>
          <a:ext cx="1793174" cy="1793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Current Rules</a:t>
          </a:r>
        </a:p>
      </dsp:txBody>
      <dsp:txXfrm>
        <a:off x="1681" y="171394"/>
        <a:ext cx="1793174" cy="1793174"/>
      </dsp:txXfrm>
    </dsp:sp>
    <dsp:sp modelId="{D79C905A-0EEF-4FD4-94F6-A6DF75B6F530}">
      <dsp:nvSpPr>
        <dsp:cNvPr id="0" name=""/>
        <dsp:cNvSpPr/>
      </dsp:nvSpPr>
      <dsp:spPr>
        <a:xfrm>
          <a:off x="5919156" y="888663"/>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Clarify other agencies’ involvement in meeting water quality standards</a:t>
          </a:r>
          <a:endParaRPr lang="en-US" sz="1800" kern="1200" dirty="0"/>
        </a:p>
      </dsp:txBody>
      <dsp:txXfrm>
        <a:off x="6349518" y="888663"/>
        <a:ext cx="2259399" cy="1794070"/>
      </dsp:txXfrm>
    </dsp:sp>
    <dsp:sp modelId="{759828B5-E326-4614-8DE5-6742E8B32D6D}">
      <dsp:nvSpPr>
        <dsp:cNvPr id="0" name=""/>
        <dsp:cNvSpPr/>
      </dsp:nvSpPr>
      <dsp:spPr>
        <a:xfrm>
          <a:off x="5919156" y="2682734"/>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Clarify water quality goals for agriculture and forestry</a:t>
          </a:r>
        </a:p>
        <a:p>
          <a:pPr lvl="0" algn="l">
            <a:spcBef>
              <a:spcPct val="0"/>
            </a:spcBef>
          </a:pPr>
          <a:endParaRPr lang="en-US" sz="1800" kern="1200" dirty="0"/>
        </a:p>
      </dsp:txBody>
      <dsp:txXfrm>
        <a:off x="6349518" y="2682734"/>
        <a:ext cx="2259399" cy="1794070"/>
      </dsp:txXfrm>
    </dsp:sp>
    <dsp:sp modelId="{B59EE5E1-87A3-4039-BEF1-3E04B79E99BD}">
      <dsp:nvSpPr>
        <dsp:cNvPr id="0" name=""/>
        <dsp:cNvSpPr/>
      </dsp:nvSpPr>
      <dsp:spPr>
        <a:xfrm>
          <a:off x="4484617" y="171394"/>
          <a:ext cx="1793174" cy="1793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Proposed Rules</a:t>
          </a:r>
          <a:endParaRPr lang="en-US" sz="2500" kern="1200" dirty="0"/>
        </a:p>
      </dsp:txBody>
      <dsp:txXfrm>
        <a:off x="4484617" y="171394"/>
        <a:ext cx="1793174" cy="179317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EF1EE4-5082-4B7D-85CD-4F5B955EB0AA}">
      <dsp:nvSpPr>
        <dsp:cNvPr id="0" name=""/>
        <dsp:cNvSpPr/>
      </dsp:nvSpPr>
      <dsp:spPr>
        <a:xfrm>
          <a:off x="3163883" y="-55665"/>
          <a:ext cx="1960155" cy="109962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Water Quality Standards</a:t>
          </a:r>
          <a:endParaRPr lang="en-US" sz="2000" kern="1200" dirty="0"/>
        </a:p>
      </dsp:txBody>
      <dsp:txXfrm>
        <a:off x="3163883" y="-55665"/>
        <a:ext cx="1960155" cy="1099624"/>
      </dsp:txXfrm>
    </dsp:sp>
    <dsp:sp modelId="{69AC207C-28F0-4E16-9B2A-EAED05487CBF}">
      <dsp:nvSpPr>
        <dsp:cNvPr id="0" name=""/>
        <dsp:cNvSpPr/>
      </dsp:nvSpPr>
      <dsp:spPr>
        <a:xfrm>
          <a:off x="2043471" y="540383"/>
          <a:ext cx="4398942" cy="4398942"/>
        </a:xfrm>
        <a:custGeom>
          <a:avLst/>
          <a:gdLst/>
          <a:ahLst/>
          <a:cxnLst/>
          <a:rect l="0" t="0" r="0" b="0"/>
          <a:pathLst>
            <a:path>
              <a:moveTo>
                <a:pt x="3215457" y="248716"/>
              </a:moveTo>
              <a:arcTo wR="2199471" hR="2199471" stAng="17850677" swAng="7069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21EDA8-21F8-4577-AF98-79DAF30E910E}">
      <dsp:nvSpPr>
        <dsp:cNvPr id="0" name=""/>
        <dsp:cNvSpPr/>
      </dsp:nvSpPr>
      <dsp:spPr>
        <a:xfrm>
          <a:off x="5145082" y="1136245"/>
          <a:ext cx="2259236" cy="1759354"/>
        </a:xfrm>
        <a:prstGeom prst="roundRect">
          <a:avLst/>
        </a:prstGeom>
        <a:solidFill>
          <a:srgbClr val="33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Establish Source Controls           (point source and NPS)</a:t>
          </a:r>
        </a:p>
      </dsp:txBody>
      <dsp:txXfrm>
        <a:off x="5145082" y="1136245"/>
        <a:ext cx="2259236" cy="1759354"/>
      </dsp:txXfrm>
    </dsp:sp>
    <dsp:sp modelId="{91835F2C-44B2-4773-BB42-E0B6F3C21F98}">
      <dsp:nvSpPr>
        <dsp:cNvPr id="0" name=""/>
        <dsp:cNvSpPr/>
      </dsp:nvSpPr>
      <dsp:spPr>
        <a:xfrm>
          <a:off x="2009844" y="1103481"/>
          <a:ext cx="4398942" cy="4398942"/>
        </a:xfrm>
        <a:custGeom>
          <a:avLst/>
          <a:gdLst/>
          <a:ahLst/>
          <a:cxnLst/>
          <a:rect l="0" t="0" r="0" b="0"/>
          <a:pathLst>
            <a:path>
              <a:moveTo>
                <a:pt x="4385642" y="1957961"/>
              </a:moveTo>
              <a:arcTo wR="2199471" hR="2199471" stAng="21221761" swAng="7945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A8E1E1-5240-47CE-B55A-85F33EE815FB}">
      <dsp:nvSpPr>
        <dsp:cNvPr id="0" name=""/>
        <dsp:cNvSpPr/>
      </dsp:nvSpPr>
      <dsp:spPr>
        <a:xfrm>
          <a:off x="4687872" y="3734190"/>
          <a:ext cx="2291159" cy="1477674"/>
        </a:xfrm>
        <a:prstGeom prst="roundRect">
          <a:avLst/>
        </a:prstGeom>
        <a:solidFill>
          <a:srgbClr val="2994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Implement and Monitor</a:t>
          </a:r>
          <a:endParaRPr lang="en-US" sz="2000" kern="1200" dirty="0"/>
        </a:p>
      </dsp:txBody>
      <dsp:txXfrm>
        <a:off x="4687872" y="3734190"/>
        <a:ext cx="2291159" cy="1477674"/>
      </dsp:txXfrm>
    </dsp:sp>
    <dsp:sp modelId="{658AD99A-C02A-4499-B8EA-BDE8FDBD4582}">
      <dsp:nvSpPr>
        <dsp:cNvPr id="0" name=""/>
        <dsp:cNvSpPr/>
      </dsp:nvSpPr>
      <dsp:spPr>
        <a:xfrm>
          <a:off x="2392898" y="689414"/>
          <a:ext cx="4398942" cy="4398942"/>
        </a:xfrm>
        <a:custGeom>
          <a:avLst/>
          <a:gdLst/>
          <a:ahLst/>
          <a:cxnLst/>
          <a:rect l="0" t="0" r="0" b="0"/>
          <a:pathLst>
            <a:path>
              <a:moveTo>
                <a:pt x="2126537" y="4397732"/>
              </a:moveTo>
              <a:arcTo wR="2199471" hR="2199471" stAng="5514016" swAng="7981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D5BC0F-94C0-47A2-8D69-D3B49A430C79}">
      <dsp:nvSpPr>
        <dsp:cNvPr id="0" name=""/>
        <dsp:cNvSpPr/>
      </dsp:nvSpPr>
      <dsp:spPr>
        <a:xfrm>
          <a:off x="1563676" y="3770813"/>
          <a:ext cx="2291159" cy="1404428"/>
        </a:xfrm>
        <a:prstGeom prst="roundRect">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Evaluate and Identify Impaired Waters</a:t>
          </a:r>
        </a:p>
        <a:p>
          <a:pPr lvl="0" algn="ctr" defTabSz="889000">
            <a:lnSpc>
              <a:spcPct val="90000"/>
            </a:lnSpc>
            <a:spcBef>
              <a:spcPct val="0"/>
            </a:spcBef>
            <a:spcAft>
              <a:spcPct val="35000"/>
            </a:spcAft>
          </a:pPr>
          <a:r>
            <a:rPr lang="en-US" sz="2000" kern="1200" dirty="0" smtClean="0"/>
            <a:t>(303d List)</a:t>
          </a:r>
          <a:endParaRPr lang="en-US" sz="2000" kern="1200" dirty="0"/>
        </a:p>
      </dsp:txBody>
      <dsp:txXfrm>
        <a:off x="1563676" y="3770813"/>
        <a:ext cx="2291159" cy="1404428"/>
      </dsp:txXfrm>
    </dsp:sp>
    <dsp:sp modelId="{D9537321-BB70-4A62-B433-AF283C2DE121}">
      <dsp:nvSpPr>
        <dsp:cNvPr id="0" name=""/>
        <dsp:cNvSpPr/>
      </dsp:nvSpPr>
      <dsp:spPr>
        <a:xfrm>
          <a:off x="1951948" y="709240"/>
          <a:ext cx="4398942" cy="4398942"/>
        </a:xfrm>
        <a:custGeom>
          <a:avLst/>
          <a:gdLst/>
          <a:ahLst/>
          <a:cxnLst/>
          <a:rect l="0" t="0" r="0" b="0"/>
          <a:pathLst>
            <a:path>
              <a:moveTo>
                <a:pt x="111623" y="2891253"/>
              </a:moveTo>
              <a:arcTo wR="2199471" hR="2199471" stAng="9700081" swAng="8643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D29F8F-6382-4BF4-B940-06DE82CFC6FA}">
      <dsp:nvSpPr>
        <dsp:cNvPr id="0" name=""/>
        <dsp:cNvSpPr/>
      </dsp:nvSpPr>
      <dsp:spPr>
        <a:xfrm>
          <a:off x="864199" y="1150596"/>
          <a:ext cx="2375881" cy="1726695"/>
        </a:xfrm>
        <a:prstGeom prst="round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Additional Measures and Control</a:t>
          </a:r>
        </a:p>
        <a:p>
          <a:pPr lvl="0" algn="ctr" defTabSz="889000">
            <a:lnSpc>
              <a:spcPct val="90000"/>
            </a:lnSpc>
            <a:spcBef>
              <a:spcPct val="0"/>
            </a:spcBef>
            <a:spcAft>
              <a:spcPct val="35000"/>
            </a:spcAft>
          </a:pPr>
          <a:r>
            <a:rPr lang="en-US" sz="2000" kern="1200" dirty="0" smtClean="0"/>
            <a:t>(TMDLs, WLAs, LAs)</a:t>
          </a:r>
          <a:endParaRPr lang="en-US" sz="2000" kern="1200" dirty="0"/>
        </a:p>
      </dsp:txBody>
      <dsp:txXfrm>
        <a:off x="864199" y="1150596"/>
        <a:ext cx="2375881" cy="1726695"/>
      </dsp:txXfrm>
    </dsp:sp>
    <dsp:sp modelId="{15F85914-64C1-4511-8D8A-E6CB6C3A2FA0}">
      <dsp:nvSpPr>
        <dsp:cNvPr id="0" name=""/>
        <dsp:cNvSpPr/>
      </dsp:nvSpPr>
      <dsp:spPr>
        <a:xfrm>
          <a:off x="1944490" y="494147"/>
          <a:ext cx="4398942" cy="4398942"/>
        </a:xfrm>
        <a:custGeom>
          <a:avLst/>
          <a:gdLst/>
          <a:ahLst/>
          <a:cxnLst/>
          <a:rect l="0" t="0" r="0" b="0"/>
          <a:pathLst>
            <a:path>
              <a:moveTo>
                <a:pt x="737205" y="556469"/>
              </a:moveTo>
              <a:arcTo wR="2199471" hR="2199471" stAng="13699862" swAng="6856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DD26-B87E-4AD5-9C31-F8E58E0A3FA2}">
      <dsp:nvSpPr>
        <dsp:cNvPr id="0" name=""/>
        <dsp:cNvSpPr/>
      </dsp:nvSpPr>
      <dsp:spPr>
        <a:xfrm>
          <a:off x="1436221" y="888663"/>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Describe TMDL requirements for ODA and ODF</a:t>
          </a:r>
        </a:p>
      </dsp:txBody>
      <dsp:txXfrm>
        <a:off x="1866582" y="888663"/>
        <a:ext cx="2259399" cy="1794070"/>
      </dsp:txXfrm>
    </dsp:sp>
    <dsp:sp modelId="{71E5A9A5-7AE8-4617-BA10-04E729A1A2B4}">
      <dsp:nvSpPr>
        <dsp:cNvPr id="0" name=""/>
        <dsp:cNvSpPr/>
      </dsp:nvSpPr>
      <dsp:spPr>
        <a:xfrm>
          <a:off x="1436221" y="2682734"/>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Describe requirements for others responsible for controlling sources</a:t>
          </a:r>
          <a:endParaRPr lang="en-US" sz="2000" kern="1200" dirty="0"/>
        </a:p>
      </dsp:txBody>
      <dsp:txXfrm>
        <a:off x="1866582" y="2682734"/>
        <a:ext cx="2259399" cy="1794070"/>
      </dsp:txXfrm>
    </dsp:sp>
    <dsp:sp modelId="{A34A2802-7ADE-4CDF-B3DB-2C1DA73DA2B2}">
      <dsp:nvSpPr>
        <dsp:cNvPr id="0" name=""/>
        <dsp:cNvSpPr/>
      </dsp:nvSpPr>
      <dsp:spPr>
        <a:xfrm>
          <a:off x="1681" y="171394"/>
          <a:ext cx="1793174" cy="1793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Current Rules</a:t>
          </a:r>
        </a:p>
      </dsp:txBody>
      <dsp:txXfrm>
        <a:off x="1681" y="171394"/>
        <a:ext cx="1793174" cy="1793174"/>
      </dsp:txXfrm>
    </dsp:sp>
    <dsp:sp modelId="{D79C905A-0EEF-4FD4-94F6-A6DF75B6F530}">
      <dsp:nvSpPr>
        <dsp:cNvPr id="0" name=""/>
        <dsp:cNvSpPr/>
      </dsp:nvSpPr>
      <dsp:spPr>
        <a:xfrm>
          <a:off x="5919156" y="888663"/>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Clarify DEQ interaction for TMDLs with ODA and ODF to develop load allocations </a:t>
          </a:r>
          <a:endParaRPr lang="en-US" sz="2000" kern="1200" dirty="0"/>
        </a:p>
      </dsp:txBody>
      <dsp:txXfrm>
        <a:off x="6349518" y="888663"/>
        <a:ext cx="2259399" cy="1794070"/>
      </dsp:txXfrm>
    </dsp:sp>
    <dsp:sp modelId="{759828B5-E326-4614-8DE5-6742E8B32D6D}">
      <dsp:nvSpPr>
        <dsp:cNvPr id="0" name=""/>
        <dsp:cNvSpPr/>
      </dsp:nvSpPr>
      <dsp:spPr>
        <a:xfrm>
          <a:off x="5919156" y="2682734"/>
          <a:ext cx="2689761" cy="1794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smtClean="0"/>
            <a:t>No change for other sources, since their goals and roles are clear</a:t>
          </a:r>
          <a:endParaRPr lang="en-US" sz="2000" kern="1200" dirty="0"/>
        </a:p>
      </dsp:txBody>
      <dsp:txXfrm>
        <a:off x="6349518" y="2682734"/>
        <a:ext cx="2259399" cy="1794070"/>
      </dsp:txXfrm>
    </dsp:sp>
    <dsp:sp modelId="{B59EE5E1-87A3-4039-BEF1-3E04B79E99BD}">
      <dsp:nvSpPr>
        <dsp:cNvPr id="0" name=""/>
        <dsp:cNvSpPr/>
      </dsp:nvSpPr>
      <dsp:spPr>
        <a:xfrm>
          <a:off x="4484617" y="171394"/>
          <a:ext cx="1793174" cy="1793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Proposed Rules</a:t>
          </a:r>
          <a:endParaRPr lang="en-US" sz="2500" kern="1200" dirty="0"/>
        </a:p>
      </dsp:txBody>
      <dsp:txXfrm>
        <a:off x="4484617" y="171394"/>
        <a:ext cx="1793174" cy="17931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DADD26-B87E-4AD5-9C31-F8E58E0A3FA2}">
      <dsp:nvSpPr>
        <dsp:cNvPr id="0" name=""/>
        <dsp:cNvSpPr/>
      </dsp:nvSpPr>
      <dsp:spPr>
        <a:xfrm>
          <a:off x="1461641" y="1509470"/>
          <a:ext cx="2737367" cy="18258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Explain what sources could be included in the watershed plan</a:t>
          </a:r>
        </a:p>
      </dsp:txBody>
      <dsp:txXfrm>
        <a:off x="1899619" y="1509470"/>
        <a:ext cx="2299388" cy="1825824"/>
      </dsp:txXfrm>
    </dsp:sp>
    <dsp:sp modelId="{A34A2802-7ADE-4CDF-B3DB-2C1DA73DA2B2}">
      <dsp:nvSpPr>
        <dsp:cNvPr id="0" name=""/>
        <dsp:cNvSpPr/>
      </dsp:nvSpPr>
      <dsp:spPr>
        <a:xfrm>
          <a:off x="1711" y="779505"/>
          <a:ext cx="1824911" cy="18249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Current Rules</a:t>
          </a:r>
        </a:p>
      </dsp:txBody>
      <dsp:txXfrm>
        <a:off x="1711" y="779505"/>
        <a:ext cx="1824911" cy="1824911"/>
      </dsp:txXfrm>
    </dsp:sp>
    <dsp:sp modelId="{D79C905A-0EEF-4FD4-94F6-A6DF75B6F530}">
      <dsp:nvSpPr>
        <dsp:cNvPr id="0" name=""/>
        <dsp:cNvSpPr/>
      </dsp:nvSpPr>
      <dsp:spPr>
        <a:xfrm>
          <a:off x="6023920" y="1509470"/>
          <a:ext cx="2737367" cy="18258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Clarify that air and land  quality sources could be included in the watershed plan</a:t>
          </a:r>
          <a:endParaRPr lang="en-US" sz="2100" kern="1200" dirty="0"/>
        </a:p>
      </dsp:txBody>
      <dsp:txXfrm>
        <a:off x="6461899" y="1509470"/>
        <a:ext cx="2299388" cy="1825824"/>
      </dsp:txXfrm>
    </dsp:sp>
    <dsp:sp modelId="{B59EE5E1-87A3-4039-BEF1-3E04B79E99BD}">
      <dsp:nvSpPr>
        <dsp:cNvPr id="0" name=""/>
        <dsp:cNvSpPr/>
      </dsp:nvSpPr>
      <dsp:spPr>
        <a:xfrm>
          <a:off x="4563991" y="779505"/>
          <a:ext cx="1824911" cy="18249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Proposed Rules</a:t>
          </a:r>
          <a:endParaRPr lang="en-US" sz="2600" kern="1200" dirty="0"/>
        </a:p>
      </dsp:txBody>
      <dsp:txXfrm>
        <a:off x="4563991" y="779505"/>
        <a:ext cx="1824911" cy="182491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3/11/2011</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3/11/2011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based on fish consumption </a:t>
            </a:r>
            <a:r>
              <a:rPr lang="en-US" dirty="0" smtClean="0"/>
              <a:t>studies:</a:t>
            </a:r>
            <a:r>
              <a:rPr lang="en-US" baseline="0" dirty="0" smtClean="0"/>
              <a:t>  CRITFC (4 </a:t>
            </a:r>
            <a:r>
              <a:rPr lang="en-US" dirty="0" smtClean="0"/>
              <a:t>Columbia</a:t>
            </a:r>
            <a:r>
              <a:rPr lang="en-US" baseline="0" dirty="0" smtClean="0"/>
              <a:t> </a:t>
            </a:r>
            <a:r>
              <a:rPr lang="en-US" baseline="0" dirty="0" smtClean="0"/>
              <a:t>River </a:t>
            </a:r>
            <a:r>
              <a:rPr lang="en-US" baseline="0" dirty="0" smtClean="0"/>
              <a:t>Tribes), tribes in </a:t>
            </a:r>
            <a:r>
              <a:rPr lang="en-US" dirty="0" smtClean="0"/>
              <a:t>Puget </a:t>
            </a:r>
            <a:r>
              <a:rPr lang="en-US" dirty="0" smtClean="0"/>
              <a:t>Sound area in </a:t>
            </a:r>
            <a:r>
              <a:rPr lang="en-US" dirty="0" smtClean="0"/>
              <a:t>WA, an</a:t>
            </a:r>
            <a:r>
              <a:rPr lang="en-US" baseline="0" dirty="0" smtClean="0"/>
              <a:t> Asian and Pacific Islander study, and a national study</a:t>
            </a:r>
            <a:endParaRPr lang="en-US" dirty="0" smtClean="0"/>
          </a:p>
          <a:p>
            <a:pPr>
              <a:buFontTx/>
              <a:buChar char="-"/>
            </a:pPr>
            <a:endParaRPr lang="en-US" dirty="0" smtClean="0"/>
          </a:p>
          <a:p>
            <a:pPr>
              <a:buFontTx/>
              <a:buChar char="-"/>
            </a:pPr>
            <a:r>
              <a:rPr lang="en-US" baseline="0" dirty="0" smtClean="0"/>
              <a:t>175 protects 90 – 95% of people who regularly consume fish and shellfish</a:t>
            </a:r>
          </a:p>
          <a:p>
            <a:pPr>
              <a:buFontTx/>
              <a:buNone/>
            </a:pPr>
            <a:endParaRPr lang="en-US" baseline="0" dirty="0" smtClean="0"/>
          </a:p>
          <a:p>
            <a:pPr>
              <a:buFontTx/>
              <a:buChar char="-"/>
            </a:pPr>
            <a:r>
              <a:rPr lang="en-US" baseline="0" dirty="0" smtClean="0"/>
              <a:t>-acknowledge that not everyone eats this amount of fish, but it protects those individuals who do eat a lot of fish—e.g. OR tribes, Asian Americans, sport fishermen</a:t>
            </a:r>
          </a:p>
          <a:p>
            <a:pPr lvl="1">
              <a:buFontTx/>
              <a:buChar char="-"/>
            </a:pPr>
            <a:r>
              <a:rPr lang="en-US" baseline="0" dirty="0" smtClean="0"/>
              <a:t>- CTUIR:  389 g/day</a:t>
            </a:r>
          </a:p>
          <a:p>
            <a:pPr lvl="1">
              <a:buFontTx/>
              <a:buChar char="-"/>
            </a:pPr>
            <a:r>
              <a:rPr lang="en-US" baseline="0" dirty="0" smtClean="0"/>
              <a:t>--Warm Springs:  170 g/day</a:t>
            </a:r>
            <a:endParaRPr lang="en-US" dirty="0" smtClean="0"/>
          </a:p>
          <a:p>
            <a:endParaRPr lang="en-US" dirty="0" smtClean="0"/>
          </a:p>
          <a:p>
            <a:r>
              <a:rPr lang="en-US" dirty="0" smtClean="0"/>
              <a:t>-demonstration</a:t>
            </a:r>
            <a:r>
              <a:rPr lang="en-US" baseline="0" dirty="0" smtClean="0"/>
              <a:t> w/ salmon can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If BCF high, the FCR has a bigger impact on the criteria equation</a:t>
            </a:r>
          </a:p>
          <a:p>
            <a:pPr>
              <a:buFontTx/>
              <a:buChar char="-"/>
            </a:pPr>
            <a:endParaRPr lang="en-US" dirty="0" smtClean="0"/>
          </a:p>
          <a:p>
            <a:pPr>
              <a:buFontTx/>
              <a:buChar char="-"/>
            </a:pPr>
            <a:r>
              <a:rPr lang="en-US" dirty="0" smtClean="0"/>
              <a:t>- As a matter of policy, the EQC has chosen to protect Oregonians at a risk level of 10-6</a:t>
            </a:r>
          </a:p>
          <a:p>
            <a:pPr>
              <a:buFontTx/>
              <a:buChar char="-"/>
            </a:pPr>
            <a:endParaRPr lang="en-US" b="1" dirty="0" smtClean="0"/>
          </a:p>
          <a:p>
            <a:r>
              <a:rPr lang="en-US" b="1" dirty="0" smtClean="0"/>
              <a:t>Risk Level</a:t>
            </a:r>
            <a:r>
              <a:rPr lang="en-US" dirty="0" smtClean="0"/>
              <a:t>	=  Risk Level (</a:t>
            </a:r>
            <a:r>
              <a:rPr lang="en-US" dirty="0" err="1" smtClean="0"/>
              <a:t>unitless</a:t>
            </a:r>
            <a:r>
              <a:rPr lang="en-US" dirty="0" smtClean="0"/>
              <a:t>)</a:t>
            </a:r>
          </a:p>
          <a:p>
            <a:r>
              <a:rPr lang="en-US" b="1" dirty="0" smtClean="0"/>
              <a:t>CSF	</a:t>
            </a:r>
            <a:r>
              <a:rPr lang="en-US" dirty="0" smtClean="0"/>
              <a:t>=  Cancer slope factor (mg/kg-day)</a:t>
            </a:r>
          </a:p>
          <a:p>
            <a:r>
              <a:rPr lang="en-US" b="1" dirty="0" smtClean="0"/>
              <a:t>BW</a:t>
            </a:r>
            <a:r>
              <a:rPr lang="en-US" dirty="0" smtClean="0"/>
              <a:t>	=  Human body weight (kg) =70 kg </a:t>
            </a:r>
          </a:p>
          <a:p>
            <a:r>
              <a:rPr lang="en-US" b="1" dirty="0" smtClean="0"/>
              <a:t>DI</a:t>
            </a:r>
            <a:r>
              <a:rPr lang="en-US" dirty="0" smtClean="0"/>
              <a:t>	=  Drinking water intake (L/day) = 2 L/day</a:t>
            </a:r>
          </a:p>
          <a:p>
            <a:r>
              <a:rPr lang="en-US" b="1" dirty="0" smtClean="0"/>
              <a:t>FCR</a:t>
            </a:r>
            <a:r>
              <a:rPr lang="en-US" dirty="0" smtClean="0"/>
              <a:t>	=  Fish consumption rate (kg/d) = 0.175 g/d</a:t>
            </a:r>
          </a:p>
          <a:p>
            <a:r>
              <a:rPr lang="en-US" b="1" dirty="0" smtClean="0"/>
              <a:t>BCF</a:t>
            </a:r>
            <a:r>
              <a:rPr lang="en-US" dirty="0" smtClean="0"/>
              <a:t>	=  </a:t>
            </a:r>
            <a:r>
              <a:rPr lang="en-US" dirty="0" err="1" smtClean="0"/>
              <a:t>Bioconcentration</a:t>
            </a:r>
            <a:r>
              <a:rPr lang="en-US" dirty="0" smtClean="0"/>
              <a:t> factor (L/kg)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HHFG:  Panel of experts—public health</a:t>
            </a:r>
            <a:r>
              <a:rPr lang="en-US" baseline="0" dirty="0" smtClean="0"/>
              <a:t> and toxicologists to examine scientific basis of selection a FCR and what studies were credible</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Current criteria:  81 pollutants</a:t>
            </a:r>
          </a:p>
          <a:p>
            <a:pPr>
              <a:buFontTx/>
              <a:buNone/>
            </a:pPr>
            <a:endParaRPr lang="en-US" dirty="0" smtClean="0"/>
          </a:p>
          <a:p>
            <a:pPr>
              <a:buFontTx/>
              <a:buChar char="-"/>
            </a:pPr>
            <a:r>
              <a:rPr lang="en-US" dirty="0" smtClean="0"/>
              <a:t>Proposing</a:t>
            </a:r>
            <a:r>
              <a:rPr lang="en-US" baseline="0" dirty="0" smtClean="0"/>
              <a:t> to withdraw some general classes of pollutants and propose more toxic specific </a:t>
            </a:r>
            <a:r>
              <a:rPr lang="en-US" baseline="0" dirty="0" err="1" smtClean="0"/>
              <a:t>chems</a:t>
            </a:r>
            <a:r>
              <a:rPr lang="en-US" baseline="0" dirty="0" smtClean="0"/>
              <a:t> of that family</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23">
              <a:defRPr/>
            </a:pPr>
            <a:r>
              <a:rPr lang="en-US" dirty="0" smtClean="0"/>
              <a:t>- The SB737 list of municipalities included Bend City, Redmond, and </a:t>
            </a:r>
            <a:r>
              <a:rPr lang="en-US" dirty="0" err="1" smtClean="0"/>
              <a:t>Sunriver</a:t>
            </a:r>
            <a:r>
              <a:rPr lang="en-US" dirty="0" smtClean="0"/>
              <a:t> Environmental which are not considered major NPDES sources (these are WPCFs—i.e. &gt; 1 MGD), but were included in 737 rulemaking (that’s why they have a total # of 52 in the 737 list)</a:t>
            </a:r>
          </a:p>
          <a:p>
            <a:endParaRPr lang="en-US" dirty="0" smtClean="0"/>
          </a:p>
          <a:p>
            <a:endParaRPr lang="en-US" dirty="0" smtClean="0"/>
          </a:p>
          <a:p>
            <a:r>
              <a:rPr lang="en-US" dirty="0" smtClean="0"/>
              <a:t>-The permitting program uses the following variables to define the status of an industrial facility (major/minor):</a:t>
            </a:r>
          </a:p>
          <a:p>
            <a:endParaRPr lang="en-US" dirty="0" smtClean="0"/>
          </a:p>
          <a:p>
            <a:r>
              <a:rPr lang="en-US" dirty="0" smtClean="0"/>
              <a:t>	type of power plant, SIC code, Flow rates, BOD, TSS, Nitrogen, location and toxic group</a:t>
            </a:r>
          </a:p>
          <a:p>
            <a:endParaRPr lang="en-US" dirty="0" smtClean="0"/>
          </a:p>
          <a:p>
            <a:endParaRPr lang="en-US" dirty="0" smtClean="0"/>
          </a:p>
          <a:p>
            <a:pPr>
              <a:buFontTx/>
              <a:buChar char="-"/>
            </a:pPr>
            <a:r>
              <a:rPr lang="en-US" dirty="0" smtClean="0"/>
              <a:t> Major industrials:  many are pulp and paper industries (9) (others are smelting industries, electronics, and food processors</a:t>
            </a:r>
          </a:p>
          <a:p>
            <a:pPr>
              <a:buFontTx/>
              <a:buChar char="-"/>
            </a:pPr>
            <a:endParaRPr lang="en-US" dirty="0" smtClean="0"/>
          </a:p>
          <a:p>
            <a:pPr>
              <a:buFontTx/>
              <a:buChar char="-"/>
            </a:pPr>
            <a:r>
              <a:rPr lang="en-US" dirty="0" smtClean="0"/>
              <a:t> Minor industrials:  mix of timber and wood products, food and beverage processing, dairies, fish hatcheries, and large category of “other”</a:t>
            </a:r>
          </a:p>
          <a:p>
            <a:pPr>
              <a:buFontTx/>
              <a:buChar char="-"/>
            </a:pPr>
            <a:endParaRPr lang="en-US" dirty="0" smtClean="0"/>
          </a:p>
          <a:p>
            <a:pPr>
              <a:buFontTx/>
              <a:buChar char="-"/>
            </a:pPr>
            <a:r>
              <a:rPr lang="en-US" dirty="0" smtClean="0"/>
              <a:t>Likelihood that effluent contain toxics -&gt;priority pollutant scans</a:t>
            </a:r>
          </a:p>
          <a:p>
            <a:pPr lvl="1">
              <a:buFontTx/>
              <a:buChar char="-"/>
            </a:pPr>
            <a:r>
              <a:rPr lang="en-US" kern="1200" baseline="0" dirty="0" smtClean="0">
                <a:solidFill>
                  <a:schemeClr val="tx1"/>
                </a:solidFill>
                <a:latin typeface="+mn-lt"/>
                <a:ea typeface="+mn-ea"/>
                <a:cs typeface="+mn-cs"/>
              </a:rPr>
              <a:t>SIC code, flow rate</a:t>
            </a:r>
          </a:p>
          <a:p>
            <a:pPr lvl="1">
              <a:buFontTx/>
              <a:buChar char="-"/>
            </a:pPr>
            <a:r>
              <a:rPr lang="en-US" kern="1200" baseline="0" dirty="0" smtClean="0">
                <a:solidFill>
                  <a:schemeClr val="tx1"/>
                </a:solidFill>
                <a:latin typeface="+mn-lt"/>
                <a:ea typeface="+mn-ea"/>
                <a:cs typeface="+mn-cs"/>
              </a:rPr>
              <a:t>Influences major/minor categorization</a:t>
            </a:r>
          </a:p>
          <a:p>
            <a:pPr lvl="1">
              <a:buFontTx/>
              <a:buChar char="-"/>
            </a:pPr>
            <a:endParaRPr lang="en-US" kern="1200" baseline="0" dirty="0" smtClean="0">
              <a:solidFill>
                <a:schemeClr val="tx1"/>
              </a:solidFill>
              <a:latin typeface="+mn-lt"/>
              <a:ea typeface="+mn-ea"/>
              <a:cs typeface="+mn-cs"/>
            </a:endParaRPr>
          </a:p>
          <a:p>
            <a:pPr lvl="0">
              <a:buFontTx/>
              <a:buNone/>
            </a:pPr>
            <a:r>
              <a:rPr lang="en-US" kern="1200" baseline="0" dirty="0" smtClean="0">
                <a:solidFill>
                  <a:schemeClr val="tx1"/>
                </a:solidFill>
                <a:latin typeface="+mn-lt"/>
                <a:ea typeface="+mn-ea"/>
                <a:cs typeface="+mn-cs"/>
              </a:rPr>
              <a:t>-The only general permit impacted by HHC is the 1500A permit for hydrocarbon cleanup from SW or GW</a:t>
            </a:r>
          </a:p>
        </p:txBody>
      </p:sp>
      <p:sp>
        <p:nvSpPr>
          <p:cNvPr id="4" name="Slide Number Placeholder 3"/>
          <p:cNvSpPr>
            <a:spLocks noGrp="1"/>
          </p:cNvSpPr>
          <p:nvPr>
            <p:ph type="sldNum" sz="quarter" idx="10"/>
          </p:nvPr>
        </p:nvSpPr>
        <p:spPr/>
        <p:txBody>
          <a:bodyPr/>
          <a:lstStyle/>
          <a:p>
            <a:fld id="{22955E73-1581-4EC7-8F66-AF495669DCD7}"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dischargers use water that is already exceeding WQS</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-100 percent of the intake water containing the pollutant is withdrawn from the same body of water into which the discharge is made;</a:t>
            </a:r>
          </a:p>
          <a:p>
            <a:pPr defTabSz="914350">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increase mass or concentration at end of pipe</a:t>
            </a:r>
          </a:p>
          <a:p>
            <a:pPr defTabSz="931623">
              <a:defRPr/>
            </a:pPr>
            <a:r>
              <a:rPr lang="en-US" dirty="0" smtClean="0"/>
              <a:t>-- If coming in at 1 </a:t>
            </a:r>
            <a:r>
              <a:rPr lang="en-US" dirty="0" err="1" smtClean="0"/>
              <a:t>ug</a:t>
            </a:r>
            <a:r>
              <a:rPr lang="en-US" dirty="0" smtClean="0"/>
              <a:t>/L, will need to treat down to intake concentration, as opposed to criterion if lower</a:t>
            </a:r>
          </a:p>
          <a:p>
            <a:endParaRPr lang="en-US" dirty="0" smtClean="0"/>
          </a:p>
          <a:p>
            <a:r>
              <a:rPr lang="en-US" dirty="0" smtClean="0"/>
              <a:t>-most of the time, mass is reduced thru treatment or water filtration</a:t>
            </a:r>
          </a:p>
        </p:txBody>
      </p:sp>
      <p:sp>
        <p:nvSpPr>
          <p:cNvPr id="4" name="Slide Number Placeholder 3"/>
          <p:cNvSpPr>
            <a:spLocks noGrp="1"/>
          </p:cNvSpPr>
          <p:nvPr>
            <p:ph type="sldNum" sz="quarter" idx="10"/>
          </p:nvPr>
        </p:nvSpPr>
        <p:spPr/>
        <p:txBody>
          <a:bodyPr/>
          <a:lstStyle/>
          <a:p>
            <a:fld id="{22955E73-1581-4EC7-8F66-AF495669DCD7}"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to protect the most sensitive population at a risk level of 10-4 (at least)</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-represents a 3% increase above</a:t>
            </a:r>
            <a:r>
              <a:rPr lang="en-US" baseline="0" dirty="0" smtClean="0"/>
              <a:t> background c</a:t>
            </a:r>
            <a:r>
              <a:rPr lang="en-US" dirty="0" smtClean="0"/>
              <a:t>oncentration</a:t>
            </a:r>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350">
              <a:defRPr/>
            </a:pP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350">
              <a:defRPr/>
            </a:pPr>
            <a:r>
              <a:rPr lang="en-US" dirty="0" smtClean="0"/>
              <a:t>- Other states are using variances that are being approved by EPA :</a:t>
            </a:r>
            <a:r>
              <a:rPr lang="en-US" baseline="0" dirty="0" smtClean="0"/>
              <a:t>  approx. 15 states—for both HHC and ALC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350">
              <a:defRPr/>
            </a:pPr>
            <a:r>
              <a:rPr lang="en-US" dirty="0" smtClean="0"/>
              <a:t>-pollutant</a:t>
            </a:r>
            <a:r>
              <a:rPr lang="en-US" baseline="0" dirty="0" smtClean="0"/>
              <a:t> reduction plans:  e.g. source reduction, pollutant trading upstream, treatment optimization</a:t>
            </a:r>
          </a:p>
          <a:p>
            <a:pPr marL="0" lvl="1" defTabSz="91435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t>-this is assuming the facility has reasonable</a:t>
            </a:r>
            <a:r>
              <a:rPr lang="en-US" baseline="0" dirty="0" smtClean="0"/>
              <a:t> potential to exceed effluent limits</a:t>
            </a:r>
            <a:endParaRPr lang="en-US" dirty="0" smtClean="0"/>
          </a:p>
        </p:txBody>
      </p:sp>
      <p:sp>
        <p:nvSpPr>
          <p:cNvPr id="18436" name="Slide Number Placeholder 3"/>
          <p:cNvSpPr>
            <a:spLocks noGrp="1"/>
          </p:cNvSpPr>
          <p:nvPr>
            <p:ph type="sldNum" sz="quarter" idx="5"/>
          </p:nvPr>
        </p:nvSpPr>
        <p:spPr>
          <a:noFill/>
        </p:spPr>
        <p:txBody>
          <a:bodyPr/>
          <a:lstStyle/>
          <a:p>
            <a:fld id="{CCB1F738-F5A7-4C4F-B507-D1DEF4F8135F}" type="slidenum">
              <a:rPr lang="en-US" smtClean="0"/>
              <a:pPr/>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1" dirty="0" smtClean="0"/>
              <a:t> Proposed</a:t>
            </a:r>
            <a:r>
              <a:rPr lang="en-US" b="1" baseline="0" dirty="0" smtClean="0"/>
              <a:t> NPS Rule Changes </a:t>
            </a:r>
          </a:p>
          <a:p>
            <a:pPr>
              <a:buFontTx/>
              <a:buChar char="-"/>
            </a:pPr>
            <a:endParaRPr lang="en-US" b="1" baseline="0" dirty="0" smtClean="0"/>
          </a:p>
          <a:p>
            <a:pPr>
              <a:buFontTx/>
              <a:buNone/>
            </a:pPr>
            <a:endParaRPr lang="en-US" b="1" baseline="0" dirty="0" smtClean="0"/>
          </a:p>
          <a:p>
            <a:pPr>
              <a:buFontTx/>
              <a:buNone/>
            </a:pPr>
            <a:endParaRPr lang="en-US" b="1"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b="1" baseline="0" dirty="0" smtClean="0"/>
              <a:t>- When WQSs are established, sources put action in place with meeting WQSs in mind.  </a:t>
            </a:r>
          </a:p>
          <a:p>
            <a:pPr defTabSz="93177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Depending</a:t>
            </a:r>
            <a:r>
              <a:rPr lang="en-US" b="1" baseline="0" dirty="0" smtClean="0"/>
              <a:t> on the land use WQSs are implemented differently.  </a:t>
            </a:r>
          </a:p>
          <a:p>
            <a:endParaRPr lang="en-US" b="1" baseline="0" dirty="0" smtClean="0"/>
          </a:p>
          <a:p>
            <a:r>
              <a:rPr lang="en-US" b="1" baseline="0" dirty="0" smtClean="0"/>
              <a:t>Agricultural NPS – </a:t>
            </a:r>
            <a:r>
              <a:rPr lang="en-US" b="1" baseline="0" dirty="0" err="1" smtClean="0"/>
              <a:t>AgWQM</a:t>
            </a:r>
            <a:r>
              <a:rPr lang="en-US" b="1" baseline="0" dirty="0" smtClean="0"/>
              <a:t> Area Plans and Rules</a:t>
            </a:r>
          </a:p>
          <a:p>
            <a:r>
              <a:rPr lang="en-US" b="1" baseline="0" dirty="0" smtClean="0"/>
              <a:t>Forestry – Forest Practices Act Rules</a:t>
            </a:r>
          </a:p>
          <a:p>
            <a:r>
              <a:rPr lang="en-US" b="1" baseline="0" dirty="0" smtClean="0"/>
              <a:t>Urban – DEQ programs and local jurisdictions</a:t>
            </a:r>
          </a:p>
          <a:p>
            <a:endParaRPr lang="en-US" b="1" baseline="0" dirty="0" smtClean="0"/>
          </a:p>
          <a:p>
            <a:r>
              <a:rPr lang="en-US" b="1" baseline="0" dirty="0" smtClean="0"/>
              <a:t>The goal is the same for all sources – to meet WQSs</a:t>
            </a:r>
            <a:endParaRPr lang="en-US" b="1"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The</a:t>
            </a:r>
            <a:r>
              <a:rPr lang="en-US" b="1" baseline="0" dirty="0" smtClean="0"/>
              <a:t> proposed rules explicitly state that WQS is the goal for agriculture and forestry.  </a:t>
            </a:r>
          </a:p>
          <a:p>
            <a:endParaRPr lang="en-US" b="1" baseline="0" dirty="0" smtClean="0"/>
          </a:p>
          <a:p>
            <a:r>
              <a:rPr lang="en-US" b="1" baseline="0" dirty="0" smtClean="0"/>
              <a:t>This is already in statute, but is not explicit in current regulations.</a:t>
            </a:r>
          </a:p>
          <a:p>
            <a:endParaRPr lang="en-US" b="1" baseline="0" dirty="0" smtClean="0"/>
          </a:p>
          <a:p>
            <a:r>
              <a:rPr lang="en-US" b="1" baseline="0" dirty="0" smtClean="0"/>
              <a:t>The proposed rules also describe in more detail how DEQ will interact with ODA and ODF as they implement their programs.  </a:t>
            </a:r>
          </a:p>
          <a:p>
            <a:endParaRPr lang="en-US" b="1" baseline="0" dirty="0" smtClean="0"/>
          </a:p>
          <a:p>
            <a:r>
              <a:rPr lang="en-US" b="1" u="sng" baseline="0" dirty="0" smtClean="0"/>
              <a:t>These changes do not establish new DEQ authorities or transfer authority from ODA and ODF to DEQ.  </a:t>
            </a:r>
            <a:endParaRPr lang="en-US" b="1" u="sng"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23">
              <a:defRPr/>
            </a:pPr>
            <a:r>
              <a:rPr lang="en-US" b="1" dirty="0" smtClean="0"/>
              <a:t>Other circumstance we</a:t>
            </a:r>
            <a:r>
              <a:rPr lang="en-US" b="1" baseline="0" dirty="0" smtClean="0"/>
              <a:t> are addressing with proposed rule revisions is how DEQ interacts with ODA and ODF when developing and implementing TMDL.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b="1" baseline="0" dirty="0" smtClean="0"/>
              <a:t>Explain TMDL </a:t>
            </a:r>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r>
              <a:rPr lang="en-US" b="1" baseline="0" dirty="0" smtClean="0"/>
              <a:t>When WQS is not met, DEQ further investigates the cause of the impairment by collecting additional monitoring information, through modeling efforts, and working with local experts on land use and sources.  </a:t>
            </a:r>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r>
              <a:rPr lang="en-US" b="1" baseline="0" dirty="0" smtClean="0"/>
              <a:t>Based on the investigation, DEQ assigns budget allocation to sources.  WLA to PS and LA for NPS.  </a:t>
            </a:r>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r>
              <a:rPr lang="en-US" b="1" baseline="0" dirty="0" smtClean="0"/>
              <a:t>*  Q: what happens when numeric criteria cannot be met.  A: DEQ reflects what can be met in TMDL WLA and LA (i.e. natural thermal condition/ shade curve reflecting fire regime) </a:t>
            </a:r>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r>
              <a:rPr lang="en-US" b="1" baseline="0" dirty="0" smtClean="0"/>
              <a:t> </a:t>
            </a:r>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pPr defTabSz="931774" eaLnBrk="0" fontAlgn="base" hangingPunct="0">
              <a:spcBef>
                <a:spcPct val="30000"/>
              </a:spcBef>
              <a:spcAft>
                <a:spcPct val="0"/>
              </a:spcAft>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Following</a:t>
            </a:r>
            <a:r>
              <a:rPr lang="en-US" b="1" baseline="0" dirty="0" smtClean="0"/>
              <a:t> TMDL, Area Plans and Rules as well as FPA rules may need to be updated.  </a:t>
            </a:r>
          </a:p>
          <a:p>
            <a:endParaRPr lang="en-US" b="1" baseline="0" dirty="0" smtClean="0"/>
          </a:p>
          <a:p>
            <a:r>
              <a:rPr lang="en-US" b="1" baseline="0" dirty="0" smtClean="0"/>
              <a:t>The proposed rules explain in detail DEQ’s interaction with ODA and ODF to develop and implement load allocations.  </a:t>
            </a:r>
          </a:p>
          <a:p>
            <a:endParaRPr lang="en-US" b="1" baseline="0" dirty="0" smtClean="0"/>
          </a:p>
          <a:p>
            <a:r>
              <a:rPr lang="en-US" b="1" baseline="0" dirty="0" smtClean="0"/>
              <a:t>In addition, the proposed rule explains that, DEQ is authorized to develop TMDL and assign load allocations on finer scale and may do so where we have sufficient information.  Currently DEQ give LAs to all NPS over a large part of watershed.  </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eaLnBrk="0" fontAlgn="base" hangingPunct="0">
              <a:spcBef>
                <a:spcPct val="30000"/>
              </a:spcBef>
              <a:spcAft>
                <a:spcPct val="0"/>
              </a:spcAft>
              <a:defRPr/>
            </a:pPr>
            <a:r>
              <a:rPr lang="en-US" b="1" dirty="0" smtClean="0">
                <a:latin typeface="Arial" charset="0"/>
              </a:rPr>
              <a:t>In addition DEQ is proposing another rule revision.  </a:t>
            </a:r>
          </a:p>
          <a:p>
            <a:pPr defTabSz="931774" eaLnBrk="0" fontAlgn="base" hangingPunct="0">
              <a:spcBef>
                <a:spcPct val="30000"/>
              </a:spcBef>
              <a:spcAft>
                <a:spcPct val="0"/>
              </a:spcAft>
              <a:defRPr/>
            </a:pPr>
            <a:endParaRPr lang="en-US" b="1" dirty="0" smtClean="0">
              <a:latin typeface="Arial" charset="0"/>
            </a:endParaRPr>
          </a:p>
          <a:p>
            <a:pPr defTabSz="931774" eaLnBrk="0" fontAlgn="base" hangingPunct="0">
              <a:spcBef>
                <a:spcPct val="30000"/>
              </a:spcBef>
              <a:spcAft>
                <a:spcPct val="0"/>
              </a:spcAft>
              <a:defRPr/>
            </a:pPr>
            <a:r>
              <a:rPr lang="en-US" b="1" dirty="0" smtClean="0">
                <a:latin typeface="Arial" charset="0"/>
              </a:rPr>
              <a:t>Under the state law, DEQ has the authority to assign load allocations to significant air and land sources such as clean up sites and landfills.</a:t>
            </a:r>
            <a:r>
              <a:rPr lang="en-US" b="1" baseline="0" dirty="0" smtClean="0">
                <a:latin typeface="Arial" charset="0"/>
              </a:rPr>
              <a:t>  Current rules do not state the authority explicitly.  </a:t>
            </a:r>
            <a:r>
              <a:rPr lang="en-US" b="1" dirty="0" smtClean="0">
                <a:latin typeface="Arial" charset="0"/>
              </a:rPr>
              <a:t>This revision clarifies that DEQ has the authority to assign load allocations as needed to address those sources of pollution.  </a:t>
            </a:r>
          </a:p>
          <a:p>
            <a:pPr defTabSz="931774" eaLnBrk="0" fontAlgn="base" hangingPunct="0">
              <a:spcBef>
                <a:spcPct val="30000"/>
              </a:spcBef>
              <a:spcAft>
                <a:spcPct val="0"/>
              </a:spcAft>
              <a:defRPr/>
            </a:pPr>
            <a:endParaRPr lang="en-US" dirty="0" smtClean="0">
              <a:latin typeface="Arial" charset="0"/>
            </a:endParaRPr>
          </a:p>
          <a:p>
            <a:endParaRPr lang="en-US" dirty="0" smtClean="0"/>
          </a:p>
          <a:p>
            <a:pPr defTabSz="931774" eaLnBrk="0" fontAlgn="base" hangingPunct="0">
              <a:spcBef>
                <a:spcPct val="30000"/>
              </a:spcBef>
              <a:spcAft>
                <a:spcPct val="0"/>
              </a:spcAft>
              <a:defRPr/>
            </a:pPr>
            <a:r>
              <a:rPr lang="en-US" dirty="0" smtClean="0">
                <a:latin typeface="Arial" charset="0"/>
              </a:rPr>
              <a:t>If in the course of the TMDL process deposition of a pollutant of concern from the air is identified as a contributor to the water quality violation, the air program will be notified and provided with a load allocation for air sources. The air program will approach this situation much as it would for a violation of an ambient air quality standard. An inventory of sources within the physical boundaries of the study area that are emitting that pollutant will be determined.  An air quality dispersion model will use that inventory, along with appropriate meteorology, physical and chemical characteristics of the pollutant, and other factors to quantify deposition within the study area. The contribution of each air permitted source, as well as non-permitted stationary and mobile sources, to the total deposition will be estimated. Regional and global contributions will be estimated as well. The air program will then work with the water program to identify emissions reduction strategies to meet the load allocation.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baseline="0" dirty="0" smtClean="0"/>
              <a:t>These revisions do not change DEQ, ODA, and ODF’s respective authorities and responsibilities.  The intent is to make clear who does what and when in order to meet the WQS and LAs.  </a:t>
            </a:r>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a:t>
            </a:r>
            <a:r>
              <a:rPr lang="en-US" b="1" baseline="0" dirty="0" smtClean="0"/>
              <a:t> bottom line is that DEQ will continue to work with, and rely on ODA and ODF programs to achieve WQS.  </a:t>
            </a:r>
          </a:p>
          <a:p>
            <a:endParaRPr lang="en-US" b="1" baseline="0" dirty="0" smtClean="0"/>
          </a:p>
          <a:p>
            <a:r>
              <a:rPr lang="en-US" b="1" baseline="0" dirty="0" smtClean="0"/>
              <a:t>As with the case today, if we have data and information that indicate that current actions are not enough to meet WQS, DEQ will work through these processes to support ODA and ODF in identifying changes to Area Plans and Rules and FPA rules.  </a:t>
            </a:r>
            <a:endParaRPr lang="en-US" b="1"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toxics can remain in the environment</a:t>
            </a:r>
            <a:r>
              <a:rPr lang="en-US" baseline="0" dirty="0" smtClean="0"/>
              <a:t> for a very long time— banned long ago, but are still present (legacy pollutants)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dirty="0" smtClean="0"/>
              <a:t>-This graphic helps illustrate where toxics can come from</a:t>
            </a:r>
          </a:p>
          <a:p>
            <a:pPr algn="l">
              <a:buNone/>
            </a:pPr>
            <a:endParaRPr lang="en-US" dirty="0" smtClean="0"/>
          </a:p>
          <a:p>
            <a:pPr algn="l">
              <a:buNone/>
            </a:pPr>
            <a:r>
              <a:rPr lang="en-US" dirty="0" smtClean="0"/>
              <a:t>-point sources (industry, wastewater treatment plants)</a:t>
            </a:r>
          </a:p>
          <a:p>
            <a:pPr algn="l">
              <a:buNone/>
            </a:pPr>
            <a:r>
              <a:rPr lang="en-US" dirty="0" smtClean="0"/>
              <a:t>-nonpoint sources (agriculture, forestry, urban)</a:t>
            </a:r>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232930" indent="-232930"/>
            <a:r>
              <a:rPr lang="en-US" dirty="0" smtClean="0"/>
              <a:t>-This</a:t>
            </a:r>
            <a:r>
              <a:rPr lang="en-US" baseline="0" dirty="0" smtClean="0"/>
              <a:t> graphic illustrates DEQ’s Toxics Reduction Strategy</a:t>
            </a:r>
          </a:p>
          <a:p>
            <a:pPr marL="232930" indent="-232930"/>
            <a:endParaRPr lang="en-US" baseline="0" dirty="0" smtClean="0"/>
          </a:p>
          <a:p>
            <a:pPr marL="232930" indent="-232930"/>
            <a:r>
              <a:rPr lang="en-US" baseline="0" dirty="0" smtClean="0"/>
              <a:t>-This rulemaking is one part of this overall strategy to reduce toxics in the environment</a:t>
            </a:r>
            <a:endParaRPr lang="en-US" dirty="0" smtClean="0"/>
          </a:p>
        </p:txBody>
      </p:sp>
      <p:sp>
        <p:nvSpPr>
          <p:cNvPr id="21508" name="Slide Number Placeholder 3"/>
          <p:cNvSpPr>
            <a:spLocks noGrp="1"/>
          </p:cNvSpPr>
          <p:nvPr>
            <p:ph type="sldNum" sz="quarter" idx="5"/>
          </p:nvPr>
        </p:nvSpPr>
        <p:spPr/>
        <p:txBody>
          <a:bodyPr/>
          <a:lstStyle/>
          <a:p>
            <a:pPr>
              <a:defRPr/>
            </a:pPr>
            <a:fld id="{13C9D773-2CC7-44C1-92B7-A26551A53FEE}"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-What are WQS?</a:t>
            </a:r>
          </a:p>
          <a:p>
            <a:endParaRPr lang="en-US" b="1" dirty="0" smtClean="0"/>
          </a:p>
          <a:p>
            <a:r>
              <a:rPr lang="en-US" b="1" dirty="0" smtClean="0"/>
              <a:t>Beneficial</a:t>
            </a:r>
            <a:r>
              <a:rPr lang="en-US" b="1" baseline="0" dirty="0" smtClean="0"/>
              <a:t> Uses</a:t>
            </a:r>
          </a:p>
          <a:p>
            <a:r>
              <a:rPr lang="en-US" baseline="0" dirty="0" smtClean="0"/>
              <a:t>—protection of propagation of fish, public water supply, recreation</a:t>
            </a:r>
          </a:p>
          <a:p>
            <a:r>
              <a:rPr lang="en-US" baseline="0" dirty="0" smtClean="0"/>
              <a:t>-protect the most sensitive use</a:t>
            </a:r>
          </a:p>
          <a:p>
            <a:r>
              <a:rPr lang="en-US" baseline="0" dirty="0" smtClean="0"/>
              <a:t>-If beneficial use cannot be met, you can re-examine the appropriateness of the use</a:t>
            </a:r>
          </a:p>
          <a:p>
            <a:endParaRPr lang="en-US" baseline="0" dirty="0" smtClean="0"/>
          </a:p>
          <a:p>
            <a:r>
              <a:rPr lang="en-US" b="1" baseline="0" dirty="0" smtClean="0"/>
              <a:t>Criteria to Protect uses</a:t>
            </a:r>
          </a:p>
          <a:p>
            <a:r>
              <a:rPr lang="en-US" baseline="0" dirty="0" smtClean="0"/>
              <a:t>-concentration, level, or narrative statement</a:t>
            </a:r>
          </a:p>
          <a:p>
            <a:r>
              <a:rPr lang="en-US" baseline="0" dirty="0" smtClean="0"/>
              <a:t>-DEQ typically adopts criteria based on EPA nationally recommended criteria</a:t>
            </a:r>
          </a:p>
          <a:p>
            <a:endParaRPr lang="en-US" baseline="0" dirty="0" smtClean="0"/>
          </a:p>
          <a:p>
            <a:r>
              <a:rPr lang="en-US" b="1" baseline="0" dirty="0" err="1" smtClean="0"/>
              <a:t>Antidegradation</a:t>
            </a:r>
            <a:endParaRPr lang="en-US" b="1" baseline="0" dirty="0" smtClean="0"/>
          </a:p>
          <a:p>
            <a:r>
              <a:rPr lang="en-US" baseline="0" dirty="0" smtClean="0"/>
              <a:t>-to maintain and protect existing WQ</a:t>
            </a:r>
          </a:p>
          <a:p>
            <a:r>
              <a:rPr lang="en-US" baseline="0" dirty="0" smtClean="0"/>
              <a:t>-Tier II:  WQ exceeds goals and shall be protected—can be lowered to  accommodate important economic development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t>-This is where WQS fit into the CWA programs</a:t>
            </a:r>
          </a:p>
          <a:p>
            <a:pPr defTabSz="931774" eaLnBrk="0" fontAlgn="base" hangingPunct="0">
              <a:spcBef>
                <a:spcPct val="30000"/>
              </a:spcBef>
              <a:spcAft>
                <a:spcPct val="0"/>
              </a:spcAft>
              <a:defRPr/>
            </a:pPr>
            <a:r>
              <a:rPr lang="en-US" dirty="0" smtClean="0"/>
              <a:t>- Establish source controls</a:t>
            </a:r>
          </a:p>
          <a:p>
            <a:pPr defTabSz="931774" eaLnBrk="0" fontAlgn="base" hangingPunct="0">
              <a:spcBef>
                <a:spcPct val="30000"/>
              </a:spcBef>
              <a:spcAft>
                <a:spcPct val="0"/>
              </a:spcAft>
              <a:defRPr/>
            </a:pPr>
            <a:r>
              <a:rPr lang="en-US" dirty="0" smtClean="0"/>
              <a:t>        TBELs required for point sources</a:t>
            </a:r>
          </a:p>
          <a:p>
            <a:pPr defTabSz="931774" eaLnBrk="0" fontAlgn="base" hangingPunct="0">
              <a:spcBef>
                <a:spcPct val="30000"/>
              </a:spcBef>
              <a:spcAft>
                <a:spcPct val="0"/>
              </a:spcAft>
              <a:defRPr/>
            </a:pPr>
            <a:r>
              <a:rPr lang="en-US" baseline="0" dirty="0" smtClean="0"/>
              <a:t>         NPSs:  Ag WQ Management Area Plan and Rules and ODF Forest Practices Act Rules</a:t>
            </a:r>
            <a:endParaRPr lang="en-US" dirty="0" smtClean="0"/>
          </a:p>
          <a:p>
            <a:pPr marL="465811" lvl="1" defTabSz="931774" eaLnBrk="0" fontAlgn="base" hangingPunct="0">
              <a:spcBef>
                <a:spcPct val="30000"/>
              </a:spcBef>
              <a:spcAft>
                <a:spcPct val="0"/>
              </a:spcAft>
              <a:buFontTx/>
              <a:buChar char="-"/>
              <a:defRPr/>
            </a:pPr>
            <a:endParaRPr lang="en-US" dirty="0" smtClean="0"/>
          </a:p>
          <a:p>
            <a:pPr defTabSz="931774" eaLnBrk="0" fontAlgn="base" hangingPunct="0">
              <a:spcBef>
                <a:spcPct val="30000"/>
              </a:spcBef>
              <a:spcAft>
                <a:spcPct val="0"/>
              </a:spcAft>
              <a:defRPr/>
            </a:pPr>
            <a:endParaRPr lang="en-US" dirty="0" smtClean="0"/>
          </a:p>
          <a:p>
            <a:pPr defTabSz="931774" eaLnBrk="0" fontAlgn="base" hangingPunct="0">
              <a:spcBef>
                <a:spcPct val="30000"/>
              </a:spcBef>
              <a:spcAft>
                <a:spcPct val="0"/>
              </a:spcAft>
              <a:defRPr/>
            </a:pPr>
            <a:r>
              <a:rPr lang="en-US" b="1" dirty="0" smtClean="0"/>
              <a:t>303(d)</a:t>
            </a:r>
          </a:p>
          <a:p>
            <a:pPr defTabSz="931774" eaLnBrk="0" fontAlgn="base" hangingPunct="0">
              <a:spcBef>
                <a:spcPct val="30000"/>
              </a:spcBef>
              <a:spcAft>
                <a:spcPct val="0"/>
              </a:spcAft>
              <a:defRPr/>
            </a:pPr>
            <a:r>
              <a:rPr lang="en-US" dirty="0" smtClean="0"/>
              <a:t>-Clean</a:t>
            </a:r>
            <a:r>
              <a:rPr lang="en-US" baseline="0" dirty="0" smtClean="0"/>
              <a:t> Water Act requires DEQ to review all available data and report on the conditions of Oregon’s waters every 2 years</a:t>
            </a:r>
          </a:p>
          <a:p>
            <a:endParaRPr lang="en-US" dirty="0" smtClean="0"/>
          </a:p>
          <a:p>
            <a:r>
              <a:rPr lang="en-US" baseline="0" dirty="0" smtClean="0"/>
              <a:t>-Key aspect is comparing water quality data and information to Oregon’s water quality standards to determine whether they are being met. </a:t>
            </a:r>
          </a:p>
          <a:p>
            <a:endParaRPr lang="en-US" baseline="0" dirty="0" smtClean="0"/>
          </a:p>
          <a:p>
            <a:r>
              <a:rPr lang="en-US" baseline="0" dirty="0" smtClean="0"/>
              <a:t>-As part of that analysis, DEQ identifies those waters not meeting water quality standards (i.e., those that are “impaired”) and that need a Total Maximum Daily Load (TMDL) developed. This is also known as the 303(d) list.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people who eat more fish and shellfish have a higher risk of health effects</a:t>
            </a:r>
            <a:r>
              <a:rPr lang="en-US" baseline="0" dirty="0" smtClean="0"/>
              <a:t> from pollutants accumulated there</a:t>
            </a:r>
          </a:p>
          <a:p>
            <a:endParaRPr lang="en-US" baseline="0" dirty="0" smtClean="0"/>
          </a:p>
          <a:p>
            <a:pPr defTabSz="931623">
              <a:defRPr/>
            </a:pPr>
            <a:r>
              <a:rPr lang="en-US" baseline="0" dirty="0" smtClean="0"/>
              <a:t>- 17.5 g/day:  </a:t>
            </a:r>
            <a:r>
              <a:rPr lang="en-US" dirty="0" smtClean="0"/>
              <a:t>The nationally recommended criteria relied on a study which included both consumers</a:t>
            </a:r>
            <a:r>
              <a:rPr lang="en-US" baseline="0" dirty="0" smtClean="0"/>
              <a:t> and non-consumers of fish.  </a:t>
            </a:r>
          </a:p>
          <a:p>
            <a:endParaRPr lang="en-US" dirty="0" smtClean="0"/>
          </a:p>
          <a:p>
            <a:r>
              <a:rPr lang="en-US" dirty="0" smtClean="0"/>
              <a:t>-6.5 is 27x less than 175</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r>
              <a:rPr lang="en-US" dirty="0"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r>
              <a:rPr lang="en-US" smtClean="0"/>
              <a:t>Footer</a:t>
            </a:r>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lvl1pPr>
              <a:buNone/>
              <a:defRPr/>
            </a:lvl1pPr>
            <a:lvl2pPr>
              <a:buClr>
                <a:schemeClr val="accent1">
                  <a:lumMod val="50000"/>
                </a:schemeClr>
              </a:buClr>
              <a:buFont typeface="Wingdings" pitchFamily="2" charset="2"/>
              <a:buChar char="q"/>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lvl1pPr>
              <a:defRPr>
                <a:solidFill>
                  <a:srgbClr val="008272"/>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Footer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BA06C-D156-4A32-A225-1C8D3E4C5C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Footer</a:t>
            </a: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914400"/>
          </a:xfrm>
          <a:prstGeom prst="rect">
            <a:avLst/>
          </a:prstGeom>
        </p:spPr>
        <p:txBody>
          <a:bodyPr/>
          <a:lstStyle>
            <a:lvl1pPr>
              <a:defRPr sz="4000" baseline="0">
                <a:solidFill>
                  <a:srgbClr val="FFC00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680960" cy="5029200"/>
          </a:xfrm>
          <a:prstGeom prst="rect">
            <a:avLst/>
          </a:prstGeom>
        </p:spPr>
        <p:txBody>
          <a:bodyPr/>
          <a:lstStyle>
            <a:lvl1pPr>
              <a:spcBef>
                <a:spcPts val="300"/>
              </a:spcBef>
              <a:buClr>
                <a:srgbClr val="FF9900"/>
              </a:buClr>
              <a:buSzPct val="75000"/>
              <a:buFont typeface="Wingdings" pitchFamily="2" charset="2"/>
              <a:buChar char=""/>
              <a:defRPr sz="2600" baseline="0">
                <a:solidFill>
                  <a:schemeClr val="tx1"/>
                </a:solidFill>
                <a:effectLst/>
                <a:latin typeface="Calibri" pitchFamily="34" charset="0"/>
              </a:defRPr>
            </a:lvl1pPr>
            <a:lvl2pPr>
              <a:spcBef>
                <a:spcPts val="300"/>
              </a:spcBef>
              <a:buClr>
                <a:srgbClr val="FFFF00"/>
              </a:buClr>
              <a:defRPr sz="2400" baseline="0">
                <a:solidFill>
                  <a:srgbClr val="FFFF99"/>
                </a:solidFill>
                <a:effectLst/>
                <a:latin typeface="Calibri" pitchFamily="34" charset="0"/>
              </a:defRPr>
            </a:lvl2pPr>
            <a:lvl3pPr>
              <a:spcBef>
                <a:spcPts val="300"/>
              </a:spcBef>
              <a:buClr>
                <a:srgbClr val="FF0000"/>
              </a:buClr>
              <a:buSzPct val="85000"/>
              <a:defRPr sz="2000" baseline="0">
                <a:solidFill>
                  <a:srgbClr val="F880B6"/>
                </a:solidFill>
                <a:effectLst/>
                <a:latin typeface="Calibri" pitchFamily="34" charset="0"/>
              </a:defRPr>
            </a:lvl3pPr>
            <a:lvl4pPr>
              <a:spcBef>
                <a:spcPts val="300"/>
              </a:spcBef>
              <a:defRPr>
                <a:effectLst/>
                <a:latin typeface="Calibri" pitchFamily="34" charset="0"/>
              </a:defRPr>
            </a:lvl4pPr>
            <a:lvl5pPr>
              <a:spcBef>
                <a:spcPts val="300"/>
              </a:spcBef>
              <a:defRPr sz="1800">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smtClean="0"/>
              <a:t>Footer</a:t>
            </a:r>
            <a:endParaRPr lang="en-US" dirty="0"/>
          </a:p>
        </p:txBody>
      </p:sp>
      <p:sp>
        <p:nvSpPr>
          <p:cNvPr id="6" name="Slide Number Placeholder 5"/>
          <p:cNvSpPr>
            <a:spLocks noGrp="1"/>
          </p:cNvSpPr>
          <p:nvPr>
            <p:ph type="sldNum" sz="quarter" idx="12"/>
          </p:nvPr>
        </p:nvSpPr>
        <p:spPr/>
        <p:txBody>
          <a:bodyPr/>
          <a:lstStyle>
            <a:lvl1pPr>
              <a:defRPr/>
            </a:lvl1pPr>
          </a:lstStyle>
          <a:p>
            <a:fld id="{411B1ABC-56ED-4DF6-862C-74E92E4323ED}"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99513E-A16D-4F14-9D56-BEACFAC1144D}" type="slidenum">
              <a:rPr lang="en-US" smtClean="0"/>
              <a:pPr>
                <a:defRPr/>
              </a:pPr>
              <a:t>‹#›</a:t>
            </a:fld>
            <a:endParaRPr lang="en-US"/>
          </a:p>
        </p:txBody>
      </p:sp>
      <p:sp>
        <p:nvSpPr>
          <p:cNvPr id="7" name="Title 1"/>
          <p:cNvSpPr>
            <a:spLocks noGrp="1"/>
          </p:cNvSpPr>
          <p:nvPr>
            <p:ph type="title"/>
          </p:nvPr>
        </p:nvSpPr>
        <p:spPr>
          <a:xfrm>
            <a:off x="457200" y="1295400"/>
            <a:ext cx="8229600" cy="914400"/>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r>
              <a:rPr lang="en-US" dirty="0"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Footer</a:t>
            </a:r>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Footer</a:t>
            </a:r>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smtClean="0"/>
              <a:t>Click icon to add table</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Footer</a:t>
            </a:r>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r>
              <a:rPr lang="en-US" smtClean="0"/>
              <a:t>Footer</a:t>
            </a:r>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Footer</a:t>
            </a:r>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Footer</a:t>
            </a:r>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Footer</a:t>
            </a:r>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tif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2.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chemeClr val="bg1"/>
            </a:gs>
            <a:gs pos="100000">
              <a:srgbClr val="008272">
                <a:alpha val="52941"/>
              </a:srgbClr>
            </a:gs>
          </a:gsLst>
          <a:lin ang="60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r>
              <a:rPr lang="en-US" smtClean="0"/>
              <a:t>Footer</a:t>
            </a:r>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grpSp>
        <p:nvGrpSpPr>
          <p:cNvPr id="7" name="Group 6"/>
          <p:cNvGrpSpPr/>
          <p:nvPr/>
        </p:nvGrpSpPr>
        <p:grpSpPr>
          <a:xfrm>
            <a:off x="914400" y="152400"/>
            <a:ext cx="8077127" cy="685800"/>
            <a:chOff x="0" y="1579"/>
            <a:chExt cx="8077127" cy="1367203"/>
          </a:xfrm>
          <a:scene3d>
            <a:camera prst="orthographicFront"/>
            <a:lightRig rig="threePt" dir="t">
              <a:rot lat="0" lon="0" rev="7500000"/>
            </a:lightRig>
          </a:scene3d>
        </p:grpSpPr>
        <p:sp>
          <p:nvSpPr>
            <p:cNvPr id="8" name="Rectangle 7"/>
            <p:cNvSpPr/>
            <p:nvPr userDrawn="1"/>
          </p:nvSpPr>
          <p:spPr>
            <a:xfrm>
              <a:off x="0" y="1579"/>
              <a:ext cx="8077127" cy="1367203"/>
            </a:xfrm>
            <a:prstGeom prst="rect">
              <a:avLst/>
            </a:prstGeom>
            <a:solidFill>
              <a:srgbClr val="008272"/>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ectangle 8"/>
            <p:cNvSpPr/>
            <p:nvPr userDrawn="1"/>
          </p:nvSpPr>
          <p:spPr>
            <a:xfrm>
              <a:off x="0" y="1579"/>
              <a:ext cx="8077127" cy="1025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lvl="0" algn="l" defTabSz="2266585" rtl="0">
                <a:lnSpc>
                  <a:spcPct val="90000"/>
                </a:lnSpc>
                <a:spcBef>
                  <a:spcPct val="0"/>
                </a:spcBef>
                <a:spcAft>
                  <a:spcPct val="35000"/>
                </a:spcAft>
              </a:pPr>
              <a:r>
                <a:rPr lang="en-US" sz="2500" kern="1200" dirty="0" smtClean="0">
                  <a:latin typeface="Arial" pitchFamily="34" charset="0"/>
                  <a:cs typeface="Arial" pitchFamily="34" charset="0"/>
                </a:rPr>
                <a:t>Water</a:t>
              </a:r>
              <a:r>
                <a:rPr lang="en-US" sz="2500" kern="1200" baseline="0" dirty="0" smtClean="0">
                  <a:latin typeface="Arial" pitchFamily="34" charset="0"/>
                  <a:cs typeface="Arial" pitchFamily="34" charset="0"/>
                </a:rPr>
                <a:t> Quality Program</a:t>
              </a:r>
              <a:endParaRPr lang="en-US" sz="2500" kern="1200" dirty="0">
                <a:latin typeface="Arial" pitchFamily="34" charset="0"/>
                <a:cs typeface="Arial" pitchFamily="34" charset="0"/>
              </a:endParaRPr>
            </a:p>
          </p:txBody>
        </p:sp>
      </p:grpSp>
      <p:pic>
        <p:nvPicPr>
          <p:cNvPr id="10" name="Picture 9" descr="Logo Color Regular copy.jpg"/>
          <p:cNvPicPr>
            <a:picLocks noChangeAspect="1"/>
          </p:cNvPicPr>
          <p:nvPr/>
        </p:nvPicPr>
        <p:blipFill>
          <a:blip r:embed="rId31" cstate="print"/>
          <a:stretch>
            <a:fillRect/>
          </a:stretch>
        </p:blipFill>
        <p:spPr>
          <a:xfrm>
            <a:off x="229469" y="152400"/>
            <a:ext cx="437749" cy="1005840"/>
          </a:xfrm>
          <a:prstGeom prst="rect">
            <a:avLst/>
          </a:prstGeom>
        </p:spPr>
      </p:pic>
      <p:cxnSp>
        <p:nvCxnSpPr>
          <p:cNvPr id="11" name="Straight Connector 10"/>
          <p:cNvCxnSpPr/>
          <p:nvPr/>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0" r:id="rId11"/>
    <p:sldLayoutId id="2147483671" r:id="rId12"/>
    <p:sldLayoutId id="2147483672" r:id="rId13"/>
    <p:sldLayoutId id="2147483673" r:id="rId14"/>
    <p:sldLayoutId id="2147483674" r:id="rId15"/>
    <p:sldLayoutId id="2147483675" r:id="rId16"/>
    <p:sldLayoutId id="2147483677" r:id="rId17"/>
    <p:sldLayoutId id="2147483678" r:id="rId18"/>
    <p:sldLayoutId id="2147483679" r:id="rId19"/>
    <p:sldLayoutId id="2147483680"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ctr" defTabSz="914252" rtl="0" eaLnBrk="1" latinLnBrk="0" hangingPunct="1">
        <a:spcBef>
          <a:spcPct val="20000"/>
        </a:spcBef>
        <a:buFont typeface="Arial" pitchFamily="34" charset="0"/>
        <a:buNone/>
        <a:defRPr sz="2400" kern="1200">
          <a:solidFill>
            <a:srgbClr val="008272"/>
          </a:solidFill>
          <a:latin typeface="Arial" pitchFamily="34" charset="0"/>
          <a:ea typeface="+mn-ea"/>
          <a:cs typeface="Arial" pitchFamily="34" charset="0"/>
        </a:defRPr>
      </a:lvl1pPr>
      <a:lvl2pPr marL="742830" indent="-285704" algn="l" defTabSz="914252" rtl="0" eaLnBrk="1" latinLnBrk="0" hangingPunct="1">
        <a:spcBef>
          <a:spcPct val="20000"/>
        </a:spcBef>
        <a:buClr>
          <a:schemeClr val="accent1">
            <a:lumMod val="50000"/>
          </a:schemeClr>
        </a:buClr>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Clr>
          <a:schemeClr val="accent1">
            <a:lumMod val="50000"/>
          </a:schemeClr>
        </a:buClr>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Clr>
          <a:schemeClr val="accent1">
            <a:lumMod val="50000"/>
          </a:schemeClr>
        </a:buClr>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Clr>
          <a:schemeClr val="accent1">
            <a:lumMod val="50000"/>
          </a:schemeClr>
        </a:buClr>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9000">
              <a:schemeClr val="bg1"/>
            </a:gs>
            <a:gs pos="100000">
              <a:srgbClr val="008272">
                <a:alpha val="52941"/>
              </a:srgbClr>
            </a:gs>
          </a:gsLst>
          <a:lin ang="60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r>
              <a:rPr lang="en-US" smtClean="0"/>
              <a:t>Footer</a:t>
            </a:r>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grpSp>
        <p:nvGrpSpPr>
          <p:cNvPr id="2" name="Group 6"/>
          <p:cNvGrpSpPr/>
          <p:nvPr/>
        </p:nvGrpSpPr>
        <p:grpSpPr>
          <a:xfrm>
            <a:off x="914400" y="152400"/>
            <a:ext cx="8077127" cy="533400"/>
            <a:chOff x="0" y="1579"/>
            <a:chExt cx="8077127" cy="1367203"/>
          </a:xfrm>
          <a:scene3d>
            <a:camera prst="orthographicFront"/>
            <a:lightRig rig="threePt" dir="t">
              <a:rot lat="0" lon="0" rev="7500000"/>
            </a:lightRig>
          </a:scene3d>
        </p:grpSpPr>
        <p:sp>
          <p:nvSpPr>
            <p:cNvPr id="8" name="Rectangle 7"/>
            <p:cNvSpPr/>
            <p:nvPr userDrawn="1"/>
          </p:nvSpPr>
          <p:spPr>
            <a:xfrm>
              <a:off x="0" y="1579"/>
              <a:ext cx="8077127" cy="1367203"/>
            </a:xfrm>
            <a:prstGeom prst="rect">
              <a:avLst/>
            </a:prstGeom>
            <a:solidFill>
              <a:srgbClr val="008272"/>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ectangle 8"/>
            <p:cNvSpPr/>
            <p:nvPr userDrawn="1"/>
          </p:nvSpPr>
          <p:spPr>
            <a:xfrm>
              <a:off x="0" y="1579"/>
              <a:ext cx="8077127" cy="1025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lvl="0" algn="l" defTabSz="2266585" rtl="0">
                <a:lnSpc>
                  <a:spcPct val="90000"/>
                </a:lnSpc>
                <a:spcBef>
                  <a:spcPct val="0"/>
                </a:spcBef>
                <a:spcAft>
                  <a:spcPct val="35000"/>
                </a:spcAft>
              </a:pPr>
              <a:r>
                <a:rPr lang="en-US" sz="2800" kern="1200" dirty="0" smtClean="0">
                  <a:latin typeface="Arial" pitchFamily="34" charset="0"/>
                  <a:cs typeface="Arial" pitchFamily="34" charset="0"/>
                </a:rPr>
                <a:t>Water</a:t>
              </a:r>
              <a:r>
                <a:rPr lang="en-US" sz="2800" kern="1200" baseline="0" dirty="0" smtClean="0">
                  <a:latin typeface="Arial" pitchFamily="34" charset="0"/>
                  <a:cs typeface="Arial" pitchFamily="34" charset="0"/>
                </a:rPr>
                <a:t> Quality Program</a:t>
              </a:r>
              <a:endParaRPr lang="en-US" sz="2800" kern="1200" dirty="0">
                <a:latin typeface="Arial" pitchFamily="34" charset="0"/>
                <a:cs typeface="Arial" pitchFamily="34" charset="0"/>
              </a:endParaRPr>
            </a:p>
          </p:txBody>
        </p:sp>
      </p:gr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p:nvCxnSpPr>
        <p:spPr>
          <a:xfrm>
            <a:off x="0" y="12192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762000" y="1600200"/>
            <a:ext cx="7772400" cy="2060572"/>
          </a:xfrm>
          <a:solidFill>
            <a:schemeClr val="tx2">
              <a:alpha val="65000"/>
            </a:schemeClr>
          </a:solidFill>
          <a:ln>
            <a:noFill/>
          </a:ln>
          <a:effectLst>
            <a:softEdge rad="127000"/>
          </a:effectLst>
        </p:spPr>
        <p:txBody>
          <a:bodyPr/>
          <a:lstStyle/>
          <a:p>
            <a:r>
              <a:rPr lang="en-US" dirty="0" smtClean="0">
                <a:solidFill>
                  <a:schemeClr val="bg1"/>
                </a:solidFill>
              </a:rPr>
              <a:t>Rulemaking:  Revising Human Health Water Quality Standards for Toxic Pollutants</a:t>
            </a:r>
            <a:r>
              <a:rPr lang="en-US" dirty="0" smtClean="0"/>
              <a:t/>
            </a:r>
            <a:br>
              <a:rPr lang="en-US" dirty="0" smtClean="0"/>
            </a:br>
            <a:endParaRPr lang="en-US" dirty="0"/>
          </a:p>
        </p:txBody>
      </p:sp>
      <p:sp>
        <p:nvSpPr>
          <p:cNvPr id="15" name="Subtitle 14"/>
          <p:cNvSpPr>
            <a:spLocks noGrp="1"/>
          </p:cNvSpPr>
          <p:nvPr>
            <p:ph type="subTitle" idx="1"/>
          </p:nvPr>
        </p:nvSpPr>
        <p:spPr>
          <a:xfrm>
            <a:off x="838200" y="5334000"/>
            <a:ext cx="7543800" cy="990600"/>
          </a:xfrm>
        </p:spPr>
        <p:txBody>
          <a:bodyPr>
            <a:normAutofit fontScale="55000" lnSpcReduction="20000"/>
          </a:bodyPr>
          <a:lstStyle/>
          <a:p>
            <a:r>
              <a:rPr lang="en-US" sz="4600" b="1" dirty="0" smtClean="0">
                <a:solidFill>
                  <a:schemeClr val="bg1"/>
                </a:solidFill>
              </a:rPr>
              <a:t>Hearings for Public Comment</a:t>
            </a:r>
          </a:p>
          <a:p>
            <a:r>
              <a:rPr lang="en-US" sz="2500" b="1" dirty="0" smtClean="0">
                <a:solidFill>
                  <a:schemeClr val="bg1"/>
                </a:solidFill>
              </a:rPr>
              <a:t>Bend, Eugene, Medford, Coos Bay, Ontario, Pendleton, Portland, </a:t>
            </a:r>
            <a:r>
              <a:rPr lang="en-US" sz="2500" b="1" dirty="0" smtClean="0">
                <a:solidFill>
                  <a:schemeClr val="bg1"/>
                </a:solidFill>
              </a:rPr>
              <a:t>Portland EQC, Salem</a:t>
            </a:r>
            <a:endParaRPr lang="en-US" sz="2500" b="1" dirty="0" smtClean="0">
              <a:solidFill>
                <a:schemeClr val="bg1"/>
              </a:solidFill>
            </a:endParaRPr>
          </a:p>
          <a:p>
            <a:r>
              <a:rPr lang="en-US" sz="2500" b="1" dirty="0" smtClean="0">
                <a:solidFill>
                  <a:schemeClr val="bg1"/>
                </a:solidFill>
              </a:rPr>
              <a:t>February  1 – </a:t>
            </a:r>
            <a:r>
              <a:rPr lang="en-US" sz="2500" b="1" dirty="0" smtClean="0">
                <a:solidFill>
                  <a:schemeClr val="bg1"/>
                </a:solidFill>
              </a:rPr>
              <a:t>March 7</a:t>
            </a:r>
            <a:r>
              <a:rPr lang="en-US" sz="2500" b="1" dirty="0" smtClean="0">
                <a:solidFill>
                  <a:schemeClr val="bg1"/>
                </a:solidFill>
              </a:rPr>
              <a:t>, </a:t>
            </a:r>
            <a:r>
              <a:rPr lang="en-US" sz="2500" b="1" dirty="0" smtClean="0">
                <a:solidFill>
                  <a:schemeClr val="bg1"/>
                </a:solidFill>
              </a:rPr>
              <a:t>2011</a:t>
            </a:r>
            <a:endParaRPr lang="en-US" sz="2500" dirty="0" smtClean="0">
              <a:solidFill>
                <a:schemeClr val="tx1">
                  <a:lumMod val="95000"/>
                  <a:lumOff val="5000"/>
                </a:schemeClr>
              </a:solidFill>
            </a:endParaRPr>
          </a:p>
          <a:p>
            <a:endParaRPr lang="en-US" dirty="0">
              <a:solidFill>
                <a:schemeClr val="tx1">
                  <a:lumMod val="95000"/>
                  <a:lumOff val="5000"/>
                </a:schemeClr>
              </a:solidFill>
            </a:endParaRPr>
          </a:p>
        </p:txBody>
      </p:sp>
      <p:sp>
        <p:nvSpPr>
          <p:cNvPr id="5" name="Rectangle 2"/>
          <p:cNvSpPr txBox="1">
            <a:spLocks noChangeArrowheads="1"/>
          </p:cNvSpPr>
          <p:nvPr/>
        </p:nvSpPr>
        <p:spPr bwMode="auto">
          <a:xfrm>
            <a:off x="609600" y="1981200"/>
            <a:ext cx="8153400" cy="3200400"/>
          </a:xfrm>
          <a:prstGeom prst="rect">
            <a:avLst/>
          </a:prstGeom>
          <a:noFill/>
          <a:ln w="9525">
            <a:noFill/>
            <a:miter lim="800000"/>
            <a:headEnd/>
            <a:tailEnd/>
          </a:ln>
          <a:effectLst/>
        </p:spPr>
        <p:txBody>
          <a:bodyPr anchor="ctr"/>
          <a:lstStyle/>
          <a:p>
            <a:pPr algn="ctr" eaLnBrk="1" hangingPunct="1">
              <a:defRPr/>
            </a:pPr>
            <a:r>
              <a:rPr lang="en-US" sz="4400" b="1" kern="0" dirty="0">
                <a:solidFill>
                  <a:srgbClr val="0070C0"/>
                </a:solidFill>
                <a:latin typeface="+mj-lt"/>
                <a:ea typeface="+mj-ea"/>
                <a:cs typeface="+mj-cs"/>
              </a:rPr>
              <a:t/>
            </a:r>
            <a:br>
              <a:rPr lang="en-US" sz="4400" b="1" kern="0" dirty="0">
                <a:solidFill>
                  <a:srgbClr val="0070C0"/>
                </a:solidFill>
                <a:latin typeface="+mj-lt"/>
                <a:ea typeface="+mj-ea"/>
                <a:cs typeface="+mj-cs"/>
              </a:rPr>
            </a:br>
            <a:endParaRPr lang="en-US" sz="4400" kern="0" dirty="0">
              <a:solidFill>
                <a:srgbClr val="0070C0"/>
              </a:solidFill>
              <a:latin typeface="+mj-lt"/>
              <a:ea typeface="+mj-ea"/>
              <a:cs typeface="+mj-cs"/>
            </a:endParaRPr>
          </a:p>
        </p:txBody>
      </p:sp>
      <p:sp>
        <p:nvSpPr>
          <p:cNvPr id="6" name="TextBox 5"/>
          <p:cNvSpPr txBox="1"/>
          <p:nvPr/>
        </p:nvSpPr>
        <p:spPr>
          <a:xfrm>
            <a:off x="2133600" y="6488668"/>
            <a:ext cx="5181600" cy="369332"/>
          </a:xfrm>
          <a:prstGeom prst="rect">
            <a:avLst/>
          </a:prstGeom>
          <a:noFill/>
        </p:spPr>
        <p:txBody>
          <a:bodyPr wrap="square" rtlCol="0">
            <a:spAutoFit/>
          </a:bodyPr>
          <a:lstStyle/>
          <a:p>
            <a:r>
              <a:rPr lang="en-US" dirty="0" smtClean="0">
                <a:solidFill>
                  <a:schemeClr val="bg1"/>
                </a:solidFill>
              </a:rPr>
              <a:t>Andrea Matzke</a:t>
            </a:r>
            <a:r>
              <a:rPr lang="en-US" dirty="0" smtClean="0">
                <a:solidFill>
                  <a:schemeClr val="bg1"/>
                </a:solidFill>
              </a:rPr>
              <a:t> </a:t>
            </a:r>
            <a:r>
              <a:rPr lang="en-US" dirty="0" smtClean="0">
                <a:solidFill>
                  <a:schemeClr val="bg1"/>
                </a:solidFill>
              </a:rPr>
              <a:t>|  Water Quality Standards </a:t>
            </a:r>
            <a:r>
              <a:rPr lang="en-US" dirty="0" smtClean="0">
                <a:solidFill>
                  <a:schemeClr val="bg1"/>
                </a:solidFill>
              </a:rPr>
              <a:t>Specialist</a:t>
            </a:r>
            <a:r>
              <a:rPr lang="en-US" dirty="0" smtClean="0">
                <a:solidFill>
                  <a:schemeClr val="bg1"/>
                </a:solidFill>
              </a:rPr>
              <a:t>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191000"/>
            <a:ext cx="4953000" cy="2133600"/>
          </a:xfrm>
        </p:spPr>
        <p:txBody>
          <a:bodyPr>
            <a:normAutofit fontScale="92500" lnSpcReduction="10000"/>
          </a:bodyPr>
          <a:lstStyle/>
          <a:p>
            <a:pPr marL="342845" lvl="1" indent="-342845">
              <a:buClrTx/>
              <a:buNone/>
            </a:pPr>
            <a:endParaRPr lang="en-US" sz="2400" dirty="0" smtClean="0"/>
          </a:p>
          <a:p>
            <a:pPr marL="342845" lvl="1" indent="-342845">
              <a:buClrTx/>
              <a:buNone/>
            </a:pPr>
            <a:r>
              <a:rPr lang="en-US" sz="2400" b="1" dirty="0" smtClean="0">
                <a:solidFill>
                  <a:srgbClr val="C00000"/>
                </a:solidFill>
              </a:rPr>
              <a:t>175 g/day </a:t>
            </a:r>
            <a:r>
              <a:rPr lang="en-US" sz="2400" dirty="0" smtClean="0"/>
              <a:t>= 23 8-ounce servings of fish per month</a:t>
            </a:r>
          </a:p>
          <a:p>
            <a:pPr marL="342845" lvl="1" indent="-342845">
              <a:buClrTx/>
              <a:buNone/>
            </a:pPr>
            <a:endParaRPr lang="en-US" sz="2400" dirty="0" smtClean="0"/>
          </a:p>
          <a:p>
            <a:pPr marL="342845" lvl="1" indent="-342845">
              <a:buClrTx/>
              <a:buNone/>
            </a:pPr>
            <a:r>
              <a:rPr lang="en-US" sz="2400" b="1" dirty="0" smtClean="0">
                <a:solidFill>
                  <a:srgbClr val="C00000"/>
                </a:solidFill>
              </a:rPr>
              <a:t>6.5 g/day </a:t>
            </a:r>
            <a:r>
              <a:rPr lang="en-US" sz="2400" dirty="0" smtClean="0"/>
              <a:t>= less than 1 8-ounce serving of fish per month</a:t>
            </a:r>
          </a:p>
          <a:p>
            <a:endParaRPr lang="en-US" dirty="0"/>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10</a:t>
            </a:fld>
            <a:endParaRPr lang="en-US"/>
          </a:p>
        </p:txBody>
      </p:sp>
      <p:pic>
        <p:nvPicPr>
          <p:cNvPr id="5" name="Picture 4" descr="filleting salmon.jpg"/>
          <p:cNvPicPr>
            <a:picLocks noChangeAspect="1"/>
          </p:cNvPicPr>
          <p:nvPr/>
        </p:nvPicPr>
        <p:blipFill>
          <a:blip r:embed="rId3" cstate="print"/>
          <a:stretch>
            <a:fillRect/>
          </a:stretch>
        </p:blipFill>
        <p:spPr>
          <a:xfrm>
            <a:off x="5029200" y="3657600"/>
            <a:ext cx="3860800" cy="2895600"/>
          </a:xfrm>
          <a:prstGeom prst="rect">
            <a:avLst/>
          </a:prstGeom>
          <a:ln>
            <a:noFill/>
          </a:ln>
          <a:effectLst>
            <a:softEdge rad="112500"/>
          </a:effectLst>
        </p:spPr>
      </p:pic>
      <p:sp>
        <p:nvSpPr>
          <p:cNvPr id="6" name="TextBox 5"/>
          <p:cNvSpPr txBox="1"/>
          <p:nvPr/>
        </p:nvSpPr>
        <p:spPr>
          <a:xfrm>
            <a:off x="381000" y="1295400"/>
            <a:ext cx="8382000" cy="1231106"/>
          </a:xfrm>
          <a:prstGeom prst="rect">
            <a:avLst/>
          </a:prstGeom>
          <a:noFill/>
        </p:spPr>
        <p:txBody>
          <a:bodyPr wrap="square" rtlCol="0">
            <a:spAutoFit/>
          </a:bodyPr>
          <a:lstStyle/>
          <a:p>
            <a:pPr marL="0" lvl="1" algn="ctr"/>
            <a:r>
              <a:rPr lang="en-US" sz="2400" dirty="0" smtClean="0"/>
              <a:t> </a:t>
            </a:r>
            <a:r>
              <a:rPr lang="en-US" sz="2800" b="1" dirty="0" smtClean="0">
                <a:solidFill>
                  <a:srgbClr val="008272"/>
                </a:solidFill>
                <a:latin typeface="Arial" pitchFamily="34" charset="0"/>
                <a:cs typeface="Arial" pitchFamily="34" charset="0"/>
              </a:rPr>
              <a:t>This rule addresses EPA’s disapproval by proposing to adopt criteria based on 175 g/day </a:t>
            </a:r>
          </a:p>
          <a:p>
            <a:endParaRPr lang="en-US" dirty="0"/>
          </a:p>
        </p:txBody>
      </p:sp>
      <p:sp>
        <p:nvSpPr>
          <p:cNvPr id="7" name="TextBox 6"/>
          <p:cNvSpPr txBox="1"/>
          <p:nvPr/>
        </p:nvSpPr>
        <p:spPr>
          <a:xfrm>
            <a:off x="381000" y="2590800"/>
            <a:ext cx="8001000" cy="892552"/>
          </a:xfrm>
          <a:prstGeom prst="rect">
            <a:avLst/>
          </a:prstGeom>
          <a:noFill/>
        </p:spPr>
        <p:txBody>
          <a:bodyPr wrap="square" rtlCol="0">
            <a:spAutoFit/>
          </a:bodyPr>
          <a:lstStyle/>
          <a:p>
            <a:pPr>
              <a:buClr>
                <a:srgbClr val="00817E"/>
              </a:buClr>
              <a:buFont typeface="Wingdings" pitchFamily="2" charset="2"/>
              <a:buChar char="Ø"/>
            </a:pPr>
            <a:r>
              <a:rPr lang="en-US" sz="2600" dirty="0" smtClean="0">
                <a:latin typeface="Arial" pitchFamily="34" charset="0"/>
                <a:cs typeface="Arial" pitchFamily="34" charset="0"/>
              </a:rPr>
              <a:t> The EQC directed DEQ to use 175 g/day based on relevant regional fish consumption studies </a:t>
            </a:r>
            <a:endParaRPr lang="en-US" sz="26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819400"/>
            <a:ext cx="8229600" cy="4038600"/>
          </a:xfrm>
        </p:spPr>
        <p:txBody>
          <a:bodyPr>
            <a:normAutofit fontScale="92500" lnSpcReduction="10000"/>
          </a:bodyPr>
          <a:lstStyle/>
          <a:p>
            <a:r>
              <a:rPr lang="en-US" b="1" u="sng" dirty="0" smtClean="0"/>
              <a:t>Equation for linear dose-response carcinogens:</a:t>
            </a:r>
          </a:p>
          <a:p>
            <a:r>
              <a:rPr lang="en-US" i="1" dirty="0" smtClean="0"/>
              <a:t>Generally, as the FCR increases, the WQ criteria will decrease—i.e. become more stringent</a:t>
            </a:r>
          </a:p>
          <a:p>
            <a:endParaRPr lang="en-US" dirty="0" smtClean="0"/>
          </a:p>
          <a:p>
            <a:r>
              <a:rPr lang="en-US" dirty="0" smtClean="0">
                <a:solidFill>
                  <a:schemeClr val="tx1"/>
                </a:solidFill>
              </a:rPr>
              <a:t>Criterion =</a:t>
            </a:r>
            <a:r>
              <a:rPr lang="en-US" dirty="0" smtClean="0"/>
              <a:t>             </a:t>
            </a:r>
            <a:r>
              <a:rPr lang="en-US" dirty="0" smtClean="0">
                <a:solidFill>
                  <a:schemeClr val="tx1"/>
                </a:solidFill>
              </a:rPr>
              <a:t>  (Risk Level x BW)</a:t>
            </a:r>
          </a:p>
          <a:p>
            <a:endParaRPr lang="en-US" dirty="0" smtClean="0">
              <a:solidFill>
                <a:schemeClr val="tx1"/>
              </a:solidFill>
            </a:endParaRPr>
          </a:p>
          <a:p>
            <a:r>
              <a:rPr lang="en-US" dirty="0" smtClean="0">
                <a:solidFill>
                  <a:schemeClr val="tx1"/>
                </a:solidFill>
              </a:rPr>
              <a:t>                                    [CSF x (DI + (</a:t>
            </a:r>
            <a:r>
              <a:rPr lang="en-US" b="1" dirty="0" smtClean="0">
                <a:solidFill>
                  <a:srgbClr val="C00000"/>
                </a:solidFill>
              </a:rPr>
              <a:t>FCR</a:t>
            </a:r>
            <a:r>
              <a:rPr lang="en-US" dirty="0" smtClean="0">
                <a:solidFill>
                  <a:schemeClr val="tx1"/>
                </a:solidFill>
              </a:rPr>
              <a:t> x BCF))]   </a:t>
            </a:r>
          </a:p>
          <a:p>
            <a:pPr algn="l"/>
            <a:endParaRPr lang="en-US" dirty="0" smtClean="0"/>
          </a:p>
          <a:p>
            <a:pPr algn="l"/>
            <a:endParaRPr lang="en-US" dirty="0" smtClean="0">
              <a:solidFill>
                <a:srgbClr val="C00000"/>
              </a:solidFill>
            </a:endParaRPr>
          </a:p>
          <a:p>
            <a:pPr algn="l"/>
            <a:endParaRPr lang="en-US" dirty="0" smtClean="0">
              <a:solidFill>
                <a:srgbClr val="C00000"/>
              </a:solidFill>
            </a:endParaRPr>
          </a:p>
          <a:p>
            <a:pPr algn="l"/>
            <a:r>
              <a:rPr lang="en-US" dirty="0" smtClean="0">
                <a:solidFill>
                  <a:srgbClr val="C00000"/>
                </a:solidFill>
              </a:rPr>
              <a:t>FCR</a:t>
            </a:r>
            <a:r>
              <a:rPr lang="en-US" dirty="0" smtClean="0"/>
              <a:t> </a:t>
            </a:r>
            <a:r>
              <a:rPr lang="en-US" dirty="0" smtClean="0">
                <a:solidFill>
                  <a:schemeClr val="tx1"/>
                </a:solidFill>
              </a:rPr>
              <a:t>= fish consumption rate</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11</a:t>
            </a:fld>
            <a:endParaRPr lang="en-US"/>
          </a:p>
        </p:txBody>
      </p:sp>
      <p:sp>
        <p:nvSpPr>
          <p:cNvPr id="4" name="Title 3"/>
          <p:cNvSpPr>
            <a:spLocks noGrp="1"/>
          </p:cNvSpPr>
          <p:nvPr>
            <p:ph type="title"/>
          </p:nvPr>
        </p:nvSpPr>
        <p:spPr>
          <a:xfrm>
            <a:off x="457200" y="1295400"/>
            <a:ext cx="8229600" cy="1295400"/>
          </a:xfrm>
        </p:spPr>
        <p:txBody>
          <a:bodyPr/>
          <a:lstStyle/>
          <a:p>
            <a:r>
              <a:rPr lang="en-US" sz="3600" dirty="0" smtClean="0">
                <a:latin typeface="Arial" pitchFamily="34" charset="0"/>
                <a:cs typeface="Arial" pitchFamily="34" charset="0"/>
              </a:rPr>
              <a:t>How Does the Fish Consumption Rate Factor into the Criteria?</a:t>
            </a:r>
            <a:endParaRPr lang="en-US" sz="3600" dirty="0">
              <a:latin typeface="Arial" pitchFamily="34" charset="0"/>
              <a:cs typeface="Arial" pitchFamily="34" charset="0"/>
            </a:endParaRPr>
          </a:p>
        </p:txBody>
      </p:sp>
      <p:cxnSp>
        <p:nvCxnSpPr>
          <p:cNvPr id="6" name="Straight Connector 5"/>
          <p:cNvCxnSpPr/>
          <p:nvPr/>
        </p:nvCxnSpPr>
        <p:spPr>
          <a:xfrm>
            <a:off x="3733800" y="4724400"/>
            <a:ext cx="45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743200"/>
            <a:ext cx="8686800" cy="3962400"/>
          </a:xfrm>
        </p:spPr>
        <p:txBody>
          <a:bodyPr>
            <a:normAutofit/>
          </a:bodyPr>
          <a:lstStyle/>
          <a:p>
            <a:pPr algn="l"/>
            <a:r>
              <a:rPr lang="en-US" dirty="0" smtClean="0"/>
              <a:t>Development of fish consumption rate (2006 - 2008)</a:t>
            </a:r>
          </a:p>
          <a:p>
            <a:pPr lvl="1"/>
            <a:r>
              <a:rPr lang="en-US" dirty="0" smtClean="0"/>
              <a:t>Human Health Focus Group (HHFG)</a:t>
            </a:r>
          </a:p>
          <a:p>
            <a:pPr lvl="1"/>
            <a:r>
              <a:rPr lang="en-US" dirty="0" smtClean="0"/>
              <a:t>7 public workshops </a:t>
            </a:r>
          </a:p>
          <a:p>
            <a:pPr algn="l"/>
            <a:r>
              <a:rPr lang="en-US" dirty="0" smtClean="0"/>
              <a:t>Cost analysis (2008)</a:t>
            </a:r>
          </a:p>
          <a:p>
            <a:pPr lvl="1"/>
            <a:r>
              <a:rPr lang="en-US" dirty="0" smtClean="0"/>
              <a:t>Fiscal Impact &amp; Implementation Advisory Committee (FIIAC)</a:t>
            </a:r>
          </a:p>
          <a:p>
            <a:pPr algn="l"/>
            <a:r>
              <a:rPr lang="en-US" dirty="0" smtClean="0"/>
              <a:t>NPDES Implementation (Winter 2008 – Fall 2010)</a:t>
            </a:r>
          </a:p>
          <a:p>
            <a:pPr lvl="1"/>
            <a:r>
              <a:rPr lang="en-US" dirty="0" smtClean="0"/>
              <a:t>Rulemaking Workgroup</a:t>
            </a:r>
          </a:p>
          <a:p>
            <a:pPr algn="l"/>
            <a:r>
              <a:rPr lang="en-US" dirty="0" smtClean="0"/>
              <a:t>Non-NPDES Implementation (Fall 2009 – Fall 2010)</a:t>
            </a:r>
          </a:p>
          <a:p>
            <a:pPr lvl="1"/>
            <a:r>
              <a:rPr lang="en-US" dirty="0" smtClean="0"/>
              <a:t>Non-NPDES Workgroup</a:t>
            </a:r>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12</a:t>
            </a:fld>
            <a:endParaRPr lang="en-US"/>
          </a:p>
        </p:txBody>
      </p:sp>
      <p:sp>
        <p:nvSpPr>
          <p:cNvPr id="4" name="Title 3"/>
          <p:cNvSpPr>
            <a:spLocks noGrp="1"/>
          </p:cNvSpPr>
          <p:nvPr>
            <p:ph type="title"/>
          </p:nvPr>
        </p:nvSpPr>
        <p:spPr>
          <a:xfrm>
            <a:off x="457200" y="1295400"/>
            <a:ext cx="8229600" cy="1219200"/>
          </a:xfrm>
        </p:spPr>
        <p:txBody>
          <a:bodyPr/>
          <a:lstStyle/>
          <a:p>
            <a:r>
              <a:rPr lang="en-US" dirty="0" smtClean="0"/>
              <a:t>Rulemaking Development</a:t>
            </a:r>
            <a:br>
              <a:rPr lang="en-US" dirty="0" smtClean="0"/>
            </a:br>
            <a:r>
              <a:rPr lang="en-US" sz="4000" dirty="0" smtClean="0"/>
              <a:t>2006-2011</a:t>
            </a:r>
            <a:endParaRPr lang="en-US" sz="4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3886200" cy="4124206"/>
          </a:xfrm>
          <a:prstGeom prst="rect">
            <a:avLst/>
          </a:prstGeom>
          <a:noFill/>
        </p:spPr>
        <p:txBody>
          <a:bodyPr wrap="square" rtlCol="0">
            <a:spAutoFit/>
          </a:bodyPr>
          <a:lstStyle/>
          <a:p>
            <a:r>
              <a:rPr lang="en-US" sz="2400" b="1" dirty="0" smtClean="0">
                <a:solidFill>
                  <a:srgbClr val="0070C0"/>
                </a:solidFill>
                <a:latin typeface="Arial" pitchFamily="34" charset="0"/>
                <a:cs typeface="Arial" pitchFamily="34" charset="0"/>
              </a:rPr>
              <a:t>CTUIR</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Ryan Sudbury/Rick George</a:t>
            </a:r>
            <a:endParaRPr lang="en-US" sz="2400" b="1" dirty="0" smtClean="0">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EPA</a:t>
            </a:r>
            <a:endParaRPr lang="en-US" sz="2400" dirty="0" smtClean="0">
              <a:solidFill>
                <a:srgbClr val="0070C0"/>
              </a:solidFill>
              <a:latin typeface="Arial" pitchFamily="34" charset="0"/>
              <a:cs typeface="Arial" pitchFamily="34" charset="0"/>
            </a:endParaRPr>
          </a:p>
          <a:p>
            <a:r>
              <a:rPr lang="en-US" sz="2000" dirty="0" err="1" smtClean="0">
                <a:latin typeface="Arial" pitchFamily="34" charset="0"/>
                <a:cs typeface="Arial" pitchFamily="34" charset="0"/>
              </a:rPr>
              <a:t>Jannine</a:t>
            </a:r>
            <a:r>
              <a:rPr lang="en-US" sz="2000" dirty="0" smtClean="0">
                <a:latin typeface="Arial" pitchFamily="34" charset="0"/>
                <a:cs typeface="Arial" pitchFamily="34" charset="0"/>
              </a:rPr>
              <a:t> Jennings</a:t>
            </a:r>
          </a:p>
          <a:p>
            <a:r>
              <a:rPr lang="en-US" sz="2400" b="1" dirty="0" smtClean="0">
                <a:solidFill>
                  <a:srgbClr val="0070C0"/>
                </a:solidFill>
                <a:latin typeface="Arial" pitchFamily="34" charset="0"/>
                <a:cs typeface="Arial" pitchFamily="34" charset="0"/>
              </a:rPr>
              <a:t>ACWA</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Dave </a:t>
            </a:r>
            <a:r>
              <a:rPr lang="en-US" sz="2000" dirty="0" err="1" smtClean="0">
                <a:latin typeface="Arial" pitchFamily="34" charset="0"/>
                <a:cs typeface="Arial" pitchFamily="34" charset="0"/>
              </a:rPr>
              <a:t>Kliewer</a:t>
            </a:r>
            <a:endParaRPr lang="en-US" sz="2000" dirty="0" smtClean="0">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League of Oregon Cities</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Peter </a:t>
            </a:r>
            <a:r>
              <a:rPr lang="en-US" sz="2000" dirty="0" err="1" smtClean="0">
                <a:latin typeface="Arial" pitchFamily="34" charset="0"/>
                <a:cs typeface="Arial" pitchFamily="34" charset="0"/>
              </a:rPr>
              <a:t>Ruffier</a:t>
            </a:r>
            <a:endParaRPr lang="en-US" sz="2000" dirty="0" smtClean="0">
              <a:latin typeface="Arial" pitchFamily="34" charset="0"/>
              <a:cs typeface="Arial" pitchFamily="34" charset="0"/>
            </a:endParaRPr>
          </a:p>
          <a:p>
            <a:r>
              <a:rPr lang="en-US" sz="2400" b="1" dirty="0" smtClean="0">
                <a:solidFill>
                  <a:srgbClr val="0070C0"/>
                </a:solidFill>
                <a:latin typeface="Arial" pitchFamily="34" charset="0"/>
                <a:cs typeface="Arial" pitchFamily="34" charset="0"/>
              </a:rPr>
              <a:t>Northwest Pulp and Paper</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Kathryn Van Natta</a:t>
            </a:r>
          </a:p>
          <a:p>
            <a:endParaRPr lang="en-US" dirty="0"/>
          </a:p>
        </p:txBody>
      </p:sp>
      <p:sp>
        <p:nvSpPr>
          <p:cNvPr id="3" name="TextBox 2"/>
          <p:cNvSpPr txBox="1"/>
          <p:nvPr/>
        </p:nvSpPr>
        <p:spPr>
          <a:xfrm>
            <a:off x="4572000" y="1676400"/>
            <a:ext cx="4419600" cy="4862870"/>
          </a:xfrm>
          <a:prstGeom prst="rect">
            <a:avLst/>
          </a:prstGeom>
          <a:noFill/>
        </p:spPr>
        <p:txBody>
          <a:bodyPr wrap="square" rtlCol="0">
            <a:spAutoFit/>
          </a:bodyPr>
          <a:lstStyle/>
          <a:p>
            <a:r>
              <a:rPr lang="en-US" sz="2400" b="1" dirty="0" smtClean="0">
                <a:solidFill>
                  <a:srgbClr val="0070C0"/>
                </a:solidFill>
                <a:latin typeface="Arial" pitchFamily="34" charset="0"/>
                <a:cs typeface="Arial" pitchFamily="34" charset="0"/>
              </a:rPr>
              <a:t>Industrial Dischargers</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Michael Campbell</a:t>
            </a:r>
          </a:p>
          <a:p>
            <a:r>
              <a:rPr lang="en-US" sz="2400" b="1" dirty="0" smtClean="0">
                <a:solidFill>
                  <a:srgbClr val="0070C0"/>
                </a:solidFill>
                <a:latin typeface="Arial" pitchFamily="34" charset="0"/>
                <a:cs typeface="Arial" pitchFamily="34" charset="0"/>
              </a:rPr>
              <a:t>Associated Oregon Industries</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Rich Garber or alternate Myron Burr</a:t>
            </a:r>
          </a:p>
          <a:p>
            <a:r>
              <a:rPr lang="en-US" sz="2400" b="1" dirty="0" smtClean="0">
                <a:solidFill>
                  <a:srgbClr val="0070C0"/>
                </a:solidFill>
                <a:latin typeface="Arial" pitchFamily="34" charset="0"/>
                <a:cs typeface="Arial" pitchFamily="34" charset="0"/>
              </a:rPr>
              <a:t>Northwest Environmental Advocates</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Nina Bell</a:t>
            </a:r>
          </a:p>
          <a:p>
            <a:r>
              <a:rPr lang="en-US" sz="2400" b="1" dirty="0" smtClean="0">
                <a:solidFill>
                  <a:srgbClr val="0070C0"/>
                </a:solidFill>
                <a:latin typeface="Arial" pitchFamily="34" charset="0"/>
                <a:cs typeface="Arial" pitchFamily="34" charset="0"/>
              </a:rPr>
              <a:t>Northwest Environmental Defense Center</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Andrew Hawley</a:t>
            </a:r>
          </a:p>
          <a:p>
            <a:r>
              <a:rPr lang="en-US" sz="2400" b="1" dirty="0" smtClean="0">
                <a:solidFill>
                  <a:srgbClr val="0070C0"/>
                </a:solidFill>
                <a:latin typeface="Arial" pitchFamily="34" charset="0"/>
                <a:cs typeface="Arial" pitchFamily="34" charset="0"/>
              </a:rPr>
              <a:t>Columbia </a:t>
            </a:r>
            <a:r>
              <a:rPr lang="en-US" sz="2400" b="1" dirty="0" err="1" smtClean="0">
                <a:solidFill>
                  <a:srgbClr val="0070C0"/>
                </a:solidFill>
                <a:latin typeface="Arial" pitchFamily="34" charset="0"/>
                <a:cs typeface="Arial" pitchFamily="34" charset="0"/>
              </a:rPr>
              <a:t>Riverkeeper</a:t>
            </a:r>
            <a:endParaRPr lang="en-US" sz="2400" dirty="0" smtClean="0">
              <a:solidFill>
                <a:srgbClr val="0070C0"/>
              </a:solidFill>
              <a:latin typeface="Arial" pitchFamily="34" charset="0"/>
              <a:cs typeface="Arial" pitchFamily="34" charset="0"/>
            </a:endParaRPr>
          </a:p>
          <a:p>
            <a:r>
              <a:rPr lang="en-US" sz="2000" dirty="0" smtClean="0">
                <a:latin typeface="Arial" pitchFamily="34" charset="0"/>
                <a:cs typeface="Arial" pitchFamily="34" charset="0"/>
              </a:rPr>
              <a:t>Lauren Goldberg</a:t>
            </a:r>
          </a:p>
          <a:p>
            <a:endParaRPr lang="en-US" dirty="0"/>
          </a:p>
        </p:txBody>
      </p:sp>
      <p:sp>
        <p:nvSpPr>
          <p:cNvPr id="4" name="TextBox 3"/>
          <p:cNvSpPr txBox="1"/>
          <p:nvPr/>
        </p:nvSpPr>
        <p:spPr>
          <a:xfrm>
            <a:off x="2590800" y="838200"/>
            <a:ext cx="4038600" cy="461665"/>
          </a:xfrm>
          <a:prstGeom prst="rect">
            <a:avLst/>
          </a:prstGeom>
          <a:noFill/>
        </p:spPr>
        <p:txBody>
          <a:bodyPr wrap="square" rtlCol="0">
            <a:spAutoFit/>
          </a:bodyPr>
          <a:lstStyle/>
          <a:p>
            <a:r>
              <a:rPr lang="en-US" sz="2400" b="1" dirty="0" smtClean="0">
                <a:latin typeface="Arial" pitchFamily="34" charset="0"/>
                <a:cs typeface="Arial" pitchFamily="34" charset="0"/>
              </a:rPr>
              <a:t>Rulemaking Workgroup</a:t>
            </a:r>
            <a:endParaRPr lang="en-US" sz="24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363C456-CFC3-4674-83B9-34DB1ABF1FA1}"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3886200" cy="6494085"/>
          </a:xfrm>
          <a:prstGeom prst="rect">
            <a:avLst/>
          </a:prstGeom>
          <a:noFill/>
        </p:spPr>
        <p:txBody>
          <a:bodyPr wrap="square" rtlCol="0">
            <a:spAutoFit/>
          </a:bodyPr>
          <a:lstStyle/>
          <a:p>
            <a:pPr>
              <a:buFont typeface="Wingdings" pitchFamily="2" charset="2"/>
              <a:buChar char="Ø"/>
            </a:pPr>
            <a:r>
              <a:rPr lang="en-US" sz="2000" b="1" dirty="0" smtClean="0">
                <a:solidFill>
                  <a:srgbClr val="0070C0"/>
                </a:solidFill>
                <a:latin typeface="Arial" pitchFamily="34" charset="0"/>
                <a:cs typeface="Arial" pitchFamily="34" charset="0"/>
              </a:rPr>
              <a:t> CTUIR</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Ryan Sudbury/Rick George</a:t>
            </a:r>
            <a:endParaRPr lang="en-US" b="1" dirty="0" smtClean="0">
              <a:latin typeface="Arial" pitchFamily="34" charset="0"/>
              <a:cs typeface="Arial" pitchFamily="34" charset="0"/>
            </a:endParaRPr>
          </a:p>
          <a:p>
            <a:pPr>
              <a:buFont typeface="Wingdings" pitchFamily="2" charset="2"/>
              <a:buChar char="Ø"/>
            </a:pPr>
            <a:r>
              <a:rPr lang="en-US" sz="2000" b="1" dirty="0" smtClean="0">
                <a:solidFill>
                  <a:srgbClr val="0070C0"/>
                </a:solidFill>
                <a:latin typeface="Arial" pitchFamily="34" charset="0"/>
                <a:cs typeface="Arial" pitchFamily="34" charset="0"/>
              </a:rPr>
              <a:t> EPA</a:t>
            </a:r>
            <a:endParaRPr lang="en-US" sz="2000" dirty="0" smtClean="0">
              <a:solidFill>
                <a:srgbClr val="0070C0"/>
              </a:solidFill>
              <a:latin typeface="Arial" pitchFamily="34" charset="0"/>
              <a:cs typeface="Arial" pitchFamily="34" charset="0"/>
            </a:endParaRPr>
          </a:p>
          <a:p>
            <a:r>
              <a:rPr lang="en-US" dirty="0" err="1" smtClean="0">
                <a:latin typeface="Arial" pitchFamily="34" charset="0"/>
                <a:cs typeface="Arial" pitchFamily="34" charset="0"/>
              </a:rPr>
              <a:t>Jannine</a:t>
            </a:r>
            <a:r>
              <a:rPr lang="en-US" dirty="0" smtClean="0">
                <a:latin typeface="Arial" pitchFamily="34" charset="0"/>
                <a:cs typeface="Arial" pitchFamily="34" charset="0"/>
              </a:rPr>
              <a:t> Jennings</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ACWA</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Dave </a:t>
            </a:r>
            <a:r>
              <a:rPr lang="en-US" dirty="0" err="1" smtClean="0">
                <a:latin typeface="Arial" pitchFamily="34" charset="0"/>
                <a:cs typeface="Arial" pitchFamily="34" charset="0"/>
              </a:rPr>
              <a:t>Kliewer</a:t>
            </a:r>
            <a:endParaRPr lang="en-US" dirty="0" smtClean="0">
              <a:latin typeface="Arial" pitchFamily="34" charset="0"/>
              <a:cs typeface="Arial" pitchFamily="34" charset="0"/>
            </a:endParaRP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League of Oregon Cities</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Peter </a:t>
            </a:r>
            <a:r>
              <a:rPr lang="en-US" dirty="0" err="1" smtClean="0">
                <a:latin typeface="Arial" pitchFamily="34" charset="0"/>
                <a:cs typeface="Arial" pitchFamily="34" charset="0"/>
              </a:rPr>
              <a:t>Ruffier</a:t>
            </a:r>
            <a:endParaRPr lang="en-US" dirty="0" smtClean="0">
              <a:latin typeface="Arial" pitchFamily="34" charset="0"/>
              <a:cs typeface="Arial" pitchFamily="34" charset="0"/>
            </a:endParaRP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Northwest Pulp and Paper</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Kathryn Van Natta</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Industrial Dischargers</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Michael Campbell</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Associated Oregon Industries</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Rich Garber or alternate Myron Burr</a:t>
            </a:r>
          </a:p>
          <a:p>
            <a:pPr>
              <a:buFont typeface="Wingdings" pitchFamily="2" charset="2"/>
              <a:buChar char="Ø"/>
            </a:pPr>
            <a:r>
              <a:rPr lang="en-US" sz="2000" b="1" dirty="0" smtClean="0">
                <a:solidFill>
                  <a:srgbClr val="0070C0"/>
                </a:solidFill>
                <a:latin typeface="Arial" pitchFamily="34" charset="0"/>
                <a:cs typeface="Arial" pitchFamily="34" charset="0"/>
              </a:rPr>
              <a:t> Northwest Environmental Advocates</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Nina Bell</a:t>
            </a:r>
          </a:p>
          <a:p>
            <a:endParaRPr lang="en-US"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dirty="0"/>
          </a:p>
        </p:txBody>
      </p:sp>
      <p:sp>
        <p:nvSpPr>
          <p:cNvPr id="3" name="TextBox 2"/>
          <p:cNvSpPr txBox="1"/>
          <p:nvPr/>
        </p:nvSpPr>
        <p:spPr>
          <a:xfrm>
            <a:off x="4495800" y="1371600"/>
            <a:ext cx="4648200" cy="5355312"/>
          </a:xfrm>
          <a:prstGeom prst="rect">
            <a:avLst/>
          </a:prstGeom>
          <a:noFill/>
        </p:spPr>
        <p:txBody>
          <a:bodyPr wrap="square" rtlCol="0">
            <a:spAutoFit/>
          </a:bodyPr>
          <a:lstStyle/>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Columbia </a:t>
            </a:r>
            <a:r>
              <a:rPr lang="en-US" sz="2000" b="1" dirty="0" err="1" smtClean="0">
                <a:solidFill>
                  <a:srgbClr val="0070C0"/>
                </a:solidFill>
                <a:latin typeface="Arial" pitchFamily="34" charset="0"/>
                <a:cs typeface="Arial" pitchFamily="34" charset="0"/>
              </a:rPr>
              <a:t>Riverkeeper</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Lauren Goldberg</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NW Environmental Defense Center</a:t>
            </a:r>
            <a:endParaRPr lang="en-US" sz="2000" dirty="0" smtClean="0">
              <a:solidFill>
                <a:srgbClr val="0070C0"/>
              </a:solidFill>
              <a:latin typeface="Arial" pitchFamily="34" charset="0"/>
              <a:cs typeface="Arial" pitchFamily="34" charset="0"/>
            </a:endParaRPr>
          </a:p>
          <a:p>
            <a:r>
              <a:rPr lang="en-US" dirty="0" smtClean="0">
                <a:latin typeface="Arial" pitchFamily="34" charset="0"/>
                <a:cs typeface="Arial" pitchFamily="34" charset="0"/>
              </a:rPr>
              <a:t>Andrew Hawley</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Department of Forestry</a:t>
            </a:r>
          </a:p>
          <a:p>
            <a:r>
              <a:rPr lang="en-US" dirty="0" smtClean="0">
                <a:latin typeface="Arial" pitchFamily="34" charset="0"/>
                <a:cs typeface="Arial" pitchFamily="34" charset="0"/>
              </a:rPr>
              <a:t>Peter Daugherty</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Department of Agriculture</a:t>
            </a:r>
          </a:p>
          <a:p>
            <a:r>
              <a:rPr lang="en-US" dirty="0" smtClean="0">
                <a:latin typeface="Arial" pitchFamily="34" charset="0"/>
                <a:cs typeface="Arial" pitchFamily="34" charset="0"/>
              </a:rPr>
              <a:t>Dave Wilkinson/Ellen Hammond</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Oregonians for Food and Shelter</a:t>
            </a:r>
          </a:p>
          <a:p>
            <a:r>
              <a:rPr lang="en-US" dirty="0" smtClean="0">
                <a:latin typeface="Arial" pitchFamily="34" charset="0"/>
                <a:cs typeface="Arial" pitchFamily="34" charset="0"/>
              </a:rPr>
              <a:t>Terry Witt</a:t>
            </a: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OR Farm Bureau</a:t>
            </a:r>
          </a:p>
          <a:p>
            <a:r>
              <a:rPr lang="en-US" dirty="0" smtClean="0">
                <a:latin typeface="Arial" pitchFamily="34" charset="0"/>
                <a:cs typeface="Arial" pitchFamily="34" charset="0"/>
              </a:rPr>
              <a:t>Jennifer </a:t>
            </a:r>
            <a:r>
              <a:rPr lang="en-US" dirty="0" err="1" smtClean="0">
                <a:latin typeface="Arial" pitchFamily="34" charset="0"/>
                <a:cs typeface="Arial" pitchFamily="34" charset="0"/>
              </a:rPr>
              <a:t>Shmikler</a:t>
            </a:r>
            <a:endParaRPr lang="en-US" dirty="0" smtClean="0">
              <a:latin typeface="Arial" pitchFamily="34" charset="0"/>
              <a:cs typeface="Arial" pitchFamily="34" charset="0"/>
            </a:endParaRP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OR Forest Industries Council</a:t>
            </a:r>
          </a:p>
          <a:p>
            <a:r>
              <a:rPr lang="en-US" dirty="0" smtClean="0">
                <a:latin typeface="Arial" pitchFamily="34" charset="0"/>
                <a:cs typeface="Arial" pitchFamily="34" charset="0"/>
              </a:rPr>
              <a:t>Chris </a:t>
            </a:r>
            <a:r>
              <a:rPr lang="en-US" dirty="0" err="1" smtClean="0">
                <a:latin typeface="Arial" pitchFamily="34" charset="0"/>
                <a:cs typeface="Arial" pitchFamily="34" charset="0"/>
              </a:rPr>
              <a:t>Jarmer</a:t>
            </a:r>
            <a:endParaRPr lang="en-US" dirty="0" smtClean="0">
              <a:latin typeface="Arial" pitchFamily="34" charset="0"/>
              <a:cs typeface="Arial" pitchFamily="34" charset="0"/>
            </a:endParaRP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Assn. of OR Counties</a:t>
            </a:r>
          </a:p>
          <a:p>
            <a:r>
              <a:rPr lang="en-US" dirty="0" smtClean="0">
                <a:latin typeface="Arial" pitchFamily="34" charset="0"/>
                <a:cs typeface="Arial" pitchFamily="34" charset="0"/>
              </a:rPr>
              <a:t>Emily </a:t>
            </a:r>
            <a:r>
              <a:rPr lang="en-US" dirty="0" err="1" smtClean="0">
                <a:latin typeface="Arial" pitchFamily="34" charset="0"/>
                <a:cs typeface="Arial" pitchFamily="34" charset="0"/>
              </a:rPr>
              <a:t>Ackland</a:t>
            </a:r>
            <a:endParaRPr lang="en-US" dirty="0" smtClean="0">
              <a:latin typeface="Arial" pitchFamily="34" charset="0"/>
              <a:cs typeface="Arial" pitchFamily="34" charset="0"/>
            </a:endParaRPr>
          </a:p>
          <a:p>
            <a:pPr>
              <a:buFont typeface="Wingdings" pitchFamily="2" charset="2"/>
              <a:buChar char="Ø"/>
            </a:pPr>
            <a:r>
              <a:rPr lang="en-US"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OR Small Woodlands Assn.</a:t>
            </a:r>
          </a:p>
          <a:p>
            <a:r>
              <a:rPr lang="en-US" dirty="0" smtClean="0">
                <a:latin typeface="Arial" pitchFamily="34" charset="0"/>
                <a:cs typeface="Arial" pitchFamily="34" charset="0"/>
              </a:rPr>
              <a:t>David Ford</a:t>
            </a:r>
            <a:endParaRPr lang="en-US" sz="2000" dirty="0" smtClean="0">
              <a:latin typeface="Arial" pitchFamily="34" charset="0"/>
              <a:cs typeface="Arial" pitchFamily="34" charset="0"/>
            </a:endParaRPr>
          </a:p>
        </p:txBody>
      </p:sp>
      <p:sp>
        <p:nvSpPr>
          <p:cNvPr id="5" name="TextBox 4"/>
          <p:cNvSpPr txBox="1"/>
          <p:nvPr/>
        </p:nvSpPr>
        <p:spPr>
          <a:xfrm>
            <a:off x="2514600" y="838200"/>
            <a:ext cx="4038600" cy="461665"/>
          </a:xfrm>
          <a:prstGeom prst="rect">
            <a:avLst/>
          </a:prstGeom>
          <a:noFill/>
        </p:spPr>
        <p:txBody>
          <a:bodyPr wrap="square" rtlCol="0">
            <a:spAutoFit/>
          </a:bodyPr>
          <a:lstStyle/>
          <a:p>
            <a:r>
              <a:rPr lang="en-US" sz="2400" b="1" dirty="0" smtClean="0">
                <a:latin typeface="Arial" pitchFamily="34" charset="0"/>
                <a:cs typeface="Arial" pitchFamily="34" charset="0"/>
              </a:rPr>
              <a:t>Non-NPDES Workgroup</a:t>
            </a:r>
            <a:endParaRPr lang="en-US" sz="24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363C456-CFC3-4674-83B9-34DB1ABF1FA1}" type="slidenum">
              <a:rPr lang="en-US" smtClean="0"/>
              <a:pPr/>
              <a:t>14</a:t>
            </a:fld>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838200"/>
          </a:xfrm>
        </p:spPr>
        <p:txBody>
          <a:bodyPr/>
          <a:lstStyle/>
          <a:p>
            <a:r>
              <a:rPr lang="en-US" b="1" dirty="0" smtClean="0">
                <a:latin typeface="+mn-lt"/>
              </a:rPr>
              <a:t>Rulemaking Process</a:t>
            </a:r>
            <a:br>
              <a:rPr lang="en-US" b="1" dirty="0" smtClean="0">
                <a:latin typeface="+mn-lt"/>
              </a:rPr>
            </a:br>
            <a:r>
              <a:rPr lang="en-US" sz="1200" b="1" dirty="0" smtClean="0">
                <a:latin typeface="+mn-lt"/>
              </a:rPr>
              <a:t/>
            </a:r>
            <a:br>
              <a:rPr lang="en-US" sz="1200" b="1" dirty="0" smtClean="0">
                <a:latin typeface="+mn-lt"/>
              </a:rPr>
            </a:br>
            <a:endParaRPr lang="en-US" sz="3200" b="1" dirty="0">
              <a:latin typeface="+mn-lt"/>
            </a:endParaRPr>
          </a:p>
        </p:txBody>
      </p:sp>
      <p:sp>
        <p:nvSpPr>
          <p:cNvPr id="4" name="Slide Number Placeholder 3"/>
          <p:cNvSpPr>
            <a:spLocks noGrp="1"/>
          </p:cNvSpPr>
          <p:nvPr>
            <p:ph type="sldNum" sz="quarter" idx="12"/>
          </p:nvPr>
        </p:nvSpPr>
        <p:spPr/>
        <p:txBody>
          <a:bodyPr/>
          <a:lstStyle/>
          <a:p>
            <a:pPr>
              <a:defRPr/>
            </a:pPr>
            <a:fld id="{B4188BDD-E1AF-455E-B5FF-9EB746AB7884}" type="slidenum">
              <a:rPr lang="en-US" smtClean="0"/>
              <a:pPr>
                <a:defRPr/>
              </a:pPr>
              <a:t>15</a:t>
            </a:fld>
            <a:endParaRPr lang="en-US"/>
          </a:p>
        </p:txBody>
      </p:sp>
      <p:graphicFrame>
        <p:nvGraphicFramePr>
          <p:cNvPr id="5" name="Diagram 4"/>
          <p:cNvGraphicFramePr/>
          <p:nvPr/>
        </p:nvGraphicFramePr>
        <p:xfrm>
          <a:off x="457200" y="20574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EF1514-A3C8-4D20-A8B7-7E768D74D11F}" type="slidenum">
              <a:rPr lang="en-US" smtClean="0"/>
              <a:pPr/>
              <a:t>16</a:t>
            </a:fld>
            <a:endParaRPr lang="en-US"/>
          </a:p>
        </p:txBody>
      </p:sp>
      <p:sp>
        <p:nvSpPr>
          <p:cNvPr id="13" name="Title 12"/>
          <p:cNvSpPr>
            <a:spLocks noGrp="1"/>
          </p:cNvSpPr>
          <p:nvPr>
            <p:ph type="ctrTitle"/>
          </p:nvPr>
        </p:nvSpPr>
        <p:spPr>
          <a:xfrm>
            <a:off x="685800" y="2130428"/>
            <a:ext cx="7772400" cy="2212972"/>
          </a:xfrm>
        </p:spPr>
        <p:txBody>
          <a:bodyPr/>
          <a:lstStyle/>
          <a:p>
            <a:r>
              <a:rPr lang="en-US" b="1" dirty="0" smtClean="0">
                <a:solidFill>
                  <a:schemeClr val="bg1"/>
                </a:solidFill>
              </a:rPr>
              <a:t>Summary of Draft </a:t>
            </a:r>
            <a:br>
              <a:rPr lang="en-US" b="1" dirty="0" smtClean="0">
                <a:solidFill>
                  <a:schemeClr val="bg1"/>
                </a:solidFill>
              </a:rPr>
            </a:br>
            <a:r>
              <a:rPr lang="en-US" b="1" dirty="0" smtClean="0">
                <a:solidFill>
                  <a:schemeClr val="bg1"/>
                </a:solidFill>
              </a:rPr>
              <a:t>Human Health Criteria </a:t>
            </a:r>
            <a:br>
              <a:rPr lang="en-US" b="1" dirty="0" smtClean="0">
                <a:solidFill>
                  <a:schemeClr val="bg1"/>
                </a:solidFill>
              </a:rPr>
            </a:br>
            <a:r>
              <a:rPr lang="en-US" b="1" dirty="0" smtClean="0">
                <a:solidFill>
                  <a:schemeClr val="bg1"/>
                </a:solidFill>
              </a:rPr>
              <a:t>Revisions</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rgbClr val="299497"/>
                </a:solidFill>
                <a:latin typeface="Arial" pitchFamily="34" charset="0"/>
                <a:cs typeface="Arial" pitchFamily="34" charset="0"/>
              </a:rPr>
              <a:t>Criteria Revision History </a:t>
            </a:r>
            <a:endParaRPr lang="en-US" sz="3600" b="1" dirty="0">
              <a:solidFill>
                <a:srgbClr val="299497"/>
              </a:solidFill>
              <a:latin typeface="Arial" pitchFamily="34" charset="0"/>
              <a:cs typeface="Arial" pitchFamily="34" charset="0"/>
            </a:endParaRPr>
          </a:p>
        </p:txBody>
      </p:sp>
      <p:sp>
        <p:nvSpPr>
          <p:cNvPr id="3" name="Content Placeholder 2"/>
          <p:cNvSpPr>
            <a:spLocks noGrp="1"/>
          </p:cNvSpPr>
          <p:nvPr>
            <p:ph sz="half" idx="1"/>
          </p:nvPr>
        </p:nvSpPr>
        <p:spPr>
          <a:xfrm>
            <a:off x="457200" y="2209800"/>
            <a:ext cx="5181600" cy="3886200"/>
          </a:xfrm>
        </p:spPr>
        <p:txBody>
          <a:bodyPr/>
          <a:lstStyle/>
          <a:p>
            <a:pPr algn="l"/>
            <a:r>
              <a:rPr lang="en-US" b="1" dirty="0" smtClean="0"/>
              <a:t>2004:</a:t>
            </a:r>
            <a:r>
              <a:rPr lang="en-US" dirty="0" smtClean="0"/>
              <a:t> </a:t>
            </a:r>
            <a:r>
              <a:rPr lang="en-US" dirty="0" smtClean="0">
                <a:solidFill>
                  <a:schemeClr val="tx1"/>
                </a:solidFill>
              </a:rPr>
              <a:t>DEQ revised toxics criteria based on 17.5 g/day</a:t>
            </a:r>
            <a:endParaRPr lang="en-US" b="1" dirty="0" smtClean="0">
              <a:solidFill>
                <a:schemeClr val="tx1"/>
              </a:solidFill>
            </a:endParaRPr>
          </a:p>
          <a:p>
            <a:pPr algn="l"/>
            <a:endParaRPr lang="en-US" b="1" dirty="0" smtClean="0"/>
          </a:p>
          <a:p>
            <a:pPr algn="l"/>
            <a:r>
              <a:rPr lang="en-US" b="1" dirty="0" smtClean="0"/>
              <a:t>2005-2008: </a:t>
            </a:r>
            <a:r>
              <a:rPr lang="en-US" dirty="0" smtClean="0">
                <a:solidFill>
                  <a:schemeClr val="tx1"/>
                </a:solidFill>
              </a:rPr>
              <a:t>Based on concerns raised by EPA, Tribes, DEQ evaluated  appropriate fish consumption rate</a:t>
            </a:r>
            <a:endParaRPr lang="en-US" b="1" dirty="0" smtClean="0">
              <a:solidFill>
                <a:schemeClr val="tx1"/>
              </a:solidFill>
            </a:endParaRPr>
          </a:p>
        </p:txBody>
      </p:sp>
      <p:pic>
        <p:nvPicPr>
          <p:cNvPr id="7" name="Content Placeholder 10" descr="fly fisherman.JPG"/>
          <p:cNvPicPr>
            <a:picLocks noGrp="1" noChangeAspect="1"/>
          </p:cNvPicPr>
          <p:nvPr>
            <p:ph sz="half" idx="2"/>
          </p:nvPr>
        </p:nvPicPr>
        <p:blipFill>
          <a:blip r:embed="rId3" cstate="print"/>
          <a:stretch>
            <a:fillRect/>
          </a:stretch>
        </p:blipFill>
        <p:spPr>
          <a:xfrm>
            <a:off x="6019800" y="2286000"/>
            <a:ext cx="2433193" cy="37338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B4188BDD-E1AF-455E-B5FF-9EB746AB7884}"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86800" cy="4267200"/>
          </a:xfrm>
        </p:spPr>
        <p:txBody>
          <a:bodyPr>
            <a:normAutofit lnSpcReduction="10000"/>
          </a:bodyPr>
          <a:lstStyle/>
          <a:p>
            <a:pPr algn="l"/>
            <a:r>
              <a:rPr lang="en-US" sz="2800" b="1" dirty="0" smtClean="0"/>
              <a:t>June 2010</a:t>
            </a:r>
            <a:r>
              <a:rPr lang="en-US" sz="2800" dirty="0" smtClean="0"/>
              <a:t>: </a:t>
            </a:r>
            <a:r>
              <a:rPr lang="en-US" dirty="0" smtClean="0">
                <a:solidFill>
                  <a:schemeClr val="tx1"/>
                </a:solidFill>
              </a:rPr>
              <a:t>EPA disapproved 2004 criteria as not sufficiently protective</a:t>
            </a:r>
          </a:p>
          <a:p>
            <a:pPr lvl="1">
              <a:buClr>
                <a:srgbClr val="00817E"/>
              </a:buClr>
              <a:buFont typeface="Wingdings" pitchFamily="2" charset="2"/>
              <a:buChar char="Ø"/>
            </a:pPr>
            <a:r>
              <a:rPr lang="en-US" dirty="0" smtClean="0"/>
              <a:t>Effect of disapproval was to revert back to previous criteria adopted in 1980s based on 6.5 g/day and remove criteria for new pollutants added in 2004 (approx. 43)</a:t>
            </a:r>
          </a:p>
          <a:p>
            <a:pPr lvl="1">
              <a:buClr>
                <a:srgbClr val="00817E"/>
              </a:buClr>
              <a:buNone/>
            </a:pPr>
            <a:endParaRPr lang="en-US" dirty="0" smtClean="0"/>
          </a:p>
          <a:p>
            <a:pPr algn="l"/>
            <a:r>
              <a:rPr lang="en-US" sz="2800" b="1" dirty="0" smtClean="0"/>
              <a:t>Current Rulemaking:  </a:t>
            </a:r>
            <a:r>
              <a:rPr lang="en-US" dirty="0" smtClean="0">
                <a:solidFill>
                  <a:schemeClr val="tx1"/>
                </a:solidFill>
              </a:rPr>
              <a:t>Proposing 114 “new” and revised criteria based on 175 g/day</a:t>
            </a:r>
          </a:p>
          <a:p>
            <a:pPr lvl="1">
              <a:buClr>
                <a:srgbClr val="299497"/>
              </a:buClr>
              <a:buFont typeface="Wingdings" pitchFamily="2" charset="2"/>
              <a:buChar char="Ø"/>
            </a:pPr>
            <a:r>
              <a:rPr lang="en-US" dirty="0" smtClean="0"/>
              <a:t>Key revision to address EPA’s disapproval</a:t>
            </a:r>
          </a:p>
          <a:p>
            <a:pPr lvl="1">
              <a:buClr>
                <a:srgbClr val="299497"/>
              </a:buClr>
              <a:buFont typeface="Wingdings" pitchFamily="2" charset="2"/>
              <a:buChar char="Ø"/>
            </a:pPr>
            <a:r>
              <a:rPr lang="en-US" dirty="0" smtClean="0"/>
              <a:t>Consequence:  EPA will promulgate toxics criteria for OR if rulemaking does not proceed</a:t>
            </a:r>
          </a:p>
          <a:p>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18</a:t>
            </a:fld>
            <a:endParaRPr lang="en-US" dirty="0"/>
          </a:p>
        </p:txBody>
      </p:sp>
      <p:sp>
        <p:nvSpPr>
          <p:cNvPr id="2" name="Title 1"/>
          <p:cNvSpPr>
            <a:spLocks noGrp="1"/>
          </p:cNvSpPr>
          <p:nvPr>
            <p:ph type="title"/>
          </p:nvPr>
        </p:nvSpPr>
        <p:spPr/>
        <p:txBody>
          <a:bodyPr/>
          <a:lstStyle/>
          <a:p>
            <a:r>
              <a:rPr lang="en-US" sz="3600" b="1" dirty="0" smtClean="0">
                <a:solidFill>
                  <a:srgbClr val="299497"/>
                </a:solidFill>
                <a:latin typeface="Arial" pitchFamily="34" charset="0"/>
                <a:cs typeface="Arial" pitchFamily="34" charset="0"/>
              </a:rPr>
              <a:t>History (cont.)</a:t>
            </a:r>
            <a:endParaRPr lang="en-US" sz="3600" b="1" dirty="0">
              <a:solidFill>
                <a:srgbClr val="299497"/>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EF1514-A3C8-4D20-A8B7-7E768D74D11F}" type="slidenum">
              <a:rPr lang="en-US" smtClean="0"/>
              <a:pPr/>
              <a:t>19</a:t>
            </a:fld>
            <a:endParaRPr lang="en-US"/>
          </a:p>
        </p:txBody>
      </p:sp>
      <p:sp>
        <p:nvSpPr>
          <p:cNvPr id="7" name="Title 6"/>
          <p:cNvSpPr>
            <a:spLocks noGrp="1"/>
          </p:cNvSpPr>
          <p:nvPr>
            <p:ph type="ctrTitle"/>
          </p:nvPr>
        </p:nvSpPr>
        <p:spPr>
          <a:xfrm>
            <a:off x="609600" y="2286000"/>
            <a:ext cx="7772400" cy="1470025"/>
          </a:xfrm>
        </p:spPr>
        <p:txBody>
          <a:bodyPr/>
          <a:lstStyle/>
          <a:p>
            <a:r>
              <a:rPr lang="en-US" b="1" dirty="0" smtClean="0">
                <a:solidFill>
                  <a:schemeClr val="bg1"/>
                </a:solidFill>
              </a:rPr>
              <a:t>Proposed Point Source Implementation Tools</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a:buClr>
                <a:schemeClr val="accent1">
                  <a:lumMod val="50000"/>
                </a:schemeClr>
              </a:buClr>
              <a:buFont typeface="Wingdings" pitchFamily="2" charset="2"/>
              <a:buChar char="Ø"/>
            </a:pPr>
            <a:r>
              <a:rPr lang="en-US" dirty="0" smtClean="0">
                <a:solidFill>
                  <a:schemeClr val="tx1"/>
                </a:solidFill>
              </a:rPr>
              <a:t>Revises human health criteria for 114 toxic pollutants based on a fish consumption rate that is higher than the rate currently used</a:t>
            </a:r>
          </a:p>
          <a:p>
            <a:pPr algn="l">
              <a:buNone/>
            </a:pPr>
            <a:endParaRPr lang="en-US" dirty="0" smtClean="0">
              <a:solidFill>
                <a:schemeClr val="tx1"/>
              </a:solidFill>
            </a:endParaRPr>
          </a:p>
          <a:p>
            <a:pPr algn="l">
              <a:buClr>
                <a:schemeClr val="accent1">
                  <a:lumMod val="50000"/>
                </a:schemeClr>
              </a:buClr>
              <a:buFont typeface="Wingdings" pitchFamily="2" charset="2"/>
              <a:buChar char="Ø"/>
            </a:pPr>
            <a:r>
              <a:rPr lang="en-US" dirty="0" smtClean="0">
                <a:solidFill>
                  <a:schemeClr val="tx1"/>
                </a:solidFill>
              </a:rPr>
              <a:t>Proposes several point source implementation tools </a:t>
            </a:r>
          </a:p>
          <a:p>
            <a:pPr algn="l">
              <a:buNone/>
            </a:pPr>
            <a:r>
              <a:rPr lang="en-US" dirty="0" smtClean="0">
                <a:solidFill>
                  <a:schemeClr val="tx1"/>
                </a:solidFill>
              </a:rPr>
              <a:t> </a:t>
            </a:r>
          </a:p>
          <a:p>
            <a:pPr algn="l">
              <a:buClr>
                <a:schemeClr val="accent1">
                  <a:lumMod val="50000"/>
                </a:schemeClr>
              </a:buClr>
              <a:buFont typeface="Wingdings" pitchFamily="2" charset="2"/>
              <a:buChar char="Ø"/>
            </a:pPr>
            <a:r>
              <a:rPr lang="en-US" dirty="0" smtClean="0">
                <a:solidFill>
                  <a:schemeClr val="tx1"/>
                </a:solidFill>
              </a:rPr>
              <a:t>Revises DEQ rules to clarify that ODA and ODF resource management objectives to protect water quality must meet water quality standards (i.e. make consistent with state statutes)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2</a:t>
            </a:fld>
            <a:endParaRPr lang="en-US"/>
          </a:p>
        </p:txBody>
      </p:sp>
      <p:sp>
        <p:nvSpPr>
          <p:cNvPr id="4" name="Title 3"/>
          <p:cNvSpPr>
            <a:spLocks noGrp="1"/>
          </p:cNvSpPr>
          <p:nvPr>
            <p:ph type="title"/>
          </p:nvPr>
        </p:nvSpPr>
        <p:spPr/>
        <p:txBody>
          <a:bodyPr/>
          <a:lstStyle/>
          <a:p>
            <a:r>
              <a:rPr lang="en-US" dirty="0" smtClean="0">
                <a:solidFill>
                  <a:srgbClr val="008272"/>
                </a:solidFill>
              </a:rPr>
              <a:t>What Will this Rulemaking Do?</a:t>
            </a:r>
            <a:endParaRPr lang="en-US" dirty="0">
              <a:solidFill>
                <a:srgbClr val="00827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924800" cy="5029200"/>
          </a:xfrm>
        </p:spPr>
        <p:txBody>
          <a:bodyPr>
            <a:normAutofit fontScale="92500"/>
          </a:bodyPr>
          <a:lstStyle/>
          <a:p>
            <a:pPr>
              <a:buNone/>
            </a:pPr>
            <a:r>
              <a:rPr lang="en-US" sz="4400" b="1" dirty="0" smtClean="0">
                <a:solidFill>
                  <a:srgbClr val="008272"/>
                </a:solidFill>
              </a:rPr>
              <a:t>Who Does this Rulemaking Affect?</a:t>
            </a:r>
          </a:p>
          <a:p>
            <a:pPr>
              <a:buNone/>
            </a:pPr>
            <a:endParaRPr lang="en-US" sz="3200" b="1" dirty="0" smtClean="0"/>
          </a:p>
          <a:p>
            <a:pPr algn="l">
              <a:buClr>
                <a:srgbClr val="00817E"/>
              </a:buClr>
              <a:buFont typeface="Wingdings" pitchFamily="2" charset="2"/>
              <a:buChar char="§"/>
            </a:pPr>
            <a:r>
              <a:rPr lang="en-US" sz="2800" dirty="0" smtClean="0">
                <a:latin typeface="Arial" pitchFamily="34" charset="0"/>
              </a:rPr>
              <a:t>Mainly NPDES point sources</a:t>
            </a:r>
          </a:p>
          <a:p>
            <a:pPr lvl="1">
              <a:buClr>
                <a:srgbClr val="00817E"/>
              </a:buClr>
              <a:buFont typeface="Wingdings" pitchFamily="2" charset="2"/>
              <a:buChar char="Ø"/>
            </a:pPr>
            <a:r>
              <a:rPr lang="en-US" sz="3000" dirty="0" smtClean="0">
                <a:latin typeface="Arial" pitchFamily="34" charset="0"/>
              </a:rPr>
              <a:t> </a:t>
            </a:r>
            <a:r>
              <a:rPr lang="en-US" dirty="0" smtClean="0">
                <a:solidFill>
                  <a:schemeClr val="tx1"/>
                </a:solidFill>
                <a:latin typeface="Arial" pitchFamily="34" charset="0"/>
              </a:rPr>
              <a:t>wastewater treatment plants and industrial facilities</a:t>
            </a:r>
          </a:p>
          <a:p>
            <a:pPr lvl="1">
              <a:buClr>
                <a:srgbClr val="00817E"/>
              </a:buClr>
              <a:buNone/>
            </a:pPr>
            <a:endParaRPr lang="en-US" dirty="0" smtClean="0">
              <a:solidFill>
                <a:schemeClr val="tx1"/>
              </a:solidFill>
              <a:latin typeface="Arial" pitchFamily="34" charset="0"/>
            </a:endParaRPr>
          </a:p>
          <a:p>
            <a:pPr algn="l">
              <a:buClr>
                <a:srgbClr val="00817E"/>
              </a:buClr>
              <a:buSzPct val="70000"/>
              <a:buFont typeface="Wingdings" pitchFamily="2" charset="2"/>
              <a:buChar char="§"/>
            </a:pPr>
            <a:r>
              <a:rPr lang="en-US" sz="2800" dirty="0" err="1" smtClean="0">
                <a:latin typeface="Arial" pitchFamily="34" charset="0"/>
              </a:rPr>
              <a:t>Stormwater</a:t>
            </a:r>
            <a:r>
              <a:rPr lang="en-US" sz="2800" dirty="0" smtClean="0">
                <a:latin typeface="Arial" pitchFamily="34" charset="0"/>
              </a:rPr>
              <a:t> permits do not incorporate human health criteria limits</a:t>
            </a:r>
          </a:p>
          <a:p>
            <a:pPr algn="l">
              <a:buClr>
                <a:srgbClr val="00817E"/>
              </a:buClr>
              <a:buSzPct val="70000"/>
              <a:buFont typeface="Wingdings" pitchFamily="2" charset="2"/>
              <a:buChar char="§"/>
            </a:pPr>
            <a:r>
              <a:rPr lang="en-US" sz="2800" dirty="0" smtClean="0">
                <a:latin typeface="Arial" pitchFamily="34" charset="0"/>
              </a:rPr>
              <a:t>Criteria become effective after EPA approval</a:t>
            </a:r>
          </a:p>
          <a:p>
            <a:pPr algn="l">
              <a:buClr>
                <a:srgbClr val="00817E"/>
              </a:buClr>
              <a:buSzPct val="70000"/>
              <a:buFont typeface="Wingdings" pitchFamily="2" charset="2"/>
              <a:buChar char="§"/>
            </a:pPr>
            <a:r>
              <a:rPr lang="en-US" sz="2800" dirty="0" smtClean="0">
                <a:latin typeface="Arial" pitchFamily="34" charset="0"/>
              </a:rPr>
              <a:t>Criteria incorporated into permit at their scheduled renewal</a:t>
            </a:r>
          </a:p>
          <a:p>
            <a:pPr algn="l">
              <a:buClr>
                <a:srgbClr val="00817E"/>
              </a:buClr>
              <a:buSzPct val="70000"/>
              <a:buNone/>
            </a:pPr>
            <a:endParaRPr lang="en-US" sz="3200" dirty="0" smtClean="0">
              <a:latin typeface="Arial" pitchFamily="34" charset="0"/>
            </a:endParaRPr>
          </a:p>
        </p:txBody>
      </p:sp>
      <p:sp>
        <p:nvSpPr>
          <p:cNvPr id="4" name="Slide Number Placeholder 3"/>
          <p:cNvSpPr>
            <a:spLocks noGrp="1"/>
          </p:cNvSpPr>
          <p:nvPr>
            <p:ph type="sldNum" sz="quarter" idx="12"/>
          </p:nvPr>
        </p:nvSpPr>
        <p:spPr/>
        <p:txBody>
          <a:bodyPr/>
          <a:lstStyle/>
          <a:p>
            <a:fld id="{411B1ABC-56ED-4DF6-862C-74E92E4323E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79576"/>
          </a:xfrm>
        </p:spPr>
        <p:txBody>
          <a:bodyPr/>
          <a:lstStyle/>
          <a:p>
            <a:pPr algn="ctr"/>
            <a:r>
              <a:rPr lang="en-US" sz="3600" dirty="0" smtClean="0">
                <a:solidFill>
                  <a:schemeClr val="tx1"/>
                </a:solidFill>
                <a:latin typeface="Arial" pitchFamily="34" charset="0"/>
                <a:cs typeface="Arial" pitchFamily="34" charset="0"/>
              </a:rPr>
              <a:t>Individual NPDES Permitting Demographics</a:t>
            </a:r>
            <a:endParaRPr lang="en-US" sz="3600" dirty="0">
              <a:solidFill>
                <a:schemeClr val="tx1"/>
              </a:solidFill>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457200" y="1828800"/>
          <a:ext cx="3649267" cy="4495798"/>
        </p:xfrm>
        <a:graphic>
          <a:graphicData uri="http://schemas.openxmlformats.org/drawingml/2006/table">
            <a:tbl>
              <a:tblPr/>
              <a:tblGrid>
                <a:gridCol w="2354627"/>
                <a:gridCol w="1294640"/>
              </a:tblGrid>
              <a:tr h="744639">
                <a:tc>
                  <a:txBody>
                    <a:bodyPr/>
                    <a:lstStyle/>
                    <a:p>
                      <a:pPr marL="0" marR="0">
                        <a:lnSpc>
                          <a:spcPct val="115000"/>
                        </a:lnSpc>
                        <a:spcBef>
                          <a:spcPts val="0"/>
                        </a:spcBef>
                        <a:spcAft>
                          <a:spcPts val="0"/>
                        </a:spcAft>
                      </a:pPr>
                      <a:r>
                        <a:rPr lang="en-US" sz="1800" b="1" dirty="0">
                          <a:solidFill>
                            <a:schemeClr val="bg1"/>
                          </a:solidFill>
                          <a:latin typeface="Calibri"/>
                          <a:ea typeface="Times New Roman"/>
                          <a:cs typeface="Times New Roman"/>
                        </a:rPr>
                        <a:t>Facility </a:t>
                      </a:r>
                      <a:r>
                        <a:rPr lang="en-US" sz="1800" b="1" dirty="0" smtClean="0">
                          <a:solidFill>
                            <a:schemeClr val="bg1"/>
                          </a:solidFill>
                          <a:latin typeface="Calibri"/>
                          <a:ea typeface="Times New Roman"/>
                          <a:cs typeface="Times New Roman"/>
                        </a:rPr>
                        <a:t>Type *</a:t>
                      </a:r>
                      <a:endParaRPr lang="en-US" sz="1800" dirty="0">
                        <a:solidFill>
                          <a:schemeClr val="bg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r">
                        <a:lnSpc>
                          <a:spcPct val="115000"/>
                        </a:lnSpc>
                        <a:spcBef>
                          <a:spcPts val="0"/>
                        </a:spcBef>
                        <a:spcAft>
                          <a:spcPts val="0"/>
                        </a:spcAft>
                      </a:pPr>
                      <a:r>
                        <a:rPr lang="en-US" sz="1800" b="1" dirty="0">
                          <a:solidFill>
                            <a:schemeClr val="bg1"/>
                          </a:solidFill>
                          <a:latin typeface="Calibri"/>
                          <a:ea typeface="Times New Roman"/>
                          <a:cs typeface="Times New Roman"/>
                        </a:rPr>
                        <a:t>No.</a:t>
                      </a:r>
                      <a:endParaRPr lang="en-US" sz="1800" dirty="0">
                        <a:solidFill>
                          <a:schemeClr val="bg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r>
              <a:tr h="744639">
                <a:tc>
                  <a:txBody>
                    <a:bodyPr/>
                    <a:lstStyle/>
                    <a:p>
                      <a:pPr marL="0" marR="0">
                        <a:lnSpc>
                          <a:spcPct val="115000"/>
                        </a:lnSpc>
                        <a:spcBef>
                          <a:spcPts val="0"/>
                        </a:spcBef>
                        <a:spcAft>
                          <a:spcPts val="0"/>
                        </a:spcAft>
                      </a:pPr>
                      <a:r>
                        <a:rPr lang="en-US" sz="1800" dirty="0">
                          <a:solidFill>
                            <a:schemeClr val="tx1"/>
                          </a:solidFill>
                          <a:latin typeface="Calibri"/>
                          <a:ea typeface="Times New Roman"/>
                          <a:cs typeface="Times New Roman"/>
                        </a:rPr>
                        <a:t>Major Domestic</a:t>
                      </a:r>
                      <a:endParaRPr lang="en-US" sz="1800" dirty="0">
                        <a:solidFill>
                          <a:schemeClr val="tx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lnSpc>
                          <a:spcPct val="115000"/>
                        </a:lnSpc>
                        <a:spcBef>
                          <a:spcPts val="0"/>
                        </a:spcBef>
                        <a:spcAft>
                          <a:spcPts val="0"/>
                        </a:spcAft>
                      </a:pPr>
                      <a:r>
                        <a:rPr lang="en-US" sz="1800" dirty="0" smtClean="0">
                          <a:solidFill>
                            <a:schemeClr val="tx1"/>
                          </a:solidFill>
                          <a:latin typeface="Calibri"/>
                          <a:ea typeface="Calibri"/>
                          <a:cs typeface="Times New Roman"/>
                        </a:rPr>
                        <a:t>49</a:t>
                      </a:r>
                      <a:endParaRPr lang="en-US" sz="1800" dirty="0">
                        <a:solidFill>
                          <a:schemeClr val="tx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44639">
                <a:tc>
                  <a:txBody>
                    <a:bodyPr/>
                    <a:lstStyle/>
                    <a:p>
                      <a:pPr marL="0" marR="0">
                        <a:lnSpc>
                          <a:spcPct val="115000"/>
                        </a:lnSpc>
                        <a:spcBef>
                          <a:spcPts val="0"/>
                        </a:spcBef>
                        <a:spcAft>
                          <a:spcPts val="0"/>
                        </a:spcAft>
                      </a:pPr>
                      <a:r>
                        <a:rPr lang="en-US" sz="1800" dirty="0">
                          <a:solidFill>
                            <a:schemeClr val="tx1"/>
                          </a:solidFill>
                          <a:latin typeface="Calibri"/>
                          <a:ea typeface="Times New Roman"/>
                          <a:cs typeface="Times New Roman"/>
                        </a:rPr>
                        <a:t>Minor Domestic</a:t>
                      </a:r>
                      <a:endParaRPr lang="en-US" sz="1800" dirty="0">
                        <a:solidFill>
                          <a:schemeClr val="tx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lnSpc>
                          <a:spcPct val="115000"/>
                        </a:lnSpc>
                        <a:spcBef>
                          <a:spcPts val="0"/>
                        </a:spcBef>
                        <a:spcAft>
                          <a:spcPts val="0"/>
                        </a:spcAft>
                      </a:pPr>
                      <a:r>
                        <a:rPr lang="en-US" sz="1800" dirty="0" smtClean="0">
                          <a:solidFill>
                            <a:schemeClr val="tx1"/>
                          </a:solidFill>
                          <a:latin typeface="Calibri"/>
                          <a:ea typeface="Times New Roman"/>
                          <a:cs typeface="Times New Roman"/>
                        </a:rPr>
                        <a:t>154</a:t>
                      </a:r>
                      <a:endParaRPr lang="en-US" sz="1800" dirty="0">
                        <a:solidFill>
                          <a:schemeClr val="tx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44639">
                <a:tc>
                  <a:txBody>
                    <a:bodyPr/>
                    <a:lstStyle/>
                    <a:p>
                      <a:pPr marL="0" marR="0">
                        <a:lnSpc>
                          <a:spcPct val="115000"/>
                        </a:lnSpc>
                        <a:spcBef>
                          <a:spcPts val="0"/>
                        </a:spcBef>
                        <a:spcAft>
                          <a:spcPts val="0"/>
                        </a:spcAft>
                      </a:pPr>
                      <a:r>
                        <a:rPr lang="en-US" sz="1800" dirty="0" smtClean="0">
                          <a:solidFill>
                            <a:schemeClr val="tx1"/>
                          </a:solidFill>
                          <a:latin typeface="Calibri"/>
                          <a:ea typeface="Calibri"/>
                          <a:cs typeface="Times New Roman"/>
                        </a:rPr>
                        <a:t>Major Industrial </a:t>
                      </a:r>
                      <a:r>
                        <a:rPr lang="en-US" sz="1800" baseline="0" dirty="0" smtClean="0">
                          <a:solidFill>
                            <a:schemeClr val="tx1"/>
                          </a:solidFill>
                          <a:latin typeface="Calibri"/>
                          <a:ea typeface="Calibri"/>
                          <a:cs typeface="Times New Roman"/>
                        </a:rPr>
                        <a:t> </a:t>
                      </a:r>
                      <a:endParaRPr lang="en-US" sz="1800" dirty="0">
                        <a:solidFill>
                          <a:schemeClr val="tx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lnSpc>
                          <a:spcPct val="115000"/>
                        </a:lnSpc>
                        <a:spcBef>
                          <a:spcPts val="0"/>
                        </a:spcBef>
                        <a:spcAft>
                          <a:spcPts val="0"/>
                        </a:spcAft>
                      </a:pPr>
                      <a:r>
                        <a:rPr lang="en-US" sz="1800" dirty="0" smtClean="0">
                          <a:solidFill>
                            <a:schemeClr val="tx1"/>
                          </a:solidFill>
                          <a:latin typeface="Calibri"/>
                          <a:ea typeface="Calibri"/>
                          <a:cs typeface="Times New Roman"/>
                        </a:rPr>
                        <a:t>19</a:t>
                      </a:r>
                      <a:endParaRPr lang="en-US" sz="1800" dirty="0">
                        <a:solidFill>
                          <a:schemeClr val="tx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44639">
                <a:tc>
                  <a:txBody>
                    <a:bodyPr/>
                    <a:lstStyle/>
                    <a:p>
                      <a:pPr marL="0" marR="0">
                        <a:lnSpc>
                          <a:spcPct val="115000"/>
                        </a:lnSpc>
                        <a:spcBef>
                          <a:spcPts val="0"/>
                        </a:spcBef>
                        <a:spcAft>
                          <a:spcPts val="0"/>
                        </a:spcAft>
                      </a:pPr>
                      <a:r>
                        <a:rPr lang="en-US" sz="1800" dirty="0" smtClean="0">
                          <a:solidFill>
                            <a:schemeClr val="tx1"/>
                          </a:solidFill>
                          <a:latin typeface="Calibri"/>
                          <a:ea typeface="Times New Roman"/>
                          <a:cs typeface="Times New Roman"/>
                        </a:rPr>
                        <a:t>Minor Industrial</a:t>
                      </a:r>
                      <a:endParaRPr lang="en-US" sz="1800" dirty="0">
                        <a:solidFill>
                          <a:schemeClr val="tx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lnSpc>
                          <a:spcPct val="115000"/>
                        </a:lnSpc>
                        <a:spcBef>
                          <a:spcPts val="0"/>
                        </a:spcBef>
                        <a:spcAft>
                          <a:spcPts val="0"/>
                        </a:spcAft>
                      </a:pPr>
                      <a:r>
                        <a:rPr lang="en-US" sz="1800" dirty="0" smtClean="0">
                          <a:solidFill>
                            <a:schemeClr val="tx1"/>
                          </a:solidFill>
                          <a:latin typeface="Calibri"/>
                          <a:ea typeface="Calibri"/>
                          <a:cs typeface="Times New Roman"/>
                        </a:rPr>
                        <a:t>130</a:t>
                      </a:r>
                      <a:endParaRPr lang="en-US" sz="1800" dirty="0">
                        <a:solidFill>
                          <a:schemeClr val="tx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72603">
                <a:tc>
                  <a:txBody>
                    <a:bodyPr/>
                    <a:lstStyle/>
                    <a:p>
                      <a:pPr marL="0" marR="0">
                        <a:lnSpc>
                          <a:spcPct val="115000"/>
                        </a:lnSpc>
                        <a:spcBef>
                          <a:spcPts val="0"/>
                        </a:spcBef>
                        <a:spcAft>
                          <a:spcPts val="0"/>
                        </a:spcAft>
                      </a:pPr>
                      <a:r>
                        <a:rPr lang="en-US" sz="1800" b="1" dirty="0">
                          <a:solidFill>
                            <a:schemeClr val="bg1"/>
                          </a:solidFill>
                          <a:latin typeface="Calibri"/>
                          <a:ea typeface="Times New Roman"/>
                          <a:cs typeface="Times New Roman"/>
                        </a:rPr>
                        <a:t>Total</a:t>
                      </a:r>
                      <a:endParaRPr lang="en-US" sz="1800" dirty="0">
                        <a:solidFill>
                          <a:schemeClr val="bg1"/>
                        </a:solidFill>
                        <a:latin typeface="Calibri"/>
                        <a:ea typeface="Calibri"/>
                        <a:cs typeface="Times New Roman"/>
                      </a:endParaRPr>
                    </a:p>
                  </a:txBody>
                  <a:tcPr marL="62467" marR="6246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1800" b="1" dirty="0" smtClean="0">
                          <a:solidFill>
                            <a:schemeClr val="bg1"/>
                          </a:solidFill>
                          <a:latin typeface="Calibri"/>
                          <a:ea typeface="Times New Roman"/>
                          <a:cs typeface="Times New Roman"/>
                        </a:rPr>
                        <a:t>352</a:t>
                      </a:r>
                      <a:endParaRPr lang="en-US" sz="1800" dirty="0">
                        <a:solidFill>
                          <a:schemeClr val="bg1"/>
                        </a:solidFill>
                        <a:latin typeface="Calibri"/>
                        <a:ea typeface="Calibri"/>
                        <a:cs typeface="Times New Roman"/>
                      </a:endParaRPr>
                    </a:p>
                  </a:txBody>
                  <a:tcPr marL="62467" marR="6246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4" name="Slide Number Placeholder 3"/>
          <p:cNvSpPr>
            <a:spLocks noGrp="1"/>
          </p:cNvSpPr>
          <p:nvPr>
            <p:ph type="sldNum" sz="quarter" idx="12"/>
          </p:nvPr>
        </p:nvSpPr>
        <p:spPr/>
        <p:txBody>
          <a:bodyPr/>
          <a:lstStyle/>
          <a:p>
            <a:fld id="{411B1ABC-56ED-4DF6-862C-74E92E4323ED}" type="slidenum">
              <a:rPr lang="en-US" smtClean="0"/>
              <a:pPr/>
              <a:t>21</a:t>
            </a:fld>
            <a:endParaRPr lang="en-US" dirty="0"/>
          </a:p>
        </p:txBody>
      </p:sp>
      <p:sp>
        <p:nvSpPr>
          <p:cNvPr id="6" name="TextBox 5"/>
          <p:cNvSpPr txBox="1"/>
          <p:nvPr/>
        </p:nvSpPr>
        <p:spPr>
          <a:xfrm>
            <a:off x="4533900" y="1752600"/>
            <a:ext cx="4610100" cy="4585871"/>
          </a:xfrm>
          <a:prstGeom prst="rect">
            <a:avLst/>
          </a:prstGeom>
          <a:noFill/>
        </p:spPr>
        <p:txBody>
          <a:bodyPr wrap="square" rtlCol="0">
            <a:spAutoFit/>
          </a:bodyPr>
          <a:lstStyle/>
          <a:p>
            <a:pPr>
              <a:buClr>
                <a:srgbClr val="00817E"/>
              </a:buClr>
              <a:buFont typeface="Wingdings" pitchFamily="2" charset="2"/>
              <a:buChar char="v"/>
            </a:pPr>
            <a:r>
              <a:rPr lang="en-US" sz="2800" dirty="0" smtClean="0">
                <a:latin typeface="Calibri" pitchFamily="34" charset="0"/>
              </a:rPr>
              <a:t> </a:t>
            </a:r>
            <a:r>
              <a:rPr lang="en-US" sz="2400" dirty="0" smtClean="0">
                <a:latin typeface="Arial" pitchFamily="34" charset="0"/>
                <a:cs typeface="Arial" pitchFamily="34" charset="0"/>
              </a:rPr>
              <a:t>Toxic criteria compliance apply to both individual and general permits</a:t>
            </a:r>
          </a:p>
          <a:p>
            <a:pPr>
              <a:buClr>
                <a:srgbClr val="00817E"/>
              </a:buClr>
            </a:pPr>
            <a:endParaRPr lang="en-US" sz="2400" dirty="0" smtClean="0">
              <a:latin typeface="Arial" pitchFamily="34" charset="0"/>
              <a:cs typeface="Arial" pitchFamily="34" charset="0"/>
            </a:endParaRPr>
          </a:p>
          <a:p>
            <a:pPr>
              <a:buClr>
                <a:srgbClr val="00817E"/>
              </a:buClr>
              <a:buFont typeface="Wingdings" pitchFamily="2" charset="2"/>
              <a:buChar char="v"/>
            </a:pPr>
            <a:r>
              <a:rPr lang="en-US" sz="2400" dirty="0" smtClean="0">
                <a:latin typeface="Arial" pitchFamily="34" charset="0"/>
                <a:cs typeface="Arial" pitchFamily="34" charset="0"/>
              </a:rPr>
              <a:t> Determined by various federal and state requirements</a:t>
            </a:r>
          </a:p>
          <a:p>
            <a:pPr>
              <a:buClr>
                <a:srgbClr val="00817E"/>
              </a:buClr>
            </a:pPr>
            <a:endParaRPr lang="en-US" sz="2400" dirty="0" smtClean="0">
              <a:latin typeface="Arial" pitchFamily="34" charset="0"/>
              <a:cs typeface="Arial" pitchFamily="34" charset="0"/>
            </a:endParaRPr>
          </a:p>
          <a:p>
            <a:pPr>
              <a:buClr>
                <a:srgbClr val="00817E"/>
              </a:buClr>
              <a:buFont typeface="Wingdings" pitchFamily="2" charset="2"/>
              <a:buChar char="v"/>
            </a:pPr>
            <a:r>
              <a:rPr lang="en-US" sz="2400" dirty="0" smtClean="0">
                <a:latin typeface="Arial" pitchFamily="34" charset="0"/>
                <a:cs typeface="Arial" pitchFamily="34" charset="0"/>
              </a:rPr>
              <a:t> Industrial permits have a complex process to determine monitoring requirements based on industrial category and  potential for toxicity</a:t>
            </a:r>
            <a:endParaRPr lang="en-US" sz="2400" dirty="0">
              <a:latin typeface="Arial" pitchFamily="34" charset="0"/>
              <a:cs typeface="Arial" pitchFamily="34" charset="0"/>
            </a:endParaRPr>
          </a:p>
        </p:txBody>
      </p:sp>
      <p:sp>
        <p:nvSpPr>
          <p:cNvPr id="7" name="TextBox 6"/>
          <p:cNvSpPr txBox="1"/>
          <p:nvPr/>
        </p:nvSpPr>
        <p:spPr>
          <a:xfrm>
            <a:off x="228600" y="6477000"/>
            <a:ext cx="4876800" cy="400110"/>
          </a:xfrm>
          <a:prstGeom prst="rect">
            <a:avLst/>
          </a:prstGeom>
          <a:noFill/>
        </p:spPr>
        <p:txBody>
          <a:bodyPr wrap="square" rtlCol="0">
            <a:spAutoFit/>
          </a:bodyPr>
          <a:lstStyle/>
          <a:p>
            <a:r>
              <a:rPr lang="en-US" sz="2000" dirty="0" smtClean="0">
                <a:latin typeface="Calibri" pitchFamily="34" charset="0"/>
              </a:rPr>
              <a:t>* From DEQ wastewater permits database  </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7086600" cy="2895600"/>
          </a:xfrm>
        </p:spPr>
        <p:txBody>
          <a:bodyPr>
            <a:normAutofit/>
          </a:bodyPr>
          <a:lstStyle/>
          <a:p>
            <a:pPr algn="l">
              <a:buNone/>
            </a:pPr>
            <a:r>
              <a:rPr lang="en-US" sz="2800" dirty="0" smtClean="0"/>
              <a:t> </a:t>
            </a:r>
            <a:r>
              <a:rPr lang="en-US" sz="3200" b="1" dirty="0" smtClean="0">
                <a:solidFill>
                  <a:srgbClr val="008272"/>
                </a:solidFill>
                <a:latin typeface="Arial" pitchFamily="34" charset="0"/>
              </a:rPr>
              <a:t>Background Pollutants in Oregon</a:t>
            </a:r>
          </a:p>
          <a:p>
            <a:pPr algn="l">
              <a:buNone/>
            </a:pPr>
            <a:r>
              <a:rPr lang="en-US" sz="2800" dirty="0" smtClean="0">
                <a:solidFill>
                  <a:srgbClr val="008272"/>
                </a:solidFill>
                <a:latin typeface="Arial" pitchFamily="34" charset="0"/>
              </a:rPr>
              <a:t> </a:t>
            </a:r>
          </a:p>
          <a:p>
            <a:pPr algn="l">
              <a:buClr>
                <a:srgbClr val="00817E"/>
              </a:buClr>
              <a:buSzPct val="100000"/>
              <a:buFont typeface="Wingdings" pitchFamily="2" charset="2"/>
              <a:buChar char="§"/>
            </a:pPr>
            <a:r>
              <a:rPr lang="en-US" sz="2800" dirty="0" smtClean="0">
                <a:solidFill>
                  <a:schemeClr val="tx1"/>
                </a:solidFill>
                <a:latin typeface="Arial" pitchFamily="34" charset="0"/>
              </a:rPr>
              <a:t>There are toxic pollutants already present in OR waters</a:t>
            </a:r>
          </a:p>
          <a:p>
            <a:pPr lvl="2">
              <a:buClr>
                <a:srgbClr val="00817E"/>
              </a:buClr>
              <a:buFont typeface="Wingdings" pitchFamily="2" charset="2"/>
              <a:buChar char="§"/>
            </a:pPr>
            <a:r>
              <a:rPr lang="en-US" dirty="0" smtClean="0">
                <a:solidFill>
                  <a:schemeClr val="tx1"/>
                </a:solidFill>
                <a:latin typeface="Arial" pitchFamily="34" charset="0"/>
              </a:rPr>
              <a:t>Natural</a:t>
            </a:r>
          </a:p>
          <a:p>
            <a:pPr lvl="2">
              <a:buClr>
                <a:srgbClr val="00817E"/>
              </a:buClr>
              <a:buFont typeface="Wingdings" pitchFamily="2" charset="2"/>
              <a:buChar char="§"/>
            </a:pPr>
            <a:r>
              <a:rPr lang="en-US" dirty="0" smtClean="0">
                <a:solidFill>
                  <a:schemeClr val="tx1"/>
                </a:solidFill>
                <a:latin typeface="Arial" pitchFamily="34" charset="0"/>
              </a:rPr>
              <a:t>Human-caused </a:t>
            </a:r>
          </a:p>
          <a:p>
            <a:pPr lvl="1">
              <a:buClr>
                <a:srgbClr val="00817E"/>
              </a:buClr>
              <a:buNone/>
            </a:pPr>
            <a:endParaRPr lang="en-US" sz="2800" dirty="0" smtClean="0">
              <a:solidFill>
                <a:schemeClr val="tx1"/>
              </a:solidFill>
            </a:endParaRPr>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22</a:t>
            </a:fld>
            <a:endParaRPr lang="en-US" dirty="0"/>
          </a:p>
        </p:txBody>
      </p:sp>
      <p:pic>
        <p:nvPicPr>
          <p:cNvPr id="8" name="Picture 7" descr="stream.jpg"/>
          <p:cNvPicPr>
            <a:picLocks noChangeAspect="1"/>
          </p:cNvPicPr>
          <p:nvPr/>
        </p:nvPicPr>
        <p:blipFill>
          <a:blip r:embed="rId3" cstate="print"/>
          <a:stretch>
            <a:fillRect/>
          </a:stretch>
        </p:blipFill>
        <p:spPr>
          <a:xfrm>
            <a:off x="4724400" y="3429000"/>
            <a:ext cx="4246428" cy="3236976"/>
          </a:xfrm>
          <a:prstGeom prst="rect">
            <a:avLst/>
          </a:prstGeom>
          <a:ln>
            <a:noFill/>
          </a:ln>
          <a:effectLst>
            <a:softEdge rad="112500"/>
          </a:effectLst>
        </p:spPr>
      </p:pic>
      <p:sp>
        <p:nvSpPr>
          <p:cNvPr id="9" name="TextBox 8"/>
          <p:cNvSpPr txBox="1"/>
          <p:nvPr/>
        </p:nvSpPr>
        <p:spPr>
          <a:xfrm>
            <a:off x="228600" y="4648200"/>
            <a:ext cx="4495800" cy="1661993"/>
          </a:xfrm>
          <a:prstGeom prst="rect">
            <a:avLst/>
          </a:prstGeom>
          <a:noFill/>
        </p:spPr>
        <p:txBody>
          <a:bodyPr wrap="square" rtlCol="0">
            <a:spAutoFit/>
          </a:bodyPr>
          <a:lstStyle/>
          <a:p>
            <a:pPr marL="0" lvl="1">
              <a:buClr>
                <a:srgbClr val="00817E"/>
              </a:buClr>
              <a:buFont typeface="Wingdings" pitchFamily="2" charset="2"/>
              <a:buChar char="§"/>
            </a:pPr>
            <a:r>
              <a:rPr lang="en-US" sz="2800" dirty="0" smtClean="0">
                <a:latin typeface="Arial" pitchFamily="34" charset="0"/>
                <a:cs typeface="Arial" pitchFamily="34" charset="0"/>
              </a:rPr>
              <a:t> Point source tools developed to account for their presence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6019800" cy="4572000"/>
          </a:xfrm>
        </p:spPr>
        <p:txBody>
          <a:bodyPr>
            <a:normAutofit/>
          </a:bodyPr>
          <a:lstStyle/>
          <a:p>
            <a:pPr algn="l">
              <a:buNone/>
            </a:pPr>
            <a:r>
              <a:rPr lang="en-US" sz="2800" dirty="0" smtClean="0"/>
              <a:t> </a:t>
            </a:r>
            <a:r>
              <a:rPr lang="en-US" sz="2800" b="1" dirty="0" smtClean="0">
                <a:solidFill>
                  <a:srgbClr val="00817E"/>
                </a:solidFill>
                <a:latin typeface="Arial" pitchFamily="34" charset="0"/>
              </a:rPr>
              <a:t>Proposed</a:t>
            </a:r>
            <a:r>
              <a:rPr lang="en-US" sz="2800" dirty="0" smtClean="0">
                <a:solidFill>
                  <a:srgbClr val="009999"/>
                </a:solidFill>
              </a:rPr>
              <a:t> </a:t>
            </a:r>
            <a:r>
              <a:rPr lang="en-US" sz="2800" b="1" dirty="0" smtClean="0">
                <a:solidFill>
                  <a:srgbClr val="008272"/>
                </a:solidFill>
                <a:latin typeface="Arial" pitchFamily="34" charset="0"/>
              </a:rPr>
              <a:t>Intake Credit Rule</a:t>
            </a:r>
          </a:p>
          <a:p>
            <a:pPr algn="l">
              <a:buNone/>
            </a:pPr>
            <a:r>
              <a:rPr lang="en-US" sz="2800" dirty="0" smtClean="0">
                <a:solidFill>
                  <a:srgbClr val="008272"/>
                </a:solidFill>
                <a:latin typeface="Arial" pitchFamily="34" charset="0"/>
              </a:rPr>
              <a:t> </a:t>
            </a:r>
          </a:p>
          <a:p>
            <a:pPr lvl="1">
              <a:buClr>
                <a:srgbClr val="00817E"/>
              </a:buClr>
              <a:buFont typeface="Wingdings" pitchFamily="2" charset="2"/>
              <a:buChar char="§"/>
            </a:pPr>
            <a:r>
              <a:rPr lang="en-US" sz="2800" dirty="0" smtClean="0">
                <a:solidFill>
                  <a:schemeClr val="tx1"/>
                </a:solidFill>
                <a:latin typeface="Arial" pitchFamily="34" charset="0"/>
              </a:rPr>
              <a:t>New Rule for toxic pollutants</a:t>
            </a:r>
          </a:p>
          <a:p>
            <a:pPr lvl="1">
              <a:buClr>
                <a:srgbClr val="008272"/>
              </a:buClr>
              <a:buFont typeface="Wingdings" pitchFamily="2" charset="2"/>
              <a:buChar char="§"/>
            </a:pPr>
            <a:r>
              <a:rPr lang="en-US" sz="2800" dirty="0" smtClean="0">
                <a:solidFill>
                  <a:schemeClr val="tx1"/>
                </a:solidFill>
                <a:latin typeface="Arial" pitchFamily="34" charset="0"/>
              </a:rPr>
              <a:t>Allows facilities to account for pollutants already present in the intake water </a:t>
            </a:r>
          </a:p>
          <a:p>
            <a:pPr lvl="1">
              <a:buClr>
                <a:srgbClr val="00817E"/>
              </a:buClr>
              <a:buFont typeface="Wingdings" pitchFamily="2" charset="2"/>
              <a:buChar char="§"/>
            </a:pPr>
            <a:r>
              <a:rPr lang="en-US" sz="2800" dirty="0" smtClean="0">
                <a:solidFill>
                  <a:schemeClr val="tx1"/>
                </a:solidFill>
                <a:latin typeface="Arial" pitchFamily="34" charset="0"/>
              </a:rPr>
              <a:t>The facility </a:t>
            </a:r>
            <a:r>
              <a:rPr lang="en-US" sz="2800" u="sng" dirty="0" smtClean="0">
                <a:solidFill>
                  <a:srgbClr val="00817E"/>
                </a:solidFill>
                <a:latin typeface="Arial" pitchFamily="34" charset="0"/>
              </a:rPr>
              <a:t>cannot</a:t>
            </a:r>
            <a:r>
              <a:rPr lang="en-US" sz="2800" dirty="0" smtClean="0">
                <a:solidFill>
                  <a:srgbClr val="00817E"/>
                </a:solidFill>
                <a:latin typeface="Arial" pitchFamily="34" charset="0"/>
              </a:rPr>
              <a:t> </a:t>
            </a:r>
            <a:r>
              <a:rPr lang="en-US" sz="2800" dirty="0" smtClean="0">
                <a:solidFill>
                  <a:schemeClr val="tx1"/>
                </a:solidFill>
                <a:latin typeface="Arial" pitchFamily="34" charset="0"/>
              </a:rPr>
              <a:t>increase mass or concentration of the pollutant at the point of discharge</a:t>
            </a:r>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23</a:t>
            </a:fld>
            <a:endParaRPr lang="en-US" dirty="0"/>
          </a:p>
        </p:txBody>
      </p:sp>
      <p:pic>
        <p:nvPicPr>
          <p:cNvPr id="7" name="Picture 5" descr="\\Deqhq1\WQOIS\Projects\EOP Project\2008 Outfall Location Data Project\photos\10-22-08_1410.jpg"/>
          <p:cNvPicPr>
            <a:picLocks noChangeAspect="1" noChangeArrowheads="1"/>
          </p:cNvPicPr>
          <p:nvPr/>
        </p:nvPicPr>
        <p:blipFill>
          <a:blip r:embed="rId3" cstate="print"/>
          <a:srcRect/>
          <a:stretch>
            <a:fillRect/>
          </a:stretch>
        </p:blipFill>
        <p:spPr bwMode="auto">
          <a:xfrm>
            <a:off x="6400800" y="2895600"/>
            <a:ext cx="2514600" cy="3352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1676400" y="228600"/>
            <a:ext cx="5486400" cy="6629400"/>
            <a:chOff x="1676400" y="228600"/>
            <a:chExt cx="5486400" cy="6629400"/>
          </a:xfrm>
        </p:grpSpPr>
        <p:sp>
          <p:nvSpPr>
            <p:cNvPr id="21" name="AutoShape 19"/>
            <p:cNvSpPr>
              <a:spLocks noChangeAspect="1" noChangeArrowheads="1" noTextEdit="1"/>
            </p:cNvSpPr>
            <p:nvPr/>
          </p:nvSpPr>
          <p:spPr bwMode="auto">
            <a:xfrm>
              <a:off x="1676400" y="228600"/>
              <a:ext cx="5486400" cy="66294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 name="AutoShape 18"/>
            <p:cNvSpPr>
              <a:spLocks noChangeArrowheads="1"/>
            </p:cNvSpPr>
            <p:nvPr/>
          </p:nvSpPr>
          <p:spPr bwMode="auto">
            <a:xfrm>
              <a:off x="2057400" y="3276600"/>
              <a:ext cx="2019300" cy="1828493"/>
            </a:xfrm>
            <a:prstGeom prst="flowChartProcess">
              <a:avLst/>
            </a:prstGeom>
            <a:solidFill>
              <a:schemeClr val="accent1">
                <a:lumMod val="40000"/>
                <a:lumOff val="60000"/>
              </a:schemeClr>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smtClean="0">
                <a:solidFill>
                  <a:schemeClr val="bg1"/>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alibri" pitchFamily="34" charset="0"/>
                  <a:ea typeface="Times New Roman" pitchFamily="18" charset="0"/>
                </a:rPr>
                <a:t>Process / Cooling</a:t>
              </a:r>
              <a:endParaRPr kumimoji="0" lang="en-US" sz="2000" b="1" i="0" u="none" strike="noStrike" cap="none" normalizeH="0" baseline="0" dirty="0" smtClean="0">
                <a:ln>
                  <a:noFill/>
                </a:ln>
                <a:effectLst/>
                <a:latin typeface="Calibri" pitchFamily="34" charset="0"/>
              </a:endParaRPr>
            </a:p>
          </p:txBody>
        </p:sp>
        <p:sp useBgFill="1">
          <p:nvSpPr>
            <p:cNvPr id="38" name="Text Box 2"/>
            <p:cNvSpPr txBox="1">
              <a:spLocks noChangeArrowheads="1"/>
            </p:cNvSpPr>
            <p:nvPr/>
          </p:nvSpPr>
          <p:spPr bwMode="auto">
            <a:xfrm>
              <a:off x="2209800" y="228600"/>
              <a:ext cx="4343400" cy="837936"/>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Calibri" pitchFamily="34" charset="0"/>
                  <a:ea typeface="Times New Roman" pitchFamily="18" charset="0"/>
                </a:rPr>
                <a:t>Intake Credit </a:t>
              </a:r>
              <a:r>
                <a:rPr lang="en-US" sz="3200" b="1" dirty="0" smtClean="0">
                  <a:latin typeface="Calibri" pitchFamily="34" charset="0"/>
                  <a:ea typeface="Times New Roman" pitchFamily="18" charset="0"/>
                </a:rPr>
                <a:t>Example</a:t>
              </a:r>
              <a:endParaRPr kumimoji="0" lang="en-US" sz="3200" b="0" i="0" u="none" strike="noStrike" cap="none" normalizeH="0" baseline="0" dirty="0" smtClean="0">
                <a:ln>
                  <a:noFill/>
                </a:ln>
                <a:effectLst/>
                <a:latin typeface="Calibri" pitchFamily="34" charset="0"/>
              </a:endParaRPr>
            </a:p>
          </p:txBody>
        </p:sp>
      </p:grpSp>
      <p:sp>
        <p:nvSpPr>
          <p:cNvPr id="41" name="Freeform 40"/>
          <p:cNvSpPr/>
          <p:nvPr/>
        </p:nvSpPr>
        <p:spPr bwMode="auto">
          <a:xfrm>
            <a:off x="5943600" y="1447800"/>
            <a:ext cx="961598" cy="4876800"/>
          </a:xfrm>
          <a:custGeom>
            <a:avLst/>
            <a:gdLst>
              <a:gd name="connsiteX0" fmla="*/ 982639 w 1380698"/>
              <a:gd name="connsiteY0" fmla="*/ 204716 h 5472752"/>
              <a:gd name="connsiteX1" fmla="*/ 873457 w 1380698"/>
              <a:gd name="connsiteY1" fmla="*/ 259307 h 5472752"/>
              <a:gd name="connsiteX2" fmla="*/ 95534 w 1380698"/>
              <a:gd name="connsiteY2" fmla="*/ 1760561 h 5472752"/>
              <a:gd name="connsiteX3" fmla="*/ 1364776 w 1380698"/>
              <a:gd name="connsiteY3" fmla="*/ 3125337 h 5472752"/>
              <a:gd name="connsiteX4" fmla="*/ 0 w 1380698"/>
              <a:gd name="connsiteY4" fmla="*/ 5472752 h 547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98" h="5472752">
                <a:moveTo>
                  <a:pt x="982639" y="204716"/>
                </a:moveTo>
                <a:cubicBezTo>
                  <a:pt x="1001973" y="102358"/>
                  <a:pt x="1021308" y="0"/>
                  <a:pt x="873457" y="259307"/>
                </a:cubicBezTo>
                <a:cubicBezTo>
                  <a:pt x="725606" y="518614"/>
                  <a:pt x="13648" y="1282889"/>
                  <a:pt x="95534" y="1760561"/>
                </a:cubicBezTo>
                <a:cubicBezTo>
                  <a:pt x="177420" y="2238233"/>
                  <a:pt x="1380698" y="2506639"/>
                  <a:pt x="1364776" y="3125337"/>
                </a:cubicBezTo>
                <a:cubicBezTo>
                  <a:pt x="1348854" y="3744035"/>
                  <a:pt x="674427" y="4608393"/>
                  <a:pt x="0" y="5472752"/>
                </a:cubicBezTo>
              </a:path>
            </a:pathLst>
          </a:custGeom>
          <a:noFill/>
          <a:ln w="587375" cap="rnd"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100" name="Rectangle 25"/>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algn="ctr">
              <a:spcBef>
                <a:spcPct val="0"/>
              </a:spcBef>
            </a:pPr>
            <a:r>
              <a:rPr lang="en-US" sz="2800" b="1" dirty="0">
                <a:latin typeface="Arial" pitchFamily="34" charset="0"/>
                <a:ea typeface="Times New Roman" pitchFamily="18" charset="0"/>
                <a:cs typeface="Arial" pitchFamily="34" charset="0"/>
              </a:rPr>
              <a:t/>
            </a:r>
            <a:br>
              <a:rPr lang="en-US" sz="2800" b="1" dirty="0">
                <a:latin typeface="Arial" pitchFamily="34" charset="0"/>
                <a:ea typeface="Times New Roman" pitchFamily="18" charset="0"/>
                <a:cs typeface="Arial" pitchFamily="34" charset="0"/>
              </a:rPr>
            </a:br>
            <a:endParaRPr lang="en-US" dirty="0">
              <a:ea typeface="Times New Roman" pitchFamily="18" charset="0"/>
              <a:cs typeface="Arial" pitchFamily="34" charset="0"/>
            </a:endParaRPr>
          </a:p>
        </p:txBody>
      </p:sp>
      <p:sp>
        <p:nvSpPr>
          <p:cNvPr id="4118" name="Rectangle 2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2" name="TextBox 41"/>
          <p:cNvSpPr txBox="1"/>
          <p:nvPr/>
        </p:nvSpPr>
        <p:spPr>
          <a:xfrm>
            <a:off x="2209800" y="15240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chemeClr val="bg1"/>
                </a:solidFill>
                <a:latin typeface="Calibri" pitchFamily="34" charset="0"/>
              </a:rPr>
              <a:t>1 ug/L</a:t>
            </a:r>
          </a:p>
          <a:p>
            <a:pPr algn="ctr"/>
            <a:r>
              <a:rPr lang="en-US" sz="2400" b="1" dirty="0" smtClean="0">
                <a:solidFill>
                  <a:schemeClr val="bg1"/>
                </a:solidFill>
                <a:latin typeface="Calibri" pitchFamily="34" charset="0"/>
              </a:rPr>
              <a:t>100 g/day</a:t>
            </a:r>
            <a:endParaRPr lang="en-US" sz="2400" b="1" dirty="0">
              <a:solidFill>
                <a:schemeClr val="bg1"/>
              </a:solidFill>
              <a:latin typeface="Calibri" pitchFamily="34" charset="0"/>
            </a:endParaRPr>
          </a:p>
        </p:txBody>
      </p:sp>
      <p:cxnSp>
        <p:nvCxnSpPr>
          <p:cNvPr id="58" name="Straight Arrow Connector 57"/>
          <p:cNvCxnSpPr>
            <a:stCxn id="42" idx="2"/>
          </p:cNvCxnSpPr>
          <p:nvPr/>
        </p:nvCxnSpPr>
        <p:spPr bwMode="auto">
          <a:xfrm rot="5400000">
            <a:off x="2596724" y="2806273"/>
            <a:ext cx="921603" cy="1905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59" name="TextBox 58"/>
          <p:cNvSpPr txBox="1"/>
          <p:nvPr/>
        </p:nvSpPr>
        <p:spPr>
          <a:xfrm>
            <a:off x="2362200" y="56388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rgbClr val="FFFF00"/>
                </a:solidFill>
                <a:latin typeface="Calibri" pitchFamily="34" charset="0"/>
              </a:rPr>
              <a:t>≤ 1</a:t>
            </a:r>
            <a:r>
              <a:rPr lang="en-US" sz="2400" b="1" dirty="0" smtClean="0">
                <a:solidFill>
                  <a:schemeClr val="bg1"/>
                </a:solidFill>
                <a:latin typeface="Calibri" pitchFamily="34" charset="0"/>
              </a:rPr>
              <a:t> ug/L</a:t>
            </a:r>
          </a:p>
          <a:p>
            <a:pPr algn="ctr"/>
            <a:r>
              <a:rPr lang="en-US" sz="2400" b="1" dirty="0" smtClean="0">
                <a:solidFill>
                  <a:srgbClr val="FFFF00"/>
                </a:solidFill>
                <a:latin typeface="Calibri" pitchFamily="34" charset="0"/>
              </a:rPr>
              <a:t>≤ 100 </a:t>
            </a:r>
            <a:r>
              <a:rPr lang="en-US" sz="2400" b="1" dirty="0" smtClean="0">
                <a:solidFill>
                  <a:schemeClr val="bg1"/>
                </a:solidFill>
                <a:latin typeface="Calibri" pitchFamily="34" charset="0"/>
              </a:rPr>
              <a:t>g/day</a:t>
            </a:r>
            <a:endParaRPr lang="en-US" sz="2400" b="1" dirty="0">
              <a:solidFill>
                <a:schemeClr val="bg1"/>
              </a:solidFill>
              <a:latin typeface="Calibri" pitchFamily="34" charset="0"/>
            </a:endParaRPr>
          </a:p>
        </p:txBody>
      </p:sp>
      <p:cxnSp>
        <p:nvCxnSpPr>
          <p:cNvPr id="61" name="Straight Connector 60"/>
          <p:cNvCxnSpPr/>
          <p:nvPr/>
        </p:nvCxnSpPr>
        <p:spPr bwMode="auto">
          <a:xfrm rot="5400000">
            <a:off x="2762250" y="5391150"/>
            <a:ext cx="5715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63" name="Straight Arrow Connector 62"/>
          <p:cNvCxnSpPr>
            <a:stCxn id="59" idx="3"/>
          </p:cNvCxnSpPr>
          <p:nvPr/>
        </p:nvCxnSpPr>
        <p:spPr bwMode="auto">
          <a:xfrm flipV="1">
            <a:off x="4076700" y="6019800"/>
            <a:ext cx="1866900" cy="34499"/>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pic>
        <p:nvPicPr>
          <p:cNvPr id="17410" name="Picture 2" descr="C:\Documents and Settings\amatzke\My Documents\My Pictures\Microsoft Clip Organizer\j0233594.wmf"/>
          <p:cNvPicPr>
            <a:picLocks noChangeAspect="1" noChangeArrowheads="1"/>
          </p:cNvPicPr>
          <p:nvPr/>
        </p:nvPicPr>
        <p:blipFill>
          <a:blip r:embed="rId3" cstate="print"/>
          <a:srcRect/>
          <a:stretch>
            <a:fillRect/>
          </a:stretch>
        </p:blipFill>
        <p:spPr bwMode="auto">
          <a:xfrm>
            <a:off x="6324600" y="3657600"/>
            <a:ext cx="835937" cy="419883"/>
          </a:xfrm>
          <a:prstGeom prst="rect">
            <a:avLst/>
          </a:prstGeom>
          <a:noFill/>
        </p:spPr>
      </p:pic>
      <p:sp>
        <p:nvSpPr>
          <p:cNvPr id="77" name="TextBox 76"/>
          <p:cNvSpPr txBox="1"/>
          <p:nvPr/>
        </p:nvSpPr>
        <p:spPr>
          <a:xfrm>
            <a:off x="4495800" y="1371600"/>
            <a:ext cx="1295400" cy="461665"/>
          </a:xfrm>
          <a:prstGeom prst="rect">
            <a:avLst/>
          </a:prstGeom>
          <a:noFill/>
        </p:spPr>
        <p:txBody>
          <a:bodyPr wrap="square" rtlCol="0">
            <a:spAutoFit/>
          </a:bodyPr>
          <a:lstStyle/>
          <a:p>
            <a:r>
              <a:rPr lang="en-US" sz="2400" b="1" dirty="0" smtClean="0">
                <a:latin typeface="Calibri" pitchFamily="34" charset="0"/>
              </a:rPr>
              <a:t>intake</a:t>
            </a:r>
            <a:endParaRPr lang="en-US" sz="2400" b="1" dirty="0">
              <a:latin typeface="Calibri" pitchFamily="34" charset="0"/>
            </a:endParaRPr>
          </a:p>
        </p:txBody>
      </p:sp>
      <p:sp>
        <p:nvSpPr>
          <p:cNvPr id="78" name="TextBox 77"/>
          <p:cNvSpPr txBox="1"/>
          <p:nvPr/>
        </p:nvSpPr>
        <p:spPr>
          <a:xfrm>
            <a:off x="4419600" y="5486400"/>
            <a:ext cx="1524000" cy="461665"/>
          </a:xfrm>
          <a:prstGeom prst="rect">
            <a:avLst/>
          </a:prstGeom>
          <a:noFill/>
        </p:spPr>
        <p:txBody>
          <a:bodyPr wrap="square" rtlCol="0">
            <a:spAutoFit/>
          </a:bodyPr>
          <a:lstStyle/>
          <a:p>
            <a:r>
              <a:rPr lang="en-US" sz="2400" b="1" dirty="0" smtClean="0">
                <a:latin typeface="Calibri" pitchFamily="34" charset="0"/>
              </a:rPr>
              <a:t>effluent</a:t>
            </a:r>
            <a:endParaRPr lang="en-US" sz="2400" b="1" dirty="0">
              <a:latin typeface="Calibri" pitchFamily="34" charset="0"/>
            </a:endParaRPr>
          </a:p>
        </p:txBody>
      </p:sp>
      <p:cxnSp>
        <p:nvCxnSpPr>
          <p:cNvPr id="23" name="Straight Arrow Connector 22"/>
          <p:cNvCxnSpPr/>
          <p:nvPr/>
        </p:nvCxnSpPr>
        <p:spPr bwMode="auto">
          <a:xfrm rot="10800000" flipV="1">
            <a:off x="3886200" y="1905000"/>
            <a:ext cx="2286000" cy="1"/>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20" name="Slide Number Placeholder 19"/>
          <p:cNvSpPr>
            <a:spLocks noGrp="1"/>
          </p:cNvSpPr>
          <p:nvPr>
            <p:ph type="sldNum" sz="quarter" idx="12"/>
          </p:nvPr>
        </p:nvSpPr>
        <p:spPr/>
        <p:txBody>
          <a:bodyPr/>
          <a:lstStyle/>
          <a:p>
            <a:fld id="{2363C456-CFC3-4674-83B9-34DB1ABF1FA1}" type="slidenum">
              <a:rPr lang="en-US" smtClean="0"/>
              <a:pPr/>
              <a:t>24</a:t>
            </a:fld>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91600" cy="5486400"/>
          </a:xfrm>
        </p:spPr>
        <p:txBody>
          <a:bodyPr>
            <a:normAutofit/>
          </a:bodyPr>
          <a:lstStyle/>
          <a:p>
            <a:pPr algn="l">
              <a:buNone/>
            </a:pPr>
            <a:r>
              <a:rPr lang="en-US" sz="2800" b="1" dirty="0" smtClean="0">
                <a:solidFill>
                  <a:srgbClr val="008272"/>
                </a:solidFill>
                <a:latin typeface="Arial" pitchFamily="34" charset="0"/>
              </a:rPr>
              <a:t>Proposed Background Pollutant Allowance </a:t>
            </a:r>
          </a:p>
          <a:p>
            <a:pPr algn="l">
              <a:buNone/>
            </a:pPr>
            <a:endParaRPr lang="en-US" sz="2800" b="1" dirty="0" smtClean="0">
              <a:solidFill>
                <a:srgbClr val="008272"/>
              </a:solidFill>
              <a:latin typeface="Arial" pitchFamily="34" charset="0"/>
            </a:endParaRPr>
          </a:p>
          <a:p>
            <a:pPr lvl="1">
              <a:buClr>
                <a:srgbClr val="00817E"/>
              </a:buClr>
              <a:buFont typeface="Wingdings" pitchFamily="2" charset="2"/>
              <a:buChar char="§"/>
            </a:pPr>
            <a:r>
              <a:rPr lang="en-US" dirty="0" smtClean="0">
                <a:solidFill>
                  <a:schemeClr val="tx1"/>
                </a:solidFill>
                <a:latin typeface="Arial" pitchFamily="34" charset="0"/>
              </a:rPr>
              <a:t>New rule for human health toxics criteria only</a:t>
            </a:r>
          </a:p>
          <a:p>
            <a:pPr lvl="1">
              <a:buClr>
                <a:srgbClr val="00817E"/>
              </a:buClr>
              <a:buFont typeface="Wingdings" pitchFamily="2" charset="2"/>
              <a:buChar char="§"/>
            </a:pPr>
            <a:r>
              <a:rPr lang="en-US" dirty="0" smtClean="0">
                <a:solidFill>
                  <a:schemeClr val="tx1"/>
                </a:solidFill>
                <a:latin typeface="Arial" pitchFamily="34" charset="0"/>
              </a:rPr>
              <a:t>Facilities could potentially use this tool where the criterion is exceeded upstream of the discharge point </a:t>
            </a:r>
          </a:p>
          <a:p>
            <a:pPr lvl="1">
              <a:buClr>
                <a:srgbClr val="00817E"/>
              </a:buClr>
              <a:buFont typeface="Wingdings" pitchFamily="2" charset="2"/>
              <a:buChar char="§"/>
            </a:pPr>
            <a:r>
              <a:rPr lang="en-US" dirty="0" smtClean="0">
                <a:solidFill>
                  <a:schemeClr val="tx1"/>
                </a:solidFill>
                <a:latin typeface="Arial" pitchFamily="34" charset="0"/>
              </a:rPr>
              <a:t>Propose to allow a 3% increase in </a:t>
            </a:r>
            <a:r>
              <a:rPr lang="en-US" u="sng" dirty="0" smtClean="0">
                <a:solidFill>
                  <a:srgbClr val="008272"/>
                </a:solidFill>
                <a:latin typeface="Arial" pitchFamily="34" charset="0"/>
              </a:rPr>
              <a:t>concentration</a:t>
            </a:r>
            <a:r>
              <a:rPr lang="en-US" dirty="0" smtClean="0">
                <a:solidFill>
                  <a:srgbClr val="008272"/>
                </a:solidFill>
                <a:latin typeface="Arial" pitchFamily="34" charset="0"/>
              </a:rPr>
              <a:t> </a:t>
            </a:r>
            <a:r>
              <a:rPr lang="en-US" dirty="0" smtClean="0">
                <a:solidFill>
                  <a:schemeClr val="tx1"/>
                </a:solidFill>
                <a:latin typeface="Arial" pitchFamily="34" charset="0"/>
              </a:rPr>
              <a:t>of the toxic pollutant in the receiving stream from that of the upstream concentration</a:t>
            </a:r>
          </a:p>
          <a:p>
            <a:pPr lvl="1">
              <a:buClr>
                <a:srgbClr val="00817E"/>
              </a:buClr>
              <a:buFont typeface="Wingdings" pitchFamily="2" charset="2"/>
              <a:buChar char="§"/>
            </a:pPr>
            <a:r>
              <a:rPr lang="en-US" dirty="0" smtClean="0">
                <a:solidFill>
                  <a:schemeClr val="tx1"/>
                </a:solidFill>
                <a:latin typeface="Arial" pitchFamily="34" charset="0"/>
              </a:rPr>
              <a:t>Cannot increase the </a:t>
            </a:r>
            <a:r>
              <a:rPr lang="en-US" u="sng" dirty="0" smtClean="0">
                <a:solidFill>
                  <a:srgbClr val="008272"/>
                </a:solidFill>
                <a:latin typeface="Arial" pitchFamily="34" charset="0"/>
              </a:rPr>
              <a:t>mass</a:t>
            </a:r>
            <a:r>
              <a:rPr lang="en-US" dirty="0" smtClean="0">
                <a:solidFill>
                  <a:schemeClr val="tx1"/>
                </a:solidFill>
                <a:latin typeface="Arial" pitchFamily="34" charset="0"/>
              </a:rPr>
              <a:t> load in the receiving water</a:t>
            </a:r>
          </a:p>
          <a:p>
            <a:pPr lvl="1">
              <a:buClr>
                <a:srgbClr val="00817E"/>
              </a:buClr>
              <a:buFont typeface="Wingdings" pitchFamily="2" charset="2"/>
              <a:buChar char="§"/>
            </a:pPr>
            <a:r>
              <a:rPr lang="en-US" dirty="0" smtClean="0">
                <a:solidFill>
                  <a:schemeClr val="tx1"/>
                </a:solidFill>
                <a:latin typeface="Arial" pitchFamily="34" charset="0"/>
              </a:rPr>
              <a:t>Innovative tool for addressing pollutants already present in water bodies</a:t>
            </a:r>
          </a:p>
          <a:p>
            <a:pPr lvl="1">
              <a:buClr>
                <a:srgbClr val="00817E"/>
              </a:buClr>
              <a:buFont typeface="Wingdings" pitchFamily="2" charset="2"/>
              <a:buChar char="§"/>
            </a:pPr>
            <a:r>
              <a:rPr lang="en-US" dirty="0" smtClean="0">
                <a:solidFill>
                  <a:schemeClr val="tx1"/>
                </a:solidFill>
                <a:latin typeface="Arial" pitchFamily="34" charset="0"/>
              </a:rPr>
              <a:t>Only applies to carcinogens and receiving water cannot exceed a 1 in 10,000 risk level</a:t>
            </a:r>
          </a:p>
          <a:p>
            <a:pPr lvl="1">
              <a:buFont typeface="Courier New" pitchFamily="49" charset="0"/>
              <a:buChar char="o"/>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5"/>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algn="ctr">
              <a:spcBef>
                <a:spcPct val="0"/>
              </a:spcBef>
            </a:pPr>
            <a:r>
              <a:rPr lang="en-US" sz="2800" b="1" dirty="0">
                <a:latin typeface="Arial" pitchFamily="34" charset="0"/>
                <a:ea typeface="Times New Roman" pitchFamily="18" charset="0"/>
                <a:cs typeface="Arial" pitchFamily="34" charset="0"/>
              </a:rPr>
              <a:t/>
            </a:r>
            <a:br>
              <a:rPr lang="en-US" sz="2800" b="1" dirty="0">
                <a:latin typeface="Arial" pitchFamily="34" charset="0"/>
                <a:ea typeface="Times New Roman" pitchFamily="18" charset="0"/>
                <a:cs typeface="Arial" pitchFamily="34" charset="0"/>
              </a:rPr>
            </a:br>
            <a:endParaRPr lang="en-US" dirty="0">
              <a:ea typeface="Times New Roman" pitchFamily="18" charset="0"/>
              <a:cs typeface="Arial" pitchFamily="34" charset="0"/>
            </a:endParaRPr>
          </a:p>
        </p:txBody>
      </p:sp>
      <p:sp>
        <p:nvSpPr>
          <p:cNvPr id="4118" name="Rectangle 2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 name="Group 1"/>
          <p:cNvGrpSpPr>
            <a:grpSpLocks noChangeAspect="1"/>
          </p:cNvGrpSpPr>
          <p:nvPr/>
        </p:nvGrpSpPr>
        <p:grpSpPr bwMode="auto">
          <a:xfrm>
            <a:off x="1219200" y="0"/>
            <a:ext cx="6781800" cy="6629400"/>
            <a:chOff x="2020" y="3320"/>
            <a:chExt cx="8900" cy="8948"/>
          </a:xfrm>
        </p:grpSpPr>
        <p:sp>
          <p:nvSpPr>
            <p:cNvPr id="21" name="AutoShape 19"/>
            <p:cNvSpPr>
              <a:spLocks noChangeAspect="1" noChangeArrowheads="1" noTextEdit="1"/>
            </p:cNvSpPr>
            <p:nvPr/>
          </p:nvSpPr>
          <p:spPr bwMode="auto">
            <a:xfrm>
              <a:off x="2520" y="3320"/>
              <a:ext cx="7200" cy="8948"/>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 name="AutoShape 18"/>
            <p:cNvSpPr>
              <a:spLocks noChangeArrowheads="1"/>
            </p:cNvSpPr>
            <p:nvPr/>
          </p:nvSpPr>
          <p:spPr bwMode="auto">
            <a:xfrm>
              <a:off x="4920" y="7331"/>
              <a:ext cx="2650" cy="2468"/>
            </a:xfrm>
            <a:prstGeom prst="flowChartProcess">
              <a:avLst/>
            </a:prstGeom>
            <a:solidFill>
              <a:schemeClr val="accent1">
                <a:lumMod val="60000"/>
                <a:lumOff val="40000"/>
              </a:schemeClr>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smtClean="0">
                <a:solidFill>
                  <a:schemeClr val="bg1"/>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alibri" pitchFamily="34" charset="0"/>
                  <a:ea typeface="Times New Roman" pitchFamily="18" charset="0"/>
                </a:rPr>
                <a:t>Process / Cooling</a:t>
              </a:r>
              <a:endParaRPr kumimoji="0" lang="en-US" sz="2000" b="1" i="0" u="none" strike="noStrike" cap="none" normalizeH="0" baseline="0" dirty="0" smtClean="0">
                <a:ln>
                  <a:noFill/>
                </a:ln>
                <a:effectLst/>
                <a:latin typeface="Calibri" pitchFamily="34" charset="0"/>
              </a:endParaRPr>
            </a:p>
          </p:txBody>
        </p:sp>
        <p:sp useBgFill="1">
          <p:nvSpPr>
            <p:cNvPr id="38" name="Text Box 2"/>
            <p:cNvSpPr txBox="1">
              <a:spLocks noChangeArrowheads="1"/>
            </p:cNvSpPr>
            <p:nvPr/>
          </p:nvSpPr>
          <p:spPr bwMode="auto">
            <a:xfrm>
              <a:off x="2020" y="3526"/>
              <a:ext cx="8900" cy="1543"/>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Calibri" pitchFamily="34" charset="0"/>
                  <a:ea typeface="Times New Roman" pitchFamily="18" charset="0"/>
                </a:rPr>
                <a:t>Background Pollutant Allowance</a:t>
              </a:r>
              <a:r>
                <a:rPr kumimoji="0" lang="en-US" sz="2800" b="1" i="0" u="none" strike="noStrike" cap="none" normalizeH="0" baseline="0" dirty="0" smtClean="0">
                  <a:ln>
                    <a:noFill/>
                  </a:ln>
                  <a:effectLst/>
                  <a:latin typeface="Calibri" pitchFamily="34" charset="0"/>
                  <a:ea typeface="Times New Roman" pitchFamily="18" charset="0"/>
                </a:rPr>
                <a:t> </a:t>
              </a:r>
              <a:r>
                <a:rPr lang="en-US" sz="2800" b="1" dirty="0" smtClean="0">
                  <a:latin typeface="Calibri" pitchFamily="34" charset="0"/>
                  <a:ea typeface="Times New Roman" pitchFamily="18" charset="0"/>
                </a:rPr>
                <a:t>Example</a:t>
              </a:r>
              <a:endParaRPr kumimoji="0" lang="en-US" sz="2800" b="0" i="0" u="none" strike="noStrike" cap="none" normalizeH="0" baseline="0" dirty="0" smtClean="0">
                <a:ln>
                  <a:noFill/>
                </a:ln>
                <a:effectLst/>
                <a:latin typeface="Calibri" pitchFamily="34" charset="0"/>
              </a:endParaRPr>
            </a:p>
          </p:txBody>
        </p:sp>
      </p:grpSp>
      <p:sp>
        <p:nvSpPr>
          <p:cNvPr id="41" name="Freeform 40"/>
          <p:cNvSpPr/>
          <p:nvPr/>
        </p:nvSpPr>
        <p:spPr bwMode="auto">
          <a:xfrm>
            <a:off x="6477000" y="1524000"/>
            <a:ext cx="885398" cy="4724400"/>
          </a:xfrm>
          <a:custGeom>
            <a:avLst/>
            <a:gdLst>
              <a:gd name="connsiteX0" fmla="*/ 982639 w 1380698"/>
              <a:gd name="connsiteY0" fmla="*/ 204716 h 5472752"/>
              <a:gd name="connsiteX1" fmla="*/ 873457 w 1380698"/>
              <a:gd name="connsiteY1" fmla="*/ 259307 h 5472752"/>
              <a:gd name="connsiteX2" fmla="*/ 95534 w 1380698"/>
              <a:gd name="connsiteY2" fmla="*/ 1760561 h 5472752"/>
              <a:gd name="connsiteX3" fmla="*/ 1364776 w 1380698"/>
              <a:gd name="connsiteY3" fmla="*/ 3125337 h 5472752"/>
              <a:gd name="connsiteX4" fmla="*/ 0 w 1380698"/>
              <a:gd name="connsiteY4" fmla="*/ 5472752 h 547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98" h="5472752">
                <a:moveTo>
                  <a:pt x="982639" y="204716"/>
                </a:moveTo>
                <a:cubicBezTo>
                  <a:pt x="1001973" y="102358"/>
                  <a:pt x="1021308" y="0"/>
                  <a:pt x="873457" y="259307"/>
                </a:cubicBezTo>
                <a:cubicBezTo>
                  <a:pt x="725606" y="518614"/>
                  <a:pt x="13648" y="1282889"/>
                  <a:pt x="95534" y="1760561"/>
                </a:cubicBezTo>
                <a:cubicBezTo>
                  <a:pt x="177420" y="2238233"/>
                  <a:pt x="1380698" y="2506639"/>
                  <a:pt x="1364776" y="3125337"/>
                </a:cubicBezTo>
                <a:cubicBezTo>
                  <a:pt x="1348854" y="3744035"/>
                  <a:pt x="674427" y="4608393"/>
                  <a:pt x="0" y="5472752"/>
                </a:cubicBezTo>
              </a:path>
            </a:pathLst>
          </a:custGeom>
          <a:noFill/>
          <a:ln w="587375" cap="rnd"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6553200" y="12954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chemeClr val="bg1"/>
                </a:solidFill>
                <a:latin typeface="Calibri" pitchFamily="34" charset="0"/>
              </a:rPr>
              <a:t>1 ug/L</a:t>
            </a:r>
          </a:p>
          <a:p>
            <a:pPr algn="ctr"/>
            <a:r>
              <a:rPr lang="en-US" sz="2400" b="1" dirty="0" smtClean="0">
                <a:solidFill>
                  <a:schemeClr val="bg1"/>
                </a:solidFill>
                <a:latin typeface="Calibri" pitchFamily="34" charset="0"/>
              </a:rPr>
              <a:t>100 g/day</a:t>
            </a:r>
            <a:endParaRPr lang="en-US" sz="2400" b="1" dirty="0">
              <a:solidFill>
                <a:schemeClr val="bg1"/>
              </a:solidFill>
              <a:latin typeface="Calibri" pitchFamily="34" charset="0"/>
            </a:endParaRPr>
          </a:p>
        </p:txBody>
      </p:sp>
      <p:sp>
        <p:nvSpPr>
          <p:cNvPr id="46" name="Bent Arrow 45"/>
          <p:cNvSpPr/>
          <p:nvPr/>
        </p:nvSpPr>
        <p:spPr bwMode="auto">
          <a:xfrm rot="16200000">
            <a:off x="2351532" y="2982468"/>
            <a:ext cx="1232916" cy="906780"/>
          </a:xfrm>
          <a:prstGeom prst="ben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52" name="Straight Connector 51"/>
          <p:cNvCxnSpPr/>
          <p:nvPr/>
        </p:nvCxnSpPr>
        <p:spPr bwMode="auto">
          <a:xfrm rot="10800000">
            <a:off x="4419600" y="1752600"/>
            <a:ext cx="22479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a:off x="3790950" y="2381250"/>
            <a:ext cx="1258094" cy="794"/>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59" name="TextBox 58"/>
          <p:cNvSpPr txBox="1"/>
          <p:nvPr/>
        </p:nvSpPr>
        <p:spPr>
          <a:xfrm>
            <a:off x="6019800" y="55626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rgbClr val="FFFF00"/>
                </a:solidFill>
                <a:latin typeface="Calibri" pitchFamily="34" charset="0"/>
              </a:rPr>
              <a:t>≤ 1.03 </a:t>
            </a:r>
            <a:r>
              <a:rPr lang="en-US" sz="2400" b="1" dirty="0" smtClean="0">
                <a:solidFill>
                  <a:schemeClr val="bg1"/>
                </a:solidFill>
                <a:latin typeface="Calibri" pitchFamily="34" charset="0"/>
              </a:rPr>
              <a:t>ug/L</a:t>
            </a:r>
          </a:p>
          <a:p>
            <a:pPr algn="ctr"/>
            <a:r>
              <a:rPr lang="en-US" sz="2400" b="1" dirty="0" smtClean="0">
                <a:solidFill>
                  <a:srgbClr val="FFFF00"/>
                </a:solidFill>
                <a:latin typeface="Calibri" pitchFamily="34" charset="0"/>
              </a:rPr>
              <a:t>≤ 100 </a:t>
            </a:r>
            <a:r>
              <a:rPr lang="en-US" sz="2400" b="1" dirty="0" smtClean="0">
                <a:solidFill>
                  <a:schemeClr val="bg1"/>
                </a:solidFill>
                <a:latin typeface="Calibri" pitchFamily="34" charset="0"/>
              </a:rPr>
              <a:t>g/day</a:t>
            </a:r>
            <a:endParaRPr lang="en-US" sz="2400" b="1" dirty="0">
              <a:solidFill>
                <a:schemeClr val="bg1"/>
              </a:solidFill>
              <a:latin typeface="Calibri" pitchFamily="34" charset="0"/>
            </a:endParaRPr>
          </a:p>
        </p:txBody>
      </p:sp>
      <p:cxnSp>
        <p:nvCxnSpPr>
          <p:cNvPr id="61" name="Straight Connector 60"/>
          <p:cNvCxnSpPr/>
          <p:nvPr/>
        </p:nvCxnSpPr>
        <p:spPr bwMode="auto">
          <a:xfrm rot="5400000">
            <a:off x="3867150" y="5429250"/>
            <a:ext cx="12573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pic>
        <p:nvPicPr>
          <p:cNvPr id="17410" name="Picture 2" descr="C:\Documents and Settings\amatzke\My Documents\My Pictures\Microsoft Clip Organizer\j0233594.wmf"/>
          <p:cNvPicPr>
            <a:picLocks noChangeAspect="1" noChangeArrowheads="1"/>
          </p:cNvPicPr>
          <p:nvPr/>
        </p:nvPicPr>
        <p:blipFill>
          <a:blip r:embed="rId3" cstate="print"/>
          <a:srcRect/>
          <a:stretch>
            <a:fillRect/>
          </a:stretch>
        </p:blipFill>
        <p:spPr bwMode="auto">
          <a:xfrm>
            <a:off x="6629400" y="3390900"/>
            <a:ext cx="835937" cy="419883"/>
          </a:xfrm>
          <a:prstGeom prst="rect">
            <a:avLst/>
          </a:prstGeom>
          <a:noFill/>
        </p:spPr>
      </p:pic>
      <p:sp>
        <p:nvSpPr>
          <p:cNvPr id="66" name="Oval 65"/>
          <p:cNvSpPr/>
          <p:nvPr/>
        </p:nvSpPr>
        <p:spPr bwMode="auto">
          <a:xfrm>
            <a:off x="1752600" y="2133600"/>
            <a:ext cx="1981200" cy="609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7" name="TextBox 66"/>
          <p:cNvSpPr txBox="1"/>
          <p:nvPr/>
        </p:nvSpPr>
        <p:spPr>
          <a:xfrm>
            <a:off x="2057400" y="2209800"/>
            <a:ext cx="1409700" cy="369332"/>
          </a:xfrm>
          <a:prstGeom prst="rect">
            <a:avLst/>
          </a:prstGeom>
          <a:noFill/>
        </p:spPr>
        <p:txBody>
          <a:bodyPr wrap="square" rtlCol="0">
            <a:spAutoFit/>
          </a:bodyPr>
          <a:lstStyle/>
          <a:p>
            <a:r>
              <a:rPr lang="en-US" dirty="0" smtClean="0">
                <a:solidFill>
                  <a:schemeClr val="bg1"/>
                </a:solidFill>
                <a:latin typeface="Calibri" pitchFamily="34" charset="0"/>
              </a:rPr>
              <a:t>Evaporation</a:t>
            </a:r>
            <a:endParaRPr lang="en-US" dirty="0">
              <a:solidFill>
                <a:schemeClr val="bg1"/>
              </a:solidFill>
              <a:latin typeface="Calibri" pitchFamily="34" charset="0"/>
            </a:endParaRPr>
          </a:p>
        </p:txBody>
      </p:sp>
      <p:sp>
        <p:nvSpPr>
          <p:cNvPr id="19" name="TextBox 18"/>
          <p:cNvSpPr txBox="1"/>
          <p:nvPr/>
        </p:nvSpPr>
        <p:spPr>
          <a:xfrm>
            <a:off x="5105400" y="1752600"/>
            <a:ext cx="952500" cy="400110"/>
          </a:xfrm>
          <a:prstGeom prst="rect">
            <a:avLst/>
          </a:prstGeom>
          <a:noFill/>
        </p:spPr>
        <p:txBody>
          <a:bodyPr wrap="square" rtlCol="0">
            <a:spAutoFit/>
          </a:bodyPr>
          <a:lstStyle/>
          <a:p>
            <a:r>
              <a:rPr lang="en-US" sz="2000" dirty="0" smtClean="0">
                <a:latin typeface="Calibri" pitchFamily="34" charset="0"/>
              </a:rPr>
              <a:t>intake</a:t>
            </a:r>
            <a:endParaRPr lang="en-US" sz="2000" dirty="0">
              <a:latin typeface="Calibri" pitchFamily="34" charset="0"/>
            </a:endParaRPr>
          </a:p>
        </p:txBody>
      </p:sp>
      <p:cxnSp>
        <p:nvCxnSpPr>
          <p:cNvPr id="20" name="Straight Arrow Connector 19"/>
          <p:cNvCxnSpPr/>
          <p:nvPr/>
        </p:nvCxnSpPr>
        <p:spPr bwMode="auto">
          <a:xfrm>
            <a:off x="4495800" y="6019800"/>
            <a:ext cx="1370806" cy="1588"/>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24" name="Slide Number Placeholder 23"/>
          <p:cNvSpPr>
            <a:spLocks noGrp="1"/>
          </p:cNvSpPr>
          <p:nvPr>
            <p:ph type="sldNum" sz="quarter" idx="12"/>
          </p:nvPr>
        </p:nvSpPr>
        <p:spPr/>
        <p:txBody>
          <a:bodyPr/>
          <a:lstStyle/>
          <a:p>
            <a:fld id="{2363C456-CFC3-4674-83B9-34DB1ABF1FA1}" type="slidenum">
              <a:rPr lang="en-US" smtClean="0"/>
              <a:pPr/>
              <a:t>26</a:t>
            </a:fld>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91600" cy="5257800"/>
          </a:xfrm>
        </p:spPr>
        <p:txBody>
          <a:bodyPr>
            <a:normAutofit fontScale="92500" lnSpcReduction="20000"/>
          </a:bodyPr>
          <a:lstStyle/>
          <a:p>
            <a:pPr>
              <a:buNone/>
            </a:pPr>
            <a:r>
              <a:rPr lang="en-US" sz="3900" b="1" dirty="0" smtClean="0">
                <a:solidFill>
                  <a:srgbClr val="008272"/>
                </a:solidFill>
                <a:latin typeface="Arial" pitchFamily="34" charset="0"/>
              </a:rPr>
              <a:t>Revised Variance Rule with Pollutant Reduction Plan</a:t>
            </a:r>
            <a:r>
              <a:rPr lang="en-US" sz="3900" b="1" dirty="0" smtClean="0">
                <a:solidFill>
                  <a:schemeClr val="accent1">
                    <a:lumMod val="50000"/>
                  </a:schemeClr>
                </a:solidFill>
                <a:latin typeface="Arial" pitchFamily="34" charset="0"/>
              </a:rPr>
              <a:t>-- </a:t>
            </a:r>
            <a:r>
              <a:rPr lang="en-US" sz="4000" b="1" dirty="0" smtClean="0">
                <a:solidFill>
                  <a:schemeClr val="accent1">
                    <a:lumMod val="50000"/>
                  </a:schemeClr>
                </a:solidFill>
                <a:latin typeface="Arial" pitchFamily="34" charset="0"/>
              </a:rPr>
              <a:t>What is it?</a:t>
            </a:r>
          </a:p>
          <a:p>
            <a:pPr algn="l">
              <a:buNone/>
            </a:pPr>
            <a:endParaRPr lang="en-US" sz="2800" dirty="0" smtClean="0">
              <a:latin typeface="Arial" pitchFamily="34" charset="0"/>
            </a:endParaRPr>
          </a:p>
          <a:p>
            <a:pPr lvl="1">
              <a:buClr>
                <a:srgbClr val="00817E"/>
              </a:buClr>
              <a:buFont typeface="Wingdings" pitchFamily="2" charset="2"/>
              <a:buChar char="§"/>
            </a:pPr>
            <a:r>
              <a:rPr lang="en-US" sz="3200" dirty="0" smtClean="0">
                <a:solidFill>
                  <a:schemeClr val="tx1"/>
                </a:solidFill>
                <a:latin typeface="Arial" pitchFamily="34" charset="0"/>
              </a:rPr>
              <a:t>Establishes and applies alternative water quality standards for a specific pollutant(s) to a NPDES permitted facility for a specified duration</a:t>
            </a:r>
          </a:p>
          <a:p>
            <a:pPr lvl="1">
              <a:buClr>
                <a:srgbClr val="00817E"/>
              </a:buClr>
              <a:buNone/>
            </a:pPr>
            <a:endParaRPr lang="en-US" sz="3200" dirty="0" smtClean="0">
              <a:solidFill>
                <a:schemeClr val="tx1"/>
              </a:solidFill>
              <a:latin typeface="Arial" pitchFamily="34" charset="0"/>
            </a:endParaRPr>
          </a:p>
          <a:p>
            <a:pPr lvl="1">
              <a:buClr>
                <a:srgbClr val="00817E"/>
              </a:buClr>
              <a:buFont typeface="Wingdings" pitchFamily="2" charset="2"/>
              <a:buChar char="§"/>
            </a:pPr>
            <a:r>
              <a:rPr lang="en-US" sz="3200" dirty="0" smtClean="0">
                <a:solidFill>
                  <a:schemeClr val="tx1"/>
                </a:solidFill>
                <a:latin typeface="Arial" pitchFamily="34" charset="0"/>
              </a:rPr>
              <a:t>Used when a facility cannot meet effluent limits based on a water quality standard</a:t>
            </a:r>
          </a:p>
          <a:p>
            <a:pPr lvl="1">
              <a:buClr>
                <a:srgbClr val="00817E"/>
              </a:buClr>
              <a:buNone/>
            </a:pPr>
            <a:endParaRPr lang="en-US" sz="3200" dirty="0" smtClean="0">
              <a:solidFill>
                <a:schemeClr val="tx1"/>
              </a:solidFill>
              <a:latin typeface="Arial" pitchFamily="34" charset="0"/>
            </a:endParaRPr>
          </a:p>
          <a:p>
            <a:pPr lvl="1">
              <a:buClr>
                <a:srgbClr val="00817E"/>
              </a:buClr>
              <a:buFont typeface="Wingdings" pitchFamily="2" charset="2"/>
              <a:buChar char="§"/>
            </a:pPr>
            <a:r>
              <a:rPr lang="en-US" sz="3200" dirty="0" smtClean="0">
                <a:solidFill>
                  <a:schemeClr val="tx1"/>
                </a:solidFill>
                <a:latin typeface="Arial" pitchFamily="34" charset="0"/>
              </a:rPr>
              <a:t>Maintains underlying water quality standard</a:t>
            </a:r>
          </a:p>
          <a:p>
            <a:pPr lvl="1">
              <a:buClr>
                <a:srgbClr val="00817E"/>
              </a:buClr>
              <a:buNone/>
            </a:pPr>
            <a:endParaRPr lang="en-US" dirty="0" smtClean="0">
              <a:solidFill>
                <a:schemeClr val="tx1"/>
              </a:solidFill>
            </a:endParaRPr>
          </a:p>
          <a:p>
            <a:pPr lvl="1">
              <a:buNone/>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5715000"/>
          </a:xfrm>
        </p:spPr>
        <p:txBody>
          <a:bodyPr>
            <a:normAutofit fontScale="92500"/>
          </a:bodyPr>
          <a:lstStyle/>
          <a:p>
            <a:pPr>
              <a:buNone/>
            </a:pPr>
            <a:r>
              <a:rPr lang="en-US" sz="3900" b="1" dirty="0" smtClean="0">
                <a:solidFill>
                  <a:srgbClr val="008272"/>
                </a:solidFill>
                <a:latin typeface="Arial" pitchFamily="34" charset="0"/>
              </a:rPr>
              <a:t>Revised Variance Rule with Pollutant Reduction Plan</a:t>
            </a:r>
            <a:r>
              <a:rPr lang="en-US" sz="3900" b="1" dirty="0" smtClean="0">
                <a:solidFill>
                  <a:schemeClr val="accent1">
                    <a:lumMod val="50000"/>
                  </a:schemeClr>
                </a:solidFill>
                <a:latin typeface="Arial" pitchFamily="34" charset="0"/>
              </a:rPr>
              <a:t>-- </a:t>
            </a:r>
            <a:r>
              <a:rPr lang="en-US" sz="4000" b="1" dirty="0" smtClean="0">
                <a:solidFill>
                  <a:schemeClr val="accent1">
                    <a:lumMod val="50000"/>
                  </a:schemeClr>
                </a:solidFill>
                <a:latin typeface="Arial" pitchFamily="34" charset="0"/>
              </a:rPr>
              <a:t>What is it?</a:t>
            </a:r>
            <a:endParaRPr lang="en-US" sz="3600" b="1" dirty="0" smtClean="0">
              <a:solidFill>
                <a:schemeClr val="accent1">
                  <a:lumMod val="50000"/>
                </a:schemeClr>
              </a:solidFill>
              <a:latin typeface="Arial" pitchFamily="34" charset="0"/>
            </a:endParaRPr>
          </a:p>
          <a:p>
            <a:pPr algn="l">
              <a:buNone/>
            </a:pPr>
            <a:endParaRPr lang="en-US" sz="2800" dirty="0" smtClean="0">
              <a:latin typeface="Arial" pitchFamily="34" charset="0"/>
            </a:endParaRPr>
          </a:p>
          <a:p>
            <a:pPr lvl="1">
              <a:buClr>
                <a:srgbClr val="00817E"/>
              </a:buClr>
              <a:buFont typeface="Wingdings" pitchFamily="2" charset="2"/>
              <a:buChar char="§"/>
            </a:pPr>
            <a:r>
              <a:rPr lang="en-US" sz="3200" dirty="0" smtClean="0">
                <a:solidFill>
                  <a:schemeClr val="tx1"/>
                </a:solidFill>
                <a:latin typeface="Arial" pitchFamily="34" charset="0"/>
              </a:rPr>
              <a:t>Demonstration that facility cannot meet WQS-based requirements for one or more reasons:</a:t>
            </a:r>
          </a:p>
          <a:p>
            <a:pPr lvl="2">
              <a:buClr>
                <a:schemeClr val="accent1">
                  <a:lumMod val="50000"/>
                </a:schemeClr>
              </a:buClr>
            </a:pPr>
            <a:r>
              <a:rPr lang="en-US" sz="3200" dirty="0" smtClean="0">
                <a:solidFill>
                  <a:schemeClr val="accent1">
                    <a:lumMod val="50000"/>
                  </a:schemeClr>
                </a:solidFill>
                <a:latin typeface="Arial" pitchFamily="34" charset="0"/>
              </a:rPr>
              <a:t>Natural conditions</a:t>
            </a:r>
          </a:p>
          <a:p>
            <a:pPr lvl="2">
              <a:buClr>
                <a:schemeClr val="accent1">
                  <a:lumMod val="50000"/>
                </a:schemeClr>
              </a:buClr>
            </a:pPr>
            <a:r>
              <a:rPr lang="en-US" sz="3200" dirty="0" smtClean="0">
                <a:solidFill>
                  <a:schemeClr val="accent1">
                    <a:lumMod val="50000"/>
                  </a:schemeClr>
                </a:solidFill>
                <a:latin typeface="Arial" pitchFamily="34" charset="0"/>
              </a:rPr>
              <a:t>Human caused pollution</a:t>
            </a:r>
          </a:p>
          <a:p>
            <a:pPr lvl="2">
              <a:buClr>
                <a:schemeClr val="accent1">
                  <a:lumMod val="50000"/>
                </a:schemeClr>
              </a:buClr>
            </a:pPr>
            <a:r>
              <a:rPr lang="en-US" sz="3200" dirty="0" smtClean="0">
                <a:solidFill>
                  <a:schemeClr val="accent1">
                    <a:lumMod val="50000"/>
                  </a:schemeClr>
                </a:solidFill>
                <a:latin typeface="Arial" pitchFamily="34" charset="0"/>
              </a:rPr>
              <a:t>Use of treatment technology is infeasible</a:t>
            </a:r>
            <a:endParaRPr lang="en-US" sz="3200" dirty="0" smtClean="0">
              <a:solidFill>
                <a:schemeClr val="tx1"/>
              </a:solidFill>
              <a:latin typeface="Arial" pitchFamily="34" charset="0"/>
            </a:endParaRPr>
          </a:p>
          <a:p>
            <a:pPr lvl="1">
              <a:buClr>
                <a:srgbClr val="00817E"/>
              </a:buClr>
              <a:buFont typeface="Wingdings" pitchFamily="2" charset="2"/>
              <a:buChar char="§"/>
            </a:pPr>
            <a:r>
              <a:rPr lang="en-US" sz="3200" dirty="0" smtClean="0">
                <a:solidFill>
                  <a:schemeClr val="tx1"/>
                </a:solidFill>
                <a:latin typeface="Arial" pitchFamily="34" charset="0"/>
              </a:rPr>
              <a:t>Allowed and governed by federal and state water quality standards regulations</a:t>
            </a:r>
          </a:p>
          <a:p>
            <a:pPr lvl="1">
              <a:buClr>
                <a:srgbClr val="00817E"/>
              </a:buClr>
              <a:buNone/>
            </a:pPr>
            <a:endParaRPr lang="en-US" dirty="0" smtClean="0">
              <a:solidFill>
                <a:schemeClr val="tx1"/>
              </a:solidFill>
            </a:endParaRPr>
          </a:p>
          <a:p>
            <a:pPr lvl="1">
              <a:buNone/>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a:xfrm>
            <a:off x="8153400" y="6248400"/>
            <a:ext cx="838200" cy="365125"/>
          </a:xfrm>
        </p:spPr>
        <p:txBody>
          <a:bodyPr/>
          <a:lstStyle/>
          <a:p>
            <a:fld id="{B4188BDD-E1AF-455E-B5FF-9EB746AB788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486400"/>
          </a:xfrm>
        </p:spPr>
        <p:txBody>
          <a:bodyPr>
            <a:normAutofit fontScale="92500"/>
          </a:bodyPr>
          <a:lstStyle/>
          <a:p>
            <a:pPr>
              <a:buNone/>
            </a:pPr>
            <a:r>
              <a:rPr lang="en-US" sz="3900" b="1" dirty="0" smtClean="0">
                <a:solidFill>
                  <a:srgbClr val="008272"/>
                </a:solidFill>
                <a:latin typeface="Arial" pitchFamily="34" charset="0"/>
              </a:rPr>
              <a:t>Variance with Pollutant Reduction Plan</a:t>
            </a:r>
          </a:p>
          <a:p>
            <a:pPr>
              <a:buNone/>
            </a:pPr>
            <a:r>
              <a:rPr lang="en-US" sz="3600" b="1" dirty="0" smtClean="0">
                <a:solidFill>
                  <a:schemeClr val="accent1">
                    <a:lumMod val="50000"/>
                  </a:schemeClr>
                </a:solidFill>
                <a:latin typeface="Arial" pitchFamily="34" charset="0"/>
              </a:rPr>
              <a:t>Proposed Rule</a:t>
            </a:r>
          </a:p>
          <a:p>
            <a:pPr algn="l">
              <a:buNone/>
            </a:pPr>
            <a:r>
              <a:rPr lang="en-US" sz="2800" dirty="0" smtClean="0">
                <a:latin typeface="Arial" pitchFamily="34" charset="0"/>
              </a:rPr>
              <a:t> </a:t>
            </a:r>
          </a:p>
          <a:p>
            <a:pPr lvl="1">
              <a:buClr>
                <a:srgbClr val="00817E"/>
              </a:buClr>
              <a:buFont typeface="Wingdings" pitchFamily="2" charset="2"/>
              <a:buChar char="§"/>
            </a:pPr>
            <a:r>
              <a:rPr lang="en-US" sz="2800" dirty="0" smtClean="0">
                <a:solidFill>
                  <a:schemeClr val="tx1"/>
                </a:solidFill>
                <a:latin typeface="Arial" pitchFamily="34" charset="0"/>
              </a:rPr>
              <a:t>Revises and enhances existing rule</a:t>
            </a:r>
          </a:p>
          <a:p>
            <a:pPr lvl="2">
              <a:buClr>
                <a:srgbClr val="00817E"/>
              </a:buClr>
              <a:buFont typeface="Wingdings" pitchFamily="2" charset="2"/>
              <a:buChar char="ü"/>
            </a:pPr>
            <a:r>
              <a:rPr lang="en-US" sz="2400" dirty="0" smtClean="0">
                <a:solidFill>
                  <a:schemeClr val="tx1"/>
                </a:solidFill>
                <a:latin typeface="Arial" pitchFamily="34" charset="0"/>
              </a:rPr>
              <a:t>Variance duration aligns with NPDES permit</a:t>
            </a:r>
          </a:p>
          <a:p>
            <a:pPr lvl="2">
              <a:buClr>
                <a:srgbClr val="00817E"/>
              </a:buClr>
              <a:buFont typeface="Wingdings" pitchFamily="2" charset="2"/>
              <a:buChar char="ü"/>
            </a:pPr>
            <a:r>
              <a:rPr lang="en-US" sz="2400" dirty="0" smtClean="0">
                <a:solidFill>
                  <a:schemeClr val="tx1"/>
                </a:solidFill>
                <a:latin typeface="Arial" pitchFamily="34" charset="0"/>
              </a:rPr>
              <a:t>Variance requests approved by DEQ Director and EPA</a:t>
            </a:r>
          </a:p>
          <a:p>
            <a:pPr lvl="2">
              <a:buClr>
                <a:srgbClr val="00817E"/>
              </a:buClr>
              <a:buNone/>
            </a:pPr>
            <a:r>
              <a:rPr lang="en-US" sz="2400" dirty="0" smtClean="0">
                <a:solidFill>
                  <a:schemeClr val="tx1"/>
                </a:solidFill>
                <a:latin typeface="Arial" pitchFamily="34" charset="0"/>
              </a:rPr>
              <a:t>  </a:t>
            </a:r>
          </a:p>
          <a:p>
            <a:pPr lvl="1">
              <a:buClr>
                <a:srgbClr val="00817E"/>
              </a:buClr>
              <a:buFont typeface="Wingdings" pitchFamily="2" charset="2"/>
              <a:buChar char="§"/>
            </a:pPr>
            <a:r>
              <a:rPr lang="en-US" sz="2800" dirty="0" smtClean="0">
                <a:solidFill>
                  <a:schemeClr val="tx1"/>
                </a:solidFill>
                <a:latin typeface="Arial" pitchFamily="34" charset="0"/>
              </a:rPr>
              <a:t>Applicable to all pollutants</a:t>
            </a:r>
          </a:p>
          <a:p>
            <a:pPr lvl="1">
              <a:buClr>
                <a:srgbClr val="00817E"/>
              </a:buClr>
              <a:buNone/>
            </a:pPr>
            <a:endParaRPr lang="en-US" sz="2800" dirty="0" smtClean="0">
              <a:solidFill>
                <a:schemeClr val="tx1"/>
              </a:solidFill>
              <a:latin typeface="Arial" pitchFamily="34" charset="0"/>
            </a:endParaRPr>
          </a:p>
          <a:p>
            <a:pPr lvl="1">
              <a:buClr>
                <a:srgbClr val="00817E"/>
              </a:buClr>
              <a:buFont typeface="Wingdings" pitchFamily="2" charset="2"/>
              <a:buChar char="§"/>
            </a:pPr>
            <a:r>
              <a:rPr lang="en-US" sz="2800" dirty="0" smtClean="0">
                <a:solidFill>
                  <a:schemeClr val="tx1"/>
                </a:solidFill>
                <a:latin typeface="Arial" pitchFamily="34" charset="0"/>
              </a:rPr>
              <a:t>Pollutant Reduction Plan required:  Provides a mechanism for achieving WQ improvements when underlying WQS cannot be met in the short term </a:t>
            </a:r>
          </a:p>
          <a:p>
            <a:pPr lvl="1">
              <a:buFont typeface="Courier New" pitchFamily="49" charset="0"/>
              <a:buChar char="o"/>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3900" y="1600200"/>
            <a:ext cx="7696200" cy="4524315"/>
          </a:xfrm>
          <a:prstGeom prst="rect">
            <a:avLst/>
          </a:prstGeom>
          <a:blipFill dpi="0" rotWithShape="1">
            <a:blip r:embed="rId3" cstate="print">
              <a:alphaModFix amt="30000"/>
              <a:duotone>
                <a:schemeClr val="accent6">
                  <a:shade val="45000"/>
                  <a:satMod val="135000"/>
                </a:schemeClr>
                <a:prstClr val="white"/>
              </a:duotone>
            </a:blip>
            <a:srcRect/>
            <a:stretch>
              <a:fillRect/>
            </a:stretch>
          </a:blipFill>
          <a:effectLst>
            <a:softEdge rad="127000"/>
          </a:effectLst>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Content Placeholder 2"/>
          <p:cNvSpPr>
            <a:spLocks noGrp="1"/>
          </p:cNvSpPr>
          <p:nvPr>
            <p:ph idx="1"/>
          </p:nvPr>
        </p:nvSpPr>
        <p:spPr>
          <a:xfrm>
            <a:off x="457200" y="2286000"/>
            <a:ext cx="8229600" cy="4267200"/>
          </a:xfrm>
        </p:spPr>
        <p:txBody>
          <a:bodyPr>
            <a:noAutofit/>
          </a:bodyPr>
          <a:lstStyle/>
          <a:p>
            <a:pPr lvl="1">
              <a:buClr>
                <a:srgbClr val="00817E"/>
              </a:buClr>
              <a:buFont typeface="Wingdings" pitchFamily="2" charset="2"/>
              <a:buChar char="q"/>
            </a:pPr>
            <a:r>
              <a:rPr lang="en-US" sz="2400" dirty="0" smtClean="0"/>
              <a:t> Background </a:t>
            </a:r>
          </a:p>
          <a:p>
            <a:pPr lvl="1">
              <a:buClr>
                <a:srgbClr val="00817E"/>
              </a:buClr>
              <a:buFont typeface="Wingdings" pitchFamily="2" charset="2"/>
              <a:buChar char="q"/>
            </a:pPr>
            <a:r>
              <a:rPr lang="en-US" sz="2400" dirty="0" smtClean="0"/>
              <a:t> Purpose</a:t>
            </a:r>
          </a:p>
          <a:p>
            <a:pPr lvl="1">
              <a:buClr>
                <a:srgbClr val="00817E"/>
              </a:buClr>
              <a:buFont typeface="Wingdings" pitchFamily="2" charset="2"/>
              <a:buChar char="q"/>
            </a:pPr>
            <a:r>
              <a:rPr lang="en-US" sz="2400" dirty="0" smtClean="0"/>
              <a:t> Rulemaking Development </a:t>
            </a:r>
          </a:p>
          <a:p>
            <a:pPr lvl="1">
              <a:buClr>
                <a:srgbClr val="00817E"/>
              </a:buClr>
              <a:buFont typeface="Wingdings" pitchFamily="2" charset="2"/>
              <a:buChar char="q"/>
            </a:pPr>
            <a:r>
              <a:rPr lang="en-US" sz="2400" dirty="0" smtClean="0"/>
              <a:t> Summary of Proposed Rulemaking</a:t>
            </a:r>
          </a:p>
          <a:p>
            <a:pPr lvl="2">
              <a:buClr>
                <a:srgbClr val="00817E"/>
              </a:buClr>
              <a:buFont typeface="Wingdings" pitchFamily="2" charset="2"/>
              <a:buChar char="Ø"/>
            </a:pPr>
            <a:r>
              <a:rPr lang="en-US" dirty="0" smtClean="0"/>
              <a:t> </a:t>
            </a:r>
            <a:r>
              <a:rPr lang="en-US" sz="2400" dirty="0" smtClean="0"/>
              <a:t>Human Health Criteria</a:t>
            </a:r>
          </a:p>
          <a:p>
            <a:pPr lvl="2">
              <a:buClr>
                <a:srgbClr val="00817E"/>
              </a:buClr>
              <a:buFont typeface="Wingdings" pitchFamily="2" charset="2"/>
              <a:buChar char="Ø"/>
            </a:pPr>
            <a:r>
              <a:rPr lang="en-US" sz="2400" dirty="0" smtClean="0"/>
              <a:t> Point Source Implementation Tools</a:t>
            </a:r>
          </a:p>
          <a:p>
            <a:pPr lvl="2">
              <a:buClr>
                <a:srgbClr val="00817E"/>
              </a:buClr>
              <a:buFont typeface="Wingdings" pitchFamily="2" charset="2"/>
              <a:buChar char="Ø"/>
            </a:pPr>
            <a:r>
              <a:rPr lang="en-US" sz="2400" dirty="0" smtClean="0"/>
              <a:t> Nonpoint Source revisions </a:t>
            </a:r>
          </a:p>
          <a:p>
            <a:pPr lvl="4"/>
            <a:endParaRPr lang="en-US" sz="1800" dirty="0" smtClean="0"/>
          </a:p>
          <a:p>
            <a:pPr lvl="1">
              <a:buClr>
                <a:srgbClr val="009999"/>
              </a:buClr>
              <a:buFont typeface="Wingdings" pitchFamily="2" charset="2"/>
              <a:buChar char="q"/>
            </a:pPr>
            <a:r>
              <a:rPr lang="en-US" sz="2400" dirty="0" smtClean="0"/>
              <a:t> How to Submit Comments</a:t>
            </a:r>
          </a:p>
          <a:p>
            <a:pPr lvl="1">
              <a:buClr>
                <a:srgbClr val="009999"/>
              </a:buClr>
              <a:buFont typeface="Wingdings" pitchFamily="2" charset="2"/>
              <a:buChar char="q"/>
            </a:pPr>
            <a:r>
              <a:rPr lang="en-US" sz="2400" dirty="0" smtClean="0"/>
              <a:t> Opportunity for Questions</a:t>
            </a:r>
          </a:p>
          <a:p>
            <a:pPr lvl="4"/>
            <a:endParaRPr lang="en-US" sz="1800" dirty="0" smtClean="0"/>
          </a:p>
          <a:p>
            <a:pPr lvl="1">
              <a:buNone/>
            </a:pPr>
            <a:endParaRPr lang="en-US" sz="24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3</a:t>
            </a:fld>
            <a:endParaRPr lang="en-US" dirty="0"/>
          </a:p>
        </p:txBody>
      </p:sp>
      <p:sp>
        <p:nvSpPr>
          <p:cNvPr id="2" name="Title 1"/>
          <p:cNvSpPr>
            <a:spLocks noGrp="1"/>
          </p:cNvSpPr>
          <p:nvPr>
            <p:ph type="title"/>
          </p:nvPr>
        </p:nvSpPr>
        <p:spPr>
          <a:xfrm>
            <a:off x="0" y="1447800"/>
            <a:ext cx="8229600" cy="914400"/>
          </a:xfrm>
          <a:prstGeom prst="rect">
            <a:avLst/>
          </a:prstGeom>
        </p:spPr>
        <p:txBody>
          <a:bodyPr/>
          <a:lstStyle/>
          <a:p>
            <a:r>
              <a:rPr lang="en-US" dirty="0" smtClean="0"/>
              <a:t>Presentation will highlight:</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0989AFB-2A41-4B33-86ED-DC376A05B723}" type="slidenum">
              <a:rPr lang="en-US" smtClean="0"/>
              <a:pPr>
                <a:defRPr/>
              </a:pPr>
              <a:t>30</a:t>
            </a:fld>
            <a:endParaRPr lang="en-US"/>
          </a:p>
        </p:txBody>
      </p:sp>
      <p:sp>
        <p:nvSpPr>
          <p:cNvPr id="11267" name="Rounded Rectangle 5"/>
          <p:cNvSpPr>
            <a:spLocks noChangeArrowheads="1"/>
          </p:cNvSpPr>
          <p:nvPr/>
        </p:nvSpPr>
        <p:spPr bwMode="auto">
          <a:xfrm>
            <a:off x="152400" y="2819400"/>
            <a:ext cx="2286000" cy="838200"/>
          </a:xfrm>
          <a:prstGeom prst="roundRect">
            <a:avLst>
              <a:gd name="adj" fmla="val 16667"/>
            </a:avLst>
          </a:prstGeom>
          <a:noFill/>
          <a:ln w="38100" algn="ctr">
            <a:solidFill>
              <a:schemeClr val="tx1"/>
            </a:solidFill>
            <a:round/>
            <a:headEnd/>
            <a:tailEnd/>
          </a:ln>
        </p:spPr>
        <p:txBody>
          <a:bodyPr/>
          <a:lstStyle/>
          <a:p>
            <a:endParaRPr lang="en-US"/>
          </a:p>
        </p:txBody>
      </p:sp>
      <p:sp>
        <p:nvSpPr>
          <p:cNvPr id="9" name="TextBox 8"/>
          <p:cNvSpPr txBox="1"/>
          <p:nvPr/>
        </p:nvSpPr>
        <p:spPr>
          <a:xfrm>
            <a:off x="152400" y="2895600"/>
            <a:ext cx="2438400" cy="707886"/>
          </a:xfrm>
          <a:prstGeom prst="rect">
            <a:avLst/>
          </a:prstGeom>
          <a:noFill/>
        </p:spPr>
        <p:txBody>
          <a:bodyPr wrap="square">
            <a:spAutoFit/>
          </a:bodyPr>
          <a:lstStyle/>
          <a:p>
            <a:pPr algn="ctr">
              <a:defRPr/>
            </a:pPr>
            <a:r>
              <a:rPr lang="en-US" sz="2000" b="1" dirty="0" smtClean="0"/>
              <a:t>Can facility meet effluent limits</a:t>
            </a:r>
            <a:r>
              <a:rPr lang="en-US" sz="2000" b="1" dirty="0" smtClean="0">
                <a:latin typeface="+mn-lt"/>
              </a:rPr>
              <a:t>?</a:t>
            </a:r>
            <a:endParaRPr lang="en-US" sz="2000" b="1" dirty="0">
              <a:latin typeface="+mn-lt"/>
            </a:endParaRPr>
          </a:p>
        </p:txBody>
      </p:sp>
      <p:sp>
        <p:nvSpPr>
          <p:cNvPr id="10" name="TextBox 9"/>
          <p:cNvSpPr txBox="1"/>
          <p:nvPr/>
        </p:nvSpPr>
        <p:spPr>
          <a:xfrm>
            <a:off x="838200" y="1295400"/>
            <a:ext cx="685800" cy="461665"/>
          </a:xfrm>
          <a:prstGeom prst="rect">
            <a:avLst/>
          </a:prstGeom>
          <a:noFill/>
        </p:spPr>
        <p:txBody>
          <a:bodyPr wrap="square">
            <a:spAutoFit/>
          </a:bodyPr>
          <a:lstStyle/>
          <a:p>
            <a:pPr>
              <a:defRPr/>
            </a:pPr>
            <a:r>
              <a:rPr lang="en-US" sz="2400" b="1" dirty="0">
                <a:solidFill>
                  <a:srgbClr val="C00000"/>
                </a:solidFill>
                <a:latin typeface="+mn-lt"/>
              </a:rPr>
              <a:t>Yes</a:t>
            </a:r>
          </a:p>
        </p:txBody>
      </p:sp>
      <p:sp>
        <p:nvSpPr>
          <p:cNvPr id="11" name="TextBox 10"/>
          <p:cNvSpPr txBox="1"/>
          <p:nvPr/>
        </p:nvSpPr>
        <p:spPr>
          <a:xfrm>
            <a:off x="914400" y="4191000"/>
            <a:ext cx="685800" cy="461665"/>
          </a:xfrm>
          <a:prstGeom prst="rect">
            <a:avLst/>
          </a:prstGeom>
          <a:noFill/>
        </p:spPr>
        <p:txBody>
          <a:bodyPr wrap="square">
            <a:spAutoFit/>
          </a:bodyPr>
          <a:lstStyle/>
          <a:p>
            <a:pPr>
              <a:defRPr/>
            </a:pPr>
            <a:r>
              <a:rPr lang="en-US" sz="2400" b="1" dirty="0">
                <a:solidFill>
                  <a:srgbClr val="C00000"/>
                </a:solidFill>
                <a:latin typeface="+mn-lt"/>
              </a:rPr>
              <a:t>No</a:t>
            </a:r>
          </a:p>
        </p:txBody>
      </p:sp>
      <p:sp>
        <p:nvSpPr>
          <p:cNvPr id="12" name="TextBox 11"/>
          <p:cNvSpPr txBox="1"/>
          <p:nvPr/>
        </p:nvSpPr>
        <p:spPr>
          <a:xfrm>
            <a:off x="2286000" y="1143000"/>
            <a:ext cx="4876800" cy="830997"/>
          </a:xfrm>
          <a:prstGeom prst="rect">
            <a:avLst/>
          </a:prstGeom>
          <a:noFill/>
        </p:spPr>
        <p:txBody>
          <a:bodyPr wrap="square">
            <a:spAutoFit/>
          </a:bodyPr>
          <a:lstStyle/>
          <a:p>
            <a:pPr marL="342900" indent="-342900">
              <a:buFont typeface="Wingdings" pitchFamily="2" charset="2"/>
              <a:buChar char="§"/>
              <a:defRPr/>
            </a:pPr>
            <a:r>
              <a:rPr lang="en-US" sz="2400" b="1" dirty="0" smtClean="0">
                <a:solidFill>
                  <a:srgbClr val="00817E"/>
                </a:solidFill>
                <a:latin typeface="+mn-lt"/>
              </a:rPr>
              <a:t>intake credits</a:t>
            </a:r>
          </a:p>
          <a:p>
            <a:pPr marL="342900" indent="-342900">
              <a:buFont typeface="Wingdings" pitchFamily="2" charset="2"/>
              <a:buChar char="§"/>
              <a:defRPr/>
            </a:pPr>
            <a:r>
              <a:rPr lang="en-US" sz="2400" b="1" dirty="0" smtClean="0">
                <a:solidFill>
                  <a:srgbClr val="00817E"/>
                </a:solidFill>
              </a:rPr>
              <a:t>background pollutant allowance</a:t>
            </a:r>
            <a:endParaRPr lang="en-US" sz="2400" b="1" dirty="0">
              <a:solidFill>
                <a:srgbClr val="00817E"/>
              </a:solidFill>
              <a:latin typeface="+mn-lt"/>
            </a:endParaRPr>
          </a:p>
        </p:txBody>
      </p:sp>
      <p:sp>
        <p:nvSpPr>
          <p:cNvPr id="13" name="TextBox 12"/>
          <p:cNvSpPr txBox="1"/>
          <p:nvPr/>
        </p:nvSpPr>
        <p:spPr>
          <a:xfrm>
            <a:off x="2133600" y="4038600"/>
            <a:ext cx="3352800" cy="1015663"/>
          </a:xfrm>
          <a:prstGeom prst="rect">
            <a:avLst/>
          </a:prstGeom>
          <a:noFill/>
        </p:spPr>
        <p:txBody>
          <a:bodyPr>
            <a:spAutoFit/>
          </a:bodyPr>
          <a:lstStyle/>
          <a:p>
            <a:pPr algn="ctr">
              <a:defRPr/>
            </a:pPr>
            <a:r>
              <a:rPr lang="en-US" sz="2000" b="1" dirty="0">
                <a:latin typeface="+mn-lt"/>
              </a:rPr>
              <a:t>Will the facility be able to comply in the near term with </a:t>
            </a:r>
            <a:r>
              <a:rPr lang="en-US" sz="2000" b="1" dirty="0" smtClean="0"/>
              <a:t>effluent limits</a:t>
            </a:r>
            <a:r>
              <a:rPr lang="en-US" sz="2000" b="1" dirty="0" smtClean="0">
                <a:latin typeface="+mn-lt"/>
              </a:rPr>
              <a:t>?</a:t>
            </a:r>
            <a:endParaRPr lang="en-US" sz="2000" b="1" dirty="0">
              <a:latin typeface="+mn-lt"/>
            </a:endParaRPr>
          </a:p>
        </p:txBody>
      </p:sp>
      <p:sp>
        <p:nvSpPr>
          <p:cNvPr id="14" name="TextBox 13"/>
          <p:cNvSpPr txBox="1"/>
          <p:nvPr/>
        </p:nvSpPr>
        <p:spPr>
          <a:xfrm>
            <a:off x="3429000" y="5562600"/>
            <a:ext cx="685800" cy="461665"/>
          </a:xfrm>
          <a:prstGeom prst="rect">
            <a:avLst/>
          </a:prstGeom>
          <a:noFill/>
        </p:spPr>
        <p:txBody>
          <a:bodyPr>
            <a:spAutoFit/>
          </a:bodyPr>
          <a:lstStyle/>
          <a:p>
            <a:pPr algn="ctr">
              <a:defRPr/>
            </a:pPr>
            <a:r>
              <a:rPr lang="en-US" sz="2400" b="1" dirty="0">
                <a:solidFill>
                  <a:srgbClr val="C00000"/>
                </a:solidFill>
                <a:latin typeface="+mn-lt"/>
              </a:rPr>
              <a:t>No</a:t>
            </a:r>
          </a:p>
        </p:txBody>
      </p:sp>
      <p:sp>
        <p:nvSpPr>
          <p:cNvPr id="15" name="TextBox 14"/>
          <p:cNvSpPr txBox="1"/>
          <p:nvPr/>
        </p:nvSpPr>
        <p:spPr>
          <a:xfrm>
            <a:off x="3429000" y="2667000"/>
            <a:ext cx="685800" cy="461665"/>
          </a:xfrm>
          <a:prstGeom prst="rect">
            <a:avLst/>
          </a:prstGeom>
          <a:noFill/>
        </p:spPr>
        <p:txBody>
          <a:bodyPr>
            <a:spAutoFit/>
          </a:bodyPr>
          <a:lstStyle/>
          <a:p>
            <a:pPr>
              <a:defRPr/>
            </a:pPr>
            <a:r>
              <a:rPr lang="en-US" sz="2400" b="1" dirty="0">
                <a:solidFill>
                  <a:srgbClr val="C00000"/>
                </a:solidFill>
                <a:latin typeface="+mn-lt"/>
              </a:rPr>
              <a:t>Yes</a:t>
            </a:r>
          </a:p>
        </p:txBody>
      </p:sp>
      <p:sp>
        <p:nvSpPr>
          <p:cNvPr id="16" name="TextBox 15"/>
          <p:cNvSpPr txBox="1"/>
          <p:nvPr/>
        </p:nvSpPr>
        <p:spPr>
          <a:xfrm>
            <a:off x="5638800" y="2514600"/>
            <a:ext cx="3352800" cy="1015663"/>
          </a:xfrm>
          <a:prstGeom prst="rect">
            <a:avLst/>
          </a:prstGeom>
          <a:noFill/>
        </p:spPr>
        <p:txBody>
          <a:bodyPr wrap="square">
            <a:spAutoFit/>
          </a:bodyPr>
          <a:lstStyle/>
          <a:p>
            <a:pPr marL="342900" indent="-342900">
              <a:buFont typeface="Wingdings" pitchFamily="2" charset="2"/>
              <a:buChar char="§"/>
              <a:defRPr/>
            </a:pPr>
            <a:r>
              <a:rPr lang="en-US" sz="2400" b="1" dirty="0">
                <a:solidFill>
                  <a:srgbClr val="00817E"/>
                </a:solidFill>
                <a:latin typeface="+mn-lt"/>
              </a:rPr>
              <a:t>c</a:t>
            </a:r>
            <a:r>
              <a:rPr lang="en-US" sz="2400" b="1" dirty="0" smtClean="0">
                <a:solidFill>
                  <a:srgbClr val="00817E"/>
                </a:solidFill>
                <a:latin typeface="+mn-lt"/>
              </a:rPr>
              <a:t>ompliance </a:t>
            </a:r>
            <a:r>
              <a:rPr lang="en-US" sz="2400" b="1" dirty="0">
                <a:solidFill>
                  <a:srgbClr val="00817E"/>
                </a:solidFill>
                <a:latin typeface="+mn-lt"/>
              </a:rPr>
              <a:t>schedule</a:t>
            </a:r>
          </a:p>
          <a:p>
            <a:pPr marL="800100" lvl="1" indent="-342900">
              <a:buFont typeface="Courier New" pitchFamily="49" charset="0"/>
              <a:buChar char="o"/>
              <a:defRPr/>
            </a:pPr>
            <a:r>
              <a:rPr lang="en-US" dirty="0" smtClean="0"/>
              <a:t>Meet WQS as soon as possible</a:t>
            </a:r>
            <a:endParaRPr lang="en-US" dirty="0">
              <a:latin typeface="+mn-lt"/>
            </a:endParaRPr>
          </a:p>
        </p:txBody>
      </p:sp>
      <p:sp>
        <p:nvSpPr>
          <p:cNvPr id="17" name="TextBox 16"/>
          <p:cNvSpPr txBox="1"/>
          <p:nvPr/>
        </p:nvSpPr>
        <p:spPr>
          <a:xfrm>
            <a:off x="5334000" y="5029200"/>
            <a:ext cx="3810000" cy="1477328"/>
          </a:xfrm>
          <a:prstGeom prst="rect">
            <a:avLst/>
          </a:prstGeom>
          <a:noFill/>
        </p:spPr>
        <p:txBody>
          <a:bodyPr wrap="square">
            <a:spAutoFit/>
          </a:bodyPr>
          <a:lstStyle/>
          <a:p>
            <a:pPr marL="342900" indent="-342900">
              <a:buFont typeface="Wingdings" pitchFamily="2" charset="2"/>
              <a:buChar char="§"/>
              <a:defRPr/>
            </a:pPr>
            <a:r>
              <a:rPr lang="en-US" sz="2400" b="1" dirty="0">
                <a:solidFill>
                  <a:srgbClr val="00817E"/>
                </a:solidFill>
                <a:latin typeface="+mn-lt"/>
              </a:rPr>
              <a:t>v</a:t>
            </a:r>
            <a:r>
              <a:rPr lang="en-US" sz="2400" b="1" dirty="0" smtClean="0">
                <a:solidFill>
                  <a:srgbClr val="00817E"/>
                </a:solidFill>
                <a:latin typeface="+mn-lt"/>
              </a:rPr>
              <a:t>ariances</a:t>
            </a:r>
            <a:endParaRPr lang="en-US" sz="2400" b="1" dirty="0">
              <a:solidFill>
                <a:srgbClr val="00817E"/>
              </a:solidFill>
              <a:latin typeface="+mn-lt"/>
            </a:endParaRPr>
          </a:p>
          <a:p>
            <a:pPr marL="342900" indent="-342900">
              <a:defRPr/>
            </a:pPr>
            <a:r>
              <a:rPr lang="en-US" dirty="0">
                <a:latin typeface="+mn-lt"/>
              </a:rPr>
              <a:t>     </a:t>
            </a:r>
            <a:r>
              <a:rPr lang="en-US" dirty="0" smtClean="0">
                <a:latin typeface="+mn-lt"/>
              </a:rPr>
              <a:t>	Pollutant Reduction Plans</a:t>
            </a:r>
            <a:endParaRPr lang="en-US" dirty="0">
              <a:latin typeface="+mn-lt"/>
            </a:endParaRPr>
          </a:p>
          <a:p>
            <a:pPr marL="342900" indent="-342900">
              <a:buFont typeface="Wingdings" pitchFamily="2" charset="2"/>
              <a:buChar char="§"/>
              <a:defRPr/>
            </a:pPr>
            <a:r>
              <a:rPr lang="en-US" sz="2400" b="1" dirty="0" smtClean="0">
                <a:solidFill>
                  <a:srgbClr val="00817E"/>
                </a:solidFill>
                <a:latin typeface="+mn-lt"/>
              </a:rPr>
              <a:t>correct beneficial use</a:t>
            </a:r>
            <a:endParaRPr lang="en-US" sz="2400" b="1" dirty="0">
              <a:solidFill>
                <a:srgbClr val="00817E"/>
              </a:solidFill>
              <a:latin typeface="+mn-lt"/>
            </a:endParaRPr>
          </a:p>
          <a:p>
            <a:pPr marL="342900" indent="-342900">
              <a:buFont typeface="Wingdings" pitchFamily="2" charset="2"/>
              <a:buChar char="§"/>
              <a:defRPr/>
            </a:pPr>
            <a:r>
              <a:rPr lang="en-US" sz="2400" b="1" dirty="0">
                <a:solidFill>
                  <a:srgbClr val="00817E"/>
                </a:solidFill>
                <a:latin typeface="+mn-lt"/>
              </a:rPr>
              <a:t>s</a:t>
            </a:r>
            <a:r>
              <a:rPr lang="en-US" sz="2400" b="1" dirty="0" smtClean="0">
                <a:solidFill>
                  <a:srgbClr val="00817E"/>
                </a:solidFill>
                <a:latin typeface="+mn-lt"/>
              </a:rPr>
              <a:t>ite </a:t>
            </a:r>
            <a:r>
              <a:rPr lang="en-US" sz="2400" b="1" dirty="0">
                <a:solidFill>
                  <a:srgbClr val="00817E"/>
                </a:solidFill>
                <a:latin typeface="+mn-lt"/>
              </a:rPr>
              <a:t>specific criterion</a:t>
            </a:r>
          </a:p>
        </p:txBody>
      </p:sp>
      <p:sp>
        <p:nvSpPr>
          <p:cNvPr id="18" name="TextBox 17"/>
          <p:cNvSpPr txBox="1"/>
          <p:nvPr/>
        </p:nvSpPr>
        <p:spPr>
          <a:xfrm>
            <a:off x="1447800" y="152400"/>
            <a:ext cx="6248400" cy="584775"/>
          </a:xfrm>
          <a:prstGeom prst="rect">
            <a:avLst/>
          </a:prstGeom>
          <a:noFill/>
        </p:spPr>
        <p:txBody>
          <a:bodyPr wrap="square">
            <a:spAutoFit/>
          </a:bodyPr>
          <a:lstStyle/>
          <a:p>
            <a:pPr>
              <a:defRPr/>
            </a:pPr>
            <a:r>
              <a:rPr lang="en-US" sz="3200" b="1" dirty="0" smtClean="0">
                <a:latin typeface="+mn-lt"/>
              </a:rPr>
              <a:t>Point Source Compliance </a:t>
            </a:r>
            <a:r>
              <a:rPr lang="en-US" sz="3200" b="1" dirty="0">
                <a:latin typeface="+mn-lt"/>
              </a:rPr>
              <a:t>Strategies </a:t>
            </a:r>
          </a:p>
        </p:txBody>
      </p:sp>
      <p:cxnSp>
        <p:nvCxnSpPr>
          <p:cNvPr id="11279" name="Straight Connector 23"/>
          <p:cNvCxnSpPr>
            <a:cxnSpLocks noChangeShapeType="1"/>
          </p:cNvCxnSpPr>
          <p:nvPr/>
        </p:nvCxnSpPr>
        <p:spPr bwMode="auto">
          <a:xfrm rot="5400000" flipH="1" flipV="1">
            <a:off x="800101" y="2247899"/>
            <a:ext cx="839788" cy="1589"/>
          </a:xfrm>
          <a:prstGeom prst="line">
            <a:avLst/>
          </a:prstGeom>
          <a:noFill/>
          <a:ln w="38100" algn="ctr">
            <a:solidFill>
              <a:schemeClr val="tx1"/>
            </a:solidFill>
            <a:round/>
            <a:headEnd/>
            <a:tailEnd/>
          </a:ln>
        </p:spPr>
      </p:cxnSp>
      <p:cxnSp>
        <p:nvCxnSpPr>
          <p:cNvPr id="11280" name="Straight Connector 24"/>
          <p:cNvCxnSpPr>
            <a:cxnSpLocks noChangeShapeType="1"/>
          </p:cNvCxnSpPr>
          <p:nvPr/>
        </p:nvCxnSpPr>
        <p:spPr bwMode="auto">
          <a:xfrm rot="5400000" flipH="1" flipV="1">
            <a:off x="1030288" y="3998912"/>
            <a:ext cx="381000" cy="3175"/>
          </a:xfrm>
          <a:prstGeom prst="line">
            <a:avLst/>
          </a:prstGeom>
          <a:noFill/>
          <a:ln w="38100" algn="ctr">
            <a:solidFill>
              <a:schemeClr val="tx1"/>
            </a:solidFill>
            <a:round/>
            <a:headEnd/>
            <a:tailEnd/>
          </a:ln>
        </p:spPr>
      </p:cxnSp>
      <p:cxnSp>
        <p:nvCxnSpPr>
          <p:cNvPr id="11281" name="Straight Arrow Connector 26"/>
          <p:cNvCxnSpPr>
            <a:cxnSpLocks noChangeShapeType="1"/>
          </p:cNvCxnSpPr>
          <p:nvPr/>
        </p:nvCxnSpPr>
        <p:spPr bwMode="auto">
          <a:xfrm>
            <a:off x="1524000" y="1447800"/>
            <a:ext cx="685800" cy="1588"/>
          </a:xfrm>
          <a:prstGeom prst="straightConnector1">
            <a:avLst/>
          </a:prstGeom>
          <a:noFill/>
          <a:ln w="38100" algn="ctr">
            <a:solidFill>
              <a:schemeClr val="tx1"/>
            </a:solidFill>
            <a:round/>
            <a:headEnd/>
            <a:tailEnd type="arrow" w="med" len="med"/>
          </a:ln>
        </p:spPr>
      </p:cxnSp>
      <p:cxnSp>
        <p:nvCxnSpPr>
          <p:cNvPr id="11282" name="Straight Arrow Connector 29"/>
          <p:cNvCxnSpPr>
            <a:cxnSpLocks noChangeShapeType="1"/>
          </p:cNvCxnSpPr>
          <p:nvPr/>
        </p:nvCxnSpPr>
        <p:spPr bwMode="auto">
          <a:xfrm>
            <a:off x="1524000" y="4419600"/>
            <a:ext cx="533400" cy="1588"/>
          </a:xfrm>
          <a:prstGeom prst="straightConnector1">
            <a:avLst/>
          </a:prstGeom>
          <a:noFill/>
          <a:ln w="38100" algn="ctr">
            <a:solidFill>
              <a:schemeClr val="tx1"/>
            </a:solidFill>
            <a:round/>
            <a:headEnd/>
            <a:tailEnd type="arrow" w="med" len="med"/>
          </a:ln>
        </p:spPr>
      </p:cxnSp>
      <p:cxnSp>
        <p:nvCxnSpPr>
          <p:cNvPr id="11283" name="Straight Connector 32"/>
          <p:cNvCxnSpPr>
            <a:cxnSpLocks noChangeShapeType="1"/>
          </p:cNvCxnSpPr>
          <p:nvPr/>
        </p:nvCxnSpPr>
        <p:spPr bwMode="auto">
          <a:xfrm rot="5400000" flipH="1" flipV="1">
            <a:off x="3430587" y="3579813"/>
            <a:ext cx="609600" cy="3174"/>
          </a:xfrm>
          <a:prstGeom prst="line">
            <a:avLst/>
          </a:prstGeom>
          <a:noFill/>
          <a:ln w="38100" algn="ctr">
            <a:solidFill>
              <a:schemeClr val="tx1"/>
            </a:solidFill>
            <a:round/>
            <a:headEnd/>
            <a:tailEnd/>
          </a:ln>
        </p:spPr>
      </p:cxnSp>
      <p:cxnSp>
        <p:nvCxnSpPr>
          <p:cNvPr id="11284" name="Straight Connector 34"/>
          <p:cNvCxnSpPr>
            <a:cxnSpLocks noChangeShapeType="1"/>
          </p:cNvCxnSpPr>
          <p:nvPr/>
        </p:nvCxnSpPr>
        <p:spPr bwMode="auto">
          <a:xfrm rot="5400000" flipH="1" flipV="1">
            <a:off x="3505994" y="5333206"/>
            <a:ext cx="457200" cy="1588"/>
          </a:xfrm>
          <a:prstGeom prst="line">
            <a:avLst/>
          </a:prstGeom>
          <a:noFill/>
          <a:ln w="38100" algn="ctr">
            <a:solidFill>
              <a:schemeClr val="tx1"/>
            </a:solidFill>
            <a:round/>
            <a:headEnd/>
            <a:tailEnd/>
          </a:ln>
        </p:spPr>
      </p:cxnSp>
      <p:cxnSp>
        <p:nvCxnSpPr>
          <p:cNvPr id="11285" name="Straight Arrow Connector 46"/>
          <p:cNvCxnSpPr>
            <a:cxnSpLocks noChangeShapeType="1"/>
          </p:cNvCxnSpPr>
          <p:nvPr/>
        </p:nvCxnSpPr>
        <p:spPr bwMode="auto">
          <a:xfrm>
            <a:off x="4343400" y="2895600"/>
            <a:ext cx="1066800" cy="1588"/>
          </a:xfrm>
          <a:prstGeom prst="straightConnector1">
            <a:avLst/>
          </a:prstGeom>
          <a:noFill/>
          <a:ln w="38100" algn="ctr">
            <a:solidFill>
              <a:schemeClr val="tx1"/>
            </a:solidFill>
            <a:round/>
            <a:headEnd/>
            <a:tailEnd type="arrow" w="med" len="med"/>
          </a:ln>
        </p:spPr>
      </p:cxnSp>
      <p:cxnSp>
        <p:nvCxnSpPr>
          <p:cNvPr id="11286" name="Straight Arrow Connector 48"/>
          <p:cNvCxnSpPr>
            <a:cxnSpLocks noChangeShapeType="1"/>
          </p:cNvCxnSpPr>
          <p:nvPr/>
        </p:nvCxnSpPr>
        <p:spPr bwMode="auto">
          <a:xfrm>
            <a:off x="4114800" y="5791200"/>
            <a:ext cx="1143000" cy="1588"/>
          </a:xfrm>
          <a:prstGeom prst="straightConnector1">
            <a:avLst/>
          </a:prstGeom>
          <a:noFill/>
          <a:ln w="38100" algn="ctr">
            <a:solidFill>
              <a:schemeClr val="tx1"/>
            </a:solidFill>
            <a:round/>
            <a:headEnd/>
            <a:tailEnd type="arrow" w="med" len="med"/>
          </a:ln>
        </p:spPr>
      </p:cxnSp>
      <p:sp>
        <p:nvSpPr>
          <p:cNvPr id="23" name="Rounded Rectangle 5"/>
          <p:cNvSpPr>
            <a:spLocks noChangeArrowheads="1"/>
          </p:cNvSpPr>
          <p:nvPr/>
        </p:nvSpPr>
        <p:spPr bwMode="auto">
          <a:xfrm>
            <a:off x="2209800" y="3962400"/>
            <a:ext cx="3352800" cy="1066800"/>
          </a:xfrm>
          <a:prstGeom prst="roundRect">
            <a:avLst>
              <a:gd name="adj" fmla="val 16667"/>
            </a:avLst>
          </a:prstGeom>
          <a:noFill/>
          <a:ln w="38100"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EF1514-A3C8-4D20-A8B7-7E768D74D11F}" type="slidenum">
              <a:rPr lang="en-US" smtClean="0"/>
              <a:pPr/>
              <a:t>31</a:t>
            </a:fld>
            <a:endParaRPr lang="en-US"/>
          </a:p>
        </p:txBody>
      </p:sp>
      <p:sp>
        <p:nvSpPr>
          <p:cNvPr id="7" name="Title 6"/>
          <p:cNvSpPr>
            <a:spLocks noGrp="1"/>
          </p:cNvSpPr>
          <p:nvPr>
            <p:ph type="ctrTitle"/>
          </p:nvPr>
        </p:nvSpPr>
        <p:spPr>
          <a:xfrm>
            <a:off x="609600" y="2743200"/>
            <a:ext cx="7772400" cy="1470025"/>
          </a:xfrm>
        </p:spPr>
        <p:txBody>
          <a:bodyPr/>
          <a:lstStyle/>
          <a:p>
            <a:r>
              <a:rPr lang="en-US" b="1" dirty="0" smtClean="0">
                <a:solidFill>
                  <a:schemeClr val="bg1"/>
                </a:solidFill>
              </a:rPr>
              <a:t>Proposed Nonpoint Source Changes</a:t>
            </a:r>
            <a:endParaRPr lang="en-US" b="1" dirty="0">
              <a:solidFill>
                <a:schemeClr val="bg1"/>
              </a:solidFill>
            </a:endParaRPr>
          </a:p>
        </p:txBody>
      </p:sp>
      <p:sp>
        <p:nvSpPr>
          <p:cNvPr id="5" name="TextBox 4"/>
          <p:cNvSpPr txBox="1"/>
          <p:nvPr/>
        </p:nvSpPr>
        <p:spPr>
          <a:xfrm>
            <a:off x="4572000" y="6457890"/>
            <a:ext cx="4572000" cy="400110"/>
          </a:xfrm>
          <a:prstGeom prst="rect">
            <a:avLst/>
          </a:prstGeom>
          <a:noFill/>
        </p:spPr>
        <p:txBody>
          <a:bodyPr wrap="square" rtlCol="0">
            <a:spAutoFit/>
          </a:bodyPr>
          <a:lstStyle/>
          <a:p>
            <a:r>
              <a:rPr lang="en-US" sz="2000" dirty="0" smtClean="0">
                <a:solidFill>
                  <a:schemeClr val="bg1"/>
                </a:solidFill>
              </a:rPr>
              <a:t>Koto </a:t>
            </a:r>
            <a:r>
              <a:rPr lang="en-US" sz="2000" dirty="0" err="1" smtClean="0">
                <a:solidFill>
                  <a:schemeClr val="bg1"/>
                </a:solidFill>
              </a:rPr>
              <a:t>Kishida</a:t>
            </a:r>
            <a:r>
              <a:rPr lang="en-US" sz="2000" dirty="0" smtClean="0">
                <a:solidFill>
                  <a:schemeClr val="bg1"/>
                </a:solidFill>
              </a:rPr>
              <a:t> | Nonpoint Source Specialist</a:t>
            </a:r>
            <a:endParaRPr lang="en-US" sz="2000" dirty="0">
              <a:solidFill>
                <a:schemeClr val="bg1"/>
              </a:solidFill>
            </a:endParaRPr>
          </a:p>
        </p:txBody>
      </p:sp>
      <p:sp>
        <p:nvSpPr>
          <p:cNvPr id="6" name="TextBox 5"/>
          <p:cNvSpPr txBox="1"/>
          <p:nvPr/>
        </p:nvSpPr>
        <p:spPr>
          <a:xfrm>
            <a:off x="0" y="6457890"/>
            <a:ext cx="4419600" cy="400110"/>
          </a:xfrm>
          <a:prstGeom prst="rect">
            <a:avLst/>
          </a:prstGeom>
          <a:noFill/>
        </p:spPr>
        <p:txBody>
          <a:bodyPr wrap="square" rtlCol="0">
            <a:spAutoFit/>
          </a:bodyPr>
          <a:lstStyle/>
          <a:p>
            <a:r>
              <a:rPr lang="en-US" sz="2000" dirty="0" smtClean="0">
                <a:solidFill>
                  <a:schemeClr val="bg1"/>
                </a:solidFill>
              </a:rPr>
              <a:t>Gene Foster</a:t>
            </a:r>
            <a:r>
              <a:rPr lang="en-US" sz="2000" dirty="0" smtClean="0">
                <a:solidFill>
                  <a:schemeClr val="bg1"/>
                </a:solidFill>
              </a:rPr>
              <a:t> </a:t>
            </a:r>
            <a:r>
              <a:rPr lang="en-US" sz="2000" dirty="0" smtClean="0">
                <a:solidFill>
                  <a:schemeClr val="bg1"/>
                </a:solidFill>
              </a:rPr>
              <a:t>| Nonpoint Source </a:t>
            </a:r>
            <a:r>
              <a:rPr lang="en-US" sz="2000" dirty="0" smtClean="0">
                <a:solidFill>
                  <a:schemeClr val="bg1"/>
                </a:solidFill>
              </a:rPr>
              <a:t>Manager</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32</a:t>
            </a:fld>
            <a:endParaRPr lang="en-US"/>
          </a:p>
        </p:txBody>
      </p:sp>
      <p:sp>
        <p:nvSpPr>
          <p:cNvPr id="7" name="TextBox 6"/>
          <p:cNvSpPr txBox="1"/>
          <p:nvPr/>
        </p:nvSpPr>
        <p:spPr>
          <a:xfrm>
            <a:off x="2895600" y="1600200"/>
            <a:ext cx="2743200" cy="369332"/>
          </a:xfrm>
          <a:prstGeom prst="rect">
            <a:avLst/>
          </a:prstGeom>
          <a:noFill/>
        </p:spPr>
        <p:txBody>
          <a:bodyPr wrap="square" rtlCol="0">
            <a:spAutoFit/>
          </a:bodyPr>
          <a:lstStyle/>
          <a:p>
            <a:r>
              <a:rPr lang="en-US" dirty="0" smtClean="0">
                <a:solidFill>
                  <a:schemeClr val="bg1"/>
                </a:solidFill>
              </a:rPr>
              <a:t>Water Quality Standards</a:t>
            </a:r>
            <a:endParaRPr lang="en-US" dirty="0">
              <a:solidFill>
                <a:schemeClr val="bg1"/>
              </a:solidFill>
            </a:endParaRPr>
          </a:p>
        </p:txBody>
      </p:sp>
      <p:graphicFrame>
        <p:nvGraphicFramePr>
          <p:cNvPr id="11" name="Diagram 10"/>
          <p:cNvGraphicFramePr/>
          <p:nvPr/>
        </p:nvGraphicFramePr>
        <p:xfrm>
          <a:off x="457200" y="1524000"/>
          <a:ext cx="82296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9950007">
            <a:off x="2905329" y="237281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38687">
            <a:off x="5572573" y="2295673"/>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651763">
            <a:off x="6466472" y="4769842"/>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343400" y="6400800"/>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063289">
            <a:off x="2136805" y="477897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7450067">
            <a:off x="7391400" y="16764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188BDD-E1AF-455E-B5FF-9EB746AB7884}" type="slidenum">
              <a:rPr lang="en-US" smtClean="0"/>
              <a:pPr>
                <a:defRPr/>
              </a:pPr>
              <a:t>33</a:t>
            </a:fld>
            <a:endParaRPr lang="en-US"/>
          </a:p>
        </p:txBody>
      </p:sp>
      <p:sp>
        <p:nvSpPr>
          <p:cNvPr id="5" name="Title 1"/>
          <p:cNvSpPr>
            <a:spLocks noGrp="1"/>
          </p:cNvSpPr>
          <p:nvPr>
            <p:ph type="title"/>
          </p:nvPr>
        </p:nvSpPr>
        <p:spPr>
          <a:xfrm>
            <a:off x="457200" y="1295400"/>
            <a:ext cx="8229600" cy="914400"/>
          </a:xfrm>
        </p:spPr>
        <p:txBody>
          <a:bodyPr/>
          <a:lstStyle/>
          <a:p>
            <a:r>
              <a:rPr lang="en-US" dirty="0" smtClean="0"/>
              <a:t>Nonpoint Sources</a:t>
            </a:r>
            <a:endParaRPr lang="en-US" dirty="0"/>
          </a:p>
        </p:txBody>
      </p:sp>
      <p:grpSp>
        <p:nvGrpSpPr>
          <p:cNvPr id="2" name="Group 12"/>
          <p:cNvGrpSpPr/>
          <p:nvPr/>
        </p:nvGrpSpPr>
        <p:grpSpPr>
          <a:xfrm>
            <a:off x="609600" y="2057400"/>
            <a:ext cx="8001000" cy="4572000"/>
            <a:chOff x="609600" y="2057400"/>
            <a:chExt cx="8001000" cy="4572000"/>
          </a:xfrm>
        </p:grpSpPr>
        <p:graphicFrame>
          <p:nvGraphicFramePr>
            <p:cNvPr id="6" name="Diagram 5"/>
            <p:cNvGraphicFramePr/>
            <p:nvPr/>
          </p:nvGraphicFramePr>
          <p:xfrm>
            <a:off x="609600" y="3124200"/>
            <a:ext cx="80010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1"/>
            <p:cNvGrpSpPr/>
            <p:nvPr/>
          </p:nvGrpSpPr>
          <p:grpSpPr>
            <a:xfrm>
              <a:off x="1663102" y="2057400"/>
              <a:ext cx="5747646" cy="1142999"/>
              <a:chOff x="1663102" y="2057400"/>
              <a:chExt cx="5747646" cy="1142999"/>
            </a:xfrm>
          </p:grpSpPr>
          <p:sp>
            <p:nvSpPr>
              <p:cNvPr id="8" name="TextBox 7"/>
              <p:cNvSpPr txBox="1"/>
              <p:nvPr/>
            </p:nvSpPr>
            <p:spPr>
              <a:xfrm>
                <a:off x="2209800" y="2057400"/>
                <a:ext cx="48006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smtClean="0"/>
                  <a:t>Water Quality Standards</a:t>
                </a:r>
                <a:endParaRPr lang="en-US" sz="3200" dirty="0"/>
              </a:p>
            </p:txBody>
          </p:sp>
          <p:sp>
            <p:nvSpPr>
              <p:cNvPr id="9" name="Right Arrow 8"/>
              <p:cNvSpPr/>
              <p:nvPr/>
            </p:nvSpPr>
            <p:spPr>
              <a:xfrm rot="19443620">
                <a:off x="1663102" y="2883608"/>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4356485" y="2900605"/>
                <a:ext cx="464797" cy="134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123758">
                <a:off x="6801148" y="2874059"/>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20574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34</a:t>
            </a:fld>
            <a:endParaRPr lang="en-US"/>
          </a:p>
        </p:txBody>
      </p:sp>
      <p:sp>
        <p:nvSpPr>
          <p:cNvPr id="4" name="Title 3"/>
          <p:cNvSpPr>
            <a:spLocks noGrp="1"/>
          </p:cNvSpPr>
          <p:nvPr>
            <p:ph type="title"/>
          </p:nvPr>
        </p:nvSpPr>
        <p:spPr/>
        <p:txBody>
          <a:bodyPr/>
          <a:lstStyle/>
          <a:p>
            <a:r>
              <a:rPr lang="en-US" sz="4000" dirty="0" smtClean="0"/>
              <a:t>Water Quality Standards Rule Revision</a:t>
            </a:r>
            <a:endParaRPr lang="en-US" sz="4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35</a:t>
            </a:fld>
            <a:endParaRPr lang="en-US"/>
          </a:p>
        </p:txBody>
      </p:sp>
      <p:sp>
        <p:nvSpPr>
          <p:cNvPr id="7" name="TextBox 6"/>
          <p:cNvSpPr txBox="1"/>
          <p:nvPr/>
        </p:nvSpPr>
        <p:spPr>
          <a:xfrm>
            <a:off x="2895600" y="1600200"/>
            <a:ext cx="2743200" cy="369332"/>
          </a:xfrm>
          <a:prstGeom prst="rect">
            <a:avLst/>
          </a:prstGeom>
          <a:noFill/>
        </p:spPr>
        <p:txBody>
          <a:bodyPr wrap="square" rtlCol="0">
            <a:spAutoFit/>
          </a:bodyPr>
          <a:lstStyle/>
          <a:p>
            <a:r>
              <a:rPr lang="en-US" dirty="0" smtClean="0">
                <a:solidFill>
                  <a:schemeClr val="bg1"/>
                </a:solidFill>
              </a:rPr>
              <a:t>Water Quality Standards</a:t>
            </a:r>
            <a:endParaRPr lang="en-US" dirty="0">
              <a:solidFill>
                <a:schemeClr val="bg1"/>
              </a:solidFill>
            </a:endParaRPr>
          </a:p>
        </p:txBody>
      </p:sp>
      <p:graphicFrame>
        <p:nvGraphicFramePr>
          <p:cNvPr id="11" name="Diagram 10"/>
          <p:cNvGraphicFramePr/>
          <p:nvPr/>
        </p:nvGraphicFramePr>
        <p:xfrm>
          <a:off x="457200" y="1524000"/>
          <a:ext cx="82296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9950007">
            <a:off x="2905329" y="237281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38687">
            <a:off x="5572573" y="2295673"/>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651763">
            <a:off x="6466472" y="4769842"/>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343400" y="6400800"/>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063289">
            <a:off x="2136805" y="477897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776314">
            <a:off x="223732" y="1846536"/>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36</a:t>
            </a:fld>
            <a:endParaRPr lang="en-US"/>
          </a:p>
        </p:txBody>
      </p:sp>
      <p:pic>
        <p:nvPicPr>
          <p:cNvPr id="5" name="Picture 2" descr="c1139_f25"/>
          <p:cNvPicPr>
            <a:picLocks noGrp="1" noChangeAspect="1" noChangeArrowheads="1"/>
          </p:cNvPicPr>
          <p:nvPr>
            <p:ph idx="1"/>
          </p:nvPr>
        </p:nvPicPr>
        <p:blipFill>
          <a:blip r:embed="rId3" cstate="print"/>
          <a:srcRect/>
          <a:stretch>
            <a:fillRect/>
          </a:stretch>
        </p:blipFill>
        <p:spPr bwMode="auto">
          <a:xfrm>
            <a:off x="2044632" y="1295400"/>
            <a:ext cx="5054735" cy="3687763"/>
          </a:xfrm>
          <a:prstGeom prst="rect">
            <a:avLst/>
          </a:prstGeom>
          <a:noFill/>
        </p:spPr>
      </p:pic>
      <p:grpSp>
        <p:nvGrpSpPr>
          <p:cNvPr id="2" name="Group 5"/>
          <p:cNvGrpSpPr/>
          <p:nvPr/>
        </p:nvGrpSpPr>
        <p:grpSpPr>
          <a:xfrm>
            <a:off x="457200" y="4730750"/>
            <a:ext cx="8153400" cy="1822450"/>
            <a:chOff x="762000" y="4340225"/>
            <a:chExt cx="7642225" cy="1822450"/>
          </a:xfrm>
        </p:grpSpPr>
        <p:sp>
          <p:nvSpPr>
            <p:cNvPr id="7" name="Text Box 3"/>
            <p:cNvSpPr txBox="1">
              <a:spLocks noChangeArrowheads="1"/>
            </p:cNvSpPr>
            <p:nvPr/>
          </p:nvSpPr>
          <p:spPr bwMode="auto">
            <a:xfrm>
              <a:off x="762000" y="4340225"/>
              <a:ext cx="7620000" cy="669925"/>
            </a:xfrm>
            <a:prstGeom prst="rect">
              <a:avLst/>
            </a:prstGeom>
            <a:solidFill>
              <a:schemeClr val="bg1">
                <a:alpha val="50000"/>
              </a:schemeClr>
            </a:solidFill>
            <a:ln w="9525">
              <a:noFill/>
              <a:miter lim="800000"/>
              <a:headEnd/>
              <a:tailEnd/>
            </a:ln>
            <a:effectLst/>
          </p:spPr>
          <p:txBody>
            <a:bodyPr lIns="0" tIns="0" rIns="0" bIns="182880">
              <a:spAutoFit/>
            </a:bodyPr>
            <a:lstStyle/>
            <a:p>
              <a:pPr algn="l">
                <a:spcBef>
                  <a:spcPct val="50000"/>
                </a:spcBef>
              </a:pPr>
              <a:r>
                <a:rPr lang="en-US" sz="3200" b="1">
                  <a:latin typeface="Arial" charset="0"/>
                </a:rPr>
                <a:t>TMDL</a:t>
              </a:r>
              <a:r>
                <a:rPr lang="en-US" sz="3200">
                  <a:latin typeface="Arial" charset="0"/>
                </a:rPr>
                <a:t> = WLA + LA</a:t>
              </a:r>
              <a:r>
                <a:rPr lang="en-US" sz="3200" b="1" baseline="-25000">
                  <a:latin typeface="Arial" charset="0"/>
                </a:rPr>
                <a:t>nps</a:t>
              </a:r>
              <a:r>
                <a:rPr lang="en-US" sz="3200">
                  <a:latin typeface="Arial" charset="0"/>
                </a:rPr>
                <a:t>+  LA</a:t>
              </a:r>
              <a:r>
                <a:rPr lang="en-US" sz="3200" b="1" baseline="-25000">
                  <a:latin typeface="Arial" charset="0"/>
                </a:rPr>
                <a:t>bg</a:t>
              </a:r>
              <a:r>
                <a:rPr lang="en-US" sz="3200">
                  <a:latin typeface="Arial" charset="0"/>
                </a:rPr>
                <a:t>+ MOS + RC</a:t>
              </a:r>
            </a:p>
          </p:txBody>
        </p:sp>
        <p:sp>
          <p:nvSpPr>
            <p:cNvPr id="8" name="Text Box 6"/>
            <p:cNvSpPr txBox="1">
              <a:spLocks noChangeArrowheads="1"/>
            </p:cNvSpPr>
            <p:nvPr/>
          </p:nvSpPr>
          <p:spPr bwMode="auto">
            <a:xfrm>
              <a:off x="2057400" y="5016500"/>
              <a:ext cx="1504950" cy="641350"/>
            </a:xfrm>
            <a:prstGeom prst="rect">
              <a:avLst/>
            </a:prstGeom>
            <a:noFill/>
            <a:ln w="9525">
              <a:noFill/>
              <a:miter lim="800000"/>
              <a:headEnd/>
              <a:tailEnd/>
            </a:ln>
            <a:effectLst/>
          </p:spPr>
          <p:txBody>
            <a:bodyPr anchor="ctr">
              <a:spAutoFit/>
            </a:bodyPr>
            <a:lstStyle/>
            <a:p>
              <a:pPr>
                <a:spcBef>
                  <a:spcPct val="50000"/>
                </a:spcBef>
              </a:pPr>
              <a:r>
                <a:rPr lang="en-US"/>
                <a:t>Waste Load Allocation</a:t>
              </a:r>
            </a:p>
          </p:txBody>
        </p:sp>
        <p:sp>
          <p:nvSpPr>
            <p:cNvPr id="9" name="Text Box 7"/>
            <p:cNvSpPr txBox="1">
              <a:spLocks noChangeArrowheads="1"/>
            </p:cNvSpPr>
            <p:nvPr/>
          </p:nvSpPr>
          <p:spPr bwMode="auto">
            <a:xfrm>
              <a:off x="3473450" y="4972050"/>
              <a:ext cx="1473200" cy="1190625"/>
            </a:xfrm>
            <a:prstGeom prst="rect">
              <a:avLst/>
            </a:prstGeom>
            <a:noFill/>
            <a:ln w="9525">
              <a:noFill/>
              <a:miter lim="800000"/>
              <a:headEnd/>
              <a:tailEnd/>
            </a:ln>
            <a:effectLst/>
          </p:spPr>
          <p:txBody>
            <a:bodyPr>
              <a:spAutoFit/>
            </a:bodyPr>
            <a:lstStyle/>
            <a:p>
              <a:r>
                <a:rPr lang="en-US"/>
                <a:t>Load Allocation</a:t>
              </a:r>
            </a:p>
            <a:p>
              <a:r>
                <a:rPr lang="en-US"/>
                <a:t>Nonpoint Source</a:t>
              </a:r>
            </a:p>
          </p:txBody>
        </p:sp>
        <p:sp>
          <p:nvSpPr>
            <p:cNvPr id="10" name="Text Box 8"/>
            <p:cNvSpPr txBox="1">
              <a:spLocks noChangeArrowheads="1"/>
            </p:cNvSpPr>
            <p:nvPr/>
          </p:nvSpPr>
          <p:spPr bwMode="auto">
            <a:xfrm>
              <a:off x="4895850" y="5010150"/>
              <a:ext cx="1352550" cy="915988"/>
            </a:xfrm>
            <a:prstGeom prst="rect">
              <a:avLst/>
            </a:prstGeom>
            <a:noFill/>
            <a:ln w="9525">
              <a:noFill/>
              <a:miter lim="800000"/>
              <a:headEnd/>
              <a:tailEnd/>
            </a:ln>
            <a:effectLst/>
          </p:spPr>
          <p:txBody>
            <a:bodyPr>
              <a:spAutoFit/>
            </a:bodyPr>
            <a:lstStyle/>
            <a:p>
              <a:r>
                <a:rPr lang="en-US"/>
                <a:t>Load Allocation</a:t>
              </a:r>
            </a:p>
            <a:p>
              <a:r>
                <a:rPr lang="en-US"/>
                <a:t>Background</a:t>
              </a:r>
            </a:p>
          </p:txBody>
        </p:sp>
        <p:sp>
          <p:nvSpPr>
            <p:cNvPr id="11" name="Text Box 9"/>
            <p:cNvSpPr txBox="1">
              <a:spLocks noChangeArrowheads="1"/>
            </p:cNvSpPr>
            <p:nvPr/>
          </p:nvSpPr>
          <p:spPr bwMode="auto">
            <a:xfrm>
              <a:off x="6061075" y="5029200"/>
              <a:ext cx="1365250" cy="641350"/>
            </a:xfrm>
            <a:prstGeom prst="rect">
              <a:avLst/>
            </a:prstGeom>
            <a:noFill/>
            <a:ln w="9525">
              <a:noFill/>
              <a:miter lim="800000"/>
              <a:headEnd/>
              <a:tailEnd/>
            </a:ln>
            <a:effectLst/>
          </p:spPr>
          <p:txBody>
            <a:bodyPr>
              <a:spAutoFit/>
            </a:bodyPr>
            <a:lstStyle/>
            <a:p>
              <a:r>
                <a:rPr lang="en-US" dirty="0"/>
                <a:t>Margin of Safety</a:t>
              </a:r>
            </a:p>
          </p:txBody>
        </p:sp>
        <p:sp>
          <p:nvSpPr>
            <p:cNvPr id="12" name="Text Box 10"/>
            <p:cNvSpPr txBox="1">
              <a:spLocks noChangeArrowheads="1"/>
            </p:cNvSpPr>
            <p:nvPr/>
          </p:nvSpPr>
          <p:spPr bwMode="auto">
            <a:xfrm>
              <a:off x="7407275" y="5029200"/>
              <a:ext cx="996950" cy="641350"/>
            </a:xfrm>
            <a:prstGeom prst="rect">
              <a:avLst/>
            </a:prstGeom>
            <a:noFill/>
            <a:ln w="9525">
              <a:noFill/>
              <a:miter lim="800000"/>
              <a:headEnd/>
              <a:tailEnd/>
            </a:ln>
            <a:effectLst/>
          </p:spPr>
          <p:txBody>
            <a:bodyPr wrap="none">
              <a:spAutoFit/>
            </a:bodyPr>
            <a:lstStyle/>
            <a:p>
              <a:r>
                <a:rPr lang="en-US"/>
                <a:t>Reserve</a:t>
              </a:r>
            </a:p>
            <a:p>
              <a:r>
                <a:rPr lang="en-US"/>
                <a:t>Capacity</a:t>
              </a:r>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20574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37</a:t>
            </a:fld>
            <a:endParaRPr lang="en-US"/>
          </a:p>
        </p:txBody>
      </p:sp>
      <p:sp>
        <p:nvSpPr>
          <p:cNvPr id="4" name="Title 3"/>
          <p:cNvSpPr>
            <a:spLocks noGrp="1"/>
          </p:cNvSpPr>
          <p:nvPr>
            <p:ph type="title"/>
          </p:nvPr>
        </p:nvSpPr>
        <p:spPr/>
        <p:txBody>
          <a:bodyPr/>
          <a:lstStyle/>
          <a:p>
            <a:r>
              <a:rPr lang="en-US" sz="4000" dirty="0" smtClean="0"/>
              <a:t>TMDL/Watershed Plan Rule Revision</a:t>
            </a:r>
            <a:endParaRPr lang="en-US" sz="40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38</a:t>
            </a:fld>
            <a:endParaRPr lang="en-US"/>
          </a:p>
        </p:txBody>
      </p:sp>
      <p:sp>
        <p:nvSpPr>
          <p:cNvPr id="5" name="Title 3"/>
          <p:cNvSpPr>
            <a:spLocks noGrp="1"/>
          </p:cNvSpPr>
          <p:nvPr>
            <p:ph type="title"/>
          </p:nvPr>
        </p:nvSpPr>
        <p:spPr/>
        <p:txBody>
          <a:bodyPr/>
          <a:lstStyle/>
          <a:p>
            <a:r>
              <a:rPr lang="en-US" sz="4000" dirty="0" smtClean="0"/>
              <a:t>TMDL/Watershed Rule Revision</a:t>
            </a:r>
            <a:endParaRPr lang="en-US" sz="4000" dirty="0"/>
          </a:p>
        </p:txBody>
      </p:sp>
      <p:graphicFrame>
        <p:nvGraphicFramePr>
          <p:cNvPr id="6" name="Content Placeholder 4"/>
          <p:cNvGraphicFramePr>
            <a:graphicFrameLocks noGrp="1"/>
          </p:cNvGraphicFramePr>
          <p:nvPr>
            <p:ph idx="1"/>
          </p:nvPr>
        </p:nvGraphicFramePr>
        <p:xfrm>
          <a:off x="228600" y="2286000"/>
          <a:ext cx="8763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39</a:t>
            </a:fld>
            <a:endParaRPr lang="en-US"/>
          </a:p>
        </p:txBody>
      </p:sp>
      <p:sp>
        <p:nvSpPr>
          <p:cNvPr id="4" name="Title 3"/>
          <p:cNvSpPr>
            <a:spLocks noGrp="1"/>
          </p:cNvSpPr>
          <p:nvPr>
            <p:ph type="title"/>
          </p:nvPr>
        </p:nvSpPr>
        <p:spPr/>
        <p:txBody>
          <a:bodyPr/>
          <a:lstStyle/>
          <a:p>
            <a:r>
              <a:rPr lang="en-US" sz="3200" dirty="0" smtClean="0"/>
              <a:t>What do these rule revisions mean for Departments of Agriculture and Forestry? </a:t>
            </a:r>
            <a:endParaRPr lang="en-US" sz="3200" dirty="0"/>
          </a:p>
        </p:txBody>
      </p:sp>
      <p:graphicFrame>
        <p:nvGraphicFramePr>
          <p:cNvPr id="8" name="Content Placeholder 4"/>
          <p:cNvGraphicFramePr>
            <a:graphicFrameLocks noGrp="1"/>
          </p:cNvGraphicFramePr>
          <p:nvPr>
            <p:ph idx="1"/>
          </p:nvPr>
        </p:nvGraphicFramePr>
        <p:xfrm>
          <a:off x="152400" y="2362200"/>
          <a:ext cx="8686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724400"/>
          </a:xfrm>
        </p:spPr>
        <p:txBody>
          <a:bodyPr>
            <a:normAutofit fontScale="25000" lnSpcReduction="20000"/>
          </a:bodyPr>
          <a:lstStyle/>
          <a:p>
            <a:pPr algn="l">
              <a:buNone/>
            </a:pPr>
            <a:endParaRPr lang="en-US" sz="5100" b="1" dirty="0" smtClean="0">
              <a:solidFill>
                <a:schemeClr val="accent1">
                  <a:lumMod val="50000"/>
                </a:schemeClr>
              </a:solidFill>
            </a:endParaRPr>
          </a:p>
          <a:p>
            <a:pPr algn="l"/>
            <a:r>
              <a:rPr lang="en-US" sz="9600" b="1" dirty="0" smtClean="0">
                <a:solidFill>
                  <a:schemeClr val="accent1">
                    <a:lumMod val="50000"/>
                  </a:schemeClr>
                </a:solidFill>
              </a:rPr>
              <a:t>What?</a:t>
            </a:r>
          </a:p>
          <a:p>
            <a:pPr algn="l"/>
            <a:r>
              <a:rPr lang="en-US" sz="9600" dirty="0" smtClean="0">
                <a:solidFill>
                  <a:schemeClr val="tx1"/>
                </a:solidFill>
              </a:rPr>
              <a:t>-some are naturally occurring (e.g. arsenic, mercury)</a:t>
            </a:r>
          </a:p>
          <a:p>
            <a:pPr algn="l"/>
            <a:r>
              <a:rPr lang="en-US" sz="9600" dirty="0" smtClean="0">
                <a:solidFill>
                  <a:schemeClr val="tx1"/>
                </a:solidFill>
              </a:rPr>
              <a:t>-many are human-made (DDT, PCBs)</a:t>
            </a:r>
          </a:p>
          <a:p>
            <a:pPr algn="l">
              <a:buNone/>
            </a:pPr>
            <a:endParaRPr lang="en-US" sz="7400" b="1" dirty="0" smtClean="0">
              <a:solidFill>
                <a:schemeClr val="accent1">
                  <a:lumMod val="50000"/>
                </a:schemeClr>
              </a:solidFill>
            </a:endParaRPr>
          </a:p>
          <a:p>
            <a:pPr algn="l"/>
            <a:r>
              <a:rPr lang="en-US" sz="9600" b="1" dirty="0" smtClean="0">
                <a:solidFill>
                  <a:schemeClr val="accent1">
                    <a:lumMod val="50000"/>
                  </a:schemeClr>
                </a:solidFill>
              </a:rPr>
              <a:t>Effects</a:t>
            </a:r>
          </a:p>
          <a:p>
            <a:pPr algn="l">
              <a:buFontTx/>
              <a:buChar char="-"/>
            </a:pPr>
            <a:r>
              <a:rPr lang="en-US" sz="9600" dirty="0" smtClean="0">
                <a:solidFill>
                  <a:schemeClr val="tx1"/>
                </a:solidFill>
              </a:rPr>
              <a:t>Cancer</a:t>
            </a:r>
          </a:p>
          <a:p>
            <a:pPr algn="l">
              <a:buFontTx/>
              <a:buChar char="-"/>
            </a:pPr>
            <a:r>
              <a:rPr lang="en-US" sz="9600" dirty="0" smtClean="0">
                <a:solidFill>
                  <a:schemeClr val="tx1"/>
                </a:solidFill>
              </a:rPr>
              <a:t>Non-cancer effects:  immune system, reproductive, nervous, endocrine, developmental effects</a:t>
            </a:r>
          </a:p>
          <a:p>
            <a:pPr algn="l">
              <a:buNone/>
            </a:pPr>
            <a:endParaRPr lang="en-US" sz="7400" b="1" dirty="0" smtClean="0">
              <a:solidFill>
                <a:schemeClr val="accent1">
                  <a:lumMod val="50000"/>
                </a:schemeClr>
              </a:solidFill>
            </a:endParaRPr>
          </a:p>
          <a:p>
            <a:pPr algn="l">
              <a:buNone/>
            </a:pPr>
            <a:r>
              <a:rPr lang="en-US" sz="9600" b="1" dirty="0" smtClean="0">
                <a:solidFill>
                  <a:schemeClr val="accent1">
                    <a:lumMod val="50000"/>
                  </a:schemeClr>
                </a:solidFill>
              </a:rPr>
              <a:t>Where?</a:t>
            </a:r>
          </a:p>
          <a:p>
            <a:pPr algn="l">
              <a:buNone/>
            </a:pPr>
            <a:r>
              <a:rPr lang="en-US" sz="9600" dirty="0" smtClean="0">
                <a:solidFill>
                  <a:schemeClr val="tx1"/>
                </a:solidFill>
              </a:rPr>
              <a:t>-point sources (industry, wastewater treatment plants)</a:t>
            </a:r>
          </a:p>
          <a:p>
            <a:pPr algn="l">
              <a:buNone/>
            </a:pPr>
            <a:r>
              <a:rPr lang="en-US" sz="9600" dirty="0" smtClean="0">
                <a:solidFill>
                  <a:schemeClr val="tx1"/>
                </a:solidFill>
              </a:rPr>
              <a:t>-nonpoint sources (agriculture, forestry, urban)</a:t>
            </a:r>
          </a:p>
          <a:p>
            <a:pPr algn="l">
              <a:buNone/>
            </a:pPr>
            <a:r>
              <a:rPr lang="en-US" sz="9600" dirty="0" smtClean="0">
                <a:solidFill>
                  <a:schemeClr val="tx1"/>
                </a:solidFill>
              </a:rPr>
              <a:t>-Oregon currently has water quality impairments for toxics</a:t>
            </a:r>
          </a:p>
          <a:p>
            <a:pPr algn="l">
              <a:buNone/>
            </a:pPr>
            <a:endParaRPr lang="en-US" sz="3100" dirty="0" smtClean="0">
              <a:solidFill>
                <a:schemeClr val="tx1"/>
              </a:solidFill>
            </a:endParaRPr>
          </a:p>
          <a:p>
            <a:pPr algn="l">
              <a:buNone/>
            </a:pPr>
            <a:endParaRPr lang="en-US" sz="3100" dirty="0" smtClean="0">
              <a:solidFill>
                <a:schemeClr val="tx1"/>
              </a:solidFill>
            </a:endParaRPr>
          </a:p>
          <a:p>
            <a:pPr algn="l">
              <a:buNone/>
            </a:pPr>
            <a:endParaRPr lang="en-US" dirty="0" smtClean="0">
              <a:solidFill>
                <a:schemeClr val="tx1"/>
              </a:solidFill>
            </a:endParaRPr>
          </a:p>
          <a:p>
            <a:pPr algn="l">
              <a:buNone/>
            </a:pPr>
            <a:r>
              <a:rPr lang="en-US" dirty="0" smtClean="0">
                <a:solidFill>
                  <a:schemeClr val="tx1"/>
                </a:solidFill>
              </a:rPr>
              <a:t> </a:t>
            </a:r>
          </a:p>
          <a:p>
            <a:pPr algn="l">
              <a:buNone/>
            </a:pPr>
            <a:endParaRPr lang="en-US" dirty="0" smtClean="0">
              <a:solidFill>
                <a:schemeClr val="tx1"/>
              </a:solidFill>
            </a:endParaRPr>
          </a:p>
          <a:p>
            <a:pPr>
              <a:buNone/>
            </a:pP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4</a:t>
            </a:fld>
            <a:endParaRPr lang="en-US"/>
          </a:p>
        </p:txBody>
      </p:sp>
      <p:sp>
        <p:nvSpPr>
          <p:cNvPr id="4" name="Title 3"/>
          <p:cNvSpPr>
            <a:spLocks noGrp="1"/>
          </p:cNvSpPr>
          <p:nvPr>
            <p:ph type="title"/>
          </p:nvPr>
        </p:nvSpPr>
        <p:spPr>
          <a:xfrm>
            <a:off x="457200" y="1295400"/>
            <a:ext cx="8229600" cy="609600"/>
          </a:xfrm>
        </p:spPr>
        <p:txBody>
          <a:bodyPr/>
          <a:lstStyle/>
          <a:p>
            <a:r>
              <a:rPr lang="en-US" sz="3600" dirty="0" smtClean="0"/>
              <a:t>What are Toxic Pollutants?</a:t>
            </a:r>
            <a:endParaRPr lang="en-US" sz="36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40</a:t>
            </a:fld>
            <a:endParaRPr lang="en-US"/>
          </a:p>
        </p:txBody>
      </p:sp>
      <p:sp>
        <p:nvSpPr>
          <p:cNvPr id="5" name="Title 1"/>
          <p:cNvSpPr>
            <a:spLocks noGrp="1"/>
          </p:cNvSpPr>
          <p:nvPr>
            <p:ph type="title"/>
          </p:nvPr>
        </p:nvSpPr>
        <p:spPr>
          <a:xfrm>
            <a:off x="228600" y="1295400"/>
            <a:ext cx="8686800" cy="914400"/>
          </a:xfrm>
        </p:spPr>
        <p:txBody>
          <a:bodyPr/>
          <a:lstStyle/>
          <a:p>
            <a:r>
              <a:rPr lang="en-US" sz="4000" dirty="0" smtClean="0"/>
              <a:t>What does this mean for landowners? </a:t>
            </a:r>
            <a:endParaRPr lang="en-US" sz="4000" dirty="0"/>
          </a:p>
        </p:txBody>
      </p:sp>
      <p:graphicFrame>
        <p:nvGraphicFramePr>
          <p:cNvPr id="6" name="Content Placeholder 4"/>
          <p:cNvGraphicFramePr>
            <a:graphicFrameLocks noGrp="1"/>
          </p:cNvGraphicFramePr>
          <p:nvPr>
            <p:ph idx="1"/>
          </p:nvPr>
        </p:nvGraphicFramePr>
        <p:xfrm>
          <a:off x="152400" y="22098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EF1514-A3C8-4D20-A8B7-7E768D74D11F}" type="slidenum">
              <a:rPr lang="en-US" smtClean="0"/>
              <a:pPr/>
              <a:t>41</a:t>
            </a:fld>
            <a:endParaRPr lang="en-US"/>
          </a:p>
        </p:txBody>
      </p:sp>
      <p:sp>
        <p:nvSpPr>
          <p:cNvPr id="7" name="Title 6"/>
          <p:cNvSpPr>
            <a:spLocks noGrp="1"/>
          </p:cNvSpPr>
          <p:nvPr>
            <p:ph type="ctrTitle"/>
          </p:nvPr>
        </p:nvSpPr>
        <p:spPr>
          <a:xfrm>
            <a:off x="381000" y="1371600"/>
            <a:ext cx="8534400" cy="914400"/>
          </a:xfrm>
        </p:spPr>
        <p:txBody>
          <a:bodyPr/>
          <a:lstStyle/>
          <a:p>
            <a:r>
              <a:rPr lang="en-US" sz="4000" b="1" dirty="0" smtClean="0"/>
              <a:t>DEQ Welcomes Your Comments!</a:t>
            </a:r>
            <a:endParaRPr lang="en-US" sz="4000" b="1" dirty="0"/>
          </a:p>
        </p:txBody>
      </p:sp>
      <p:pic>
        <p:nvPicPr>
          <p:cNvPr id="5" name="Picture 4" descr="photo_girlwithglass.jpg"/>
          <p:cNvPicPr>
            <a:picLocks noChangeAspect="1"/>
          </p:cNvPicPr>
          <p:nvPr/>
        </p:nvPicPr>
        <p:blipFill>
          <a:blip r:embed="rId2" cstate="print"/>
          <a:stretch>
            <a:fillRect/>
          </a:stretch>
        </p:blipFill>
        <p:spPr>
          <a:xfrm>
            <a:off x="4038600" y="2895600"/>
            <a:ext cx="3200400" cy="2400300"/>
          </a:xfrm>
          <a:prstGeom prst="rect">
            <a:avLst/>
          </a:prstGeom>
          <a:ln>
            <a:noFill/>
          </a:ln>
          <a:effectLst>
            <a:softEdge rad="112500"/>
          </a:effectLst>
        </p:spPr>
      </p:pic>
      <p:sp>
        <p:nvSpPr>
          <p:cNvPr id="9" name="TextBox 8"/>
          <p:cNvSpPr txBox="1"/>
          <p:nvPr/>
        </p:nvSpPr>
        <p:spPr>
          <a:xfrm>
            <a:off x="381000" y="2362201"/>
            <a:ext cx="8305800" cy="4401205"/>
          </a:xfrm>
          <a:prstGeom prst="rect">
            <a:avLst/>
          </a:prstGeom>
          <a:noFill/>
        </p:spPr>
        <p:txBody>
          <a:bodyPr wrap="square" rtlCol="0">
            <a:spAutoFit/>
          </a:bodyPr>
          <a:lstStyle/>
          <a:p>
            <a:r>
              <a:rPr lang="en-US" sz="2000" b="1" u="sng" dirty="0" smtClean="0">
                <a:latin typeface="Arial" pitchFamily="34" charset="0"/>
                <a:cs typeface="Arial" pitchFamily="34" charset="0"/>
              </a:rPr>
              <a:t>E-mail:</a:t>
            </a:r>
            <a:r>
              <a:rPr lang="en-US" sz="2000" dirty="0" smtClean="0">
                <a:latin typeface="Arial" pitchFamily="34" charset="0"/>
                <a:cs typeface="Arial" pitchFamily="34" charset="0"/>
              </a:rPr>
              <a:t>  </a:t>
            </a:r>
            <a:r>
              <a:rPr lang="en-US" sz="2000" dirty="0" smtClean="0">
                <a:solidFill>
                  <a:schemeClr val="accent1">
                    <a:lumMod val="50000"/>
                  </a:schemeClr>
                </a:solidFill>
                <a:latin typeface="Arial" pitchFamily="34" charset="0"/>
                <a:cs typeface="Arial" pitchFamily="34" charset="0"/>
              </a:rPr>
              <a:t>ToxicsRuleMaking@deq.state.or.us</a:t>
            </a:r>
          </a:p>
          <a:p>
            <a:endParaRPr lang="en-US" sz="2000" dirty="0" smtClean="0">
              <a:latin typeface="Arial" pitchFamily="34" charset="0"/>
              <a:cs typeface="Arial" pitchFamily="34" charset="0"/>
            </a:endParaRPr>
          </a:p>
          <a:p>
            <a:r>
              <a:rPr lang="en-US" sz="2000" b="1" u="sng" dirty="0" smtClean="0">
                <a:latin typeface="Arial" pitchFamily="34" charset="0"/>
                <a:cs typeface="Arial" pitchFamily="34" charset="0"/>
              </a:rPr>
              <a:t>Mail:</a:t>
            </a:r>
            <a:r>
              <a:rPr lang="en-US" sz="2000" dirty="0" smtClean="0">
                <a:latin typeface="Arial" pitchFamily="34" charset="0"/>
                <a:cs typeface="Arial" pitchFamily="34" charset="0"/>
              </a:rPr>
              <a:t>  Andrea Matzke</a:t>
            </a:r>
            <a:br>
              <a:rPr lang="en-US" sz="2000" dirty="0" smtClean="0">
                <a:latin typeface="Arial" pitchFamily="34" charset="0"/>
                <a:cs typeface="Arial" pitchFamily="34" charset="0"/>
              </a:rPr>
            </a:br>
            <a:r>
              <a:rPr lang="en-US" sz="2000" dirty="0" smtClean="0">
                <a:latin typeface="Arial" pitchFamily="34" charset="0"/>
                <a:cs typeface="Arial" pitchFamily="34" charset="0"/>
              </a:rPr>
              <a:t>Oregon DEQ</a:t>
            </a:r>
            <a:br>
              <a:rPr lang="en-US" sz="2000" dirty="0" smtClean="0">
                <a:latin typeface="Arial" pitchFamily="34" charset="0"/>
                <a:cs typeface="Arial" pitchFamily="34" charset="0"/>
              </a:rPr>
            </a:br>
            <a:r>
              <a:rPr lang="en-US" sz="2000" dirty="0" smtClean="0">
                <a:latin typeface="Arial" pitchFamily="34" charset="0"/>
                <a:cs typeface="Arial" pitchFamily="34" charset="0"/>
              </a:rPr>
              <a:t>Water Quality Division</a:t>
            </a:r>
            <a:br>
              <a:rPr lang="en-US" sz="2000" dirty="0" smtClean="0">
                <a:latin typeface="Arial" pitchFamily="34" charset="0"/>
                <a:cs typeface="Arial" pitchFamily="34" charset="0"/>
              </a:rPr>
            </a:br>
            <a:r>
              <a:rPr lang="en-US" sz="2000" dirty="0" smtClean="0">
                <a:latin typeface="Arial" pitchFamily="34" charset="0"/>
                <a:cs typeface="Arial" pitchFamily="34" charset="0"/>
              </a:rPr>
              <a:t>811 SW 6th Avenue</a:t>
            </a:r>
            <a:br>
              <a:rPr lang="en-US" sz="2000" dirty="0" smtClean="0">
                <a:latin typeface="Arial" pitchFamily="34" charset="0"/>
                <a:cs typeface="Arial" pitchFamily="34" charset="0"/>
              </a:rPr>
            </a:br>
            <a:r>
              <a:rPr lang="en-US" sz="2000" dirty="0" smtClean="0">
                <a:latin typeface="Arial" pitchFamily="34" charset="0"/>
                <a:cs typeface="Arial" pitchFamily="34" charset="0"/>
              </a:rPr>
              <a:t>Portland, OR 97204 </a:t>
            </a:r>
          </a:p>
          <a:p>
            <a:endParaRPr lang="en-US" sz="2000" dirty="0" smtClean="0">
              <a:latin typeface="Arial" pitchFamily="34" charset="0"/>
              <a:cs typeface="Arial" pitchFamily="34" charset="0"/>
            </a:endParaRPr>
          </a:p>
          <a:p>
            <a:r>
              <a:rPr lang="en-US" sz="2000" b="1" u="sng" dirty="0" smtClean="0">
                <a:latin typeface="Arial" pitchFamily="34" charset="0"/>
                <a:cs typeface="Arial" pitchFamily="34" charset="0"/>
              </a:rPr>
              <a:t>FAX:</a:t>
            </a:r>
            <a:r>
              <a:rPr lang="en-US" sz="2000" dirty="0" smtClean="0">
                <a:latin typeface="Arial" pitchFamily="34" charset="0"/>
                <a:cs typeface="Arial" pitchFamily="34" charset="0"/>
              </a:rPr>
              <a:t>  (503) 229-6037 </a:t>
            </a:r>
          </a:p>
          <a:p>
            <a:endParaRPr lang="en-US" sz="2000" dirty="0" smtClean="0">
              <a:latin typeface="Arial" pitchFamily="34" charset="0"/>
              <a:cs typeface="Arial" pitchFamily="34" charset="0"/>
            </a:endParaRPr>
          </a:p>
          <a:p>
            <a:pPr algn="ctr"/>
            <a:endParaRPr lang="en-US" sz="2000" b="1" dirty="0" smtClean="0">
              <a:solidFill>
                <a:schemeClr val="tx1">
                  <a:lumMod val="85000"/>
                  <a:lumOff val="15000"/>
                </a:schemeClr>
              </a:solidFill>
              <a:latin typeface="Arial" pitchFamily="34" charset="0"/>
              <a:cs typeface="Arial" pitchFamily="34" charset="0"/>
            </a:endParaRPr>
          </a:p>
          <a:p>
            <a:pPr algn="ctr"/>
            <a:r>
              <a:rPr lang="en-US" sz="2000" b="1" dirty="0" smtClean="0">
                <a:solidFill>
                  <a:schemeClr val="tx1">
                    <a:lumMod val="85000"/>
                    <a:lumOff val="15000"/>
                  </a:schemeClr>
                </a:solidFill>
                <a:latin typeface="Arial" pitchFamily="34" charset="0"/>
                <a:cs typeface="Arial" pitchFamily="34" charset="0"/>
              </a:rPr>
              <a:t>**All comments must be received by DEQ by 5:00 p.m. Wednesday, </a:t>
            </a:r>
            <a:r>
              <a:rPr lang="en-US" sz="2000" b="1" u="sng" dirty="0" smtClean="0">
                <a:solidFill>
                  <a:schemeClr val="tx1">
                    <a:lumMod val="85000"/>
                    <a:lumOff val="15000"/>
                  </a:schemeClr>
                </a:solidFill>
                <a:latin typeface="Arial" pitchFamily="34" charset="0"/>
                <a:cs typeface="Arial" pitchFamily="34" charset="0"/>
              </a:rPr>
              <a:t>March 21, 2011</a:t>
            </a:r>
            <a:r>
              <a:rPr lang="en-US" sz="2000" b="1" dirty="0" smtClean="0">
                <a:solidFill>
                  <a:schemeClr val="tx1">
                    <a:lumMod val="85000"/>
                    <a:lumOff val="15000"/>
                  </a:schemeClr>
                </a:solidFill>
                <a:latin typeface="Arial" pitchFamily="34" charset="0"/>
                <a:cs typeface="Arial" pitchFamily="34" charset="0"/>
              </a:rPr>
              <a:t>**</a:t>
            </a:r>
          </a:p>
          <a:p>
            <a:endParaRPr lang="en-US" sz="2000" b="1" dirty="0" smtClean="0">
              <a:solidFill>
                <a:schemeClr val="tx1">
                  <a:lumMod val="85000"/>
                  <a:lumOff val="1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5250EC-9A07-4305-973A-49E22D308611}" type="slidenum">
              <a:rPr lang="en-US" smtClean="0"/>
              <a:pPr>
                <a:defRPr/>
              </a:pPr>
              <a:t>42</a:t>
            </a:fld>
            <a:endParaRPr lang="en-US"/>
          </a:p>
        </p:txBody>
      </p:sp>
      <p:pic>
        <p:nvPicPr>
          <p:cNvPr id="1026" name="Picture 2" descr="C:\Users\wigalinski\Pictures\kids fishing.JPG"/>
          <p:cNvPicPr>
            <a:picLocks noChangeAspect="1" noChangeArrowheads="1"/>
          </p:cNvPicPr>
          <p:nvPr/>
        </p:nvPicPr>
        <p:blipFill>
          <a:blip r:embed="rId2" cstate="print">
            <a:lum/>
          </a:blip>
          <a:srcRect/>
          <a:stretch>
            <a:fillRect/>
          </a:stretch>
        </p:blipFill>
        <p:spPr bwMode="auto">
          <a:xfrm>
            <a:off x="762000" y="1524000"/>
            <a:ext cx="7426405" cy="4876800"/>
          </a:xfrm>
          <a:prstGeom prst="rect">
            <a:avLst/>
          </a:prstGeom>
          <a:ln>
            <a:noFill/>
          </a:ln>
          <a:effectLst>
            <a:outerShdw blurRad="190500" algn="tl" rotWithShape="0">
              <a:srgbClr val="000000">
                <a:alpha val="70000"/>
              </a:srgbClr>
            </a:outerShdw>
            <a:softEdge rad="317500"/>
          </a:effectLst>
        </p:spPr>
      </p:pic>
      <p:sp>
        <p:nvSpPr>
          <p:cNvPr id="4" name="TextBox 3"/>
          <p:cNvSpPr txBox="1"/>
          <p:nvPr/>
        </p:nvSpPr>
        <p:spPr>
          <a:xfrm>
            <a:off x="2895600" y="1981200"/>
            <a:ext cx="3657600" cy="769441"/>
          </a:xfrm>
          <a:prstGeom prst="rect">
            <a:avLst/>
          </a:prstGeom>
          <a:noFill/>
        </p:spPr>
        <p:txBody>
          <a:bodyPr wrap="square" rtlCol="0">
            <a:spAutoFit/>
          </a:bodyPr>
          <a:lstStyle/>
          <a:p>
            <a:r>
              <a:rPr lang="en-US" sz="4400" b="1" dirty="0" smtClean="0">
                <a:solidFill>
                  <a:schemeClr val="bg1"/>
                </a:solidFill>
                <a:latin typeface="Arial" pitchFamily="34" charset="0"/>
                <a:cs typeface="Arial" pitchFamily="34" charset="0"/>
              </a:rPr>
              <a:t>Questions?</a:t>
            </a:r>
            <a:endParaRPr lang="en-US" sz="4400" b="1" dirty="0">
              <a:solidFill>
                <a:schemeClr val="bg1"/>
              </a:solidFill>
              <a:latin typeface="Arial" pitchFamily="34" charset="0"/>
              <a:cs typeface="Arial" pitchFamily="34" charset="0"/>
            </a:endParaRPr>
          </a:p>
        </p:txBody>
      </p:sp>
      <p:sp>
        <p:nvSpPr>
          <p:cNvPr id="5" name="TextBox 4"/>
          <p:cNvSpPr txBox="1"/>
          <p:nvPr/>
        </p:nvSpPr>
        <p:spPr>
          <a:xfrm>
            <a:off x="990600" y="5486400"/>
            <a:ext cx="7010400" cy="738664"/>
          </a:xfrm>
          <a:prstGeom prst="rect">
            <a:avLst/>
          </a:prstGeom>
          <a:solidFill>
            <a:schemeClr val="tx2">
              <a:alpha val="35000"/>
            </a:schemeClr>
          </a:solidFill>
          <a:effectLst>
            <a:softEdge rad="63500"/>
          </a:effectLst>
        </p:spPr>
        <p:txBody>
          <a:bodyPr wrap="square" rtlCol="0">
            <a:spAutoFit/>
          </a:bodyPr>
          <a:lstStyle/>
          <a:p>
            <a:r>
              <a:rPr lang="en-US" sz="2400" b="1" dirty="0" smtClean="0">
                <a:solidFill>
                  <a:schemeClr val="bg1"/>
                </a:solidFill>
                <a:latin typeface="Arial" pitchFamily="34" charset="0"/>
                <a:cs typeface="Arial" pitchFamily="34" charset="0"/>
              </a:rPr>
              <a:t>For more information:</a:t>
            </a:r>
          </a:p>
          <a:p>
            <a:r>
              <a:rPr lang="en-US" b="1" dirty="0" smtClean="0">
                <a:solidFill>
                  <a:schemeClr val="bg1"/>
                </a:solidFill>
                <a:latin typeface="Arial" pitchFamily="34" charset="0"/>
                <a:cs typeface="Arial" pitchFamily="34" charset="0"/>
              </a:rPr>
              <a:t>http://www.deq.state.or.us/wq/standards/humanhealthrule.htm</a:t>
            </a:r>
            <a:endParaRPr lang="en-US" b="1"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0" y="4859338"/>
            <a:ext cx="9144000" cy="1998662"/>
            <a:chOff x="0" y="3351213"/>
            <a:chExt cx="9144000" cy="1998662"/>
          </a:xfrm>
        </p:grpSpPr>
        <p:graphicFrame>
          <p:nvGraphicFramePr>
            <p:cNvPr id="26" name="Object 2050"/>
            <p:cNvGraphicFramePr>
              <a:graphicFrameLocks noChangeAspect="1"/>
            </p:cNvGraphicFramePr>
            <p:nvPr/>
          </p:nvGraphicFramePr>
          <p:xfrm>
            <a:off x="0" y="3351213"/>
            <a:ext cx="9144000" cy="658812"/>
          </p:xfrm>
          <a:graphic>
            <a:graphicData uri="http://schemas.openxmlformats.org/presentationml/2006/ole">
              <p:oleObj spid="_x0000_s1034" name="Clip" r:id="rId4" imgW="2508480" imgH="298080" progId="">
                <p:embed/>
              </p:oleObj>
            </a:graphicData>
          </a:graphic>
        </p:graphicFrame>
        <p:sp>
          <p:nvSpPr>
            <p:cNvPr id="27" name="Rectangle 2051"/>
            <p:cNvSpPr>
              <a:spLocks noChangeArrowheads="1"/>
            </p:cNvSpPr>
            <p:nvPr/>
          </p:nvSpPr>
          <p:spPr bwMode="auto">
            <a:xfrm>
              <a:off x="0" y="4067175"/>
              <a:ext cx="9144000" cy="1282700"/>
            </a:xfrm>
            <a:prstGeom prst="rect">
              <a:avLst/>
            </a:prstGeom>
            <a:solidFill>
              <a:schemeClr val="tx2">
                <a:lumMod val="60000"/>
                <a:lumOff val="40000"/>
              </a:schemeClr>
            </a:solidFill>
            <a:ln w="9525">
              <a:noFill/>
              <a:miter lim="800000"/>
              <a:headEnd/>
              <a:tailEnd/>
            </a:ln>
            <a:effectLst/>
          </p:spPr>
          <p:txBody>
            <a:bodyPr wrap="none" anchor="ctr"/>
            <a:lstStyle/>
            <a:p>
              <a:endParaRPr lang="en-US"/>
            </a:p>
          </p:txBody>
        </p:sp>
      </p:gr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5</a:t>
            </a:fld>
            <a:endParaRPr lang="en-US"/>
          </a:p>
        </p:txBody>
      </p:sp>
      <p:grpSp>
        <p:nvGrpSpPr>
          <p:cNvPr id="4" name="Group 5"/>
          <p:cNvGrpSpPr/>
          <p:nvPr/>
        </p:nvGrpSpPr>
        <p:grpSpPr>
          <a:xfrm>
            <a:off x="177800" y="2033587"/>
            <a:ext cx="8661400" cy="4748213"/>
            <a:chOff x="228600" y="266700"/>
            <a:chExt cx="8661400" cy="4748213"/>
          </a:xfrm>
        </p:grpSpPr>
        <p:graphicFrame>
          <p:nvGraphicFramePr>
            <p:cNvPr id="7" name="Object 2055"/>
            <p:cNvGraphicFramePr>
              <a:graphicFrameLocks noChangeAspect="1"/>
            </p:cNvGraphicFramePr>
            <p:nvPr/>
          </p:nvGraphicFramePr>
          <p:xfrm>
            <a:off x="7823200" y="1835150"/>
            <a:ext cx="1066800" cy="1135063"/>
          </p:xfrm>
          <a:graphic>
            <a:graphicData uri="http://schemas.openxmlformats.org/presentationml/2006/ole">
              <p:oleObj spid="_x0000_s1026" name="Clip" r:id="rId5" imgW="1810080" imgH="1796400" progId="">
                <p:embed/>
              </p:oleObj>
            </a:graphicData>
          </a:graphic>
        </p:graphicFrame>
        <p:graphicFrame>
          <p:nvGraphicFramePr>
            <p:cNvPr id="8" name="Object 2056"/>
            <p:cNvGraphicFramePr>
              <a:graphicFrameLocks noChangeAspect="1"/>
            </p:cNvGraphicFramePr>
            <p:nvPr/>
          </p:nvGraphicFramePr>
          <p:xfrm>
            <a:off x="228600" y="1676400"/>
            <a:ext cx="1295400" cy="823913"/>
          </p:xfrm>
          <a:graphic>
            <a:graphicData uri="http://schemas.openxmlformats.org/presentationml/2006/ole">
              <p:oleObj spid="_x0000_s1027" name="Clip" r:id="rId6" imgW="1650240" imgH="1049760" progId="">
                <p:embed/>
              </p:oleObj>
            </a:graphicData>
          </a:graphic>
        </p:graphicFrame>
        <p:graphicFrame>
          <p:nvGraphicFramePr>
            <p:cNvPr id="9" name="Object 2057"/>
            <p:cNvGraphicFramePr>
              <a:graphicFrameLocks noChangeAspect="1"/>
            </p:cNvGraphicFramePr>
            <p:nvPr/>
          </p:nvGraphicFramePr>
          <p:xfrm>
            <a:off x="1827213" y="1600200"/>
            <a:ext cx="1066800" cy="1066800"/>
          </p:xfrm>
          <a:graphic>
            <a:graphicData uri="http://schemas.openxmlformats.org/presentationml/2006/ole">
              <p:oleObj spid="_x0000_s1028" name="Clip" r:id="rId7" imgW="2272320" imgH="2273760" progId="">
                <p:embed/>
              </p:oleObj>
            </a:graphicData>
          </a:graphic>
        </p:graphicFrame>
        <p:sp>
          <p:nvSpPr>
            <p:cNvPr id="10" name="Text Box 2058"/>
            <p:cNvSpPr txBox="1">
              <a:spLocks noChangeArrowheads="1"/>
            </p:cNvSpPr>
            <p:nvPr/>
          </p:nvSpPr>
          <p:spPr bwMode="auto">
            <a:xfrm>
              <a:off x="434975" y="612775"/>
              <a:ext cx="3125788" cy="519113"/>
            </a:xfrm>
            <a:prstGeom prst="rect">
              <a:avLst/>
            </a:prstGeom>
            <a:noFill/>
            <a:ln w="9525">
              <a:noFill/>
              <a:miter lim="800000"/>
              <a:headEnd/>
              <a:tailEnd/>
            </a:ln>
            <a:effectLst/>
          </p:spPr>
          <p:txBody>
            <a:bodyPr>
              <a:spAutoFit/>
            </a:bodyPr>
            <a:lstStyle/>
            <a:p>
              <a:pPr algn="l">
                <a:spcBef>
                  <a:spcPct val="50000"/>
                </a:spcBef>
              </a:pPr>
              <a:r>
                <a:rPr lang="en-US" sz="2800" b="1">
                  <a:latin typeface="Arial" charset="0"/>
                </a:rPr>
                <a:t>Point Sources</a:t>
              </a:r>
              <a:endParaRPr lang="en-US" sz="2400" b="1"/>
            </a:p>
          </p:txBody>
        </p:sp>
        <p:sp>
          <p:nvSpPr>
            <p:cNvPr id="11" name="Text Box 2059"/>
            <p:cNvSpPr txBox="1">
              <a:spLocks noChangeArrowheads="1"/>
            </p:cNvSpPr>
            <p:nvPr/>
          </p:nvSpPr>
          <p:spPr bwMode="auto">
            <a:xfrm>
              <a:off x="4043363" y="266700"/>
              <a:ext cx="4572000" cy="519113"/>
            </a:xfrm>
            <a:prstGeom prst="rect">
              <a:avLst/>
            </a:prstGeom>
            <a:noFill/>
            <a:ln w="9525">
              <a:noFill/>
              <a:miter lim="800000"/>
              <a:headEnd/>
              <a:tailEnd/>
            </a:ln>
            <a:effectLst/>
          </p:spPr>
          <p:txBody>
            <a:bodyPr>
              <a:spAutoFit/>
            </a:bodyPr>
            <a:lstStyle/>
            <a:p>
              <a:pPr algn="l">
                <a:spcBef>
                  <a:spcPct val="50000"/>
                </a:spcBef>
              </a:pPr>
              <a:r>
                <a:rPr lang="en-US" sz="2800" b="1">
                  <a:latin typeface="Arial" charset="0"/>
                </a:rPr>
                <a:t>Non-Point Sources</a:t>
              </a:r>
              <a:endParaRPr lang="en-US" sz="2400" b="1"/>
            </a:p>
          </p:txBody>
        </p:sp>
        <p:graphicFrame>
          <p:nvGraphicFramePr>
            <p:cNvPr id="12" name="Object 2060"/>
            <p:cNvGraphicFramePr>
              <a:graphicFrameLocks noChangeAspect="1"/>
            </p:cNvGraphicFramePr>
            <p:nvPr/>
          </p:nvGraphicFramePr>
          <p:xfrm>
            <a:off x="4198938" y="1733550"/>
            <a:ext cx="1295400" cy="1036638"/>
          </p:xfrm>
          <a:graphic>
            <a:graphicData uri="http://schemas.openxmlformats.org/presentationml/2006/ole">
              <p:oleObj spid="_x0000_s1029" name="Clip" r:id="rId8" imgW="2970720" imgH="2376360" progId="">
                <p:embed/>
              </p:oleObj>
            </a:graphicData>
          </a:graphic>
        </p:graphicFrame>
        <p:graphicFrame>
          <p:nvGraphicFramePr>
            <p:cNvPr id="13" name="Object 2061"/>
            <p:cNvGraphicFramePr>
              <a:graphicFrameLocks noChangeAspect="1"/>
            </p:cNvGraphicFramePr>
            <p:nvPr/>
          </p:nvGraphicFramePr>
          <p:xfrm>
            <a:off x="5219700" y="914400"/>
            <a:ext cx="1447800" cy="876300"/>
          </p:xfrm>
          <a:graphic>
            <a:graphicData uri="http://schemas.openxmlformats.org/presentationml/2006/ole">
              <p:oleObj spid="_x0000_s1030" name="Clip" r:id="rId9" imgW="3504960" imgH="1935720" progId="">
                <p:embed/>
              </p:oleObj>
            </a:graphicData>
          </a:graphic>
        </p:graphicFrame>
        <p:sp>
          <p:nvSpPr>
            <p:cNvPr id="14" name="Line 2062"/>
            <p:cNvSpPr>
              <a:spLocks noChangeShapeType="1"/>
            </p:cNvSpPr>
            <p:nvPr/>
          </p:nvSpPr>
          <p:spPr bwMode="auto">
            <a:xfrm>
              <a:off x="8305800" y="2957513"/>
              <a:ext cx="0" cy="985837"/>
            </a:xfrm>
            <a:prstGeom prst="line">
              <a:avLst/>
            </a:prstGeom>
            <a:noFill/>
            <a:ln w="38100">
              <a:solidFill>
                <a:srgbClr val="CC6600"/>
              </a:solidFill>
              <a:round/>
              <a:headEnd/>
              <a:tailEnd type="triangle" w="med" len="med"/>
            </a:ln>
            <a:effectLst/>
          </p:spPr>
          <p:txBody>
            <a:bodyPr wrap="none" anchor="ctr"/>
            <a:lstStyle/>
            <a:p>
              <a:endParaRPr lang="en-US"/>
            </a:p>
          </p:txBody>
        </p:sp>
        <p:sp>
          <p:nvSpPr>
            <p:cNvPr id="15" name="Line 2063"/>
            <p:cNvSpPr>
              <a:spLocks noChangeShapeType="1"/>
            </p:cNvSpPr>
            <p:nvPr/>
          </p:nvSpPr>
          <p:spPr bwMode="auto">
            <a:xfrm>
              <a:off x="6932613" y="2873375"/>
              <a:ext cx="20637" cy="1100138"/>
            </a:xfrm>
            <a:prstGeom prst="line">
              <a:avLst/>
            </a:prstGeom>
            <a:noFill/>
            <a:ln w="38100">
              <a:solidFill>
                <a:srgbClr val="CC6600"/>
              </a:solidFill>
              <a:round/>
              <a:headEnd/>
              <a:tailEnd type="triangle" w="med" len="med"/>
            </a:ln>
            <a:effectLst/>
          </p:spPr>
          <p:txBody>
            <a:bodyPr wrap="none" anchor="ctr"/>
            <a:lstStyle/>
            <a:p>
              <a:endParaRPr lang="en-US"/>
            </a:p>
          </p:txBody>
        </p:sp>
        <p:sp>
          <p:nvSpPr>
            <p:cNvPr id="16" name="Line 2064"/>
            <p:cNvSpPr>
              <a:spLocks noChangeShapeType="1"/>
            </p:cNvSpPr>
            <p:nvPr/>
          </p:nvSpPr>
          <p:spPr bwMode="auto">
            <a:xfrm flipH="1">
              <a:off x="5884863" y="1847850"/>
              <a:ext cx="0" cy="2108200"/>
            </a:xfrm>
            <a:prstGeom prst="line">
              <a:avLst/>
            </a:prstGeom>
            <a:noFill/>
            <a:ln w="38100">
              <a:solidFill>
                <a:srgbClr val="CC6600"/>
              </a:solidFill>
              <a:round/>
              <a:headEnd/>
              <a:tailEnd type="triangle" w="med" len="med"/>
            </a:ln>
            <a:effectLst/>
          </p:spPr>
          <p:txBody>
            <a:bodyPr wrap="none" anchor="ctr"/>
            <a:lstStyle/>
            <a:p>
              <a:endParaRPr lang="en-US"/>
            </a:p>
          </p:txBody>
        </p:sp>
        <p:sp>
          <p:nvSpPr>
            <p:cNvPr id="17" name="Line 2065"/>
            <p:cNvSpPr>
              <a:spLocks noChangeShapeType="1"/>
            </p:cNvSpPr>
            <p:nvPr/>
          </p:nvSpPr>
          <p:spPr bwMode="auto">
            <a:xfrm>
              <a:off x="4810125" y="2782888"/>
              <a:ext cx="0" cy="1171575"/>
            </a:xfrm>
            <a:prstGeom prst="line">
              <a:avLst/>
            </a:prstGeom>
            <a:noFill/>
            <a:ln w="38100">
              <a:solidFill>
                <a:srgbClr val="CC6600"/>
              </a:solidFill>
              <a:round/>
              <a:headEnd/>
              <a:tailEnd type="triangle" w="med" len="med"/>
            </a:ln>
            <a:effectLst/>
          </p:spPr>
          <p:txBody>
            <a:bodyPr wrap="none" anchor="ctr"/>
            <a:lstStyle/>
            <a:p>
              <a:endParaRPr lang="en-US"/>
            </a:p>
          </p:txBody>
        </p:sp>
        <p:sp>
          <p:nvSpPr>
            <p:cNvPr id="18" name="Line 2066"/>
            <p:cNvSpPr>
              <a:spLocks noChangeShapeType="1"/>
            </p:cNvSpPr>
            <p:nvPr/>
          </p:nvSpPr>
          <p:spPr bwMode="auto">
            <a:xfrm>
              <a:off x="2324100" y="2597150"/>
              <a:ext cx="0" cy="1411288"/>
            </a:xfrm>
            <a:prstGeom prst="line">
              <a:avLst/>
            </a:prstGeom>
            <a:noFill/>
            <a:ln w="38100">
              <a:solidFill>
                <a:srgbClr val="CC6600"/>
              </a:solidFill>
              <a:round/>
              <a:headEnd/>
              <a:tailEnd type="triangle" w="med" len="med"/>
            </a:ln>
            <a:effectLst/>
          </p:spPr>
          <p:txBody>
            <a:bodyPr wrap="none" anchor="ctr"/>
            <a:lstStyle/>
            <a:p>
              <a:endParaRPr lang="en-US"/>
            </a:p>
          </p:txBody>
        </p:sp>
        <p:sp>
          <p:nvSpPr>
            <p:cNvPr id="19" name="Line 2067"/>
            <p:cNvSpPr>
              <a:spLocks noChangeShapeType="1"/>
            </p:cNvSpPr>
            <p:nvPr/>
          </p:nvSpPr>
          <p:spPr bwMode="auto">
            <a:xfrm>
              <a:off x="1427163" y="2378075"/>
              <a:ext cx="0" cy="1646238"/>
            </a:xfrm>
            <a:prstGeom prst="line">
              <a:avLst/>
            </a:prstGeom>
            <a:noFill/>
            <a:ln w="38100">
              <a:solidFill>
                <a:srgbClr val="CC6600"/>
              </a:solidFill>
              <a:round/>
              <a:headEnd/>
              <a:tailEnd type="triangle" w="med" len="med"/>
            </a:ln>
            <a:effectLst/>
          </p:spPr>
          <p:txBody>
            <a:bodyPr wrap="none" anchor="ctr"/>
            <a:lstStyle/>
            <a:p>
              <a:endParaRPr lang="en-US"/>
            </a:p>
          </p:txBody>
        </p:sp>
        <p:graphicFrame>
          <p:nvGraphicFramePr>
            <p:cNvPr id="20" name="Object 2068"/>
            <p:cNvGraphicFramePr>
              <a:graphicFrameLocks noChangeAspect="1"/>
            </p:cNvGraphicFramePr>
            <p:nvPr/>
          </p:nvGraphicFramePr>
          <p:xfrm>
            <a:off x="6307138" y="1843088"/>
            <a:ext cx="1131887" cy="963612"/>
          </p:xfrm>
          <a:graphic>
            <a:graphicData uri="http://schemas.openxmlformats.org/presentationml/2006/ole">
              <p:oleObj spid="_x0000_s1031" name="Clip" r:id="rId10" imgW="1815840" imgH="1791720" progId="">
                <p:embed/>
              </p:oleObj>
            </a:graphicData>
          </a:graphic>
        </p:graphicFrame>
        <p:graphicFrame>
          <p:nvGraphicFramePr>
            <p:cNvPr id="21" name="Object 2069"/>
            <p:cNvGraphicFramePr>
              <a:graphicFrameLocks noChangeAspect="1"/>
            </p:cNvGraphicFramePr>
            <p:nvPr/>
          </p:nvGraphicFramePr>
          <p:xfrm>
            <a:off x="6080125" y="4537075"/>
            <a:ext cx="1217613" cy="477838"/>
          </p:xfrm>
          <a:graphic>
            <a:graphicData uri="http://schemas.openxmlformats.org/presentationml/2006/ole">
              <p:oleObj spid="_x0000_s1032" name="Clip" r:id="rId11" imgW="1833480" imgH="718920" progId="">
                <p:embed/>
              </p:oleObj>
            </a:graphicData>
          </a:graphic>
        </p:graphicFrame>
        <p:sp>
          <p:nvSpPr>
            <p:cNvPr id="22" name="Line 2071"/>
            <p:cNvSpPr>
              <a:spLocks noChangeShapeType="1"/>
            </p:cNvSpPr>
            <p:nvPr/>
          </p:nvSpPr>
          <p:spPr bwMode="auto">
            <a:xfrm flipH="1">
              <a:off x="7740650" y="2011363"/>
              <a:ext cx="0" cy="1938337"/>
            </a:xfrm>
            <a:prstGeom prst="line">
              <a:avLst/>
            </a:prstGeom>
            <a:noFill/>
            <a:ln w="38100">
              <a:solidFill>
                <a:srgbClr val="CC6600"/>
              </a:solidFill>
              <a:round/>
              <a:headEnd/>
              <a:tailEnd type="triangle" w="med" len="med"/>
            </a:ln>
            <a:effectLst/>
          </p:spPr>
          <p:txBody>
            <a:bodyPr wrap="none" anchor="ctr"/>
            <a:lstStyle/>
            <a:p>
              <a:endParaRPr lang="en-US"/>
            </a:p>
          </p:txBody>
        </p:sp>
        <p:graphicFrame>
          <p:nvGraphicFramePr>
            <p:cNvPr id="23" name="Object 2072"/>
            <p:cNvGraphicFramePr>
              <a:graphicFrameLocks noChangeAspect="1"/>
            </p:cNvGraphicFramePr>
            <p:nvPr/>
          </p:nvGraphicFramePr>
          <p:xfrm>
            <a:off x="7154863" y="838200"/>
            <a:ext cx="1184275" cy="990600"/>
          </p:xfrm>
          <a:graphic>
            <a:graphicData uri="http://schemas.openxmlformats.org/presentationml/2006/ole">
              <p:oleObj spid="_x0000_s1033" name="Clip" r:id="rId12" imgW="1826640" imgH="1384920" progId="">
                <p:embed/>
              </p:oleObj>
            </a:graphicData>
          </a:graphic>
        </p:graphicFrame>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62859" y="3048000"/>
            <a:ext cx="1635881" cy="1104900"/>
          </a:xfrm>
        </p:spPr>
        <p:txBody>
          <a:bodyPr>
            <a:noAutofit/>
          </a:bodyPr>
          <a:lstStyle/>
          <a:p>
            <a:pPr eaLnBrk="1" hangingPunct="1">
              <a:spcBef>
                <a:spcPts val="0"/>
              </a:spcBef>
              <a:defRPr/>
            </a:pPr>
            <a:r>
              <a:rPr lang="en-US" sz="2000" b="1" dirty="0" smtClean="0">
                <a:solidFill>
                  <a:srgbClr val="663300"/>
                </a:solidFill>
                <a:latin typeface="+mn-lt"/>
              </a:rPr>
              <a:t>Lab Toxics Monitoring Program</a:t>
            </a:r>
          </a:p>
          <a:p>
            <a:pPr eaLnBrk="1" hangingPunct="1">
              <a:spcBef>
                <a:spcPts val="0"/>
              </a:spcBef>
              <a:defRPr/>
            </a:pPr>
            <a:endParaRPr lang="en-US" sz="2000" b="1" dirty="0" smtClean="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2461381" y="1181103"/>
            <a:ext cx="6035524" cy="1554163"/>
          </a:xfrm>
          <a:prstGeom prst="rect">
            <a:avLst/>
          </a:prstGeom>
          <a:noFill/>
          <a:ln w="9525">
            <a:noFill/>
            <a:miter lim="800000"/>
            <a:headEnd/>
            <a:tailEnd/>
          </a:ln>
          <a:effectLst/>
        </p:spPr>
        <p:txBody>
          <a:bodyPr/>
          <a:lstStyle/>
          <a:p>
            <a:pPr algn="ctr" eaLnBrk="0" hangingPunct="0">
              <a:spcBef>
                <a:spcPct val="20000"/>
              </a:spcBef>
              <a:defRPr/>
            </a:pPr>
            <a:endParaRPr lang="en-US" b="1" kern="0" dirty="0">
              <a:solidFill>
                <a:schemeClr val="accent2"/>
              </a:solidFill>
              <a:effectLst>
                <a:outerShdw blurRad="38100" dist="38100" dir="2700000" algn="tl">
                  <a:srgbClr val="000000"/>
                </a:outerShdw>
              </a:effectLst>
              <a:latin typeface="Arial" pitchFamily="34" charset="0"/>
              <a:cs typeface="Arial" pitchFamily="34" charset="0"/>
            </a:endParaRPr>
          </a:p>
        </p:txBody>
      </p:sp>
      <p:pic>
        <p:nvPicPr>
          <p:cNvPr id="10244" name="Picture 2" descr="MCj03110860000[1]"/>
          <p:cNvPicPr>
            <a:picLocks noChangeAspect="1" noChangeArrowheads="1"/>
          </p:cNvPicPr>
          <p:nvPr/>
        </p:nvPicPr>
        <p:blipFill>
          <a:blip r:embed="rId3" cstate="print">
            <a:duotone>
              <a:prstClr val="black"/>
              <a:schemeClr val="bg2">
                <a:tint val="45000"/>
                <a:satMod val="400000"/>
              </a:schemeClr>
            </a:duotone>
            <a:lum contrast="-70000"/>
          </a:blip>
          <a:srcRect/>
          <a:stretch>
            <a:fillRect/>
          </a:stretch>
        </p:blipFill>
        <p:spPr bwMode="auto">
          <a:xfrm rot="20516862">
            <a:off x="1322181" y="-175541"/>
            <a:ext cx="7437437" cy="6757988"/>
          </a:xfrm>
          <a:prstGeom prst="rect">
            <a:avLst/>
          </a:prstGeom>
          <a:noFill/>
          <a:ln w="9525" algn="in">
            <a:noFill/>
            <a:miter lim="800000"/>
            <a:headEnd/>
            <a:tailEnd/>
          </a:ln>
        </p:spPr>
      </p:pic>
      <p:sp>
        <p:nvSpPr>
          <p:cNvPr id="10245" name="TextBox 6"/>
          <p:cNvSpPr txBox="1">
            <a:spLocks noChangeArrowheads="1"/>
          </p:cNvSpPr>
          <p:nvPr/>
        </p:nvSpPr>
        <p:spPr bwMode="auto">
          <a:xfrm>
            <a:off x="1596571" y="990603"/>
            <a:ext cx="6023429" cy="954107"/>
          </a:xfrm>
          <a:prstGeom prst="rect">
            <a:avLst/>
          </a:prstGeom>
          <a:noFill/>
          <a:ln w="9525">
            <a:noFill/>
            <a:miter lim="800000"/>
            <a:headEnd/>
            <a:tailEnd/>
          </a:ln>
        </p:spPr>
        <p:txBody>
          <a:bodyPr>
            <a:spAutoFit/>
          </a:bodyPr>
          <a:lstStyle/>
          <a:p>
            <a:pPr algn="ctr" eaLnBrk="0" hangingPunct="0">
              <a:defRPr/>
            </a:pPr>
            <a:r>
              <a:rPr lang="en-US" sz="3200" b="1" dirty="0">
                <a:solidFill>
                  <a:schemeClr val="accent6">
                    <a:lumMod val="50000"/>
                  </a:schemeClr>
                </a:solidFill>
                <a:latin typeface="+mj-lt"/>
                <a:cs typeface="+mn-cs"/>
              </a:rPr>
              <a:t>Toxics Reduction </a:t>
            </a:r>
            <a:r>
              <a:rPr lang="en-US" sz="3200" b="1" dirty="0" smtClean="0">
                <a:solidFill>
                  <a:schemeClr val="accent6">
                    <a:lumMod val="50000"/>
                  </a:schemeClr>
                </a:solidFill>
                <a:latin typeface="+mj-lt"/>
                <a:cs typeface="+mn-cs"/>
              </a:rPr>
              <a:t>Strategy</a:t>
            </a:r>
          </a:p>
          <a:p>
            <a:pPr algn="ctr" eaLnBrk="0" hangingPunct="0">
              <a:defRPr/>
            </a:pPr>
            <a:r>
              <a:rPr lang="en-US" sz="2400" b="1" i="1" dirty="0" smtClean="0">
                <a:solidFill>
                  <a:schemeClr val="accent6">
                    <a:lumMod val="50000"/>
                  </a:schemeClr>
                </a:solidFill>
                <a:latin typeface="+mj-lt"/>
                <a:cs typeface="+mn-cs"/>
              </a:rPr>
              <a:t>Examples </a:t>
            </a:r>
            <a:r>
              <a:rPr lang="en-US" sz="2400" b="1" i="1" dirty="0">
                <a:solidFill>
                  <a:schemeClr val="accent6">
                    <a:lumMod val="50000"/>
                  </a:schemeClr>
                </a:solidFill>
                <a:latin typeface="+mj-lt"/>
                <a:cs typeface="+mn-cs"/>
              </a:rPr>
              <a:t>of Current DEQ Programs </a:t>
            </a:r>
          </a:p>
        </p:txBody>
      </p:sp>
      <p:sp>
        <p:nvSpPr>
          <p:cNvPr id="9" name="Rectangle 3"/>
          <p:cNvSpPr txBox="1">
            <a:spLocks noChangeArrowheads="1"/>
          </p:cNvSpPr>
          <p:nvPr/>
        </p:nvSpPr>
        <p:spPr bwMode="auto">
          <a:xfrm>
            <a:off x="2177144" y="2971800"/>
            <a:ext cx="1439333" cy="800100"/>
          </a:xfrm>
          <a:prstGeom prst="rect">
            <a:avLst/>
          </a:prstGeom>
          <a:noFill/>
          <a:ln w="9525">
            <a:noFill/>
            <a:miter lim="800000"/>
            <a:headEnd/>
            <a:tailEnd/>
          </a:ln>
          <a:effectLst/>
        </p:spPr>
        <p:txBody>
          <a:bodyPr/>
          <a:lstStyle/>
          <a:p>
            <a:pPr algn="ctr" eaLnBrk="0" hangingPunct="0">
              <a:spcBef>
                <a:spcPts val="0"/>
              </a:spcBef>
              <a:buClr>
                <a:schemeClr val="accent1">
                  <a:lumMod val="75000"/>
                </a:schemeClr>
              </a:buClr>
              <a:buSzPct val="80000"/>
              <a:buFont typeface="Wingdings" pitchFamily="2" charset="2"/>
              <a:buNone/>
              <a:defRPr/>
            </a:pPr>
            <a:r>
              <a:rPr lang="en-US" sz="2000" b="1" kern="0" dirty="0">
                <a:solidFill>
                  <a:srgbClr val="663300"/>
                </a:solidFill>
                <a:latin typeface="+mj-lt"/>
                <a:cs typeface="Arial" pitchFamily="34" charset="0"/>
              </a:rPr>
              <a:t>Air Toxics Program</a:t>
            </a:r>
          </a:p>
        </p:txBody>
      </p:sp>
      <p:sp>
        <p:nvSpPr>
          <p:cNvPr id="10" name="Rectangle 3"/>
          <p:cNvSpPr txBox="1">
            <a:spLocks noChangeArrowheads="1"/>
          </p:cNvSpPr>
          <p:nvPr/>
        </p:nvSpPr>
        <p:spPr bwMode="auto">
          <a:xfrm>
            <a:off x="3886200" y="2895600"/>
            <a:ext cx="1821846" cy="800100"/>
          </a:xfrm>
          <a:prstGeom prst="rect">
            <a:avLst/>
          </a:prstGeom>
          <a:noFill/>
          <a:ln w="9525">
            <a:noFill/>
            <a:miter lim="800000"/>
            <a:headEnd/>
            <a:tailEnd/>
          </a:ln>
          <a:effectLst/>
        </p:spPr>
        <p:txBody>
          <a:bodyPr/>
          <a:lstStyle/>
          <a:p>
            <a:pPr algn="ctr" eaLnBrk="0" hangingPunct="0">
              <a:spcBef>
                <a:spcPts val="0"/>
              </a:spcBef>
              <a:buClr>
                <a:schemeClr val="accent1">
                  <a:lumMod val="75000"/>
                </a:schemeClr>
              </a:buClr>
              <a:buSzPct val="80000"/>
              <a:buFont typeface="Wingdings" pitchFamily="2" charset="2"/>
              <a:buNone/>
              <a:defRPr/>
            </a:pPr>
            <a:r>
              <a:rPr lang="en-US" sz="2000" b="1" kern="0" dirty="0">
                <a:solidFill>
                  <a:srgbClr val="663300"/>
                </a:solidFill>
                <a:latin typeface="+mj-lt"/>
                <a:cs typeface="Arial" pitchFamily="34" charset="0"/>
              </a:rPr>
              <a:t>Water Quality Toxics</a:t>
            </a:r>
          </a:p>
        </p:txBody>
      </p:sp>
      <p:sp>
        <p:nvSpPr>
          <p:cNvPr id="11" name="Rectangle 3"/>
          <p:cNvSpPr txBox="1">
            <a:spLocks noChangeArrowheads="1"/>
          </p:cNvSpPr>
          <p:nvPr/>
        </p:nvSpPr>
        <p:spPr bwMode="auto">
          <a:xfrm>
            <a:off x="5878287" y="3124200"/>
            <a:ext cx="1065893" cy="1181100"/>
          </a:xfrm>
          <a:prstGeom prst="rect">
            <a:avLst/>
          </a:prstGeom>
          <a:noFill/>
          <a:ln w="9525">
            <a:noFill/>
            <a:miter lim="800000"/>
            <a:headEnd/>
            <a:tailEnd/>
          </a:ln>
          <a:effectLst/>
        </p:spPr>
        <p:txBody>
          <a:bodyPr/>
          <a:lstStyle/>
          <a:p>
            <a:pPr algn="ctr" eaLnBrk="0" hangingPunct="0">
              <a:spcBef>
                <a:spcPts val="0"/>
              </a:spcBef>
              <a:buClr>
                <a:schemeClr val="accent1">
                  <a:lumMod val="75000"/>
                </a:schemeClr>
              </a:buClr>
              <a:buSzPct val="80000"/>
              <a:buFont typeface="Wingdings" pitchFamily="2" charset="2"/>
              <a:buNone/>
              <a:defRPr/>
            </a:pPr>
            <a:r>
              <a:rPr lang="en-US" sz="2000" b="1" kern="0" dirty="0">
                <a:solidFill>
                  <a:srgbClr val="663300"/>
                </a:solidFill>
                <a:latin typeface="+mj-lt"/>
                <a:cs typeface="Arial" pitchFamily="34" charset="0"/>
              </a:rPr>
              <a:t>Land Quality Toxics</a:t>
            </a:r>
          </a:p>
        </p:txBody>
      </p:sp>
      <p:sp>
        <p:nvSpPr>
          <p:cNvPr id="12" name="Rectangle 3"/>
          <p:cNvSpPr txBox="1">
            <a:spLocks noChangeArrowheads="1"/>
          </p:cNvSpPr>
          <p:nvPr/>
        </p:nvSpPr>
        <p:spPr bwMode="auto">
          <a:xfrm>
            <a:off x="7210275" y="2971800"/>
            <a:ext cx="1667630" cy="762000"/>
          </a:xfrm>
          <a:prstGeom prst="rect">
            <a:avLst/>
          </a:prstGeom>
          <a:noFill/>
          <a:ln w="9525">
            <a:noFill/>
            <a:miter lim="800000"/>
            <a:headEnd/>
            <a:tailEnd/>
          </a:ln>
          <a:effectLst/>
        </p:spPr>
        <p:txBody>
          <a:bodyPr/>
          <a:lstStyle/>
          <a:p>
            <a:pPr algn="ctr" eaLnBrk="0" hangingPunct="0">
              <a:spcBef>
                <a:spcPts val="0"/>
              </a:spcBef>
              <a:buClr>
                <a:schemeClr val="accent1">
                  <a:lumMod val="75000"/>
                </a:schemeClr>
              </a:buClr>
              <a:buSzPct val="80000"/>
              <a:buFont typeface="Wingdings" pitchFamily="2" charset="2"/>
              <a:buNone/>
              <a:defRPr/>
            </a:pPr>
            <a:r>
              <a:rPr lang="en-US" sz="2000" b="1" kern="0" dirty="0">
                <a:solidFill>
                  <a:srgbClr val="663300"/>
                </a:solidFill>
                <a:latin typeface="+mj-lt"/>
                <a:cs typeface="Arial" pitchFamily="34" charset="0"/>
              </a:rPr>
              <a:t>Interagency Efforts</a:t>
            </a:r>
          </a:p>
        </p:txBody>
      </p:sp>
      <p:sp>
        <p:nvSpPr>
          <p:cNvPr id="13" name="Rectangle 3"/>
          <p:cNvSpPr txBox="1">
            <a:spLocks noChangeArrowheads="1"/>
          </p:cNvSpPr>
          <p:nvPr/>
        </p:nvSpPr>
        <p:spPr bwMode="auto">
          <a:xfrm>
            <a:off x="381000" y="4076700"/>
            <a:ext cx="1524000" cy="2590800"/>
          </a:xfrm>
          <a:prstGeom prst="rect">
            <a:avLst/>
          </a:prstGeom>
          <a:solidFill>
            <a:schemeClr val="bg1">
              <a:alpha val="85000"/>
            </a:schemeClr>
          </a:solidFill>
          <a:ln w="19050">
            <a:solidFill>
              <a:schemeClr val="bg2">
                <a:lumMod val="50000"/>
              </a:schemeClr>
            </a:solidFill>
            <a:miter lim="800000"/>
            <a:headEnd/>
            <a:tailEnd/>
          </a:ln>
          <a:effectLst/>
        </p:spPr>
        <p:txBody>
          <a:bodyPr/>
          <a:lstStyle/>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Willamette Toxics Monitoring </a:t>
            </a:r>
          </a:p>
          <a:p>
            <a:pPr algn="ctr" eaLnBrk="0" hangingPunct="0">
              <a:spcBef>
                <a:spcPts val="0"/>
              </a:spcBef>
              <a:buClr>
                <a:schemeClr val="accent1">
                  <a:lumMod val="75000"/>
                </a:schemeClr>
              </a:buClr>
              <a:buSzPct val="80000"/>
              <a:buFont typeface="Arial" pitchFamily="34" charset="0"/>
              <a:buChar char="•"/>
              <a:defRPr/>
            </a:pPr>
            <a:r>
              <a:rPr lang="en-US" sz="1600" kern="0" dirty="0">
                <a:latin typeface="+mj-lt"/>
                <a:cs typeface="Arial" pitchFamily="34" charset="0"/>
              </a:rPr>
              <a:t>Air Toxics Monitoring </a:t>
            </a:r>
          </a:p>
          <a:p>
            <a:pPr algn="ctr" eaLnBrk="0" hangingPunct="0">
              <a:spcBef>
                <a:spcPts val="0"/>
              </a:spcBef>
              <a:buClr>
                <a:schemeClr val="accent1">
                  <a:lumMod val="75000"/>
                </a:schemeClr>
              </a:buClr>
              <a:buSzPct val="80000"/>
              <a:buFont typeface="Arial" pitchFamily="34" charset="0"/>
              <a:buChar char="•"/>
              <a:defRPr/>
            </a:pPr>
            <a:endParaRPr lang="en-US" sz="1600" b="1" kern="0" dirty="0">
              <a:solidFill>
                <a:srgbClr val="FFFF00"/>
              </a:solidFill>
              <a:latin typeface="+mj-lt"/>
              <a:cs typeface="Arial" pitchFamily="34" charset="0"/>
            </a:endParaRPr>
          </a:p>
          <a:p>
            <a:pPr algn="ctr" eaLnBrk="0" hangingPunct="0">
              <a:spcBef>
                <a:spcPts val="0"/>
              </a:spcBef>
              <a:buClr>
                <a:schemeClr val="accent1">
                  <a:lumMod val="75000"/>
                </a:schemeClr>
              </a:buClr>
              <a:buSzPct val="80000"/>
              <a:buFont typeface="Wingdings" pitchFamily="2" charset="2"/>
              <a:buNone/>
              <a:defRPr/>
            </a:pPr>
            <a:endParaRPr lang="en-US" sz="1800" b="1" kern="0" dirty="0">
              <a:solidFill>
                <a:srgbClr val="00FF00"/>
              </a:solidFill>
              <a:latin typeface="Franklin Gothic Book" pitchFamily="34" charset="0"/>
              <a:cs typeface="Arial" pitchFamily="34" charset="0"/>
            </a:endParaRPr>
          </a:p>
        </p:txBody>
      </p:sp>
      <p:sp>
        <p:nvSpPr>
          <p:cNvPr id="14" name="Rectangle 3"/>
          <p:cNvSpPr txBox="1">
            <a:spLocks noChangeArrowheads="1"/>
          </p:cNvSpPr>
          <p:nvPr/>
        </p:nvSpPr>
        <p:spPr bwMode="auto">
          <a:xfrm>
            <a:off x="2249714" y="3735388"/>
            <a:ext cx="1378857" cy="2894012"/>
          </a:xfrm>
          <a:prstGeom prst="rect">
            <a:avLst/>
          </a:prstGeom>
          <a:solidFill>
            <a:schemeClr val="bg1">
              <a:alpha val="85000"/>
            </a:schemeClr>
          </a:solidFill>
          <a:ln w="19050">
            <a:solidFill>
              <a:schemeClr val="bg2">
                <a:lumMod val="75000"/>
              </a:schemeClr>
            </a:solidFill>
            <a:miter lim="800000"/>
            <a:headEnd/>
            <a:tailEnd/>
          </a:ln>
          <a:effectLst/>
        </p:spPr>
        <p:txBody>
          <a:bodyPr/>
          <a:lstStyle/>
          <a:p>
            <a:pPr algn="ctr" eaLnBrk="0" hangingPunct="0">
              <a:spcBef>
                <a:spcPts val="0"/>
              </a:spcBef>
              <a:buClr>
                <a:schemeClr val="accent1">
                  <a:lumMod val="75000"/>
                </a:schemeClr>
              </a:buClr>
              <a:buSzPct val="80000"/>
              <a:buFont typeface="Arial" pitchFamily="34" charset="0"/>
              <a:buChar char="•"/>
              <a:defRPr/>
            </a:pPr>
            <a:r>
              <a:rPr lang="en-US" sz="1600" kern="0" dirty="0" smtClean="0">
                <a:latin typeface="+mn-lt"/>
                <a:cs typeface="Arial" pitchFamily="34" charset="0"/>
              </a:rPr>
              <a:t>Federal NESHAP</a:t>
            </a:r>
            <a:endParaRPr lang="en-US" sz="1600" kern="0" dirty="0">
              <a:latin typeface="+mn-lt"/>
              <a:cs typeface="Arial" pitchFamily="34" charset="0"/>
            </a:endParaRPr>
          </a:p>
          <a:p>
            <a:pPr algn="ctr" eaLnBrk="0" hangingPunct="0">
              <a:spcBef>
                <a:spcPts val="0"/>
              </a:spcBef>
              <a:buClr>
                <a:schemeClr val="accent1">
                  <a:lumMod val="75000"/>
                </a:schemeClr>
              </a:buClr>
              <a:buSzPct val="80000"/>
              <a:buFont typeface="Arial" pitchFamily="34" charset="0"/>
              <a:buChar char="•"/>
              <a:defRPr/>
            </a:pPr>
            <a:r>
              <a:rPr lang="en-US" sz="1600" kern="0" dirty="0" smtClean="0">
                <a:latin typeface="+mj-lt"/>
                <a:cs typeface="Arial" pitchFamily="34" charset="0"/>
              </a:rPr>
              <a:t>State Sector-based Reduction Strategies</a:t>
            </a:r>
          </a:p>
          <a:p>
            <a:pPr algn="ctr" eaLnBrk="0" hangingPunct="0">
              <a:spcBef>
                <a:spcPts val="0"/>
              </a:spcBef>
              <a:buClr>
                <a:schemeClr val="accent1">
                  <a:lumMod val="75000"/>
                </a:schemeClr>
              </a:buClr>
              <a:buSzPct val="80000"/>
              <a:buFont typeface="Arial" pitchFamily="34" charset="0"/>
              <a:buChar char="•"/>
              <a:defRPr/>
            </a:pPr>
            <a:endParaRPr lang="en-US" sz="1600" kern="0" dirty="0">
              <a:latin typeface="+mj-lt"/>
              <a:cs typeface="Arial" pitchFamily="34" charset="0"/>
            </a:endParaRPr>
          </a:p>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Community Air Toxics Reduction Projects</a:t>
            </a:r>
          </a:p>
          <a:p>
            <a:pPr algn="ctr" eaLnBrk="0" hangingPunct="0">
              <a:spcBef>
                <a:spcPts val="0"/>
              </a:spcBef>
              <a:buClr>
                <a:schemeClr val="accent1">
                  <a:lumMod val="75000"/>
                </a:schemeClr>
              </a:buClr>
              <a:buSzPct val="80000"/>
              <a:buFont typeface="Wingdings" pitchFamily="2" charset="2"/>
              <a:buNone/>
              <a:defRPr/>
            </a:pPr>
            <a:endParaRPr lang="en-US" sz="1800" b="1" kern="0" dirty="0">
              <a:solidFill>
                <a:srgbClr val="00FF00"/>
              </a:solidFill>
              <a:latin typeface="Franklin Gothic Book" pitchFamily="34" charset="0"/>
              <a:cs typeface="Arial" pitchFamily="34" charset="0"/>
            </a:endParaRPr>
          </a:p>
        </p:txBody>
      </p:sp>
      <p:sp>
        <p:nvSpPr>
          <p:cNvPr id="15" name="Rectangle 3"/>
          <p:cNvSpPr txBox="1">
            <a:spLocks noChangeArrowheads="1"/>
          </p:cNvSpPr>
          <p:nvPr/>
        </p:nvSpPr>
        <p:spPr bwMode="auto">
          <a:xfrm>
            <a:off x="4064000" y="3733800"/>
            <a:ext cx="1524000" cy="2452688"/>
          </a:xfrm>
          <a:prstGeom prst="rect">
            <a:avLst/>
          </a:prstGeom>
          <a:solidFill>
            <a:schemeClr val="bg1">
              <a:alpha val="85000"/>
            </a:schemeClr>
          </a:solidFill>
          <a:ln w="19050">
            <a:solidFill>
              <a:schemeClr val="bg2">
                <a:lumMod val="75000"/>
              </a:schemeClr>
            </a:solidFill>
            <a:miter lim="800000"/>
            <a:headEnd/>
            <a:tailEnd/>
          </a:ln>
          <a:effectLst/>
        </p:spPr>
        <p:txBody>
          <a:bodyPr/>
          <a:lstStyle/>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SB 737 / Priority Persistent Pollutant </a:t>
            </a:r>
            <a:r>
              <a:rPr lang="en-US" sz="1600" kern="0" dirty="0" smtClean="0">
                <a:latin typeface="+mn-lt"/>
                <a:cs typeface="Arial" pitchFamily="34" charset="0"/>
              </a:rPr>
              <a:t>List</a:t>
            </a:r>
          </a:p>
          <a:p>
            <a:pPr algn="ctr" eaLnBrk="0" hangingPunct="0">
              <a:spcBef>
                <a:spcPts val="0"/>
              </a:spcBef>
              <a:buClr>
                <a:schemeClr val="accent1">
                  <a:lumMod val="75000"/>
                </a:schemeClr>
              </a:buClr>
              <a:buSzPct val="80000"/>
              <a:defRPr/>
            </a:pPr>
            <a:endParaRPr lang="en-US" sz="1600" b="1" kern="0" dirty="0">
              <a:solidFill>
                <a:srgbClr val="C00000"/>
              </a:solidFill>
              <a:latin typeface="+mn-lt"/>
              <a:cs typeface="Arial" pitchFamily="34" charset="0"/>
            </a:endParaRPr>
          </a:p>
          <a:p>
            <a:pPr algn="ctr" eaLnBrk="0" hangingPunct="0">
              <a:spcBef>
                <a:spcPts val="0"/>
              </a:spcBef>
              <a:buClr>
                <a:schemeClr val="accent1">
                  <a:lumMod val="75000"/>
                </a:schemeClr>
              </a:buClr>
              <a:buSzPct val="80000"/>
              <a:buFont typeface="Arial" pitchFamily="34" charset="0"/>
              <a:buChar char="•"/>
              <a:defRPr/>
            </a:pPr>
            <a:r>
              <a:rPr lang="en-US" sz="1600" b="1" kern="0" dirty="0">
                <a:solidFill>
                  <a:srgbClr val="C00000"/>
                </a:solidFill>
                <a:latin typeface="+mj-lt"/>
                <a:cs typeface="Arial" pitchFamily="34" charset="0"/>
              </a:rPr>
              <a:t>Water Quality Toxics Criteria </a:t>
            </a:r>
            <a:r>
              <a:rPr lang="en-US" sz="1600" b="1" kern="0" dirty="0" smtClean="0">
                <a:solidFill>
                  <a:srgbClr val="C00000"/>
                </a:solidFill>
                <a:latin typeface="+mj-lt"/>
                <a:cs typeface="Arial" pitchFamily="34" charset="0"/>
              </a:rPr>
              <a:t>Rulemaking</a:t>
            </a:r>
            <a:endParaRPr lang="en-US" sz="1600" b="1" kern="0" dirty="0">
              <a:solidFill>
                <a:srgbClr val="C00000"/>
              </a:solidFill>
              <a:latin typeface="+mj-lt"/>
              <a:cs typeface="Arial" pitchFamily="34" charset="0"/>
            </a:endParaRPr>
          </a:p>
          <a:p>
            <a:pPr algn="ctr" eaLnBrk="0" hangingPunct="0">
              <a:spcBef>
                <a:spcPts val="0"/>
              </a:spcBef>
              <a:buClr>
                <a:schemeClr val="accent1">
                  <a:lumMod val="75000"/>
                </a:schemeClr>
              </a:buClr>
              <a:buSzPct val="80000"/>
              <a:buFont typeface="Arial" pitchFamily="34" charset="0"/>
              <a:buChar char="•"/>
              <a:defRPr/>
            </a:pPr>
            <a:endParaRPr lang="en-US" sz="1600" b="1" kern="0" dirty="0">
              <a:solidFill>
                <a:srgbClr val="FFFF00"/>
              </a:solidFill>
              <a:latin typeface="+mj-lt"/>
              <a:cs typeface="Arial" pitchFamily="34" charset="0"/>
            </a:endParaRPr>
          </a:p>
        </p:txBody>
      </p:sp>
      <p:sp>
        <p:nvSpPr>
          <p:cNvPr id="16" name="Rectangle 3"/>
          <p:cNvSpPr txBox="1">
            <a:spLocks noChangeArrowheads="1"/>
          </p:cNvSpPr>
          <p:nvPr/>
        </p:nvSpPr>
        <p:spPr bwMode="auto">
          <a:xfrm>
            <a:off x="5733143" y="4114800"/>
            <a:ext cx="1524000" cy="2590800"/>
          </a:xfrm>
          <a:prstGeom prst="rect">
            <a:avLst/>
          </a:prstGeom>
          <a:solidFill>
            <a:schemeClr val="bg1">
              <a:alpha val="85000"/>
            </a:schemeClr>
          </a:solidFill>
          <a:ln w="19050">
            <a:solidFill>
              <a:schemeClr val="bg2">
                <a:lumMod val="75000"/>
              </a:schemeClr>
            </a:solidFill>
            <a:miter lim="800000"/>
            <a:headEnd/>
            <a:tailEnd/>
          </a:ln>
          <a:effectLst/>
        </p:spPr>
        <p:txBody>
          <a:bodyPr/>
          <a:lstStyle/>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Toxics Use Reduction Program</a:t>
            </a:r>
          </a:p>
          <a:p>
            <a:pPr algn="ctr" eaLnBrk="0" hangingPunct="0">
              <a:spcBef>
                <a:spcPts val="0"/>
              </a:spcBef>
              <a:buClr>
                <a:schemeClr val="accent1">
                  <a:lumMod val="75000"/>
                </a:schemeClr>
              </a:buClr>
              <a:buSzPct val="80000"/>
              <a:buFont typeface="Arial" pitchFamily="34" charset="0"/>
              <a:buChar char="•"/>
              <a:defRPr/>
            </a:pPr>
            <a:r>
              <a:rPr lang="en-US" sz="1600" kern="0" dirty="0">
                <a:latin typeface="+mj-lt"/>
                <a:cs typeface="Arial" pitchFamily="34" charset="0"/>
              </a:rPr>
              <a:t>Toxics Cleanup Programs</a:t>
            </a:r>
          </a:p>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Household Hazardous Waste Programs</a:t>
            </a:r>
          </a:p>
          <a:p>
            <a:pPr algn="ctr" eaLnBrk="0" hangingPunct="0">
              <a:spcBef>
                <a:spcPts val="0"/>
              </a:spcBef>
              <a:buClr>
                <a:schemeClr val="accent1">
                  <a:lumMod val="75000"/>
                </a:schemeClr>
              </a:buClr>
              <a:buSzPct val="80000"/>
              <a:buFont typeface="Wingdings" pitchFamily="2" charset="2"/>
              <a:buNone/>
              <a:defRPr/>
            </a:pPr>
            <a:endParaRPr lang="en-US" sz="1800" b="1" kern="0" dirty="0">
              <a:solidFill>
                <a:srgbClr val="00FF00"/>
              </a:solidFill>
              <a:latin typeface="Franklin Gothic Book" pitchFamily="34" charset="0"/>
              <a:cs typeface="Arial" pitchFamily="34" charset="0"/>
            </a:endParaRPr>
          </a:p>
        </p:txBody>
      </p:sp>
      <p:sp>
        <p:nvSpPr>
          <p:cNvPr id="17" name="Rectangle 3"/>
          <p:cNvSpPr txBox="1">
            <a:spLocks noChangeArrowheads="1"/>
          </p:cNvSpPr>
          <p:nvPr/>
        </p:nvSpPr>
        <p:spPr bwMode="auto">
          <a:xfrm>
            <a:off x="7353906" y="3695700"/>
            <a:ext cx="1572381" cy="2628900"/>
          </a:xfrm>
          <a:prstGeom prst="rect">
            <a:avLst/>
          </a:prstGeom>
          <a:solidFill>
            <a:schemeClr val="bg1">
              <a:alpha val="85000"/>
            </a:schemeClr>
          </a:solidFill>
          <a:ln w="19050">
            <a:solidFill>
              <a:schemeClr val="bg2">
                <a:lumMod val="75000"/>
              </a:schemeClr>
            </a:solidFill>
            <a:miter lim="800000"/>
            <a:headEnd/>
            <a:tailEnd/>
          </a:ln>
          <a:effectLst/>
        </p:spPr>
        <p:txBody>
          <a:bodyPr/>
          <a:lstStyle/>
          <a:p>
            <a:pPr algn="ctr" eaLnBrk="0" hangingPunct="0">
              <a:spcBef>
                <a:spcPts val="0"/>
              </a:spcBef>
              <a:buClr>
                <a:schemeClr val="accent1">
                  <a:lumMod val="75000"/>
                </a:schemeClr>
              </a:buClr>
              <a:buSzPct val="80000"/>
              <a:buFont typeface="Arial" pitchFamily="34" charset="0"/>
              <a:buChar char="•"/>
              <a:defRPr/>
            </a:pPr>
            <a:r>
              <a:rPr lang="en-US" sz="1600" kern="0" dirty="0">
                <a:latin typeface="+mn-lt"/>
                <a:cs typeface="Arial" pitchFamily="34" charset="0"/>
              </a:rPr>
              <a:t>Water Quality Pesticide Management Team</a:t>
            </a:r>
          </a:p>
          <a:p>
            <a:pPr algn="ctr" eaLnBrk="0" hangingPunct="0">
              <a:spcBef>
                <a:spcPts val="0"/>
              </a:spcBef>
              <a:buClr>
                <a:schemeClr val="accent1">
                  <a:lumMod val="75000"/>
                </a:schemeClr>
              </a:buClr>
              <a:buSzPct val="80000"/>
              <a:buFont typeface="Arial" pitchFamily="34" charset="0"/>
              <a:buChar char="•"/>
              <a:defRPr/>
            </a:pPr>
            <a:r>
              <a:rPr lang="en-US" sz="1600" kern="0" dirty="0">
                <a:latin typeface="+mj-lt"/>
                <a:cs typeface="Arial" pitchFamily="34" charset="0"/>
              </a:rPr>
              <a:t>Ecological Business (ECO-BIZ) Program</a:t>
            </a:r>
          </a:p>
          <a:p>
            <a:pPr algn="ctr" eaLnBrk="0" hangingPunct="0">
              <a:spcBef>
                <a:spcPts val="0"/>
              </a:spcBef>
              <a:buClr>
                <a:schemeClr val="accent1">
                  <a:lumMod val="75000"/>
                </a:schemeClr>
              </a:buClr>
              <a:buSzPct val="80000"/>
              <a:buFont typeface="Arial" pitchFamily="34" charset="0"/>
              <a:buChar char="•"/>
              <a:defRPr/>
            </a:pPr>
            <a:r>
              <a:rPr lang="en-US" sz="1600" kern="0" dirty="0">
                <a:latin typeface="+mj-lt"/>
                <a:cs typeface="Arial" pitchFamily="34" charset="0"/>
              </a:rPr>
              <a:t>Pesticide Stewardship Partnerships</a:t>
            </a:r>
            <a:endParaRPr lang="en-US" sz="1800" kern="0" dirty="0">
              <a:latin typeface="Franklin Gothic Book" pitchFamily="34" charset="0"/>
              <a:cs typeface="Arial" pitchFamily="34" charset="0"/>
            </a:endParaRPr>
          </a:p>
        </p:txBody>
      </p:sp>
      <p:sp>
        <p:nvSpPr>
          <p:cNvPr id="18" name="Oval 17"/>
          <p:cNvSpPr/>
          <p:nvPr/>
        </p:nvSpPr>
        <p:spPr>
          <a:xfrm>
            <a:off x="3733800" y="4800600"/>
            <a:ext cx="21336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7</a:t>
            </a:fld>
            <a:endParaRPr lang="en-US"/>
          </a:p>
        </p:txBody>
      </p:sp>
      <p:graphicFrame>
        <p:nvGraphicFramePr>
          <p:cNvPr id="5" name="Diagram 4"/>
          <p:cNvGraphicFramePr/>
          <p:nvPr/>
        </p:nvGraphicFramePr>
        <p:xfrm>
          <a:off x="1219200" y="1752600"/>
          <a:ext cx="6477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505200" y="3581400"/>
            <a:ext cx="1905000" cy="1384995"/>
          </a:xfrm>
          <a:prstGeom prst="rect">
            <a:avLst/>
          </a:prstGeom>
          <a:noFill/>
        </p:spPr>
        <p:txBody>
          <a:bodyPr wrap="square" rtlCol="0">
            <a:spAutoFit/>
          </a:bodyPr>
          <a:lstStyle/>
          <a:p>
            <a:pPr algn="ctr"/>
            <a:r>
              <a:rPr lang="en-US" sz="2800" b="1" dirty="0" smtClean="0">
                <a:solidFill>
                  <a:schemeClr val="accent1">
                    <a:lumMod val="50000"/>
                  </a:schemeClr>
                </a:solidFill>
              </a:rPr>
              <a:t>Water Quality Standards</a:t>
            </a:r>
            <a:endParaRPr lang="en-US" sz="2800" b="1"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8</a:t>
            </a:fld>
            <a:endParaRPr lang="en-US"/>
          </a:p>
        </p:txBody>
      </p:sp>
      <p:sp>
        <p:nvSpPr>
          <p:cNvPr id="7" name="TextBox 6"/>
          <p:cNvSpPr txBox="1"/>
          <p:nvPr/>
        </p:nvSpPr>
        <p:spPr>
          <a:xfrm>
            <a:off x="2895600" y="1600200"/>
            <a:ext cx="2743200" cy="369332"/>
          </a:xfrm>
          <a:prstGeom prst="rect">
            <a:avLst/>
          </a:prstGeom>
          <a:noFill/>
        </p:spPr>
        <p:txBody>
          <a:bodyPr wrap="square" rtlCol="0">
            <a:spAutoFit/>
          </a:bodyPr>
          <a:lstStyle/>
          <a:p>
            <a:r>
              <a:rPr lang="en-US" dirty="0" smtClean="0">
                <a:solidFill>
                  <a:schemeClr val="bg1"/>
                </a:solidFill>
              </a:rPr>
              <a:t>Water Quality Standards</a:t>
            </a:r>
            <a:endParaRPr lang="en-US" dirty="0">
              <a:solidFill>
                <a:schemeClr val="bg1"/>
              </a:solidFill>
            </a:endParaRPr>
          </a:p>
        </p:txBody>
      </p:sp>
      <p:graphicFrame>
        <p:nvGraphicFramePr>
          <p:cNvPr id="11" name="Diagram 10"/>
          <p:cNvGraphicFramePr/>
          <p:nvPr/>
        </p:nvGraphicFramePr>
        <p:xfrm>
          <a:off x="457200" y="1524000"/>
          <a:ext cx="82296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9950007">
            <a:off x="2905329" y="237281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38687">
            <a:off x="5572573" y="2295673"/>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651763">
            <a:off x="6466472" y="4769842"/>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343400" y="6400800"/>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063289">
            <a:off x="2136805" y="4778971"/>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686800" cy="4038600"/>
          </a:xfrm>
        </p:spPr>
        <p:txBody>
          <a:bodyPr>
            <a:normAutofit/>
          </a:bodyPr>
          <a:lstStyle/>
          <a:p>
            <a:r>
              <a:rPr lang="en-US" b="1" dirty="0" smtClean="0"/>
              <a:t>Protect Oregonians from toxics present in water and fish</a:t>
            </a:r>
          </a:p>
          <a:p>
            <a:endParaRPr lang="en-US" b="1" dirty="0" smtClean="0"/>
          </a:p>
          <a:p>
            <a:pPr algn="l">
              <a:buClr>
                <a:schemeClr val="accent1">
                  <a:lumMod val="50000"/>
                </a:schemeClr>
              </a:buClr>
              <a:buFont typeface="Wingdings" pitchFamily="2" charset="2"/>
              <a:buChar char="§"/>
            </a:pPr>
            <a:r>
              <a:rPr lang="en-US" dirty="0" smtClean="0">
                <a:solidFill>
                  <a:schemeClr val="tx1"/>
                </a:solidFill>
              </a:rPr>
              <a:t>DEQ’s current human health criteria do not provide adequate protection for Oregonians who regularly eat fish and shellfish</a:t>
            </a:r>
          </a:p>
          <a:p>
            <a:pPr algn="l">
              <a:buClr>
                <a:schemeClr val="accent1">
                  <a:lumMod val="50000"/>
                </a:schemeClr>
              </a:buClr>
            </a:pPr>
            <a:endParaRPr lang="en-US" dirty="0" smtClean="0">
              <a:solidFill>
                <a:schemeClr val="tx1"/>
              </a:solidFill>
            </a:endParaRPr>
          </a:p>
          <a:p>
            <a:pPr marL="342845" lvl="1" indent="-342845">
              <a:buFont typeface="Wingdings" pitchFamily="2" charset="2"/>
              <a:buChar char="§"/>
            </a:pPr>
            <a:r>
              <a:rPr lang="en-US" sz="2400" dirty="0" smtClean="0"/>
              <a:t> In June 2010, EPA disapproved criteria submitted in 2004 based on a fish consumption rate of 17.5 g/day—causing Oregon to revert back to old criteria based on 6.5 g/day</a:t>
            </a:r>
            <a:endParaRPr lang="en-US" dirty="0" smtClean="0"/>
          </a:p>
          <a:p>
            <a:pPr algn="l">
              <a:buClr>
                <a:schemeClr val="accent1">
                  <a:lumMod val="50000"/>
                </a:schemeClr>
              </a:buClr>
            </a:pPr>
            <a:endParaRPr lang="en-US" dirty="0" smtClean="0">
              <a:solidFill>
                <a:schemeClr val="tx1"/>
              </a:solidFill>
            </a:endParaRPr>
          </a:p>
          <a:p>
            <a:pPr lvl="1">
              <a:buNone/>
            </a:pPr>
            <a:endParaRPr lang="en-US" dirty="0"/>
          </a:p>
        </p:txBody>
      </p:sp>
      <p:sp>
        <p:nvSpPr>
          <p:cNvPr id="3" name="Slide Number Placeholder 2"/>
          <p:cNvSpPr>
            <a:spLocks noGrp="1"/>
          </p:cNvSpPr>
          <p:nvPr>
            <p:ph type="sldNum" sz="quarter" idx="12"/>
          </p:nvPr>
        </p:nvSpPr>
        <p:spPr/>
        <p:txBody>
          <a:bodyPr/>
          <a:lstStyle/>
          <a:p>
            <a:pPr>
              <a:defRPr/>
            </a:pPr>
            <a:fld id="{C299513E-A16D-4F14-9D56-BEACFAC1144D}" type="slidenum">
              <a:rPr lang="en-US" smtClean="0"/>
              <a:pPr>
                <a:defRPr/>
              </a:pPr>
              <a:t>9</a:t>
            </a:fld>
            <a:endParaRPr lang="en-US"/>
          </a:p>
        </p:txBody>
      </p:sp>
      <p:sp>
        <p:nvSpPr>
          <p:cNvPr id="4" name="Title 3"/>
          <p:cNvSpPr>
            <a:spLocks noGrp="1"/>
          </p:cNvSpPr>
          <p:nvPr>
            <p:ph type="title"/>
          </p:nvPr>
        </p:nvSpPr>
        <p:spPr/>
        <p:txBody>
          <a:bodyPr/>
          <a:lstStyle/>
          <a:p>
            <a:r>
              <a:rPr lang="en-US" sz="3600" dirty="0" smtClean="0">
                <a:latin typeface="Arial" pitchFamily="34" charset="0"/>
                <a:cs typeface="Arial" pitchFamily="34" charset="0"/>
              </a:rPr>
              <a:t>Why is DEQ Proposing These Rules?</a:t>
            </a:r>
            <a:endParaRPr lang="en-US" sz="36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QAgencyTemplate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QAgency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C9BBA0E428148B5ED748D94B1815C" ma:contentTypeVersion="0" ma:contentTypeDescription="Create a new document." ma:contentTypeScope="" ma:versionID="0b7fba46a89aa56557b8664ee9bc9ae8">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C4F96-EF55-400F-8E6C-C1792D6B028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18B1DB0E-3580-4069-9DEB-A0093C3EF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16174D6-CA63-4F15-8BA5-89C8B8525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DEQAgencyTemplate1</Template>
  <TotalTime>1748</TotalTime>
  <Words>3277</Words>
  <Application>Microsoft Office PowerPoint</Application>
  <PresentationFormat>On-screen Show (4:3)</PresentationFormat>
  <Paragraphs>631</Paragraphs>
  <Slides>42</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DEQAgencyTemplate1</vt:lpstr>
      <vt:lpstr>1_DEQAgencyTemplate1</vt:lpstr>
      <vt:lpstr>Clip</vt:lpstr>
      <vt:lpstr>Rulemaking:  Revising Human Health Water Quality Standards for Toxic Pollutants </vt:lpstr>
      <vt:lpstr>What Will this Rulemaking Do?</vt:lpstr>
      <vt:lpstr>Presentation will highlight: </vt:lpstr>
      <vt:lpstr>What are Toxic Pollutants?</vt:lpstr>
      <vt:lpstr>Slide 5</vt:lpstr>
      <vt:lpstr>Slide 6</vt:lpstr>
      <vt:lpstr>Slide 7</vt:lpstr>
      <vt:lpstr>Slide 8</vt:lpstr>
      <vt:lpstr>Why is DEQ Proposing These Rules?</vt:lpstr>
      <vt:lpstr>Slide 10</vt:lpstr>
      <vt:lpstr>How Does the Fish Consumption Rate Factor into the Criteria?</vt:lpstr>
      <vt:lpstr>Rulemaking Development 2006-2011</vt:lpstr>
      <vt:lpstr>Slide 13</vt:lpstr>
      <vt:lpstr>Slide 14</vt:lpstr>
      <vt:lpstr>Rulemaking Process  </vt:lpstr>
      <vt:lpstr>Summary of Draft  Human Health Criteria  Revisions </vt:lpstr>
      <vt:lpstr>Criteria Revision History </vt:lpstr>
      <vt:lpstr>History (cont.)</vt:lpstr>
      <vt:lpstr>Proposed Point Source Implementation Tools</vt:lpstr>
      <vt:lpstr>Slide 20</vt:lpstr>
      <vt:lpstr>Individual NPDES Permitting Demographics</vt:lpstr>
      <vt:lpstr>Slide 22</vt:lpstr>
      <vt:lpstr>Slide 23</vt:lpstr>
      <vt:lpstr>Slide 24</vt:lpstr>
      <vt:lpstr>Slide 25</vt:lpstr>
      <vt:lpstr>Slide 26</vt:lpstr>
      <vt:lpstr>Slide 27</vt:lpstr>
      <vt:lpstr>Slide 28</vt:lpstr>
      <vt:lpstr>Slide 29</vt:lpstr>
      <vt:lpstr>Slide 30</vt:lpstr>
      <vt:lpstr>Proposed Nonpoint Source Changes</vt:lpstr>
      <vt:lpstr>Slide 32</vt:lpstr>
      <vt:lpstr>Nonpoint Sources</vt:lpstr>
      <vt:lpstr>Water Quality Standards Rule Revision</vt:lpstr>
      <vt:lpstr>Slide 35</vt:lpstr>
      <vt:lpstr>Slide 36</vt:lpstr>
      <vt:lpstr>TMDL/Watershed Plan Rule Revision</vt:lpstr>
      <vt:lpstr>TMDL/Watershed Rule Revision</vt:lpstr>
      <vt:lpstr>What do these rule revisions mean for Departments of Agriculture and Forestry? </vt:lpstr>
      <vt:lpstr>What does this mean for landowners? </vt:lpstr>
      <vt:lpstr>DEQ Welcomes Your Comments!</vt:lpstr>
      <vt:lpstr>Slide 42</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Matzke</dc:creator>
  <cp:lastModifiedBy>Andrea Matzke</cp:lastModifiedBy>
  <cp:revision>161</cp:revision>
  <dcterms:created xsi:type="dcterms:W3CDTF">2011-01-26T00:16:17Z</dcterms:created>
  <dcterms:modified xsi:type="dcterms:W3CDTF">2011-03-11T16:58:17Z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0x010100B02C9BBA0E428148B5ED748D94B1815C</vt:lpwstr>
  </property>
</Properties>
</file>