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1"/>
  </p:sldMasterIdLst>
  <p:notesMasterIdLst>
    <p:notesMasterId r:id="rId27"/>
  </p:notesMasterIdLst>
  <p:handoutMasterIdLst>
    <p:handoutMasterId r:id="rId28"/>
  </p:handoutMasterIdLst>
  <p:sldIdLst>
    <p:sldId id="473" r:id="rId2"/>
    <p:sldId id="474" r:id="rId3"/>
    <p:sldId id="476" r:id="rId4"/>
    <p:sldId id="512" r:id="rId5"/>
    <p:sldId id="513" r:id="rId6"/>
    <p:sldId id="514" r:id="rId7"/>
    <p:sldId id="515" r:id="rId8"/>
    <p:sldId id="479" r:id="rId9"/>
    <p:sldId id="498" r:id="rId10"/>
    <p:sldId id="505" r:id="rId11"/>
    <p:sldId id="499" r:id="rId12"/>
    <p:sldId id="510" r:id="rId13"/>
    <p:sldId id="500" r:id="rId14"/>
    <p:sldId id="516" r:id="rId15"/>
    <p:sldId id="523" r:id="rId16"/>
    <p:sldId id="524" r:id="rId17"/>
    <p:sldId id="525" r:id="rId18"/>
    <p:sldId id="526" r:id="rId19"/>
    <p:sldId id="508" r:id="rId20"/>
    <p:sldId id="506" r:id="rId21"/>
    <p:sldId id="503" r:id="rId22"/>
    <p:sldId id="511" r:id="rId23"/>
    <p:sldId id="504" r:id="rId24"/>
    <p:sldId id="527" r:id="rId25"/>
    <p:sldId id="491" r:id="rId2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Wigal" initials="jw" lastIdx="2" clrIdx="0"/>
  <p:cmAuthor id="1" name="BKHOPE" initials="BK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FFFFFF"/>
    <a:srgbClr val="FF9900"/>
    <a:srgbClr val="FFFF99"/>
    <a:srgbClr val="004B96"/>
    <a:srgbClr val="FFFF66"/>
    <a:srgbClr val="99FF66"/>
    <a:srgbClr val="FFCCFF"/>
    <a:srgbClr val="CCFF66"/>
    <a:srgbClr val="9DDBD4"/>
    <a:srgbClr val="F880B6"/>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7" autoAdjust="0"/>
    <p:restoredTop sz="76252" autoAdjust="0"/>
  </p:normalViewPr>
  <p:slideViewPr>
    <p:cSldViewPr>
      <p:cViewPr varScale="1">
        <p:scale>
          <a:sx n="83" d="100"/>
          <a:sy n="83" d="100"/>
        </p:scale>
        <p:origin x="-63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9" d="100"/>
          <a:sy n="69" d="100"/>
        </p:scale>
        <p:origin x="-2802" y="-102"/>
      </p:cViewPr>
      <p:guideLst>
        <p:guide orient="horz" pos="2928"/>
        <p:guide pos="2208"/>
      </p:guideLst>
    </p:cSldViewPr>
  </p:notes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1C1DB27-041A-4D85-982E-EE7015BFB598}" type="datetimeFigureOut">
              <a:rPr lang="en-US" smtClean="0"/>
              <a:pPr/>
              <a:t>8/16/2010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11FB2A4-79CB-49A6-BFCA-8D38641D14DF}"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A52A95F-AB4A-41CC-9FBA-2E09B5821C99}" type="datetimeFigureOut">
              <a:rPr lang="en-US" smtClean="0"/>
              <a:pPr/>
              <a:t>8/16/2010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2955E73-1581-4EC7-8F66-AF495669DCD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Neil</a:t>
            </a:r>
            <a:endParaRPr lang="en-US" dirty="0"/>
          </a:p>
        </p:txBody>
      </p:sp>
      <p:sp>
        <p:nvSpPr>
          <p:cNvPr id="4" name="Slide Number Placeholder 3"/>
          <p:cNvSpPr>
            <a:spLocks noGrp="1"/>
          </p:cNvSpPr>
          <p:nvPr>
            <p:ph type="sldNum" sz="quarter" idx="10"/>
          </p:nvPr>
        </p:nvSpPr>
        <p:spPr/>
        <p:txBody>
          <a:bodyPr/>
          <a:lstStyle/>
          <a:p>
            <a:fld id="{22955E73-1581-4EC7-8F66-AF495669DCD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-cannot increase mass or concentration at end of pipe</a:t>
            </a:r>
          </a:p>
          <a:p>
            <a:r>
              <a:rPr lang="en-US" dirty="0" smtClean="0"/>
              <a:t>-most of the time, mass is reduced thru treatment or water filtration</a:t>
            </a:r>
          </a:p>
          <a:p>
            <a:r>
              <a:rPr lang="en-US" dirty="0" smtClean="0"/>
              <a:t>-intake credits can be used for both determining if there is a water quality violation or as an offset</a:t>
            </a:r>
            <a:r>
              <a:rPr lang="en-US" baseline="0" dirty="0" smtClean="0"/>
              <a:t> to the calculated effluent limit</a:t>
            </a:r>
            <a:endParaRPr lang="en-US" dirty="0"/>
          </a:p>
        </p:txBody>
      </p:sp>
      <p:sp>
        <p:nvSpPr>
          <p:cNvPr id="4" name="Slide Number Placeholder 3"/>
          <p:cNvSpPr>
            <a:spLocks noGrp="1"/>
          </p:cNvSpPr>
          <p:nvPr>
            <p:ph type="sldNum" sz="quarter" idx="10"/>
          </p:nvPr>
        </p:nvSpPr>
        <p:spPr/>
        <p:txBody>
          <a:bodyPr/>
          <a:lstStyle/>
          <a:p>
            <a:fld id="{22955E73-1581-4EC7-8F66-AF495669DCD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9BBC1D8-7F79-415D-AC06-61F82504FFC4}"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-represents a 3% increase above</a:t>
            </a:r>
            <a:r>
              <a:rPr lang="en-US" baseline="0" dirty="0" smtClean="0"/>
              <a:t> background c</a:t>
            </a:r>
            <a:r>
              <a:rPr lang="en-US" dirty="0" smtClean="0"/>
              <a:t>oncentration</a:t>
            </a:r>
            <a:endParaRPr lang="en-US" dirty="0"/>
          </a:p>
        </p:txBody>
      </p:sp>
      <p:sp>
        <p:nvSpPr>
          <p:cNvPr id="4" name="Slide Number Placeholder 3"/>
          <p:cNvSpPr>
            <a:spLocks noGrp="1"/>
          </p:cNvSpPr>
          <p:nvPr>
            <p:ph type="sldNum" sz="quarter" idx="10"/>
          </p:nvPr>
        </p:nvSpPr>
        <p:spPr/>
        <p:txBody>
          <a:bodyPr/>
          <a:lstStyle/>
          <a:p>
            <a:fld id="{22955E73-1581-4EC7-8F66-AF495669DCD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Improved</a:t>
            </a:r>
            <a:r>
              <a:rPr lang="en-US" b="1" baseline="0" dirty="0" smtClean="0"/>
              <a:t> administrative process:</a:t>
            </a:r>
            <a:endParaRPr lang="en-US" b="1"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-Variance duration aligns with the NPDES permit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-Variance requests approved by DEQ Director and EPA</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9BBC1D8-7F79-415D-AC06-61F82504FFC4}"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dirty="0"/>
          </a:p>
        </p:txBody>
      </p:sp>
      <p:sp>
        <p:nvSpPr>
          <p:cNvPr id="4" name="Slide Number Placeholder 3"/>
          <p:cNvSpPr>
            <a:spLocks noGrp="1"/>
          </p:cNvSpPr>
          <p:nvPr>
            <p:ph type="sldNum" sz="quarter" idx="10"/>
          </p:nvPr>
        </p:nvSpPr>
        <p:spPr/>
        <p:txBody>
          <a:bodyPr/>
          <a:lstStyle/>
          <a:p>
            <a:pPr>
              <a:defRPr/>
            </a:pPr>
            <a:fld id="{49BBC1D8-7F79-415D-AC06-61F82504FFC4}"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Gene’s talking points </a:t>
            </a:r>
          </a:p>
          <a:p>
            <a:endParaRPr lang="en-US" dirty="0" smtClean="0"/>
          </a:p>
          <a:p>
            <a:pPr>
              <a:buFontTx/>
              <a:buChar char="-"/>
            </a:pPr>
            <a:r>
              <a:rPr lang="en-US" dirty="0" smtClean="0"/>
              <a:t>Emphasize EQC Directive </a:t>
            </a:r>
          </a:p>
          <a:p>
            <a:pPr>
              <a:buFontTx/>
              <a:buChar char="-"/>
            </a:pPr>
            <a:r>
              <a:rPr lang="en-US" dirty="0" smtClean="0"/>
              <a:t>Met three times since last</a:t>
            </a:r>
            <a:r>
              <a:rPr lang="en-US" baseline="0" dirty="0" smtClean="0"/>
              <a:t> EQC update (April)  Met 7 times total with workgroup</a:t>
            </a:r>
          </a:p>
          <a:p>
            <a:pPr>
              <a:buFontTx/>
              <a:buNone/>
            </a:pPr>
            <a:endParaRPr lang="en-US" dirty="0"/>
          </a:p>
        </p:txBody>
      </p:sp>
      <p:sp>
        <p:nvSpPr>
          <p:cNvPr id="4" name="Slide Number Placeholder 3"/>
          <p:cNvSpPr>
            <a:spLocks noGrp="1"/>
          </p:cNvSpPr>
          <p:nvPr>
            <p:ph type="sldNum" sz="quarter" idx="10"/>
          </p:nvPr>
        </p:nvSpPr>
        <p:spPr/>
        <p:txBody>
          <a:bodyPr/>
          <a:lstStyle/>
          <a:p>
            <a:pPr>
              <a:defRPr/>
            </a:pPr>
            <a:fld id="{49BBC1D8-7F79-415D-AC06-61F82504FFC4}"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dirty="0"/>
          </a:p>
        </p:txBody>
      </p:sp>
      <p:sp>
        <p:nvSpPr>
          <p:cNvPr id="4" name="Slide Number Placeholder 3"/>
          <p:cNvSpPr>
            <a:spLocks noGrp="1"/>
          </p:cNvSpPr>
          <p:nvPr>
            <p:ph type="sldNum" sz="quarter" idx="10"/>
          </p:nvPr>
        </p:nvSpPr>
        <p:spPr/>
        <p:txBody>
          <a:bodyPr/>
          <a:lstStyle/>
          <a:p>
            <a:pPr>
              <a:defRPr/>
            </a:pPr>
            <a:fld id="{49BBC1D8-7F79-415D-AC06-61F82504FFC4}"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dirty="0"/>
          </a:p>
        </p:txBody>
      </p:sp>
      <p:sp>
        <p:nvSpPr>
          <p:cNvPr id="4" name="Slide Number Placeholder 3"/>
          <p:cNvSpPr>
            <a:spLocks noGrp="1"/>
          </p:cNvSpPr>
          <p:nvPr>
            <p:ph type="sldNum" sz="quarter" idx="10"/>
          </p:nvPr>
        </p:nvSpPr>
        <p:spPr/>
        <p:txBody>
          <a:bodyPr/>
          <a:lstStyle/>
          <a:p>
            <a:pPr>
              <a:defRPr/>
            </a:pPr>
            <a:fld id="{49BBC1D8-7F79-415D-AC06-61F82504FFC4}"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dirty="0"/>
          </a:p>
        </p:txBody>
      </p:sp>
      <p:sp>
        <p:nvSpPr>
          <p:cNvPr id="4" name="Slide Number Placeholder 3"/>
          <p:cNvSpPr>
            <a:spLocks noGrp="1"/>
          </p:cNvSpPr>
          <p:nvPr>
            <p:ph type="sldNum" sz="quarter" idx="10"/>
          </p:nvPr>
        </p:nvSpPr>
        <p:spPr/>
        <p:txBody>
          <a:bodyPr/>
          <a:lstStyle/>
          <a:p>
            <a:pPr>
              <a:defRPr/>
            </a:pPr>
            <a:fld id="{49BBC1D8-7F79-415D-AC06-61F82504FFC4}"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9BBC1D8-7F79-415D-AC06-61F82504FFC4}"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Neil</a:t>
            </a:r>
            <a:endParaRPr lang="en-US" dirty="0"/>
          </a:p>
        </p:txBody>
      </p:sp>
      <p:sp>
        <p:nvSpPr>
          <p:cNvPr id="4" name="Slide Number Placeholder 3"/>
          <p:cNvSpPr>
            <a:spLocks noGrp="1"/>
          </p:cNvSpPr>
          <p:nvPr>
            <p:ph type="sldNum" sz="quarter" idx="10"/>
          </p:nvPr>
        </p:nvSpPr>
        <p:spPr/>
        <p:txBody>
          <a:bodyPr/>
          <a:lstStyle/>
          <a:p>
            <a:pPr>
              <a:defRPr/>
            </a:pPr>
            <a:fld id="{49BBC1D8-7F79-415D-AC06-61F82504FFC4}"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SAIC report identified three pollutants where additional controls may be needed to achieve lower criteria:  (1) arsenic; (2) Bis(2-ethylhexyl)phthalate; and (3) mercury.  However, as part of the 2004 rule revision, Oregon withdrew its national CWA § 304(a) human health criterion for total mercury and replaced these criteria with a new fish tissue-based “organism only” human health criterion for methylmercury.   DEQ does not have a current criterion for methylmercury, although a new criterion will be proposed as part of this toxics rulemaking.  Consequently, until data on methylmercury are collected and analyzed, it is unclear what the state of compliance will be.  For arsenic, DEQ is currently proposing a higher criterion than what was reflected in the SAIC report.  Therefore, some of the compliance issues associated with arsenic may be minimized.  </a:t>
            </a:r>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a:t>
            </a:r>
            <a:r>
              <a:rPr lang="en-US" dirty="0" smtClean="0">
                <a:solidFill>
                  <a:schemeClr val="tx1"/>
                </a:solidFill>
              </a:rPr>
              <a:t>oughly half of pollutants have QLs higher than the criteria.  The QL becomes the compliance point</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955E73-1581-4EC7-8F66-AF495669DCD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9BBC1D8-7F79-415D-AC06-61F82504FFC4}"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9BBC1D8-7F79-415D-AC06-61F82504FFC4}"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9BBC1D8-7F79-415D-AC06-61F82504FFC4}"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9BBC1D8-7F79-415D-AC06-61F82504FFC4}"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pPr>
              <a:defRPr/>
            </a:pPr>
            <a:fld id="{49BBC1D8-7F79-415D-AC06-61F82504FFC4}" type="slidenum">
              <a:rPr lang="en-US" smtClean="0"/>
              <a:pPr>
                <a:defRPr/>
              </a:pPr>
              <a:t>25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Neil</a:t>
            </a:r>
            <a:endParaRPr lang="en-US" dirty="0"/>
          </a:p>
        </p:txBody>
      </p:sp>
      <p:sp>
        <p:nvSpPr>
          <p:cNvPr id="4" name="Slide Number Placeholder 3"/>
          <p:cNvSpPr>
            <a:spLocks noGrp="1"/>
          </p:cNvSpPr>
          <p:nvPr>
            <p:ph type="sldNum" sz="quarter" idx="10"/>
          </p:nvPr>
        </p:nvSpPr>
        <p:spPr/>
        <p:txBody>
          <a:bodyPr/>
          <a:lstStyle/>
          <a:p>
            <a:pPr>
              <a:defRPr/>
            </a:pPr>
            <a:fld id="{49BBC1D8-7F79-415D-AC06-61F82504FFC4}"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do not expect a lot of comment on these rules.  </a:t>
            </a:r>
          </a:p>
          <a:p>
            <a:pPr>
              <a:buFont typeface="Arial" pitchFamily="34" charset="0"/>
              <a:buChar char="•"/>
            </a:pPr>
            <a:r>
              <a:rPr lang="en-US" dirty="0" smtClean="0"/>
              <a:t>Narrow</a:t>
            </a:r>
            <a:r>
              <a:rPr lang="en-US" baseline="0" dirty="0" smtClean="0"/>
              <a:t> </a:t>
            </a:r>
          </a:p>
          <a:p>
            <a:pPr>
              <a:buFont typeface="Arial" pitchFamily="34" charset="0"/>
              <a:buChar char="•"/>
            </a:pPr>
            <a:r>
              <a:rPr lang="en-US" baseline="0" dirty="0" smtClean="0"/>
              <a:t>Pretty good agreement</a:t>
            </a:r>
            <a:endParaRPr lang="en-US" dirty="0"/>
          </a:p>
        </p:txBody>
      </p:sp>
      <p:sp>
        <p:nvSpPr>
          <p:cNvPr id="4" name="Slide Number Placeholder 3"/>
          <p:cNvSpPr>
            <a:spLocks noGrp="1"/>
          </p:cNvSpPr>
          <p:nvPr>
            <p:ph type="sldNum" sz="quarter" idx="10"/>
          </p:nvPr>
        </p:nvSpPr>
        <p:spPr/>
        <p:txBody>
          <a:bodyPr/>
          <a:lstStyle/>
          <a:p>
            <a:fld id="{22955E73-1581-4EC7-8F66-AF495669DCD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Notes:  </a:t>
            </a:r>
          </a:p>
          <a:p>
            <a:r>
              <a:rPr lang="en-US" sz="1200" kern="1200" dirty="0" smtClean="0">
                <a:solidFill>
                  <a:schemeClr val="tx1"/>
                </a:solidFill>
                <a:latin typeface="+mn-lt"/>
                <a:ea typeface="+mn-ea"/>
                <a:cs typeface="+mn-cs"/>
              </a:rPr>
              <a:t>1) Current criteria are currently effective federal criteria from Table 20 of the OARs. </a:t>
            </a:r>
          </a:p>
          <a:p>
            <a:r>
              <a:rPr lang="en-US" sz="1200" kern="1200" dirty="0" smtClean="0">
                <a:solidFill>
                  <a:schemeClr val="tx1"/>
                </a:solidFill>
                <a:latin typeface="+mn-lt"/>
                <a:ea typeface="+mn-ea"/>
                <a:cs typeface="+mn-cs"/>
              </a:rPr>
              <a:t>2) Proposed a</a:t>
            </a:r>
            <a:r>
              <a:rPr lang="en-US" sz="1200" kern="1200" baseline="0" dirty="0" smtClean="0">
                <a:solidFill>
                  <a:schemeClr val="tx1"/>
                </a:solidFill>
                <a:latin typeface="+mn-lt"/>
                <a:ea typeface="+mn-ea"/>
                <a:cs typeface="+mn-cs"/>
              </a:rPr>
              <a:t>rsenic criteria are for </a:t>
            </a:r>
            <a:r>
              <a:rPr lang="en-US" sz="1200" u="sng" kern="1200" baseline="0" dirty="0" smtClean="0">
                <a:solidFill>
                  <a:schemeClr val="tx1"/>
                </a:solidFill>
                <a:latin typeface="+mn-lt"/>
                <a:ea typeface="+mn-ea"/>
                <a:cs typeface="+mn-cs"/>
              </a:rPr>
              <a:t>total</a:t>
            </a:r>
            <a:r>
              <a:rPr lang="en-US" sz="1200" kern="1200" baseline="0" dirty="0" smtClean="0">
                <a:solidFill>
                  <a:schemeClr val="tx1"/>
                </a:solidFill>
                <a:latin typeface="+mn-lt"/>
                <a:ea typeface="+mn-ea"/>
                <a:cs typeface="+mn-cs"/>
              </a:rPr>
              <a:t> </a:t>
            </a:r>
            <a:r>
              <a:rPr lang="en-US" sz="1200" u="sng" kern="1200" baseline="0" dirty="0" smtClean="0">
                <a:solidFill>
                  <a:schemeClr val="tx1"/>
                </a:solidFill>
                <a:latin typeface="+mn-lt"/>
                <a:ea typeface="+mn-ea"/>
                <a:cs typeface="+mn-cs"/>
              </a:rPr>
              <a:t>inorganic</a:t>
            </a:r>
            <a:r>
              <a:rPr lang="en-US" sz="1200" kern="1200" baseline="0" dirty="0" smtClean="0">
                <a:solidFill>
                  <a:schemeClr val="tx1"/>
                </a:solidFill>
                <a:latin typeface="+mn-lt"/>
                <a:ea typeface="+mn-ea"/>
                <a:cs typeface="+mn-cs"/>
              </a:rPr>
              <a:t> arsenic. </a:t>
            </a:r>
          </a:p>
          <a:p>
            <a:r>
              <a:rPr lang="en-US" sz="1200" kern="1200" baseline="0" dirty="0" smtClean="0">
                <a:solidFill>
                  <a:schemeClr val="tx1"/>
                </a:solidFill>
                <a:latin typeface="+mn-lt"/>
                <a:ea typeface="+mn-ea"/>
                <a:cs typeface="+mn-cs"/>
              </a:rPr>
              <a:t>3)</a:t>
            </a:r>
            <a:r>
              <a:rPr lang="en-US" sz="1200" kern="1200" dirty="0" smtClean="0">
                <a:solidFill>
                  <a:schemeClr val="tx1"/>
                </a:solidFill>
                <a:latin typeface="+mn-lt"/>
                <a:ea typeface="+mn-ea"/>
                <a:cs typeface="+mn-cs"/>
              </a:rPr>
              <a:t> The manganese criterion is for </a:t>
            </a:r>
            <a:r>
              <a:rPr lang="en-US" sz="1200" u="sng" kern="1200" dirty="0" smtClean="0">
                <a:solidFill>
                  <a:schemeClr val="tx1"/>
                </a:solidFill>
                <a:latin typeface="+mn-lt"/>
                <a:ea typeface="+mn-ea"/>
                <a:cs typeface="+mn-cs"/>
              </a:rPr>
              <a:t>total</a:t>
            </a:r>
            <a:r>
              <a:rPr lang="en-US" sz="1200" kern="1200" dirty="0" smtClean="0">
                <a:solidFill>
                  <a:schemeClr val="tx1"/>
                </a:solidFill>
                <a:latin typeface="+mn-lt"/>
                <a:ea typeface="+mn-ea"/>
                <a:cs typeface="+mn-cs"/>
              </a:rPr>
              <a:t> manganese.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4) The aquatic life criterion for iron is 1000µg/l.  There are no aquatic life criteria for arsenic or manganese.</a:t>
            </a:r>
          </a:p>
          <a:p>
            <a:r>
              <a:rPr lang="en-US" sz="1200" kern="1200" dirty="0" smtClean="0">
                <a:solidFill>
                  <a:schemeClr val="tx1"/>
                </a:solidFill>
                <a:latin typeface="+mn-lt"/>
                <a:ea typeface="+mn-ea"/>
                <a:cs typeface="+mn-cs"/>
              </a:rPr>
              <a:t> </a:t>
            </a:r>
          </a:p>
          <a:p>
            <a:r>
              <a:rPr lang="en-US" dirty="0" smtClean="0"/>
              <a:t>DEQ proposes to withdraw the water + organism criteria for iron and manganese; and the organism only criterion for</a:t>
            </a:r>
            <a:r>
              <a:rPr lang="en-US" baseline="0" dirty="0" smtClean="0"/>
              <a:t> manganese as it applies </a:t>
            </a:r>
            <a:r>
              <a:rPr lang="en-US" dirty="0" smtClean="0"/>
              <a:t>to freshwaters, leaving in place the organism</a:t>
            </a:r>
            <a:r>
              <a:rPr lang="en-US" baseline="0" dirty="0" smtClean="0"/>
              <a:t> only </a:t>
            </a:r>
            <a:r>
              <a:rPr lang="en-US" dirty="0" smtClean="0"/>
              <a:t>criterion</a:t>
            </a:r>
            <a:r>
              <a:rPr lang="en-US" baseline="0" dirty="0" smtClean="0"/>
              <a:t> as applicable to marine waters.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new criteria are for the inorganic form of arsenic, which is the form that present human toxicity concerns.  </a:t>
            </a:r>
            <a:endParaRPr lang="en-US" dirty="0" smtClean="0"/>
          </a:p>
          <a:p>
            <a:endParaRPr lang="en-US" baseline="0" dirty="0" smtClean="0"/>
          </a:p>
          <a:p>
            <a:r>
              <a:rPr lang="en-US" baseline="0" dirty="0" smtClean="0"/>
              <a:t>Arsenic criteria are calculated based on EPA method, but with Oregon-specific values for:</a:t>
            </a:r>
          </a:p>
          <a:p>
            <a:pPr lvl="1">
              <a:buFont typeface="Arial" pitchFamily="34" charset="0"/>
              <a:buChar char="•"/>
            </a:pPr>
            <a:r>
              <a:rPr lang="en-US" baseline="0" dirty="0" smtClean="0"/>
              <a:t> BCF </a:t>
            </a:r>
          </a:p>
          <a:p>
            <a:pPr lvl="1">
              <a:buFont typeface="Arial" pitchFamily="34" charset="0"/>
              <a:buChar char="•"/>
            </a:pPr>
            <a:r>
              <a:rPr lang="en-US" baseline="0" dirty="0" smtClean="0"/>
              <a:t> fish consumption rate; </a:t>
            </a:r>
          </a:p>
          <a:p>
            <a:pPr lvl="1">
              <a:buFont typeface="Arial" pitchFamily="34" charset="0"/>
              <a:buChar char="•"/>
            </a:pPr>
            <a:r>
              <a:rPr lang="en-US" baseline="0" dirty="0" smtClean="0"/>
              <a:t> addition of an inorganic arsenic factor of 10 %</a:t>
            </a:r>
          </a:p>
          <a:p>
            <a:pPr lvl="1">
              <a:buFont typeface="Arial" pitchFamily="34" charset="0"/>
              <a:buChar char="•"/>
            </a:pPr>
            <a:r>
              <a:rPr lang="en-US" baseline="0" dirty="0" smtClean="0"/>
              <a:t> higher risk level (10-4) for the water + fish criterion for arsenic.  </a:t>
            </a:r>
          </a:p>
          <a:p>
            <a:pPr lvl="2">
              <a:buFont typeface="Arial" pitchFamily="34" charset="0"/>
              <a:buChar char="•"/>
            </a:pPr>
            <a:r>
              <a:rPr lang="en-US" baseline="0" dirty="0" smtClean="0"/>
              <a:t> This risk level is acceptable given the presence of naturally occurring levels of arsenic in Oregon waters.  </a:t>
            </a:r>
          </a:p>
          <a:p>
            <a:pPr lvl="2">
              <a:buFont typeface="Arial" pitchFamily="34" charset="0"/>
              <a:buChar char="•"/>
            </a:pPr>
            <a:r>
              <a:rPr lang="en-US" baseline="0" dirty="0" smtClean="0"/>
              <a:t> Also, it is also consistent with EPA guidance to use a higher risk level in conjunction with a higher or “subsistence” level fish consumption rate.</a:t>
            </a:r>
          </a:p>
          <a:p>
            <a:pPr lvl="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22955E73-1581-4EC7-8F66-AF495669DCD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Requires the discharger to:</a:t>
            </a:r>
          </a:p>
          <a:p>
            <a:pPr lvl="1"/>
            <a:r>
              <a:rPr lang="en-US" dirty="0" smtClean="0"/>
              <a:t>Propose feasible measures to reduce arsenic in their effluent and an implementation schedule</a:t>
            </a:r>
          </a:p>
          <a:p>
            <a:pPr lvl="1"/>
            <a:r>
              <a:rPr lang="en-US" dirty="0" smtClean="0"/>
              <a:t>Propose monitoring and reporting requirements to demonstration progress in plan implementation  and arsenic load reductions</a:t>
            </a:r>
          </a:p>
          <a:p>
            <a:r>
              <a:rPr lang="en-US" dirty="0" smtClean="0"/>
              <a:t>Requires DEQ to:</a:t>
            </a:r>
          </a:p>
          <a:p>
            <a:pPr lvl="1"/>
            <a:r>
              <a:rPr lang="en-US" dirty="0" smtClean="0"/>
              <a:t>Include the proposed plan as a requirement of the NPDES permit</a:t>
            </a:r>
          </a:p>
          <a:p>
            <a:pPr lvl="1"/>
            <a:r>
              <a:rPr lang="en-US" dirty="0" smtClean="0"/>
              <a:t>Obtain public comment on the requirements together with comment on the permit</a:t>
            </a:r>
          </a:p>
          <a:p>
            <a:endParaRPr lang="en-US" dirty="0"/>
          </a:p>
        </p:txBody>
      </p:sp>
      <p:sp>
        <p:nvSpPr>
          <p:cNvPr id="4" name="Slide Number Placeholder 3"/>
          <p:cNvSpPr>
            <a:spLocks noGrp="1"/>
          </p:cNvSpPr>
          <p:nvPr>
            <p:ph type="sldNum" sz="quarter" idx="10"/>
          </p:nvPr>
        </p:nvSpPr>
        <p:spPr/>
        <p:txBody>
          <a:bodyPr/>
          <a:lstStyle/>
          <a:p>
            <a:fld id="{22955E73-1581-4EC7-8F66-AF495669DCD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dirty="0"/>
          </a:p>
        </p:txBody>
      </p:sp>
      <p:sp>
        <p:nvSpPr>
          <p:cNvPr id="4" name="Slide Number Placeholder 3"/>
          <p:cNvSpPr>
            <a:spLocks noGrp="1"/>
          </p:cNvSpPr>
          <p:nvPr>
            <p:ph type="sldNum" sz="quarter" idx="10"/>
          </p:nvPr>
        </p:nvSpPr>
        <p:spPr/>
        <p:txBody>
          <a:bodyPr/>
          <a:lstStyle/>
          <a:p>
            <a:pPr>
              <a:defRPr/>
            </a:pPr>
            <a:fld id="{49BBC1D8-7F79-415D-AC06-61F82504FFC4}"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Permittees will not be affected</a:t>
            </a:r>
            <a:r>
              <a:rPr lang="en-US" baseline="0" dirty="0" smtClean="0"/>
              <a:t> by the criteria changes until after EPA has approved the criteria and at the time their permit is up for renewal</a:t>
            </a:r>
          </a:p>
          <a:p>
            <a:pPr>
              <a:buFontTx/>
              <a:buChar char="-"/>
            </a:pPr>
            <a:r>
              <a:rPr lang="en-US" baseline="0" dirty="0" smtClean="0"/>
              <a:t> approximately 9 criteria are not dependent on the FCR</a:t>
            </a:r>
            <a:endParaRPr lang="en-US" dirty="0"/>
          </a:p>
        </p:txBody>
      </p:sp>
      <p:sp>
        <p:nvSpPr>
          <p:cNvPr id="4" name="Slide Number Placeholder 3"/>
          <p:cNvSpPr>
            <a:spLocks noGrp="1"/>
          </p:cNvSpPr>
          <p:nvPr>
            <p:ph type="sldNum" sz="quarter" idx="10"/>
          </p:nvPr>
        </p:nvSpPr>
        <p:spPr/>
        <p:txBody>
          <a:bodyPr/>
          <a:lstStyle/>
          <a:p>
            <a:pPr>
              <a:defRPr/>
            </a:pPr>
            <a:fld id="{49BBC1D8-7F79-415D-AC06-61F82504FFC4}"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-100 percent of the intake water containing the pollutant is withdrawn from the same body of water into which the discharge is made;</a:t>
            </a:r>
          </a:p>
          <a:p>
            <a:endParaRPr lang="en-US" dirty="0"/>
          </a:p>
        </p:txBody>
      </p:sp>
      <p:sp>
        <p:nvSpPr>
          <p:cNvPr id="4" name="Slide Number Placeholder 3"/>
          <p:cNvSpPr>
            <a:spLocks noGrp="1"/>
          </p:cNvSpPr>
          <p:nvPr>
            <p:ph type="sldNum" sz="quarter" idx="10"/>
          </p:nvPr>
        </p:nvSpPr>
        <p:spPr/>
        <p:txBody>
          <a:bodyPr/>
          <a:lstStyle/>
          <a:p>
            <a:pPr>
              <a:defRPr/>
            </a:pPr>
            <a:fld id="{49BBC1D8-7F79-415D-AC06-61F82504FFC4}"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74855" name="Group 71"/>
          <p:cNvGrpSpPr>
            <a:grpSpLocks/>
          </p:cNvGrpSpPr>
          <p:nvPr/>
        </p:nvGrpSpPr>
        <p:grpSpPr bwMode="auto">
          <a:xfrm>
            <a:off x="3175" y="4267200"/>
            <a:ext cx="9140825" cy="2590800"/>
            <a:chOff x="2" y="2688"/>
            <a:chExt cx="5758" cy="1632"/>
          </a:xfrm>
        </p:grpSpPr>
        <p:sp>
          <p:nvSpPr>
            <p:cNvPr id="374856" name="Freeform 72"/>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dirty="0"/>
            </a:p>
          </p:txBody>
        </p:sp>
        <p:grpSp>
          <p:nvGrpSpPr>
            <p:cNvPr id="374857" name="Group 73"/>
            <p:cNvGrpSpPr>
              <a:grpSpLocks/>
            </p:cNvGrpSpPr>
            <p:nvPr userDrawn="1"/>
          </p:nvGrpSpPr>
          <p:grpSpPr bwMode="auto">
            <a:xfrm>
              <a:off x="3528" y="3715"/>
              <a:ext cx="792" cy="521"/>
              <a:chOff x="3527" y="3715"/>
              <a:chExt cx="792" cy="521"/>
            </a:xfrm>
          </p:grpSpPr>
          <p:sp>
            <p:nvSpPr>
              <p:cNvPr id="374858" name="Oval 74"/>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en-US" dirty="0"/>
              </a:p>
            </p:txBody>
          </p:sp>
          <p:sp>
            <p:nvSpPr>
              <p:cNvPr id="374859" name="Oval 75"/>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en-US" dirty="0"/>
              </a:p>
            </p:txBody>
          </p:sp>
          <p:sp>
            <p:nvSpPr>
              <p:cNvPr id="374860" name="Oval 76"/>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dirty="0"/>
              </a:p>
            </p:txBody>
          </p:sp>
          <p:sp>
            <p:nvSpPr>
              <p:cNvPr id="374861" name="Oval 77"/>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dirty="0"/>
              </a:p>
            </p:txBody>
          </p:sp>
          <p:sp>
            <p:nvSpPr>
              <p:cNvPr id="374862" name="Oval 78"/>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dirty="0"/>
              </a:p>
            </p:txBody>
          </p:sp>
          <p:sp>
            <p:nvSpPr>
              <p:cNvPr id="374863" name="Freeform 7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en-US" dirty="0"/>
              </a:p>
            </p:txBody>
          </p:sp>
          <p:sp>
            <p:nvSpPr>
              <p:cNvPr id="374864" name="Freeform 8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en-US" dirty="0"/>
              </a:p>
            </p:txBody>
          </p:sp>
          <p:sp>
            <p:nvSpPr>
              <p:cNvPr id="374865" name="Freeform 8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dirty="0"/>
              </a:p>
            </p:txBody>
          </p:sp>
          <p:sp>
            <p:nvSpPr>
              <p:cNvPr id="374866" name="Freeform 8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en-US" dirty="0"/>
              </a:p>
            </p:txBody>
          </p:sp>
          <p:sp>
            <p:nvSpPr>
              <p:cNvPr id="374867" name="Freeform 8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en-US" dirty="0"/>
              </a:p>
            </p:txBody>
          </p:sp>
          <p:sp>
            <p:nvSpPr>
              <p:cNvPr id="374868" name="Oval 84"/>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dirty="0"/>
              </a:p>
            </p:txBody>
          </p:sp>
        </p:grpSp>
        <p:grpSp>
          <p:nvGrpSpPr>
            <p:cNvPr id="374869" name="Group 85"/>
            <p:cNvGrpSpPr>
              <a:grpSpLocks/>
            </p:cNvGrpSpPr>
            <p:nvPr userDrawn="1"/>
          </p:nvGrpSpPr>
          <p:grpSpPr bwMode="auto">
            <a:xfrm>
              <a:off x="1776" y="3631"/>
              <a:ext cx="1626" cy="683"/>
              <a:chOff x="1776" y="3631"/>
              <a:chExt cx="1626" cy="683"/>
            </a:xfrm>
          </p:grpSpPr>
          <p:sp>
            <p:nvSpPr>
              <p:cNvPr id="374870" name="Oval 86"/>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en-US" dirty="0"/>
              </a:p>
            </p:txBody>
          </p:sp>
          <p:sp>
            <p:nvSpPr>
              <p:cNvPr id="374871" name="Oval 87"/>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en-US" dirty="0"/>
              </a:p>
            </p:txBody>
          </p:sp>
          <p:sp>
            <p:nvSpPr>
              <p:cNvPr id="374872" name="Oval 88"/>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en-US" dirty="0"/>
              </a:p>
            </p:txBody>
          </p:sp>
          <p:sp>
            <p:nvSpPr>
              <p:cNvPr id="374873" name="Oval 89"/>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dirty="0"/>
              </a:p>
            </p:txBody>
          </p:sp>
          <p:sp>
            <p:nvSpPr>
              <p:cNvPr id="374874" name="Oval 90"/>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dirty="0"/>
              </a:p>
            </p:txBody>
          </p:sp>
          <p:sp>
            <p:nvSpPr>
              <p:cNvPr id="374875" name="Oval 91"/>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dirty="0"/>
              </a:p>
            </p:txBody>
          </p:sp>
          <p:sp>
            <p:nvSpPr>
              <p:cNvPr id="374876" name="Oval 92"/>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en-US" dirty="0"/>
              </a:p>
            </p:txBody>
          </p:sp>
          <p:sp>
            <p:nvSpPr>
              <p:cNvPr id="374877" name="Oval 93"/>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en-US" dirty="0"/>
              </a:p>
            </p:txBody>
          </p:sp>
          <p:sp>
            <p:nvSpPr>
              <p:cNvPr id="374878" name="Freeform 94"/>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en-US" dirty="0"/>
              </a:p>
            </p:txBody>
          </p:sp>
          <p:sp>
            <p:nvSpPr>
              <p:cNvPr id="374879" name="Freeform 95"/>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en-US" dirty="0"/>
              </a:p>
            </p:txBody>
          </p:sp>
          <p:sp>
            <p:nvSpPr>
              <p:cNvPr id="374880" name="Freeform 96"/>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en-US" dirty="0"/>
              </a:p>
            </p:txBody>
          </p:sp>
          <p:sp>
            <p:nvSpPr>
              <p:cNvPr id="374881" name="Freeform 97"/>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en-US" dirty="0"/>
              </a:p>
            </p:txBody>
          </p:sp>
          <p:sp>
            <p:nvSpPr>
              <p:cNvPr id="374882" name="Freeform 98"/>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en-US" dirty="0"/>
              </a:p>
            </p:txBody>
          </p:sp>
          <p:sp>
            <p:nvSpPr>
              <p:cNvPr id="374883" name="Freeform 99"/>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en-US" dirty="0"/>
              </a:p>
            </p:txBody>
          </p:sp>
          <p:sp>
            <p:nvSpPr>
              <p:cNvPr id="374884" name="Freeform 100"/>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dirty="0"/>
              </a:p>
            </p:txBody>
          </p:sp>
          <p:sp>
            <p:nvSpPr>
              <p:cNvPr id="374885" name="Freeform 101"/>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dirty="0"/>
              </a:p>
            </p:txBody>
          </p:sp>
          <p:sp>
            <p:nvSpPr>
              <p:cNvPr id="374886" name="Freeform 102"/>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dirty="0"/>
              </a:p>
            </p:txBody>
          </p:sp>
          <p:sp>
            <p:nvSpPr>
              <p:cNvPr id="374887" name="Freeform 103"/>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en-US" dirty="0"/>
              </a:p>
            </p:txBody>
          </p:sp>
        </p:grpSp>
        <p:grpSp>
          <p:nvGrpSpPr>
            <p:cNvPr id="374888" name="Group 104"/>
            <p:cNvGrpSpPr>
              <a:grpSpLocks/>
            </p:cNvGrpSpPr>
            <p:nvPr userDrawn="1"/>
          </p:nvGrpSpPr>
          <p:grpSpPr bwMode="auto">
            <a:xfrm>
              <a:off x="4128" y="3360"/>
              <a:ext cx="1351" cy="821"/>
              <a:chOff x="4128" y="3360"/>
              <a:chExt cx="1351" cy="821"/>
            </a:xfrm>
          </p:grpSpPr>
          <p:sp>
            <p:nvSpPr>
              <p:cNvPr id="374889" name="Freeform 10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dirty="0"/>
              </a:p>
            </p:txBody>
          </p:sp>
          <p:sp>
            <p:nvSpPr>
              <p:cNvPr id="374890" name="Freeform 10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dirty="0"/>
              </a:p>
            </p:txBody>
          </p:sp>
          <p:sp>
            <p:nvSpPr>
              <p:cNvPr id="374891" name="Freeform 10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en-US" dirty="0"/>
              </a:p>
            </p:txBody>
          </p:sp>
          <p:sp>
            <p:nvSpPr>
              <p:cNvPr id="374892" name="Freeform 10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dirty="0"/>
              </a:p>
            </p:txBody>
          </p:sp>
          <p:sp>
            <p:nvSpPr>
              <p:cNvPr id="374893" name="Freeform 10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dirty="0"/>
              </a:p>
            </p:txBody>
          </p:sp>
          <p:sp>
            <p:nvSpPr>
              <p:cNvPr id="374894" name="Freeform 11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dirty="0"/>
              </a:p>
            </p:txBody>
          </p:sp>
          <p:sp>
            <p:nvSpPr>
              <p:cNvPr id="374895" name="Freeform 11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dirty="0"/>
              </a:p>
            </p:txBody>
          </p:sp>
          <p:sp>
            <p:nvSpPr>
              <p:cNvPr id="374896" name="Freeform 11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en-US" dirty="0"/>
              </a:p>
            </p:txBody>
          </p:sp>
          <p:sp>
            <p:nvSpPr>
              <p:cNvPr id="374897" name="Freeform 11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en-US" dirty="0"/>
              </a:p>
            </p:txBody>
          </p:sp>
          <p:sp>
            <p:nvSpPr>
              <p:cNvPr id="374898" name="Freeform 11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dirty="0"/>
              </a:p>
            </p:txBody>
          </p:sp>
          <p:sp>
            <p:nvSpPr>
              <p:cNvPr id="374899" name="Freeform 11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dirty="0"/>
              </a:p>
            </p:txBody>
          </p:sp>
          <p:sp>
            <p:nvSpPr>
              <p:cNvPr id="374900" name="Oval 116"/>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en-US" dirty="0"/>
              </a:p>
            </p:txBody>
          </p:sp>
          <p:sp>
            <p:nvSpPr>
              <p:cNvPr id="374901" name="Oval 117"/>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en-US" dirty="0"/>
              </a:p>
            </p:txBody>
          </p:sp>
          <p:sp>
            <p:nvSpPr>
              <p:cNvPr id="374902" name="Oval 118"/>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dirty="0"/>
              </a:p>
            </p:txBody>
          </p:sp>
          <p:sp>
            <p:nvSpPr>
              <p:cNvPr id="374903" name="Oval 119"/>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dirty="0"/>
              </a:p>
            </p:txBody>
          </p:sp>
          <p:sp>
            <p:nvSpPr>
              <p:cNvPr id="374904" name="Oval 120"/>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dirty="0"/>
              </a:p>
            </p:txBody>
          </p:sp>
          <p:sp>
            <p:nvSpPr>
              <p:cNvPr id="374905" name="Oval 121"/>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dirty="0"/>
              </a:p>
            </p:txBody>
          </p:sp>
        </p:grpSp>
        <p:grpSp>
          <p:nvGrpSpPr>
            <p:cNvPr id="374906" name="Group 122"/>
            <p:cNvGrpSpPr>
              <a:grpSpLocks/>
            </p:cNvGrpSpPr>
            <p:nvPr userDrawn="1"/>
          </p:nvGrpSpPr>
          <p:grpSpPr bwMode="auto">
            <a:xfrm>
              <a:off x="5280" y="3024"/>
              <a:ext cx="425" cy="258"/>
              <a:chOff x="5280" y="3024"/>
              <a:chExt cx="425" cy="258"/>
            </a:xfrm>
          </p:grpSpPr>
          <p:sp>
            <p:nvSpPr>
              <p:cNvPr id="374907" name="Freeform 123"/>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dirty="0"/>
              </a:p>
            </p:txBody>
          </p:sp>
          <p:sp>
            <p:nvSpPr>
              <p:cNvPr id="374908" name="Freeform 124"/>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dirty="0"/>
              </a:p>
            </p:txBody>
          </p:sp>
          <p:sp>
            <p:nvSpPr>
              <p:cNvPr id="374909" name="Freeform 125"/>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dirty="0"/>
              </a:p>
            </p:txBody>
          </p:sp>
          <p:sp>
            <p:nvSpPr>
              <p:cNvPr id="374910" name="Freeform 126"/>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dirty="0"/>
              </a:p>
            </p:txBody>
          </p:sp>
          <p:sp>
            <p:nvSpPr>
              <p:cNvPr id="374911" name="Freeform 127"/>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dirty="0"/>
              </a:p>
            </p:txBody>
          </p:sp>
          <p:sp>
            <p:nvSpPr>
              <p:cNvPr id="374912" name="Freeform 128"/>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dirty="0"/>
              </a:p>
            </p:txBody>
          </p:sp>
          <p:sp>
            <p:nvSpPr>
              <p:cNvPr id="374913" name="Freeform 129"/>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dirty="0"/>
              </a:p>
            </p:txBody>
          </p:sp>
          <p:grpSp>
            <p:nvGrpSpPr>
              <p:cNvPr id="374914" name="Group 130"/>
              <p:cNvGrpSpPr>
                <a:grpSpLocks/>
              </p:cNvGrpSpPr>
              <p:nvPr/>
            </p:nvGrpSpPr>
            <p:grpSpPr bwMode="auto">
              <a:xfrm>
                <a:off x="5381" y="3085"/>
                <a:ext cx="227" cy="132"/>
                <a:chOff x="5381" y="3085"/>
                <a:chExt cx="227" cy="132"/>
              </a:xfrm>
            </p:grpSpPr>
            <p:sp>
              <p:nvSpPr>
                <p:cNvPr id="374915" name="Oval 131"/>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dirty="0"/>
                </a:p>
              </p:txBody>
            </p:sp>
            <p:sp>
              <p:nvSpPr>
                <p:cNvPr id="374916" name="Oval 132"/>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dirty="0"/>
                </a:p>
              </p:txBody>
            </p:sp>
            <p:sp>
              <p:nvSpPr>
                <p:cNvPr id="374917" name="Oval 133"/>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dirty="0"/>
                </a:p>
              </p:txBody>
            </p:sp>
            <p:sp>
              <p:nvSpPr>
                <p:cNvPr id="374918" name="Oval 134"/>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dirty="0"/>
                </a:p>
              </p:txBody>
            </p:sp>
          </p:grpSp>
        </p:grpSp>
      </p:grpSp>
      <p:sp>
        <p:nvSpPr>
          <p:cNvPr id="37485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smtClean="0"/>
              <a:t>Click to edit Master title style</a:t>
            </a:r>
            <a:endParaRPr lang="en-US"/>
          </a:p>
        </p:txBody>
      </p:sp>
      <p:sp>
        <p:nvSpPr>
          <p:cNvPr id="374851" name="Rectangle 67"/>
          <p:cNvSpPr>
            <a:spLocks noGrp="1" noChangeArrowheads="1"/>
          </p:cNvSpPr>
          <p:nvPr>
            <p:ph type="subTitle" sz="quarter" idx="1"/>
          </p:nvPr>
        </p:nvSpPr>
        <p:spPr>
          <a:xfrm>
            <a:off x="1371600" y="3886200"/>
            <a:ext cx="6400800" cy="1752600"/>
          </a:xfrm>
          <a:prstGeom prst="rect">
            <a:avLst/>
          </a:prstGeom>
        </p:spPr>
        <p:txBody>
          <a:bodyPr/>
          <a:lstStyle>
            <a:lvl1pPr marL="0" indent="0" algn="ctr">
              <a:buFont typeface="Wingdings" pitchFamily="2" charset="2"/>
              <a:buNone/>
              <a:defRPr/>
            </a:lvl1pPr>
          </a:lstStyle>
          <a:p>
            <a:r>
              <a:rPr lang="en-US" smtClean="0"/>
              <a:t>Click to edit Master subtitle style</a:t>
            </a:r>
            <a:endParaRPr lang="en-US"/>
          </a:p>
        </p:txBody>
      </p:sp>
      <p:sp>
        <p:nvSpPr>
          <p:cNvPr id="374852" name="Rectangle 68"/>
          <p:cNvSpPr>
            <a:spLocks noGrp="1" noChangeArrowheads="1"/>
          </p:cNvSpPr>
          <p:nvPr>
            <p:ph type="dt" sz="quarter" idx="2"/>
          </p:nvPr>
        </p:nvSpPr>
        <p:spPr>
          <a:xfrm>
            <a:off x="457200" y="6248400"/>
            <a:ext cx="2133600" cy="457200"/>
          </a:xfrm>
        </p:spPr>
        <p:txBody>
          <a:bodyPr/>
          <a:lstStyle>
            <a:lvl1pPr>
              <a:defRPr/>
            </a:lvl1pPr>
          </a:lstStyle>
          <a:p>
            <a:endParaRPr lang="en-US" dirty="0"/>
          </a:p>
        </p:txBody>
      </p:sp>
      <p:sp>
        <p:nvSpPr>
          <p:cNvPr id="374853" name="Rectangle 69"/>
          <p:cNvSpPr>
            <a:spLocks noGrp="1" noChangeArrowheads="1"/>
          </p:cNvSpPr>
          <p:nvPr>
            <p:ph type="ftr" sz="quarter" idx="3"/>
          </p:nvPr>
        </p:nvSpPr>
        <p:spPr>
          <a:xfrm>
            <a:off x="3124200" y="6248400"/>
            <a:ext cx="2895600" cy="457200"/>
          </a:xfrm>
        </p:spPr>
        <p:txBody>
          <a:bodyPr/>
          <a:lstStyle>
            <a:lvl1pPr>
              <a:defRPr/>
            </a:lvl1pPr>
          </a:lstStyle>
          <a:p>
            <a:endParaRPr lang="en-US" dirty="0"/>
          </a:p>
        </p:txBody>
      </p:sp>
      <p:sp>
        <p:nvSpPr>
          <p:cNvPr id="374854" name="Rectangle 70"/>
          <p:cNvSpPr>
            <a:spLocks noGrp="1" noChangeArrowheads="1"/>
          </p:cNvSpPr>
          <p:nvPr>
            <p:ph type="sldNum" sz="quarter" idx="4"/>
          </p:nvPr>
        </p:nvSpPr>
        <p:spPr>
          <a:xfrm>
            <a:off x="6553200" y="6248400"/>
            <a:ext cx="2133600" cy="457200"/>
          </a:xfrm>
        </p:spPr>
        <p:txBody>
          <a:bodyPr/>
          <a:lstStyle>
            <a:lvl1pPr>
              <a:defRPr/>
            </a:lvl1pPr>
          </a:lstStyle>
          <a:p>
            <a:fld id="{95C2A7D6-4EED-467D-A7A9-71ABF3F3CEF1}"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aseline="0">
                <a:solidFill>
                  <a:srgbClr val="FFC000"/>
                </a:solidFill>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371600"/>
            <a:ext cx="7680960" cy="5029200"/>
          </a:xfrm>
          <a:prstGeom prst="rect">
            <a:avLst/>
          </a:prstGeom>
        </p:spPr>
        <p:txBody>
          <a:bodyPr/>
          <a:lstStyle>
            <a:lvl1pPr>
              <a:spcBef>
                <a:spcPts val="300"/>
              </a:spcBef>
              <a:buClr>
                <a:srgbClr val="FF9900"/>
              </a:buClr>
              <a:buSzPct val="75000"/>
              <a:buFont typeface="Wingdings" pitchFamily="2" charset="2"/>
              <a:buChar char=""/>
              <a:defRPr sz="2600" baseline="0">
                <a:solidFill>
                  <a:schemeClr val="tx1"/>
                </a:solidFill>
                <a:effectLst/>
                <a:latin typeface="Calibri" pitchFamily="34" charset="0"/>
              </a:defRPr>
            </a:lvl1pPr>
            <a:lvl2pPr>
              <a:spcBef>
                <a:spcPts val="300"/>
              </a:spcBef>
              <a:buClr>
                <a:srgbClr val="FFFF00"/>
              </a:buClr>
              <a:defRPr sz="2400" baseline="0">
                <a:solidFill>
                  <a:srgbClr val="FFFF99"/>
                </a:solidFill>
                <a:effectLst/>
                <a:latin typeface="Calibri" pitchFamily="34" charset="0"/>
              </a:defRPr>
            </a:lvl2pPr>
            <a:lvl3pPr>
              <a:spcBef>
                <a:spcPts val="300"/>
              </a:spcBef>
              <a:buClr>
                <a:srgbClr val="FF0000"/>
              </a:buClr>
              <a:buSzPct val="85000"/>
              <a:defRPr sz="2000" baseline="0">
                <a:solidFill>
                  <a:srgbClr val="F880B6"/>
                </a:solidFill>
                <a:effectLst/>
                <a:latin typeface="Calibri" pitchFamily="34" charset="0"/>
              </a:defRPr>
            </a:lvl3pPr>
            <a:lvl4pPr>
              <a:spcBef>
                <a:spcPts val="300"/>
              </a:spcBef>
              <a:defRPr>
                <a:effectLst/>
                <a:latin typeface="Calibri" pitchFamily="34" charset="0"/>
              </a:defRPr>
            </a:lvl4pPr>
            <a:lvl5pPr>
              <a:spcBef>
                <a:spcPts val="300"/>
              </a:spcBef>
              <a:defRPr sz="1800">
                <a:effectLst/>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11B1ABC-56ED-4DF6-862C-74E92E4323ED}"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40480" cy="5029200"/>
          </a:xfrm>
          <a:prstGeom prst="rect">
            <a:avLst/>
          </a:prstGeom>
        </p:spPr>
        <p:txBody>
          <a:bodyPr/>
          <a:lstStyle>
            <a:lvl1pPr>
              <a:buClr>
                <a:srgbClr val="FFC000"/>
              </a:buClr>
              <a:buFont typeface="Wingdings" pitchFamily="2" charset="2"/>
              <a:buChar char="¤"/>
              <a:defRPr sz="2200">
                <a:latin typeface="Calibri" pitchFamily="34" charset="0"/>
              </a:defRPr>
            </a:lvl1pPr>
            <a:lvl2pPr>
              <a:buClr>
                <a:srgbClr val="FF0000"/>
              </a:buClr>
              <a:defRPr sz="2000">
                <a:latin typeface="Calibri" pitchFamily="34" charset="0"/>
              </a:defRPr>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44568" y="1371600"/>
            <a:ext cx="3840480" cy="5029200"/>
          </a:xfrm>
          <a:prstGeom prst="rect">
            <a:avLst/>
          </a:prstGeom>
        </p:spPr>
        <p:txBody>
          <a:bodyPr/>
          <a:lstStyle>
            <a:lvl1pPr>
              <a:buClr>
                <a:srgbClr val="FFC000"/>
              </a:buClr>
              <a:buFont typeface="Wingdings" pitchFamily="2" charset="2"/>
              <a:buChar char="¤"/>
              <a:defRPr sz="2200">
                <a:latin typeface="Calibri" pitchFamily="34" charset="0"/>
              </a:defRPr>
            </a:lvl1pPr>
            <a:lvl2pPr>
              <a:buClr>
                <a:srgbClr val="FF0000"/>
              </a:buClr>
              <a:defRPr sz="2000" baseline="0">
                <a:solidFill>
                  <a:schemeClr val="tx1"/>
                </a:solidFill>
                <a:latin typeface="Calibri" pitchFamily="34" charset="0"/>
              </a:defRPr>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0800222-773E-44BF-B612-5B8CC13C11C1}"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64E56BEF-C22D-448A-A90D-BB9D5B0F7FF5}"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6A275013-3495-4873-870C-3D622E7C0812}"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3784" name="Freeform 24"/>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endParaRPr lang="en-US" dirty="0"/>
          </a:p>
        </p:txBody>
      </p:sp>
      <p:grpSp>
        <p:nvGrpSpPr>
          <p:cNvPr id="373837" name="Group 77"/>
          <p:cNvGrpSpPr>
            <a:grpSpLocks/>
          </p:cNvGrpSpPr>
          <p:nvPr/>
        </p:nvGrpSpPr>
        <p:grpSpPr bwMode="auto">
          <a:xfrm>
            <a:off x="3175" y="4267200"/>
            <a:ext cx="9140825" cy="2590800"/>
            <a:chOff x="2" y="2688"/>
            <a:chExt cx="5758" cy="1632"/>
          </a:xfrm>
        </p:grpSpPr>
        <p:sp>
          <p:nvSpPr>
            <p:cNvPr id="37376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dirty="0"/>
            </a:p>
          </p:txBody>
        </p:sp>
        <p:grpSp>
          <p:nvGrpSpPr>
            <p:cNvPr id="373834" name="Group 74"/>
            <p:cNvGrpSpPr>
              <a:grpSpLocks/>
            </p:cNvGrpSpPr>
            <p:nvPr userDrawn="1"/>
          </p:nvGrpSpPr>
          <p:grpSpPr bwMode="auto">
            <a:xfrm>
              <a:off x="3528" y="3715"/>
              <a:ext cx="792" cy="521"/>
              <a:chOff x="3527" y="3715"/>
              <a:chExt cx="792" cy="521"/>
            </a:xfrm>
          </p:grpSpPr>
          <p:sp>
            <p:nvSpPr>
              <p:cNvPr id="373774" name="Oval 14"/>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en-US" dirty="0"/>
              </a:p>
            </p:txBody>
          </p:sp>
          <p:sp>
            <p:nvSpPr>
              <p:cNvPr id="373775" name="Oval 15"/>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en-US" dirty="0"/>
              </a:p>
            </p:txBody>
          </p:sp>
          <p:sp>
            <p:nvSpPr>
              <p:cNvPr id="373776" name="Oval 16"/>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dirty="0"/>
              </a:p>
            </p:txBody>
          </p:sp>
          <p:sp>
            <p:nvSpPr>
              <p:cNvPr id="373777" name="Oval 17"/>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dirty="0"/>
              </a:p>
            </p:txBody>
          </p:sp>
          <p:sp>
            <p:nvSpPr>
              <p:cNvPr id="373778" name="Oval 18"/>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dirty="0"/>
              </a:p>
            </p:txBody>
          </p:sp>
          <p:sp>
            <p:nvSpPr>
              <p:cNvPr id="37377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en-US" dirty="0"/>
              </a:p>
            </p:txBody>
          </p:sp>
          <p:sp>
            <p:nvSpPr>
              <p:cNvPr id="37378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en-US" dirty="0"/>
              </a:p>
            </p:txBody>
          </p:sp>
          <p:sp>
            <p:nvSpPr>
              <p:cNvPr id="37378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dirty="0"/>
              </a:p>
            </p:txBody>
          </p:sp>
          <p:sp>
            <p:nvSpPr>
              <p:cNvPr id="37378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en-US" dirty="0"/>
              </a:p>
            </p:txBody>
          </p:sp>
          <p:sp>
            <p:nvSpPr>
              <p:cNvPr id="37378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en-US" dirty="0"/>
              </a:p>
            </p:txBody>
          </p:sp>
          <p:sp>
            <p:nvSpPr>
              <p:cNvPr id="373813" name="Oval 53"/>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dirty="0"/>
              </a:p>
            </p:txBody>
          </p:sp>
        </p:grpSp>
        <p:grpSp>
          <p:nvGrpSpPr>
            <p:cNvPr id="373833" name="Group 73"/>
            <p:cNvGrpSpPr>
              <a:grpSpLocks/>
            </p:cNvGrpSpPr>
            <p:nvPr userDrawn="1"/>
          </p:nvGrpSpPr>
          <p:grpSpPr bwMode="auto">
            <a:xfrm>
              <a:off x="1776" y="3631"/>
              <a:ext cx="1626" cy="683"/>
              <a:chOff x="1776" y="3631"/>
              <a:chExt cx="1626" cy="683"/>
            </a:xfrm>
          </p:grpSpPr>
          <p:sp>
            <p:nvSpPr>
              <p:cNvPr id="373766" name="Oval 6"/>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en-US" dirty="0"/>
              </a:p>
            </p:txBody>
          </p:sp>
          <p:sp>
            <p:nvSpPr>
              <p:cNvPr id="373767" name="Oval 7"/>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en-US" dirty="0"/>
              </a:p>
            </p:txBody>
          </p:sp>
          <p:sp>
            <p:nvSpPr>
              <p:cNvPr id="373768" name="Oval 8"/>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en-US" dirty="0"/>
              </a:p>
            </p:txBody>
          </p:sp>
          <p:sp>
            <p:nvSpPr>
              <p:cNvPr id="373769" name="Oval 9"/>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dirty="0"/>
              </a:p>
            </p:txBody>
          </p:sp>
          <p:sp>
            <p:nvSpPr>
              <p:cNvPr id="373770" name="Oval 10"/>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dirty="0"/>
              </a:p>
            </p:txBody>
          </p:sp>
          <p:sp>
            <p:nvSpPr>
              <p:cNvPr id="373771" name="Oval 11"/>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dirty="0"/>
              </a:p>
            </p:txBody>
          </p:sp>
          <p:sp>
            <p:nvSpPr>
              <p:cNvPr id="373772" name="Oval 12"/>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en-US" dirty="0"/>
              </a:p>
            </p:txBody>
          </p:sp>
          <p:sp>
            <p:nvSpPr>
              <p:cNvPr id="373773" name="Oval 13"/>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en-US" dirty="0"/>
              </a:p>
            </p:txBody>
          </p:sp>
          <p:sp>
            <p:nvSpPr>
              <p:cNvPr id="37378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en-US" dirty="0"/>
              </a:p>
            </p:txBody>
          </p:sp>
          <p:sp>
            <p:nvSpPr>
              <p:cNvPr id="37378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en-US" dirty="0"/>
              </a:p>
            </p:txBody>
          </p:sp>
          <p:sp>
            <p:nvSpPr>
              <p:cNvPr id="37378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en-US" dirty="0"/>
              </a:p>
            </p:txBody>
          </p:sp>
          <p:sp>
            <p:nvSpPr>
              <p:cNvPr id="37378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en-US" dirty="0"/>
              </a:p>
            </p:txBody>
          </p:sp>
          <p:sp>
            <p:nvSpPr>
              <p:cNvPr id="37378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en-US" dirty="0"/>
              </a:p>
            </p:txBody>
          </p:sp>
          <p:sp>
            <p:nvSpPr>
              <p:cNvPr id="37379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en-US" dirty="0"/>
              </a:p>
            </p:txBody>
          </p:sp>
          <p:sp>
            <p:nvSpPr>
              <p:cNvPr id="37379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dirty="0"/>
              </a:p>
            </p:txBody>
          </p:sp>
          <p:sp>
            <p:nvSpPr>
              <p:cNvPr id="37379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dirty="0"/>
              </a:p>
            </p:txBody>
          </p:sp>
          <p:sp>
            <p:nvSpPr>
              <p:cNvPr id="37379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dirty="0"/>
              </a:p>
            </p:txBody>
          </p:sp>
          <p:sp>
            <p:nvSpPr>
              <p:cNvPr id="37379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en-US" dirty="0"/>
              </a:p>
            </p:txBody>
          </p:sp>
        </p:grpSp>
        <p:grpSp>
          <p:nvGrpSpPr>
            <p:cNvPr id="373836" name="Group 76"/>
            <p:cNvGrpSpPr>
              <a:grpSpLocks/>
            </p:cNvGrpSpPr>
            <p:nvPr userDrawn="1"/>
          </p:nvGrpSpPr>
          <p:grpSpPr bwMode="auto">
            <a:xfrm>
              <a:off x="4128" y="3360"/>
              <a:ext cx="1351" cy="821"/>
              <a:chOff x="4128" y="3360"/>
              <a:chExt cx="1351" cy="821"/>
            </a:xfrm>
          </p:grpSpPr>
          <p:sp>
            <p:nvSpPr>
              <p:cNvPr id="37379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dirty="0"/>
              </a:p>
            </p:txBody>
          </p:sp>
          <p:sp>
            <p:nvSpPr>
              <p:cNvPr id="37379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dirty="0"/>
              </a:p>
            </p:txBody>
          </p:sp>
          <p:sp>
            <p:nvSpPr>
              <p:cNvPr id="37379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en-US" dirty="0"/>
              </a:p>
            </p:txBody>
          </p:sp>
          <p:sp>
            <p:nvSpPr>
              <p:cNvPr id="37379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dirty="0"/>
              </a:p>
            </p:txBody>
          </p:sp>
          <p:sp>
            <p:nvSpPr>
              <p:cNvPr id="37379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dirty="0"/>
              </a:p>
            </p:txBody>
          </p:sp>
          <p:sp>
            <p:nvSpPr>
              <p:cNvPr id="37380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dirty="0"/>
              </a:p>
            </p:txBody>
          </p:sp>
          <p:sp>
            <p:nvSpPr>
              <p:cNvPr id="37380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dirty="0"/>
              </a:p>
            </p:txBody>
          </p:sp>
          <p:sp>
            <p:nvSpPr>
              <p:cNvPr id="37380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en-US" dirty="0"/>
              </a:p>
            </p:txBody>
          </p:sp>
          <p:sp>
            <p:nvSpPr>
              <p:cNvPr id="37380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en-US" dirty="0"/>
              </a:p>
            </p:txBody>
          </p:sp>
          <p:sp>
            <p:nvSpPr>
              <p:cNvPr id="37380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dirty="0"/>
              </a:p>
            </p:txBody>
          </p:sp>
          <p:sp>
            <p:nvSpPr>
              <p:cNvPr id="37380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dirty="0"/>
              </a:p>
            </p:txBody>
          </p:sp>
          <p:sp>
            <p:nvSpPr>
              <p:cNvPr id="373815" name="Oval 55"/>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en-US" dirty="0"/>
              </a:p>
            </p:txBody>
          </p:sp>
          <p:sp>
            <p:nvSpPr>
              <p:cNvPr id="373816" name="Oval 56"/>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en-US" dirty="0"/>
              </a:p>
            </p:txBody>
          </p:sp>
          <p:sp>
            <p:nvSpPr>
              <p:cNvPr id="373817" name="Oval 57"/>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dirty="0"/>
              </a:p>
            </p:txBody>
          </p:sp>
          <p:sp>
            <p:nvSpPr>
              <p:cNvPr id="373818" name="Oval 58"/>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dirty="0"/>
              </a:p>
            </p:txBody>
          </p:sp>
          <p:sp>
            <p:nvSpPr>
              <p:cNvPr id="373819" name="Oval 59"/>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dirty="0"/>
              </a:p>
            </p:txBody>
          </p:sp>
          <p:sp>
            <p:nvSpPr>
              <p:cNvPr id="373820" name="Oval 60"/>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dirty="0"/>
              </a:p>
            </p:txBody>
          </p:sp>
        </p:grpSp>
        <p:grpSp>
          <p:nvGrpSpPr>
            <p:cNvPr id="373835" name="Group 75"/>
            <p:cNvGrpSpPr>
              <a:grpSpLocks/>
            </p:cNvGrpSpPr>
            <p:nvPr userDrawn="1"/>
          </p:nvGrpSpPr>
          <p:grpSpPr bwMode="auto">
            <a:xfrm>
              <a:off x="5280" y="3024"/>
              <a:ext cx="425" cy="258"/>
              <a:chOff x="5280" y="3024"/>
              <a:chExt cx="425" cy="258"/>
            </a:xfrm>
          </p:grpSpPr>
          <p:sp>
            <p:nvSpPr>
              <p:cNvPr id="373806"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dirty="0"/>
              </a:p>
            </p:txBody>
          </p:sp>
          <p:sp>
            <p:nvSpPr>
              <p:cNvPr id="373807"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dirty="0"/>
              </a:p>
            </p:txBody>
          </p:sp>
          <p:sp>
            <p:nvSpPr>
              <p:cNvPr id="373808"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dirty="0"/>
              </a:p>
            </p:txBody>
          </p:sp>
          <p:sp>
            <p:nvSpPr>
              <p:cNvPr id="373809"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dirty="0"/>
              </a:p>
            </p:txBody>
          </p:sp>
          <p:sp>
            <p:nvSpPr>
              <p:cNvPr id="373810"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dirty="0"/>
              </a:p>
            </p:txBody>
          </p:sp>
          <p:sp>
            <p:nvSpPr>
              <p:cNvPr id="373811"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dirty="0"/>
              </a:p>
            </p:txBody>
          </p:sp>
          <p:sp>
            <p:nvSpPr>
              <p:cNvPr id="373812"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dirty="0"/>
              </a:p>
            </p:txBody>
          </p:sp>
          <p:grpSp>
            <p:nvGrpSpPr>
              <p:cNvPr id="373821" name="Group 61"/>
              <p:cNvGrpSpPr>
                <a:grpSpLocks/>
              </p:cNvGrpSpPr>
              <p:nvPr/>
            </p:nvGrpSpPr>
            <p:grpSpPr bwMode="auto">
              <a:xfrm>
                <a:off x="5381" y="3085"/>
                <a:ext cx="227" cy="132"/>
                <a:chOff x="5381" y="3085"/>
                <a:chExt cx="227" cy="132"/>
              </a:xfrm>
            </p:grpSpPr>
            <p:sp>
              <p:nvSpPr>
                <p:cNvPr id="373822"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dirty="0"/>
                </a:p>
              </p:txBody>
            </p:sp>
            <p:sp>
              <p:nvSpPr>
                <p:cNvPr id="373823"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dirty="0"/>
                </a:p>
              </p:txBody>
            </p:sp>
            <p:sp>
              <p:nvSpPr>
                <p:cNvPr id="373824"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dirty="0"/>
                </a:p>
              </p:txBody>
            </p:sp>
            <p:sp>
              <p:nvSpPr>
                <p:cNvPr id="373825"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dirty="0"/>
                </a:p>
              </p:txBody>
            </p:sp>
          </p:grpSp>
        </p:grpSp>
      </p:grpSp>
      <p:sp>
        <p:nvSpPr>
          <p:cNvPr id="373826" name="Rectangle 66"/>
          <p:cNvSpPr>
            <a:spLocks noGrp="1" noChangeArrowheads="1"/>
          </p:cNvSpPr>
          <p:nvPr>
            <p:ph type="title"/>
          </p:nvPr>
        </p:nvSpPr>
        <p:spPr bwMode="auto">
          <a:xfrm>
            <a:off x="1024128" y="192024"/>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73839" name="Rectangle 7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dirty="0"/>
          </a:p>
        </p:txBody>
      </p:sp>
      <p:sp>
        <p:nvSpPr>
          <p:cNvPr id="373840" name="Rectangle 8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dirty="0"/>
          </a:p>
        </p:txBody>
      </p:sp>
      <p:sp>
        <p:nvSpPr>
          <p:cNvPr id="373841" name="Rectangle 8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974B5DEE-3465-49E4-B6E8-AF1CDE57033A}" type="slidenum">
              <a:rPr lang="en-US"/>
              <a:pPr/>
              <a:t>‹#›</a:t>
            </a:fld>
            <a:endParaRPr lang="en-US" dirty="0"/>
          </a:p>
        </p:txBody>
      </p:sp>
      <p:pic>
        <p:nvPicPr>
          <p:cNvPr id="72" name="Picture 17" descr="bw100x149"/>
          <p:cNvPicPr preferRelativeResize="0">
            <a:picLocks noChangeAspect="1" noChangeArrowheads="1"/>
          </p:cNvPicPr>
          <p:nvPr userDrawn="1"/>
        </p:nvPicPr>
        <p:blipFill>
          <a:blip r:embed="rId7" cstate="print"/>
          <a:srcRect/>
          <a:stretch>
            <a:fillRect/>
          </a:stretch>
        </p:blipFill>
        <p:spPr bwMode="auto">
          <a:xfrm>
            <a:off x="114300" y="114300"/>
            <a:ext cx="736176" cy="1097280"/>
          </a:xfrm>
          <a:prstGeom prst="rect">
            <a:avLst/>
          </a:prstGeom>
          <a:noFill/>
          <a:ln w="12700">
            <a:solidFill>
              <a:srgbClr val="FF6600"/>
            </a:solidFill>
            <a:miter lim="800000"/>
            <a:headEnd/>
            <a:tailEnd/>
          </a:ln>
        </p:spPr>
      </p:pic>
    </p:spTree>
  </p:cSld>
  <p:clrMap bg1="dk2" tx1="lt1" bg2="dk1" tx2="lt2" accent1="accent1" accent2="accent2" accent3="accent3" accent4="accent4" accent5="accent5" accent6="accent6" hlink="hlink" folHlink="folHlink"/>
  <p:sldLayoutIdLst>
    <p:sldLayoutId id="2147483702" r:id="rId1"/>
    <p:sldLayoutId id="2147483703" r:id="rId2"/>
    <p:sldLayoutId id="2147483705" r:id="rId3"/>
    <p:sldLayoutId id="2147483707" r:id="rId4"/>
    <p:sldLayoutId id="2147483708" r:id="rId5"/>
  </p:sldLayoutIdLst>
  <p:timing>
    <p:tnLst>
      <p:par>
        <p:cTn id="1" dur="indefinite" restart="never" nodeType="tmRoot"/>
      </p:par>
    </p:tnLst>
  </p:timing>
  <p:hf hdr="0" ftr="0" dt="0"/>
  <p:txStyles>
    <p:titleStyle>
      <a:lvl1pPr algn="l" rtl="0" eaLnBrk="1" fontAlgn="base" hangingPunct="1">
        <a:spcBef>
          <a:spcPct val="0"/>
        </a:spcBef>
        <a:spcAft>
          <a:spcPct val="0"/>
        </a:spcAft>
        <a:defRPr sz="4000" baseline="0">
          <a:solidFill>
            <a:srgbClr val="FFC000"/>
          </a:solidFill>
          <a:effectLst>
            <a:outerShdw blurRad="38100" dist="38100" dir="2700000" algn="tl">
              <a:srgbClr val="000000"/>
            </a:outerShdw>
          </a:effectLst>
          <a:latin typeface="Franklin Gothic Book" pitchFamily="34" charset="0"/>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Excel_Worksheet1.xlsx"/></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6EF1514-A3C8-4D20-A8B7-7E768D74D11F}" type="slidenum">
              <a:rPr lang="en-US" smtClean="0"/>
              <a:pPr>
                <a:defRPr/>
              </a:pPr>
              <a:t>1</a:t>
            </a:fld>
            <a:endParaRPr lang="en-US" dirty="0"/>
          </a:p>
        </p:txBody>
      </p:sp>
      <p:sp>
        <p:nvSpPr>
          <p:cNvPr id="5" name="Rectangle 2"/>
          <p:cNvSpPr txBox="1">
            <a:spLocks noChangeArrowheads="1"/>
          </p:cNvSpPr>
          <p:nvPr/>
        </p:nvSpPr>
        <p:spPr bwMode="auto">
          <a:xfrm>
            <a:off x="609600" y="1981200"/>
            <a:ext cx="8153400" cy="2667000"/>
          </a:xfrm>
          <a:prstGeom prst="rect">
            <a:avLst/>
          </a:prstGeom>
          <a:noFill/>
          <a:ln w="9525">
            <a:noFill/>
            <a:miter lim="800000"/>
            <a:headEnd/>
            <a:tailEnd/>
          </a:ln>
          <a:effectLst/>
        </p:spPr>
        <p:txBody>
          <a:bodyPr anchor="ctr"/>
          <a:lstStyle/>
          <a:p>
            <a:pPr algn="ctr" eaLnBrk="1" hangingPunct="1">
              <a:defRPr/>
            </a:pPr>
            <a:r>
              <a:rPr lang="en-US" sz="4400" b="1" kern="0" dirty="0">
                <a:solidFill>
                  <a:srgbClr val="0070C0"/>
                </a:solidFill>
                <a:latin typeface="+mj-lt"/>
                <a:ea typeface="+mj-ea"/>
                <a:cs typeface="+mj-cs"/>
              </a:rPr>
              <a:t/>
            </a:r>
            <a:br>
              <a:rPr lang="en-US" sz="4400" b="1" kern="0" dirty="0">
                <a:solidFill>
                  <a:srgbClr val="0070C0"/>
                </a:solidFill>
                <a:latin typeface="+mj-lt"/>
                <a:ea typeface="+mj-ea"/>
                <a:cs typeface="+mj-cs"/>
              </a:rPr>
            </a:br>
            <a:endParaRPr lang="en-US" sz="4400" kern="0" dirty="0">
              <a:solidFill>
                <a:srgbClr val="0070C0"/>
              </a:solidFill>
              <a:latin typeface="+mj-lt"/>
              <a:ea typeface="+mj-ea"/>
              <a:cs typeface="+mj-cs"/>
            </a:endParaRPr>
          </a:p>
        </p:txBody>
      </p:sp>
      <p:sp>
        <p:nvSpPr>
          <p:cNvPr id="7" name="Rectangle 6"/>
          <p:cNvSpPr/>
          <p:nvPr/>
        </p:nvSpPr>
        <p:spPr>
          <a:xfrm>
            <a:off x="381000" y="2057400"/>
            <a:ext cx="8382000" cy="1938992"/>
          </a:xfrm>
          <a:prstGeom prst="rect">
            <a:avLst/>
          </a:prstGeom>
        </p:spPr>
        <p:txBody>
          <a:bodyPr wrap="square">
            <a:spAutoFit/>
          </a:bodyPr>
          <a:lstStyle/>
          <a:p>
            <a:pPr algn="ctr"/>
            <a:r>
              <a:rPr lang="en-US" sz="4000" b="1" dirty="0" smtClean="0">
                <a:solidFill>
                  <a:srgbClr val="FFC000"/>
                </a:solidFill>
                <a:effectLst>
                  <a:outerShdw blurRad="38100" dist="38100" dir="2700000" algn="tl">
                    <a:srgbClr val="000000">
                      <a:alpha val="43137"/>
                    </a:srgbClr>
                  </a:outerShdw>
                </a:effectLst>
                <a:latin typeface="Calibri" pitchFamily="34" charset="0"/>
              </a:rPr>
              <a:t>Human Health Water Quality Standards for Toxic Pollutants</a:t>
            </a:r>
          </a:p>
          <a:p>
            <a:pPr algn="ctr"/>
            <a:r>
              <a:rPr lang="en-US" sz="4000" b="1" dirty="0" smtClean="0">
                <a:solidFill>
                  <a:srgbClr val="FFC000"/>
                </a:solidFill>
                <a:effectLst>
                  <a:outerShdw blurRad="38100" dist="38100" dir="2700000" algn="tl">
                    <a:srgbClr val="000000">
                      <a:alpha val="43137"/>
                    </a:srgbClr>
                  </a:outerShdw>
                </a:effectLst>
                <a:latin typeface="Calibri" pitchFamily="34" charset="0"/>
              </a:rPr>
              <a:t>Update</a:t>
            </a:r>
            <a:endParaRPr lang="en-US" sz="4000" b="1" dirty="0">
              <a:solidFill>
                <a:srgbClr val="FFC000"/>
              </a:solidFill>
              <a:effectLst>
                <a:outerShdw blurRad="38100" dist="38100" dir="2700000" algn="tl">
                  <a:srgbClr val="000000">
                    <a:alpha val="43137"/>
                  </a:srgbClr>
                </a:outerShdw>
              </a:effectLst>
              <a:latin typeface="Calibri" pitchFamily="34" charset="0"/>
            </a:endParaRPr>
          </a:p>
        </p:txBody>
      </p:sp>
      <p:sp>
        <p:nvSpPr>
          <p:cNvPr id="8" name="Rectangle 7"/>
          <p:cNvSpPr/>
          <p:nvPr/>
        </p:nvSpPr>
        <p:spPr>
          <a:xfrm>
            <a:off x="457200" y="4572000"/>
            <a:ext cx="8305800" cy="1446550"/>
          </a:xfrm>
          <a:prstGeom prst="rect">
            <a:avLst/>
          </a:prstGeom>
        </p:spPr>
        <p:txBody>
          <a:bodyPr wrap="square">
            <a:spAutoFit/>
          </a:bodyPr>
          <a:lstStyle/>
          <a:p>
            <a:pPr algn="ctr"/>
            <a:endParaRPr lang="en-US" sz="2200" b="1" dirty="0" smtClean="0">
              <a:solidFill>
                <a:srgbClr val="0070C0"/>
              </a:solidFill>
            </a:endParaRPr>
          </a:p>
          <a:p>
            <a:pPr algn="ctr"/>
            <a:r>
              <a:rPr lang="en-US" sz="2200" b="1" dirty="0" smtClean="0">
                <a:solidFill>
                  <a:srgbClr val="FFFF99"/>
                </a:solidFill>
                <a:latin typeface="Calibri" pitchFamily="34" charset="0"/>
              </a:rPr>
              <a:t>Presentation to the Environmental Quality Commission</a:t>
            </a:r>
          </a:p>
          <a:p>
            <a:pPr algn="ctr"/>
            <a:r>
              <a:rPr lang="en-US" sz="2200" b="1" dirty="0" smtClean="0">
                <a:solidFill>
                  <a:srgbClr val="FFFF99"/>
                </a:solidFill>
                <a:latin typeface="Calibri" pitchFamily="34" charset="0"/>
              </a:rPr>
              <a:t>Portland</a:t>
            </a:r>
          </a:p>
          <a:p>
            <a:pPr algn="ctr"/>
            <a:r>
              <a:rPr lang="en-US" sz="2200" b="1" dirty="0" smtClean="0">
                <a:solidFill>
                  <a:srgbClr val="FFFF99"/>
                </a:solidFill>
                <a:latin typeface="Calibri" pitchFamily="34" charset="0"/>
              </a:rPr>
              <a:t>August 18, 2010</a:t>
            </a:r>
            <a:endParaRPr lang="en-US" sz="2200" b="1" dirty="0">
              <a:solidFill>
                <a:srgbClr val="FFFF99"/>
              </a:solidFill>
              <a:latin typeface="Calibri" pitchFamily="34" charset="0"/>
            </a:endParaRPr>
          </a:p>
        </p:txBody>
      </p:sp>
      <p:sp>
        <p:nvSpPr>
          <p:cNvPr id="9" name="TextBox 8"/>
          <p:cNvSpPr txBox="1"/>
          <p:nvPr/>
        </p:nvSpPr>
        <p:spPr>
          <a:xfrm>
            <a:off x="228600" y="6172200"/>
            <a:ext cx="6248400" cy="369332"/>
          </a:xfrm>
          <a:prstGeom prst="rect">
            <a:avLst/>
          </a:prstGeom>
          <a:noFill/>
        </p:spPr>
        <p:txBody>
          <a:bodyPr wrap="square" rtlCol="0">
            <a:spAutoFit/>
          </a:bodyPr>
          <a:lstStyle/>
          <a:p>
            <a:r>
              <a:rPr lang="en-US" dirty="0" smtClean="0">
                <a:latin typeface="Calibri" pitchFamily="34" charset="0"/>
              </a:rPr>
              <a:t>Neil Mullane, Jennifer Wigal, Gene Foster</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5"/>
          <p:cNvSpPr>
            <a:spLocks noChangeArrowheads="1"/>
          </p:cNvSpPr>
          <p:nvPr/>
        </p:nvSpPr>
        <p:spPr bwMode="auto">
          <a:xfrm>
            <a:off x="0" y="457200"/>
            <a:ext cx="9144000" cy="457200"/>
          </a:xfrm>
          <a:prstGeom prst="rect">
            <a:avLst/>
          </a:prstGeom>
          <a:noFill/>
          <a:ln w="9525">
            <a:noFill/>
            <a:miter lim="800000"/>
            <a:headEnd/>
            <a:tailEnd/>
          </a:ln>
        </p:spPr>
        <p:txBody>
          <a:bodyPr wrap="none" anchor="ctr">
            <a:spAutoFit/>
          </a:bodyPr>
          <a:lstStyle/>
          <a:p>
            <a:pPr algn="ctr">
              <a:spcBef>
                <a:spcPct val="0"/>
              </a:spcBef>
            </a:pPr>
            <a:r>
              <a:rPr lang="en-US" sz="2800" b="1" dirty="0">
                <a:latin typeface="Arial" pitchFamily="34" charset="0"/>
                <a:ea typeface="Times New Roman" pitchFamily="18" charset="0"/>
                <a:cs typeface="Arial" pitchFamily="34" charset="0"/>
              </a:rPr>
              <a:t/>
            </a:r>
            <a:br>
              <a:rPr lang="en-US" sz="2800" b="1" dirty="0">
                <a:latin typeface="Arial" pitchFamily="34" charset="0"/>
                <a:ea typeface="Times New Roman" pitchFamily="18" charset="0"/>
                <a:cs typeface="Arial" pitchFamily="34" charset="0"/>
              </a:rPr>
            </a:br>
            <a:endParaRPr lang="en-US" dirty="0">
              <a:ea typeface="Times New Roman" pitchFamily="18" charset="0"/>
              <a:cs typeface="Arial" pitchFamily="34" charset="0"/>
            </a:endParaRPr>
          </a:p>
        </p:txBody>
      </p:sp>
      <p:sp>
        <p:nvSpPr>
          <p:cNvPr id="4118" name="Rectangle 22"/>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pSp>
        <p:nvGrpSpPr>
          <p:cNvPr id="2" name="Group 1"/>
          <p:cNvGrpSpPr>
            <a:grpSpLocks noChangeAspect="1"/>
          </p:cNvGrpSpPr>
          <p:nvPr/>
        </p:nvGrpSpPr>
        <p:grpSpPr bwMode="auto">
          <a:xfrm>
            <a:off x="1600200" y="0"/>
            <a:ext cx="5486400" cy="6629400"/>
            <a:chOff x="2520" y="3320"/>
            <a:chExt cx="7200" cy="8948"/>
          </a:xfrm>
        </p:grpSpPr>
        <p:sp>
          <p:nvSpPr>
            <p:cNvPr id="21" name="AutoShape 19"/>
            <p:cNvSpPr>
              <a:spLocks noChangeAspect="1" noChangeArrowheads="1" noTextEdit="1"/>
            </p:cNvSpPr>
            <p:nvPr/>
          </p:nvSpPr>
          <p:spPr bwMode="auto">
            <a:xfrm>
              <a:off x="2520" y="3320"/>
              <a:ext cx="7200" cy="8948"/>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 name="AutoShape 18"/>
            <p:cNvSpPr>
              <a:spLocks noChangeArrowheads="1"/>
            </p:cNvSpPr>
            <p:nvPr/>
          </p:nvSpPr>
          <p:spPr bwMode="auto">
            <a:xfrm>
              <a:off x="4920" y="7023"/>
              <a:ext cx="2650" cy="2468"/>
            </a:xfrm>
            <a:prstGeom prst="flowChartProcess">
              <a:avLst/>
            </a:prstGeom>
            <a:solidFill>
              <a:srgbClr val="C0C0C0"/>
            </a:solidFill>
            <a:ln w="317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pitchFamily="34"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1400" dirty="0" smtClean="0">
                <a:solidFill>
                  <a:schemeClr val="bg1"/>
                </a:solidFill>
                <a:latin typeface="Arial" pitchFamily="34"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pitchFamily="34"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Calibri" pitchFamily="34" charset="0"/>
                  <a:ea typeface="Times New Roman" pitchFamily="18" charset="0"/>
                </a:rPr>
                <a:t>Process / Cooling</a:t>
              </a:r>
              <a:endParaRPr kumimoji="0" lang="en-US" b="0" i="0" u="none" strike="noStrike" cap="none" normalizeH="0" baseline="0" dirty="0" smtClean="0">
                <a:ln>
                  <a:noFill/>
                </a:ln>
                <a:solidFill>
                  <a:schemeClr val="bg1"/>
                </a:solidFill>
                <a:effectLst/>
                <a:latin typeface="Calibri" pitchFamily="34" charset="0"/>
              </a:endParaRPr>
            </a:p>
          </p:txBody>
        </p:sp>
        <p:sp useBgFill="1">
          <p:nvSpPr>
            <p:cNvPr id="38" name="Text Box 2"/>
            <p:cNvSpPr txBox="1">
              <a:spLocks noChangeArrowheads="1"/>
            </p:cNvSpPr>
            <p:nvPr/>
          </p:nvSpPr>
          <p:spPr bwMode="auto">
            <a:xfrm>
              <a:off x="2720" y="3423"/>
              <a:ext cx="6900" cy="926"/>
            </a:xfrm>
            <a:prstGeom prst="rect">
              <a:avLst/>
            </a:prstGeom>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effectLst/>
                  <a:latin typeface="Calibri" pitchFamily="34" charset="0"/>
                  <a:ea typeface="Times New Roman" pitchFamily="18" charset="0"/>
                </a:rPr>
                <a:t>Intake Credit </a:t>
              </a:r>
              <a:r>
                <a:rPr lang="en-US" sz="3200" b="1" dirty="0" smtClean="0">
                  <a:latin typeface="Calibri" pitchFamily="34" charset="0"/>
                  <a:ea typeface="Times New Roman" pitchFamily="18" charset="0"/>
                </a:rPr>
                <a:t>Example</a:t>
              </a:r>
              <a:endParaRPr kumimoji="0" lang="en-US" sz="3200" b="0" i="0" u="none" strike="noStrike" cap="none" normalizeH="0" baseline="0" dirty="0" smtClean="0">
                <a:ln>
                  <a:noFill/>
                </a:ln>
                <a:effectLst/>
                <a:latin typeface="Calibri" pitchFamily="34" charset="0"/>
              </a:endParaRPr>
            </a:p>
          </p:txBody>
        </p:sp>
      </p:grpSp>
      <p:sp>
        <p:nvSpPr>
          <p:cNvPr id="41" name="Freeform 40"/>
          <p:cNvSpPr/>
          <p:nvPr/>
        </p:nvSpPr>
        <p:spPr bwMode="auto">
          <a:xfrm>
            <a:off x="6324600" y="1295400"/>
            <a:ext cx="1113998" cy="5105400"/>
          </a:xfrm>
          <a:custGeom>
            <a:avLst/>
            <a:gdLst>
              <a:gd name="connsiteX0" fmla="*/ 982639 w 1380698"/>
              <a:gd name="connsiteY0" fmla="*/ 204716 h 5472752"/>
              <a:gd name="connsiteX1" fmla="*/ 873457 w 1380698"/>
              <a:gd name="connsiteY1" fmla="*/ 259307 h 5472752"/>
              <a:gd name="connsiteX2" fmla="*/ 95534 w 1380698"/>
              <a:gd name="connsiteY2" fmla="*/ 1760561 h 5472752"/>
              <a:gd name="connsiteX3" fmla="*/ 1364776 w 1380698"/>
              <a:gd name="connsiteY3" fmla="*/ 3125337 h 5472752"/>
              <a:gd name="connsiteX4" fmla="*/ 0 w 1380698"/>
              <a:gd name="connsiteY4" fmla="*/ 5472752 h 5472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698" h="5472752">
                <a:moveTo>
                  <a:pt x="982639" y="204716"/>
                </a:moveTo>
                <a:cubicBezTo>
                  <a:pt x="1001973" y="102358"/>
                  <a:pt x="1021308" y="0"/>
                  <a:pt x="873457" y="259307"/>
                </a:cubicBezTo>
                <a:cubicBezTo>
                  <a:pt x="725606" y="518614"/>
                  <a:pt x="13648" y="1282889"/>
                  <a:pt x="95534" y="1760561"/>
                </a:cubicBezTo>
                <a:cubicBezTo>
                  <a:pt x="177420" y="2238233"/>
                  <a:pt x="1380698" y="2506639"/>
                  <a:pt x="1364776" y="3125337"/>
                </a:cubicBezTo>
                <a:cubicBezTo>
                  <a:pt x="1348854" y="3744035"/>
                  <a:pt x="674427" y="4608393"/>
                  <a:pt x="0" y="5472752"/>
                </a:cubicBezTo>
              </a:path>
            </a:pathLst>
          </a:custGeom>
          <a:noFill/>
          <a:ln w="587375" cap="rnd" cmpd="sng" algn="ctr">
            <a:solidFill>
              <a:schemeClr val="accent6">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2" name="TextBox 41"/>
          <p:cNvSpPr txBox="1"/>
          <p:nvPr/>
        </p:nvSpPr>
        <p:spPr>
          <a:xfrm>
            <a:off x="3695700" y="1066800"/>
            <a:ext cx="1714500" cy="830997"/>
          </a:xfrm>
          <a:prstGeom prst="rect">
            <a:avLst/>
          </a:prstGeom>
          <a:solidFill>
            <a:schemeClr val="tx1"/>
          </a:solidFill>
          <a:ln w="38100">
            <a:solidFill>
              <a:schemeClr val="tx1"/>
            </a:solidFill>
          </a:ln>
        </p:spPr>
        <p:txBody>
          <a:bodyPr wrap="square" rtlCol="0">
            <a:spAutoFit/>
          </a:bodyPr>
          <a:lstStyle/>
          <a:p>
            <a:pPr algn="ctr"/>
            <a:r>
              <a:rPr lang="en-US" sz="2400" b="1" dirty="0" smtClean="0">
                <a:solidFill>
                  <a:schemeClr val="bg1"/>
                </a:solidFill>
                <a:latin typeface="Calibri" pitchFamily="34" charset="0"/>
              </a:rPr>
              <a:t>1 ug/L</a:t>
            </a:r>
          </a:p>
          <a:p>
            <a:pPr algn="ctr"/>
            <a:r>
              <a:rPr lang="en-US" sz="2400" b="1" dirty="0" smtClean="0">
                <a:solidFill>
                  <a:schemeClr val="bg1"/>
                </a:solidFill>
                <a:latin typeface="Calibri" pitchFamily="34" charset="0"/>
              </a:rPr>
              <a:t>100 g/day</a:t>
            </a:r>
            <a:endParaRPr lang="en-US" sz="2400" b="1" dirty="0">
              <a:solidFill>
                <a:schemeClr val="bg1"/>
              </a:solidFill>
              <a:latin typeface="Calibri" pitchFamily="34" charset="0"/>
            </a:endParaRPr>
          </a:p>
        </p:txBody>
      </p:sp>
      <p:cxnSp>
        <p:nvCxnSpPr>
          <p:cNvPr id="52" name="Straight Connector 51"/>
          <p:cNvCxnSpPr/>
          <p:nvPr/>
        </p:nvCxnSpPr>
        <p:spPr bwMode="auto">
          <a:xfrm rot="10800000">
            <a:off x="5524500" y="1485900"/>
            <a:ext cx="1181100" cy="0"/>
          </a:xfrm>
          <a:prstGeom prst="line">
            <a:avLst/>
          </a:prstGeom>
          <a:solidFill>
            <a:schemeClr val="accent1"/>
          </a:solidFill>
          <a:ln w="63500" cap="flat" cmpd="sng" algn="ctr">
            <a:solidFill>
              <a:schemeClr val="tx1"/>
            </a:solidFill>
            <a:prstDash val="solid"/>
            <a:round/>
            <a:headEnd type="none" w="med" len="med"/>
            <a:tailEnd type="none" w="med" len="med"/>
          </a:ln>
          <a:effectLst/>
        </p:spPr>
      </p:cxnSp>
      <p:cxnSp>
        <p:nvCxnSpPr>
          <p:cNvPr id="58" name="Straight Arrow Connector 57"/>
          <p:cNvCxnSpPr/>
          <p:nvPr/>
        </p:nvCxnSpPr>
        <p:spPr bwMode="auto">
          <a:xfrm rot="5400000">
            <a:off x="4114800" y="2324100"/>
            <a:ext cx="685800" cy="1588"/>
          </a:xfrm>
          <a:prstGeom prst="straightConnector1">
            <a:avLst/>
          </a:prstGeom>
          <a:solidFill>
            <a:schemeClr val="accent1"/>
          </a:solidFill>
          <a:ln w="63500" cap="flat" cmpd="sng" algn="ctr">
            <a:solidFill>
              <a:schemeClr val="tx1"/>
            </a:solidFill>
            <a:prstDash val="solid"/>
            <a:round/>
            <a:headEnd type="none" w="med" len="med"/>
            <a:tailEnd type="arrow"/>
          </a:ln>
          <a:effectLst/>
        </p:spPr>
      </p:cxnSp>
      <p:sp>
        <p:nvSpPr>
          <p:cNvPr id="59" name="TextBox 58"/>
          <p:cNvSpPr txBox="1"/>
          <p:nvPr/>
        </p:nvSpPr>
        <p:spPr>
          <a:xfrm>
            <a:off x="3848100" y="5257800"/>
            <a:ext cx="1714500" cy="830997"/>
          </a:xfrm>
          <a:prstGeom prst="rect">
            <a:avLst/>
          </a:prstGeom>
          <a:solidFill>
            <a:schemeClr val="tx1"/>
          </a:solidFill>
          <a:ln w="38100">
            <a:solidFill>
              <a:schemeClr val="tx1"/>
            </a:solidFill>
          </a:ln>
        </p:spPr>
        <p:txBody>
          <a:bodyPr wrap="square" rtlCol="0">
            <a:spAutoFit/>
          </a:bodyPr>
          <a:lstStyle/>
          <a:p>
            <a:pPr algn="ctr"/>
            <a:r>
              <a:rPr lang="en-US" sz="2400" b="1" dirty="0" smtClean="0">
                <a:solidFill>
                  <a:srgbClr val="C00000"/>
                </a:solidFill>
                <a:latin typeface="Calibri" pitchFamily="34" charset="0"/>
              </a:rPr>
              <a:t>≤ 1</a:t>
            </a:r>
            <a:r>
              <a:rPr lang="en-US" sz="2400" b="1" dirty="0" smtClean="0">
                <a:solidFill>
                  <a:schemeClr val="bg1"/>
                </a:solidFill>
                <a:latin typeface="Calibri" pitchFamily="34" charset="0"/>
              </a:rPr>
              <a:t> ug/L</a:t>
            </a:r>
          </a:p>
          <a:p>
            <a:pPr algn="ctr"/>
            <a:r>
              <a:rPr lang="en-US" sz="2400" b="1" dirty="0" smtClean="0">
                <a:solidFill>
                  <a:srgbClr val="C00000"/>
                </a:solidFill>
                <a:latin typeface="Calibri" pitchFamily="34" charset="0"/>
              </a:rPr>
              <a:t>≤ 100 </a:t>
            </a:r>
            <a:r>
              <a:rPr lang="en-US" sz="2400" b="1" dirty="0" smtClean="0">
                <a:solidFill>
                  <a:schemeClr val="bg1"/>
                </a:solidFill>
                <a:latin typeface="Calibri" pitchFamily="34" charset="0"/>
              </a:rPr>
              <a:t>g/day</a:t>
            </a:r>
            <a:endParaRPr lang="en-US" sz="2400" b="1" dirty="0">
              <a:solidFill>
                <a:schemeClr val="bg1"/>
              </a:solidFill>
              <a:latin typeface="Calibri" pitchFamily="34" charset="0"/>
            </a:endParaRPr>
          </a:p>
        </p:txBody>
      </p:sp>
      <p:cxnSp>
        <p:nvCxnSpPr>
          <p:cNvPr id="61" name="Straight Connector 60"/>
          <p:cNvCxnSpPr/>
          <p:nvPr/>
        </p:nvCxnSpPr>
        <p:spPr bwMode="auto">
          <a:xfrm rot="5400000">
            <a:off x="4248150" y="4895850"/>
            <a:ext cx="571500" cy="0"/>
          </a:xfrm>
          <a:prstGeom prst="line">
            <a:avLst/>
          </a:prstGeom>
          <a:solidFill>
            <a:schemeClr val="accent1"/>
          </a:solidFill>
          <a:ln w="63500" cap="flat" cmpd="sng" algn="ctr">
            <a:solidFill>
              <a:schemeClr val="tx1"/>
            </a:solidFill>
            <a:prstDash val="solid"/>
            <a:round/>
            <a:headEnd type="none" w="med" len="med"/>
            <a:tailEnd type="none" w="med" len="med"/>
          </a:ln>
          <a:effectLst/>
        </p:spPr>
      </p:cxnSp>
      <p:cxnSp>
        <p:nvCxnSpPr>
          <p:cNvPr id="63" name="Straight Arrow Connector 62"/>
          <p:cNvCxnSpPr>
            <a:stCxn id="59" idx="3"/>
          </p:cNvCxnSpPr>
          <p:nvPr/>
        </p:nvCxnSpPr>
        <p:spPr bwMode="auto">
          <a:xfrm>
            <a:off x="5562600" y="5673299"/>
            <a:ext cx="914400" cy="7202"/>
          </a:xfrm>
          <a:prstGeom prst="straightConnector1">
            <a:avLst/>
          </a:prstGeom>
          <a:solidFill>
            <a:schemeClr val="accent1"/>
          </a:solidFill>
          <a:ln w="63500" cap="flat" cmpd="sng" algn="ctr">
            <a:solidFill>
              <a:schemeClr val="tx1"/>
            </a:solidFill>
            <a:prstDash val="solid"/>
            <a:round/>
            <a:headEnd type="none" w="med" len="med"/>
            <a:tailEnd type="arrow"/>
          </a:ln>
          <a:effectLst/>
        </p:spPr>
      </p:cxnSp>
      <p:pic>
        <p:nvPicPr>
          <p:cNvPr id="17410" name="Picture 2" descr="C:\Documents and Settings\amatzke\My Documents\My Pictures\Microsoft Clip Organizer\j0233594.wmf"/>
          <p:cNvPicPr>
            <a:picLocks noChangeAspect="1" noChangeArrowheads="1"/>
          </p:cNvPicPr>
          <p:nvPr/>
        </p:nvPicPr>
        <p:blipFill>
          <a:blip r:embed="rId3" cstate="print"/>
          <a:srcRect/>
          <a:stretch>
            <a:fillRect/>
          </a:stretch>
        </p:blipFill>
        <p:spPr bwMode="auto">
          <a:xfrm>
            <a:off x="6629400" y="3390900"/>
            <a:ext cx="835937" cy="419883"/>
          </a:xfrm>
          <a:prstGeom prst="rect">
            <a:avLst/>
          </a:prstGeom>
          <a:noFill/>
        </p:spPr>
      </p:pic>
      <p:sp>
        <p:nvSpPr>
          <p:cNvPr id="67" name="TextBox 66"/>
          <p:cNvSpPr txBox="1"/>
          <p:nvPr/>
        </p:nvSpPr>
        <p:spPr>
          <a:xfrm>
            <a:off x="1828800" y="2057400"/>
            <a:ext cx="1409700" cy="369332"/>
          </a:xfrm>
          <a:prstGeom prst="rect">
            <a:avLst/>
          </a:prstGeom>
          <a:noFill/>
        </p:spPr>
        <p:txBody>
          <a:bodyPr wrap="square" rtlCol="0">
            <a:spAutoFit/>
          </a:bodyPr>
          <a:lstStyle/>
          <a:p>
            <a:r>
              <a:rPr lang="en-US" dirty="0" smtClean="0">
                <a:solidFill>
                  <a:schemeClr val="bg1"/>
                </a:solidFill>
                <a:latin typeface="Calibri" pitchFamily="34" charset="0"/>
              </a:rPr>
              <a:t>Evaporation</a:t>
            </a:r>
            <a:endParaRPr lang="en-US" dirty="0">
              <a:solidFill>
                <a:schemeClr val="bg1"/>
              </a:solidFill>
              <a:latin typeface="Calibri" pitchFamily="34" charset="0"/>
            </a:endParaRPr>
          </a:p>
        </p:txBody>
      </p:sp>
      <p:sp>
        <p:nvSpPr>
          <p:cNvPr id="77" name="TextBox 76"/>
          <p:cNvSpPr txBox="1"/>
          <p:nvPr/>
        </p:nvSpPr>
        <p:spPr>
          <a:xfrm>
            <a:off x="5676900" y="1028700"/>
            <a:ext cx="952500" cy="400110"/>
          </a:xfrm>
          <a:prstGeom prst="rect">
            <a:avLst/>
          </a:prstGeom>
          <a:noFill/>
        </p:spPr>
        <p:txBody>
          <a:bodyPr wrap="square" rtlCol="0">
            <a:spAutoFit/>
          </a:bodyPr>
          <a:lstStyle/>
          <a:p>
            <a:r>
              <a:rPr lang="en-US" sz="2000" dirty="0" smtClean="0">
                <a:latin typeface="Calibri" pitchFamily="34" charset="0"/>
              </a:rPr>
              <a:t>intake</a:t>
            </a:r>
            <a:endParaRPr lang="en-US" sz="2000" dirty="0">
              <a:latin typeface="Calibri" pitchFamily="34" charset="0"/>
            </a:endParaRPr>
          </a:p>
        </p:txBody>
      </p:sp>
      <p:sp>
        <p:nvSpPr>
          <p:cNvPr id="78" name="TextBox 77"/>
          <p:cNvSpPr txBox="1"/>
          <p:nvPr/>
        </p:nvSpPr>
        <p:spPr>
          <a:xfrm>
            <a:off x="5638800" y="5029200"/>
            <a:ext cx="1066800" cy="400110"/>
          </a:xfrm>
          <a:prstGeom prst="rect">
            <a:avLst/>
          </a:prstGeom>
          <a:noFill/>
        </p:spPr>
        <p:txBody>
          <a:bodyPr wrap="square" rtlCol="0">
            <a:spAutoFit/>
          </a:bodyPr>
          <a:lstStyle/>
          <a:p>
            <a:r>
              <a:rPr lang="en-US" sz="2000" dirty="0" smtClean="0">
                <a:latin typeface="Calibri" pitchFamily="34" charset="0"/>
              </a:rPr>
              <a:t>effluent</a:t>
            </a:r>
            <a:endParaRPr lang="en-US" sz="2000" dirty="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92024"/>
            <a:ext cx="7772400" cy="1103376"/>
          </a:xfrm>
        </p:spPr>
        <p:txBody>
          <a:bodyPr/>
          <a:lstStyle/>
          <a:p>
            <a:r>
              <a:rPr lang="en-US" dirty="0" smtClean="0"/>
              <a:t>Toxics Rulemaking</a:t>
            </a:r>
            <a:br>
              <a:rPr lang="en-US" dirty="0" smtClean="0"/>
            </a:br>
            <a:r>
              <a:rPr lang="en-US" sz="2800" dirty="0" smtClean="0"/>
              <a:t>Permit Implementation</a:t>
            </a:r>
            <a:endParaRPr lang="en-US" sz="2800" dirty="0"/>
          </a:p>
        </p:txBody>
      </p:sp>
      <p:sp>
        <p:nvSpPr>
          <p:cNvPr id="3" name="Content Placeholder 2"/>
          <p:cNvSpPr>
            <a:spLocks noGrp="1"/>
          </p:cNvSpPr>
          <p:nvPr>
            <p:ph idx="1"/>
          </p:nvPr>
        </p:nvSpPr>
        <p:spPr>
          <a:xfrm>
            <a:off x="1028700" y="1371600"/>
            <a:ext cx="7680960" cy="5486400"/>
          </a:xfrm>
        </p:spPr>
        <p:txBody>
          <a:bodyPr/>
          <a:lstStyle/>
          <a:p>
            <a:r>
              <a:rPr lang="en-US" sz="2800" dirty="0" smtClean="0"/>
              <a:t> Background Pollutant Allowance – Div. 41</a:t>
            </a:r>
          </a:p>
          <a:p>
            <a:pPr lvl="1"/>
            <a:r>
              <a:rPr lang="en-US" dirty="0" smtClean="0"/>
              <a:t>New Rule for human health toxics criteria only</a:t>
            </a:r>
          </a:p>
          <a:p>
            <a:pPr lvl="1"/>
            <a:r>
              <a:rPr lang="en-US" dirty="0" smtClean="0"/>
              <a:t>Facilities could potentially use this tool where the criterion is exceeded upstream of the discharge point </a:t>
            </a:r>
          </a:p>
          <a:p>
            <a:pPr lvl="1"/>
            <a:r>
              <a:rPr lang="en-US" dirty="0" smtClean="0"/>
              <a:t>Propose to allow a 3% increase of the toxic pollutant concentration in the receiving stream from that of the upstream concentration (more conservative for Willamette and Columbia Rivers) </a:t>
            </a:r>
          </a:p>
          <a:p>
            <a:pPr lvl="1"/>
            <a:r>
              <a:rPr lang="en-US" dirty="0" smtClean="0"/>
              <a:t>Cannot increase the mass load in the receiving water</a:t>
            </a:r>
          </a:p>
          <a:p>
            <a:pPr lvl="1"/>
            <a:r>
              <a:rPr lang="en-US" dirty="0" smtClean="0"/>
              <a:t>Innovative tool for addressing pollutants already present in water bodies</a:t>
            </a:r>
          </a:p>
          <a:p>
            <a:pPr lvl="1">
              <a:buFont typeface="Courier New" pitchFamily="49" charset="0"/>
              <a:buChar char="o"/>
            </a:pPr>
            <a:endParaRPr lang="en-US" dirty="0" smtClean="0"/>
          </a:p>
          <a:p>
            <a:pPr lvl="2"/>
            <a:endParaRPr lang="en-US" dirty="0" smtClean="0"/>
          </a:p>
          <a:p>
            <a:endParaRPr lang="en-US" sz="2800" dirty="0"/>
          </a:p>
        </p:txBody>
      </p:sp>
      <p:sp>
        <p:nvSpPr>
          <p:cNvPr id="4" name="Slide Number Placeholder 3"/>
          <p:cNvSpPr>
            <a:spLocks noGrp="1"/>
          </p:cNvSpPr>
          <p:nvPr>
            <p:ph type="sldNum" sz="quarter" idx="12"/>
          </p:nvPr>
        </p:nvSpPr>
        <p:spPr/>
        <p:txBody>
          <a:bodyPr/>
          <a:lstStyle/>
          <a:p>
            <a:fld id="{B4188BDD-E1AF-455E-B5FF-9EB746AB7884}"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5"/>
          <p:cNvSpPr>
            <a:spLocks noChangeArrowheads="1"/>
          </p:cNvSpPr>
          <p:nvPr/>
        </p:nvSpPr>
        <p:spPr bwMode="auto">
          <a:xfrm>
            <a:off x="0" y="457200"/>
            <a:ext cx="9144000" cy="457200"/>
          </a:xfrm>
          <a:prstGeom prst="rect">
            <a:avLst/>
          </a:prstGeom>
          <a:noFill/>
          <a:ln w="9525">
            <a:noFill/>
            <a:miter lim="800000"/>
            <a:headEnd/>
            <a:tailEnd/>
          </a:ln>
        </p:spPr>
        <p:txBody>
          <a:bodyPr wrap="none" anchor="ctr">
            <a:spAutoFit/>
          </a:bodyPr>
          <a:lstStyle/>
          <a:p>
            <a:pPr algn="ctr">
              <a:spcBef>
                <a:spcPct val="0"/>
              </a:spcBef>
            </a:pPr>
            <a:r>
              <a:rPr lang="en-US" sz="2800" b="1" dirty="0">
                <a:latin typeface="Arial" pitchFamily="34" charset="0"/>
                <a:ea typeface="Times New Roman" pitchFamily="18" charset="0"/>
                <a:cs typeface="Arial" pitchFamily="34" charset="0"/>
              </a:rPr>
              <a:t/>
            </a:r>
            <a:br>
              <a:rPr lang="en-US" sz="2800" b="1" dirty="0">
                <a:latin typeface="Arial" pitchFamily="34" charset="0"/>
                <a:ea typeface="Times New Roman" pitchFamily="18" charset="0"/>
                <a:cs typeface="Arial" pitchFamily="34" charset="0"/>
              </a:rPr>
            </a:br>
            <a:endParaRPr lang="en-US" dirty="0">
              <a:ea typeface="Times New Roman" pitchFamily="18" charset="0"/>
              <a:cs typeface="Arial" pitchFamily="34" charset="0"/>
            </a:endParaRPr>
          </a:p>
        </p:txBody>
      </p:sp>
      <p:sp>
        <p:nvSpPr>
          <p:cNvPr id="4118" name="Rectangle 22"/>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pSp>
        <p:nvGrpSpPr>
          <p:cNvPr id="2" name="Group 1"/>
          <p:cNvGrpSpPr>
            <a:grpSpLocks noChangeAspect="1"/>
          </p:cNvGrpSpPr>
          <p:nvPr/>
        </p:nvGrpSpPr>
        <p:grpSpPr bwMode="auto">
          <a:xfrm>
            <a:off x="1104900" y="0"/>
            <a:ext cx="7391400" cy="6629400"/>
            <a:chOff x="1870" y="3320"/>
            <a:chExt cx="9700" cy="8948"/>
          </a:xfrm>
        </p:grpSpPr>
        <p:sp>
          <p:nvSpPr>
            <p:cNvPr id="21" name="AutoShape 19"/>
            <p:cNvSpPr>
              <a:spLocks noChangeAspect="1" noChangeArrowheads="1" noTextEdit="1"/>
            </p:cNvSpPr>
            <p:nvPr/>
          </p:nvSpPr>
          <p:spPr bwMode="auto">
            <a:xfrm>
              <a:off x="2520" y="3320"/>
              <a:ext cx="7200" cy="8948"/>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 name="AutoShape 18"/>
            <p:cNvSpPr>
              <a:spLocks noChangeArrowheads="1"/>
            </p:cNvSpPr>
            <p:nvPr/>
          </p:nvSpPr>
          <p:spPr bwMode="auto">
            <a:xfrm>
              <a:off x="4920" y="7023"/>
              <a:ext cx="2650" cy="2468"/>
            </a:xfrm>
            <a:prstGeom prst="flowChartProcess">
              <a:avLst/>
            </a:prstGeom>
            <a:solidFill>
              <a:srgbClr val="C0C0C0"/>
            </a:solidFill>
            <a:ln w="317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pitchFamily="34"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1400" dirty="0" smtClean="0">
                <a:solidFill>
                  <a:schemeClr val="bg1"/>
                </a:solidFill>
                <a:latin typeface="Arial" pitchFamily="34"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pitchFamily="34"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Calibri" pitchFamily="34" charset="0"/>
                  <a:ea typeface="Times New Roman" pitchFamily="18" charset="0"/>
                </a:rPr>
                <a:t>Process / Cooling</a:t>
              </a:r>
              <a:endParaRPr kumimoji="0" lang="en-US" b="0" i="0" u="none" strike="noStrike" cap="none" normalizeH="0" baseline="0" dirty="0" smtClean="0">
                <a:ln>
                  <a:noFill/>
                </a:ln>
                <a:solidFill>
                  <a:schemeClr val="bg1"/>
                </a:solidFill>
                <a:effectLst/>
                <a:latin typeface="Calibri" pitchFamily="34" charset="0"/>
              </a:endParaRPr>
            </a:p>
          </p:txBody>
        </p:sp>
        <p:sp useBgFill="1">
          <p:nvSpPr>
            <p:cNvPr id="38" name="Text Box 2"/>
            <p:cNvSpPr txBox="1">
              <a:spLocks noChangeArrowheads="1"/>
            </p:cNvSpPr>
            <p:nvPr/>
          </p:nvSpPr>
          <p:spPr bwMode="auto">
            <a:xfrm>
              <a:off x="1870" y="3423"/>
              <a:ext cx="9700" cy="926"/>
            </a:xfrm>
            <a:prstGeom prst="rect">
              <a:avLst/>
            </a:prstGeom>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200" b="1" dirty="0" smtClean="0">
                  <a:latin typeface="Calibri" pitchFamily="34" charset="0"/>
                  <a:ea typeface="Times New Roman" pitchFamily="18" charset="0"/>
                </a:rPr>
                <a:t>Background Pollutant Allowance</a:t>
              </a:r>
              <a:r>
                <a:rPr kumimoji="0" lang="en-US" sz="3200" b="1" i="0" u="none" strike="noStrike" cap="none" normalizeH="0" baseline="0" dirty="0" smtClean="0">
                  <a:ln>
                    <a:noFill/>
                  </a:ln>
                  <a:effectLst/>
                  <a:latin typeface="Calibri" pitchFamily="34" charset="0"/>
                  <a:ea typeface="Times New Roman" pitchFamily="18" charset="0"/>
                </a:rPr>
                <a:t> </a:t>
              </a:r>
              <a:r>
                <a:rPr lang="en-US" sz="3200" b="1" dirty="0" smtClean="0">
                  <a:latin typeface="Calibri" pitchFamily="34" charset="0"/>
                  <a:ea typeface="Times New Roman" pitchFamily="18" charset="0"/>
                </a:rPr>
                <a:t>Example</a:t>
              </a:r>
              <a:endParaRPr kumimoji="0" lang="en-US" sz="3200" b="0" i="0" u="none" strike="noStrike" cap="none" normalizeH="0" baseline="0" dirty="0" smtClean="0">
                <a:ln>
                  <a:noFill/>
                </a:ln>
                <a:effectLst/>
                <a:latin typeface="Calibri" pitchFamily="34" charset="0"/>
              </a:endParaRPr>
            </a:p>
          </p:txBody>
        </p:sp>
      </p:grpSp>
      <p:sp>
        <p:nvSpPr>
          <p:cNvPr id="41" name="Freeform 40"/>
          <p:cNvSpPr/>
          <p:nvPr/>
        </p:nvSpPr>
        <p:spPr bwMode="auto">
          <a:xfrm>
            <a:off x="6324600" y="1295400"/>
            <a:ext cx="1113998" cy="5105400"/>
          </a:xfrm>
          <a:custGeom>
            <a:avLst/>
            <a:gdLst>
              <a:gd name="connsiteX0" fmla="*/ 982639 w 1380698"/>
              <a:gd name="connsiteY0" fmla="*/ 204716 h 5472752"/>
              <a:gd name="connsiteX1" fmla="*/ 873457 w 1380698"/>
              <a:gd name="connsiteY1" fmla="*/ 259307 h 5472752"/>
              <a:gd name="connsiteX2" fmla="*/ 95534 w 1380698"/>
              <a:gd name="connsiteY2" fmla="*/ 1760561 h 5472752"/>
              <a:gd name="connsiteX3" fmla="*/ 1364776 w 1380698"/>
              <a:gd name="connsiteY3" fmla="*/ 3125337 h 5472752"/>
              <a:gd name="connsiteX4" fmla="*/ 0 w 1380698"/>
              <a:gd name="connsiteY4" fmla="*/ 5472752 h 5472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698" h="5472752">
                <a:moveTo>
                  <a:pt x="982639" y="204716"/>
                </a:moveTo>
                <a:cubicBezTo>
                  <a:pt x="1001973" y="102358"/>
                  <a:pt x="1021308" y="0"/>
                  <a:pt x="873457" y="259307"/>
                </a:cubicBezTo>
                <a:cubicBezTo>
                  <a:pt x="725606" y="518614"/>
                  <a:pt x="13648" y="1282889"/>
                  <a:pt x="95534" y="1760561"/>
                </a:cubicBezTo>
                <a:cubicBezTo>
                  <a:pt x="177420" y="2238233"/>
                  <a:pt x="1380698" y="2506639"/>
                  <a:pt x="1364776" y="3125337"/>
                </a:cubicBezTo>
                <a:cubicBezTo>
                  <a:pt x="1348854" y="3744035"/>
                  <a:pt x="674427" y="4608393"/>
                  <a:pt x="0" y="5472752"/>
                </a:cubicBezTo>
              </a:path>
            </a:pathLst>
          </a:custGeom>
          <a:noFill/>
          <a:ln w="587375" cap="rnd" cmpd="sng" algn="ctr">
            <a:solidFill>
              <a:schemeClr val="accent6">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2" name="TextBox 41"/>
          <p:cNvSpPr txBox="1"/>
          <p:nvPr/>
        </p:nvSpPr>
        <p:spPr>
          <a:xfrm>
            <a:off x="6477000" y="1028700"/>
            <a:ext cx="1714500" cy="830997"/>
          </a:xfrm>
          <a:prstGeom prst="rect">
            <a:avLst/>
          </a:prstGeom>
          <a:solidFill>
            <a:schemeClr val="tx1"/>
          </a:solidFill>
          <a:ln w="38100">
            <a:solidFill>
              <a:schemeClr val="tx1"/>
            </a:solidFill>
          </a:ln>
        </p:spPr>
        <p:txBody>
          <a:bodyPr wrap="square" rtlCol="0">
            <a:spAutoFit/>
          </a:bodyPr>
          <a:lstStyle/>
          <a:p>
            <a:pPr algn="ctr"/>
            <a:r>
              <a:rPr lang="en-US" sz="2400" b="1" dirty="0" smtClean="0">
                <a:solidFill>
                  <a:schemeClr val="bg1"/>
                </a:solidFill>
                <a:latin typeface="Calibri" pitchFamily="34" charset="0"/>
              </a:rPr>
              <a:t>1 ug/L</a:t>
            </a:r>
          </a:p>
          <a:p>
            <a:pPr algn="ctr"/>
            <a:r>
              <a:rPr lang="en-US" sz="2400" b="1" dirty="0" smtClean="0">
                <a:solidFill>
                  <a:schemeClr val="bg1"/>
                </a:solidFill>
                <a:latin typeface="Calibri" pitchFamily="34" charset="0"/>
              </a:rPr>
              <a:t>100 g/day</a:t>
            </a:r>
            <a:endParaRPr lang="en-US" sz="2400" b="1" dirty="0">
              <a:solidFill>
                <a:schemeClr val="bg1"/>
              </a:solidFill>
              <a:latin typeface="Calibri" pitchFamily="34" charset="0"/>
            </a:endParaRPr>
          </a:p>
        </p:txBody>
      </p:sp>
      <p:sp>
        <p:nvSpPr>
          <p:cNvPr id="46" name="Bent Arrow 45"/>
          <p:cNvSpPr/>
          <p:nvPr/>
        </p:nvSpPr>
        <p:spPr bwMode="auto">
          <a:xfrm rot="16200000">
            <a:off x="2161032" y="2791968"/>
            <a:ext cx="1232916" cy="906780"/>
          </a:xfrm>
          <a:prstGeom prst="ben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cxnSp>
        <p:nvCxnSpPr>
          <p:cNvPr id="52" name="Straight Connector 51"/>
          <p:cNvCxnSpPr/>
          <p:nvPr/>
        </p:nvCxnSpPr>
        <p:spPr bwMode="auto">
          <a:xfrm rot="10800000">
            <a:off x="4457700" y="1485900"/>
            <a:ext cx="2247900" cy="0"/>
          </a:xfrm>
          <a:prstGeom prst="line">
            <a:avLst/>
          </a:prstGeom>
          <a:solidFill>
            <a:schemeClr val="accent1"/>
          </a:solidFill>
          <a:ln w="63500" cap="flat" cmpd="sng" algn="ctr">
            <a:solidFill>
              <a:schemeClr val="tx1"/>
            </a:solidFill>
            <a:prstDash val="solid"/>
            <a:round/>
            <a:headEnd type="none" w="med" len="med"/>
            <a:tailEnd type="none" w="med" len="med"/>
          </a:ln>
          <a:effectLst/>
        </p:spPr>
      </p:cxnSp>
      <p:cxnSp>
        <p:nvCxnSpPr>
          <p:cNvPr id="58" name="Straight Arrow Connector 57"/>
          <p:cNvCxnSpPr/>
          <p:nvPr/>
        </p:nvCxnSpPr>
        <p:spPr bwMode="auto">
          <a:xfrm rot="5400000">
            <a:off x="3790950" y="2076450"/>
            <a:ext cx="1258094" cy="794"/>
          </a:xfrm>
          <a:prstGeom prst="straightConnector1">
            <a:avLst/>
          </a:prstGeom>
          <a:solidFill>
            <a:schemeClr val="accent1"/>
          </a:solidFill>
          <a:ln w="63500" cap="flat" cmpd="sng" algn="ctr">
            <a:solidFill>
              <a:schemeClr val="tx1"/>
            </a:solidFill>
            <a:prstDash val="solid"/>
            <a:round/>
            <a:headEnd type="none" w="med" len="med"/>
            <a:tailEnd type="arrow"/>
          </a:ln>
          <a:effectLst/>
        </p:spPr>
      </p:cxnSp>
      <p:sp>
        <p:nvSpPr>
          <p:cNvPr id="59" name="TextBox 58"/>
          <p:cNvSpPr txBox="1"/>
          <p:nvPr/>
        </p:nvSpPr>
        <p:spPr>
          <a:xfrm>
            <a:off x="6019800" y="5295900"/>
            <a:ext cx="1714500" cy="830997"/>
          </a:xfrm>
          <a:prstGeom prst="rect">
            <a:avLst/>
          </a:prstGeom>
          <a:solidFill>
            <a:schemeClr val="tx1"/>
          </a:solidFill>
          <a:ln w="38100">
            <a:solidFill>
              <a:schemeClr val="tx1"/>
            </a:solidFill>
          </a:ln>
        </p:spPr>
        <p:txBody>
          <a:bodyPr wrap="square" rtlCol="0">
            <a:spAutoFit/>
          </a:bodyPr>
          <a:lstStyle/>
          <a:p>
            <a:pPr algn="ctr"/>
            <a:r>
              <a:rPr lang="en-US" sz="2400" b="1" dirty="0" smtClean="0">
                <a:solidFill>
                  <a:srgbClr val="C00000"/>
                </a:solidFill>
                <a:latin typeface="Calibri" pitchFamily="34" charset="0"/>
              </a:rPr>
              <a:t>≤</a:t>
            </a:r>
            <a:r>
              <a:rPr lang="en-US" sz="2400" b="1" dirty="0" smtClean="0">
                <a:solidFill>
                  <a:srgbClr val="FF0000"/>
                </a:solidFill>
                <a:latin typeface="Calibri" pitchFamily="34" charset="0"/>
              </a:rPr>
              <a:t> </a:t>
            </a:r>
            <a:r>
              <a:rPr lang="en-US" sz="2400" b="1" dirty="0" smtClean="0">
                <a:solidFill>
                  <a:srgbClr val="C00000"/>
                </a:solidFill>
                <a:latin typeface="Calibri" pitchFamily="34" charset="0"/>
              </a:rPr>
              <a:t>1.03</a:t>
            </a:r>
            <a:r>
              <a:rPr lang="en-US" sz="2400" b="1" dirty="0" smtClean="0">
                <a:solidFill>
                  <a:schemeClr val="bg1"/>
                </a:solidFill>
                <a:latin typeface="Calibri" pitchFamily="34" charset="0"/>
              </a:rPr>
              <a:t> ug/L</a:t>
            </a:r>
          </a:p>
          <a:p>
            <a:pPr algn="ctr"/>
            <a:r>
              <a:rPr lang="en-US" sz="2400" b="1" dirty="0" smtClean="0">
                <a:solidFill>
                  <a:srgbClr val="C00000"/>
                </a:solidFill>
                <a:latin typeface="Calibri" pitchFamily="34" charset="0"/>
              </a:rPr>
              <a:t>≤ 100</a:t>
            </a:r>
            <a:r>
              <a:rPr lang="en-US" sz="2400" b="1" dirty="0" smtClean="0">
                <a:solidFill>
                  <a:schemeClr val="bg1"/>
                </a:solidFill>
                <a:latin typeface="Calibri" pitchFamily="34" charset="0"/>
              </a:rPr>
              <a:t> g/day</a:t>
            </a:r>
            <a:endParaRPr lang="en-US" sz="2400" b="1" dirty="0">
              <a:solidFill>
                <a:schemeClr val="bg1"/>
              </a:solidFill>
              <a:latin typeface="Calibri" pitchFamily="34" charset="0"/>
            </a:endParaRPr>
          </a:p>
        </p:txBody>
      </p:sp>
      <p:cxnSp>
        <p:nvCxnSpPr>
          <p:cNvPr id="61" name="Straight Connector 60"/>
          <p:cNvCxnSpPr/>
          <p:nvPr/>
        </p:nvCxnSpPr>
        <p:spPr bwMode="auto">
          <a:xfrm rot="5400000">
            <a:off x="3943350" y="5200650"/>
            <a:ext cx="1181100" cy="0"/>
          </a:xfrm>
          <a:prstGeom prst="line">
            <a:avLst/>
          </a:prstGeom>
          <a:solidFill>
            <a:schemeClr val="accent1"/>
          </a:solidFill>
          <a:ln w="63500" cap="flat" cmpd="sng" algn="ctr">
            <a:solidFill>
              <a:schemeClr val="tx1"/>
            </a:solidFill>
            <a:prstDash val="solid"/>
            <a:round/>
            <a:headEnd type="none" w="med" len="med"/>
            <a:tailEnd type="none" w="med" len="med"/>
          </a:ln>
          <a:effectLst/>
        </p:spPr>
      </p:cxnSp>
      <p:pic>
        <p:nvPicPr>
          <p:cNvPr id="17410" name="Picture 2" descr="C:\Documents and Settings\amatzke\My Documents\My Pictures\Microsoft Clip Organizer\j0233594.wmf"/>
          <p:cNvPicPr>
            <a:picLocks noChangeAspect="1" noChangeArrowheads="1"/>
          </p:cNvPicPr>
          <p:nvPr/>
        </p:nvPicPr>
        <p:blipFill>
          <a:blip r:embed="rId3" cstate="print"/>
          <a:srcRect/>
          <a:stretch>
            <a:fillRect/>
          </a:stretch>
        </p:blipFill>
        <p:spPr bwMode="auto">
          <a:xfrm>
            <a:off x="6629400" y="3390900"/>
            <a:ext cx="835937" cy="419883"/>
          </a:xfrm>
          <a:prstGeom prst="rect">
            <a:avLst/>
          </a:prstGeom>
          <a:noFill/>
        </p:spPr>
      </p:pic>
      <p:sp>
        <p:nvSpPr>
          <p:cNvPr id="66" name="Oval 65"/>
          <p:cNvSpPr/>
          <p:nvPr/>
        </p:nvSpPr>
        <p:spPr bwMode="auto">
          <a:xfrm>
            <a:off x="1524000" y="1905000"/>
            <a:ext cx="1981200" cy="609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7" name="TextBox 66"/>
          <p:cNvSpPr txBox="1"/>
          <p:nvPr/>
        </p:nvSpPr>
        <p:spPr>
          <a:xfrm>
            <a:off x="1828800" y="2057400"/>
            <a:ext cx="1409700" cy="369332"/>
          </a:xfrm>
          <a:prstGeom prst="rect">
            <a:avLst/>
          </a:prstGeom>
          <a:noFill/>
        </p:spPr>
        <p:txBody>
          <a:bodyPr wrap="square" rtlCol="0">
            <a:spAutoFit/>
          </a:bodyPr>
          <a:lstStyle/>
          <a:p>
            <a:r>
              <a:rPr lang="en-US" dirty="0" smtClean="0">
                <a:solidFill>
                  <a:schemeClr val="bg1"/>
                </a:solidFill>
                <a:latin typeface="Calibri" pitchFamily="34" charset="0"/>
              </a:rPr>
              <a:t>Evaporation</a:t>
            </a:r>
            <a:endParaRPr lang="en-US" dirty="0">
              <a:solidFill>
                <a:schemeClr val="bg1"/>
              </a:solidFill>
              <a:latin typeface="Calibri" pitchFamily="34" charset="0"/>
            </a:endParaRPr>
          </a:p>
        </p:txBody>
      </p:sp>
      <p:sp>
        <p:nvSpPr>
          <p:cNvPr id="19" name="TextBox 18"/>
          <p:cNvSpPr txBox="1"/>
          <p:nvPr/>
        </p:nvSpPr>
        <p:spPr>
          <a:xfrm>
            <a:off x="5676900" y="1028700"/>
            <a:ext cx="952500" cy="400110"/>
          </a:xfrm>
          <a:prstGeom prst="rect">
            <a:avLst/>
          </a:prstGeom>
          <a:noFill/>
        </p:spPr>
        <p:txBody>
          <a:bodyPr wrap="square" rtlCol="0">
            <a:spAutoFit/>
          </a:bodyPr>
          <a:lstStyle/>
          <a:p>
            <a:r>
              <a:rPr lang="en-US" sz="2000" dirty="0" smtClean="0">
                <a:latin typeface="Calibri" pitchFamily="34" charset="0"/>
              </a:rPr>
              <a:t>intake</a:t>
            </a:r>
            <a:endParaRPr lang="en-US" sz="2000" dirty="0">
              <a:latin typeface="Calibri" pitchFamily="34" charset="0"/>
            </a:endParaRPr>
          </a:p>
        </p:txBody>
      </p:sp>
      <p:cxnSp>
        <p:nvCxnSpPr>
          <p:cNvPr id="28" name="Straight Connector 27"/>
          <p:cNvCxnSpPr/>
          <p:nvPr/>
        </p:nvCxnSpPr>
        <p:spPr bwMode="auto">
          <a:xfrm rot="10800000">
            <a:off x="4495800" y="5829300"/>
            <a:ext cx="1485900" cy="0"/>
          </a:xfrm>
          <a:prstGeom prst="line">
            <a:avLst/>
          </a:prstGeom>
          <a:solidFill>
            <a:schemeClr val="accent1"/>
          </a:solidFill>
          <a:ln w="63500"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92024"/>
            <a:ext cx="7772400" cy="1103376"/>
          </a:xfrm>
        </p:spPr>
        <p:txBody>
          <a:bodyPr/>
          <a:lstStyle/>
          <a:p>
            <a:r>
              <a:rPr lang="en-US" dirty="0" smtClean="0"/>
              <a:t>Toxics Rulemaking</a:t>
            </a:r>
            <a:br>
              <a:rPr lang="en-US" dirty="0" smtClean="0"/>
            </a:br>
            <a:r>
              <a:rPr lang="en-US" sz="2800" dirty="0" smtClean="0"/>
              <a:t>Permit Implementation</a:t>
            </a:r>
            <a:endParaRPr lang="en-US" sz="2800" dirty="0"/>
          </a:p>
        </p:txBody>
      </p:sp>
      <p:sp>
        <p:nvSpPr>
          <p:cNvPr id="3" name="Content Placeholder 2"/>
          <p:cNvSpPr>
            <a:spLocks noGrp="1"/>
          </p:cNvSpPr>
          <p:nvPr>
            <p:ph idx="1"/>
          </p:nvPr>
        </p:nvSpPr>
        <p:spPr>
          <a:xfrm>
            <a:off x="1028700" y="1371600"/>
            <a:ext cx="7680960" cy="5181600"/>
          </a:xfrm>
        </p:spPr>
        <p:txBody>
          <a:bodyPr/>
          <a:lstStyle/>
          <a:p>
            <a:r>
              <a:rPr lang="en-US" sz="2800" dirty="0" smtClean="0"/>
              <a:t> Variance with Pollutant Reduction Plan – Div. 41</a:t>
            </a:r>
          </a:p>
          <a:p>
            <a:pPr lvl="1"/>
            <a:r>
              <a:rPr lang="en-US" dirty="0" smtClean="0"/>
              <a:t>Revises and enhances existing rule  </a:t>
            </a:r>
          </a:p>
          <a:p>
            <a:pPr lvl="1"/>
            <a:r>
              <a:rPr lang="en-US" dirty="0" smtClean="0"/>
              <a:t>Applicable to all pollutants</a:t>
            </a:r>
          </a:p>
          <a:p>
            <a:pPr lvl="1"/>
            <a:r>
              <a:rPr lang="en-US" dirty="0" smtClean="0"/>
              <a:t>Provides a mechanism for achieving WQ improvements when underlying WQS cannot be met in the short term</a:t>
            </a:r>
          </a:p>
          <a:p>
            <a:pPr lvl="1"/>
            <a:r>
              <a:rPr lang="en-US" dirty="0" smtClean="0"/>
              <a:t>Pollutant reduction plan required</a:t>
            </a:r>
          </a:p>
          <a:p>
            <a:pPr lvl="1"/>
            <a:r>
              <a:rPr lang="en-US" dirty="0" smtClean="0"/>
              <a:t>Improved administrative process</a:t>
            </a:r>
          </a:p>
          <a:p>
            <a:pPr lvl="1"/>
            <a:r>
              <a:rPr lang="en-US" dirty="0" smtClean="0"/>
              <a:t>New source variance request would be approved by EQC </a:t>
            </a:r>
          </a:p>
          <a:p>
            <a:pPr lvl="1">
              <a:buFont typeface="Courier New" pitchFamily="49" charset="0"/>
              <a:buChar char="o"/>
            </a:pPr>
            <a:endParaRPr lang="en-US" dirty="0" smtClean="0"/>
          </a:p>
          <a:p>
            <a:pPr lvl="2"/>
            <a:endParaRPr lang="en-US" dirty="0" smtClean="0"/>
          </a:p>
          <a:p>
            <a:endParaRPr lang="en-US" sz="2800" dirty="0"/>
          </a:p>
        </p:txBody>
      </p:sp>
      <p:sp>
        <p:nvSpPr>
          <p:cNvPr id="4" name="Slide Number Placeholder 3"/>
          <p:cNvSpPr>
            <a:spLocks noGrp="1"/>
          </p:cNvSpPr>
          <p:nvPr>
            <p:ph type="sldNum" sz="quarter" idx="12"/>
          </p:nvPr>
        </p:nvSpPr>
        <p:spPr/>
        <p:txBody>
          <a:bodyPr/>
          <a:lstStyle/>
          <a:p>
            <a:fld id="{B4188BDD-E1AF-455E-B5FF-9EB746AB7884}"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92024"/>
            <a:ext cx="7772400" cy="1103376"/>
          </a:xfrm>
        </p:spPr>
        <p:txBody>
          <a:bodyPr/>
          <a:lstStyle/>
          <a:p>
            <a:r>
              <a:rPr lang="en-US" sz="4400" dirty="0" smtClean="0"/>
              <a:t>Toxics Rulemaking</a:t>
            </a:r>
            <a:endParaRPr lang="en-US" sz="4400" dirty="0"/>
          </a:p>
        </p:txBody>
      </p:sp>
      <p:sp>
        <p:nvSpPr>
          <p:cNvPr id="3" name="Content Placeholder 2"/>
          <p:cNvSpPr>
            <a:spLocks noGrp="1"/>
          </p:cNvSpPr>
          <p:nvPr>
            <p:ph idx="1"/>
          </p:nvPr>
        </p:nvSpPr>
        <p:spPr>
          <a:xfrm>
            <a:off x="762000" y="1143000"/>
            <a:ext cx="4572000" cy="2895600"/>
          </a:xfrm>
        </p:spPr>
        <p:txBody>
          <a:bodyPr/>
          <a:lstStyle/>
          <a:p>
            <a:pPr lvl="2"/>
            <a:endParaRPr lang="en-US" dirty="0" smtClean="0"/>
          </a:p>
          <a:p>
            <a:pPr algn="ctr">
              <a:buNone/>
            </a:pPr>
            <a:r>
              <a:rPr lang="en-US" sz="6600" dirty="0" smtClean="0">
                <a:solidFill>
                  <a:srgbClr val="FFC000"/>
                </a:solidFill>
              </a:rPr>
              <a:t>Non-NPDES</a:t>
            </a:r>
          </a:p>
          <a:p>
            <a:pPr algn="ctr">
              <a:buNone/>
            </a:pPr>
            <a:r>
              <a:rPr lang="en-US" sz="6600" dirty="0" smtClean="0">
                <a:solidFill>
                  <a:srgbClr val="FFC000"/>
                </a:solidFill>
              </a:rPr>
              <a:t>Elements</a:t>
            </a:r>
            <a:endParaRPr lang="en-US" sz="6600" dirty="0">
              <a:solidFill>
                <a:srgbClr val="FFC000"/>
              </a:solidFill>
            </a:endParaRPr>
          </a:p>
        </p:txBody>
      </p:sp>
      <p:sp>
        <p:nvSpPr>
          <p:cNvPr id="4" name="Slide Number Placeholder 3"/>
          <p:cNvSpPr>
            <a:spLocks noGrp="1"/>
          </p:cNvSpPr>
          <p:nvPr>
            <p:ph type="sldNum" sz="quarter" idx="12"/>
          </p:nvPr>
        </p:nvSpPr>
        <p:spPr/>
        <p:txBody>
          <a:bodyPr/>
          <a:lstStyle/>
          <a:p>
            <a:fld id="{B4188BDD-E1AF-455E-B5FF-9EB746AB7884}" type="slidenum">
              <a:rPr lang="en-US" smtClean="0"/>
              <a:pPr/>
              <a:t>14</a:t>
            </a:fld>
            <a:endParaRPr lang="en-US" dirty="0"/>
          </a:p>
        </p:txBody>
      </p:sp>
      <p:pic>
        <p:nvPicPr>
          <p:cNvPr id="8" name="Picture 7" descr="pic26847.jpg"/>
          <p:cNvPicPr>
            <a:picLocks noChangeAspect="1"/>
          </p:cNvPicPr>
          <p:nvPr/>
        </p:nvPicPr>
        <p:blipFill>
          <a:blip r:embed="rId3" cstate="print"/>
          <a:stretch>
            <a:fillRect/>
          </a:stretch>
        </p:blipFill>
        <p:spPr>
          <a:xfrm>
            <a:off x="533400" y="3924300"/>
            <a:ext cx="3821988" cy="2362200"/>
          </a:xfrm>
          <a:prstGeom prst="rect">
            <a:avLst/>
          </a:prstGeom>
          <a:ln>
            <a:noFill/>
          </a:ln>
          <a:effectLst>
            <a:softEdge rad="112500"/>
          </a:effectLst>
        </p:spPr>
      </p:pic>
      <p:pic>
        <p:nvPicPr>
          <p:cNvPr id="10" name="Picture 9" descr="Grazing.bmp"/>
          <p:cNvPicPr>
            <a:picLocks noChangeAspect="1"/>
          </p:cNvPicPr>
          <p:nvPr/>
        </p:nvPicPr>
        <p:blipFill>
          <a:blip r:embed="rId4" cstate="print"/>
          <a:stretch>
            <a:fillRect/>
          </a:stretch>
        </p:blipFill>
        <p:spPr>
          <a:xfrm>
            <a:off x="4914900" y="3924300"/>
            <a:ext cx="3543300" cy="2362200"/>
          </a:xfrm>
          <a:prstGeom prst="rect">
            <a:avLst/>
          </a:prstGeom>
          <a:ln>
            <a:noFill/>
          </a:ln>
          <a:effectLst>
            <a:softEdge rad="112500"/>
          </a:effectLst>
        </p:spPr>
      </p:pic>
      <p:pic>
        <p:nvPicPr>
          <p:cNvPr id="14" name="Picture 13" descr="Parking lot swales with curb cut-outs.jpg"/>
          <p:cNvPicPr>
            <a:picLocks noChangeAspect="1"/>
          </p:cNvPicPr>
          <p:nvPr/>
        </p:nvPicPr>
        <p:blipFill>
          <a:blip r:embed="rId5" cstate="print"/>
          <a:srcRect l="37140" b="4784"/>
          <a:stretch>
            <a:fillRect/>
          </a:stretch>
        </p:blipFill>
        <p:spPr>
          <a:xfrm>
            <a:off x="5788054" y="952500"/>
            <a:ext cx="2586620" cy="2819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92024"/>
            <a:ext cx="7772400" cy="1103376"/>
          </a:xfrm>
        </p:spPr>
        <p:txBody>
          <a:bodyPr/>
          <a:lstStyle/>
          <a:p>
            <a:r>
              <a:rPr lang="en-US" dirty="0" smtClean="0"/>
              <a:t>Toxics Rulemaking</a:t>
            </a:r>
            <a:r>
              <a:rPr lang="en-US" sz="4400" dirty="0" smtClean="0"/>
              <a:t/>
            </a:r>
            <a:br>
              <a:rPr lang="en-US" sz="4400" dirty="0" smtClean="0"/>
            </a:br>
            <a:r>
              <a:rPr lang="en-US" sz="2800" dirty="0" smtClean="0"/>
              <a:t>Discussion Topics</a:t>
            </a:r>
            <a:endParaRPr lang="en-US" sz="2800" dirty="0"/>
          </a:p>
        </p:txBody>
      </p:sp>
      <p:sp>
        <p:nvSpPr>
          <p:cNvPr id="4" name="Slide Number Placeholder 3"/>
          <p:cNvSpPr>
            <a:spLocks noGrp="1"/>
          </p:cNvSpPr>
          <p:nvPr>
            <p:ph type="sldNum" sz="quarter" idx="12"/>
          </p:nvPr>
        </p:nvSpPr>
        <p:spPr/>
        <p:txBody>
          <a:bodyPr/>
          <a:lstStyle/>
          <a:p>
            <a:fld id="{B4188BDD-E1AF-455E-B5FF-9EB746AB7884}" type="slidenum">
              <a:rPr lang="en-US" smtClean="0"/>
              <a:pPr/>
              <a:t>15</a:t>
            </a:fld>
            <a:endParaRPr lang="en-US" dirty="0"/>
          </a:p>
        </p:txBody>
      </p:sp>
      <p:sp>
        <p:nvSpPr>
          <p:cNvPr id="8" name="Content Placeholder 2"/>
          <p:cNvSpPr>
            <a:spLocks noGrp="1"/>
          </p:cNvSpPr>
          <p:nvPr>
            <p:ph idx="1"/>
          </p:nvPr>
        </p:nvSpPr>
        <p:spPr/>
        <p:txBody>
          <a:bodyPr/>
          <a:lstStyle/>
          <a:p>
            <a:r>
              <a:rPr lang="en-US" sz="2800" dirty="0" smtClean="0"/>
              <a:t>EQC Directed DEQ to propose</a:t>
            </a:r>
          </a:p>
          <a:p>
            <a:pPr>
              <a:buNone/>
            </a:pPr>
            <a:r>
              <a:rPr lang="en-US" sz="2800" dirty="0" smtClean="0"/>
              <a:t>	strategies to reduce toxics</a:t>
            </a:r>
          </a:p>
          <a:p>
            <a:pPr>
              <a:buNone/>
            </a:pPr>
            <a:r>
              <a:rPr lang="en-US" sz="2800" dirty="0" smtClean="0"/>
              <a:t>	from sources not regulated</a:t>
            </a:r>
          </a:p>
          <a:p>
            <a:pPr>
              <a:buNone/>
            </a:pPr>
            <a:r>
              <a:rPr lang="en-US" sz="2800" dirty="0" smtClean="0"/>
              <a:t>	under NPDES permits</a:t>
            </a:r>
          </a:p>
          <a:p>
            <a:r>
              <a:rPr lang="en-US" sz="2800" dirty="0" smtClean="0"/>
              <a:t>DEQ solicited input from stakeholders on:</a:t>
            </a:r>
          </a:p>
          <a:p>
            <a:pPr lvl="1"/>
            <a:r>
              <a:rPr lang="en-US" sz="2800" dirty="0" smtClean="0"/>
              <a:t>Regulatory authority on NPS pollution</a:t>
            </a:r>
          </a:p>
          <a:p>
            <a:pPr lvl="1"/>
            <a:r>
              <a:rPr lang="en-US" sz="2800" dirty="0" smtClean="0"/>
              <a:t>Reasonable Assurance for on-the-ground improvement (Implementation-Ready TMDLs) </a:t>
            </a:r>
          </a:p>
          <a:p>
            <a:pPr lvl="1"/>
            <a:r>
              <a:rPr lang="en-US" sz="2800" dirty="0" smtClean="0"/>
              <a:t>Toxics associated with sediments</a:t>
            </a:r>
          </a:p>
          <a:p>
            <a:pPr lvl="1"/>
            <a:r>
              <a:rPr lang="en-US" sz="2800" dirty="0" smtClean="0"/>
              <a:t>Antidegradation</a:t>
            </a:r>
          </a:p>
          <a:p>
            <a:pPr lvl="1"/>
            <a:endParaRPr lang="en-US" sz="3200" dirty="0" smtClean="0"/>
          </a:p>
          <a:p>
            <a:pPr lvl="1"/>
            <a:endParaRPr lang="en-US" sz="3200" dirty="0" smtClean="0"/>
          </a:p>
          <a:p>
            <a:pPr lvl="1"/>
            <a:endParaRPr lang="en-US" sz="3200" dirty="0" smtClean="0"/>
          </a:p>
          <a:p>
            <a:pPr lvl="1"/>
            <a:endParaRPr lang="en-US" sz="3200" dirty="0" smtClean="0"/>
          </a:p>
          <a:p>
            <a:pPr lvl="1"/>
            <a:endParaRPr lang="en-US" sz="3200" dirty="0" smtClean="0"/>
          </a:p>
          <a:p>
            <a:endParaRPr lang="en-US" sz="3200" dirty="0" smtClean="0"/>
          </a:p>
          <a:p>
            <a:endParaRPr lang="en-US" sz="3200" dirty="0"/>
          </a:p>
        </p:txBody>
      </p:sp>
      <p:pic>
        <p:nvPicPr>
          <p:cNvPr id="14" name="Picture 13" descr="Streambank degradation.jpg"/>
          <p:cNvPicPr>
            <a:picLocks noChangeAspect="1"/>
          </p:cNvPicPr>
          <p:nvPr/>
        </p:nvPicPr>
        <p:blipFill>
          <a:blip r:embed="rId3" cstate="print"/>
          <a:stretch>
            <a:fillRect/>
          </a:stretch>
        </p:blipFill>
        <p:spPr>
          <a:xfrm>
            <a:off x="5562600" y="1028700"/>
            <a:ext cx="3377698" cy="2133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92024"/>
            <a:ext cx="7772400" cy="1103376"/>
          </a:xfrm>
        </p:spPr>
        <p:txBody>
          <a:bodyPr/>
          <a:lstStyle/>
          <a:p>
            <a:r>
              <a:rPr lang="en-US" dirty="0" smtClean="0"/>
              <a:t>Toxics Rulemaking</a:t>
            </a:r>
            <a:br>
              <a:rPr lang="en-US" dirty="0" smtClean="0"/>
            </a:br>
            <a:r>
              <a:rPr lang="en-US" sz="2800" dirty="0" smtClean="0"/>
              <a:t>Regulatory Authority: NPS Pollution</a:t>
            </a:r>
            <a:endParaRPr lang="en-US" sz="2800" dirty="0"/>
          </a:p>
        </p:txBody>
      </p:sp>
      <p:sp>
        <p:nvSpPr>
          <p:cNvPr id="4" name="Slide Number Placeholder 3"/>
          <p:cNvSpPr>
            <a:spLocks noGrp="1"/>
          </p:cNvSpPr>
          <p:nvPr>
            <p:ph type="sldNum" sz="quarter" idx="12"/>
          </p:nvPr>
        </p:nvSpPr>
        <p:spPr/>
        <p:txBody>
          <a:bodyPr/>
          <a:lstStyle/>
          <a:p>
            <a:fld id="{B4188BDD-E1AF-455E-B5FF-9EB746AB7884}" type="slidenum">
              <a:rPr lang="en-US" smtClean="0"/>
              <a:pPr/>
              <a:t>16</a:t>
            </a:fld>
            <a:endParaRPr lang="en-US" dirty="0"/>
          </a:p>
        </p:txBody>
      </p:sp>
      <p:sp>
        <p:nvSpPr>
          <p:cNvPr id="6" name="Content Placeholder 2"/>
          <p:cNvSpPr>
            <a:spLocks noGrp="1"/>
          </p:cNvSpPr>
          <p:nvPr>
            <p:ph idx="1"/>
          </p:nvPr>
        </p:nvSpPr>
        <p:spPr/>
        <p:txBody>
          <a:bodyPr/>
          <a:lstStyle/>
          <a:p>
            <a:r>
              <a:rPr lang="en-US" sz="2400" dirty="0" smtClean="0"/>
              <a:t>Issues with current language around NPS pollution</a:t>
            </a:r>
          </a:p>
          <a:p>
            <a:pPr lvl="1"/>
            <a:r>
              <a:rPr lang="en-US" sz="2200" dirty="0" smtClean="0"/>
              <a:t>Rules related to NPS do not explain how regulatory authorities of state agencies interact and are applied in practice</a:t>
            </a:r>
          </a:p>
          <a:p>
            <a:pPr lvl="1"/>
            <a:r>
              <a:rPr lang="en-US" sz="2200" dirty="0" smtClean="0"/>
              <a:t>TMDL rules do not explicitly state if load allocations are applicable to air and land sources</a:t>
            </a:r>
          </a:p>
          <a:p>
            <a:r>
              <a:rPr lang="en-US" sz="2400" dirty="0" smtClean="0"/>
              <a:t>Revise Divisions 41 (WQS) and 42 (TMDLs) to clarify regulatory authorities and mechanisms around NPS pollution</a:t>
            </a:r>
          </a:p>
          <a:p>
            <a:pPr lvl="1"/>
            <a:r>
              <a:rPr lang="en-US" sz="2200" dirty="0" smtClean="0"/>
              <a:t>Explain in rule how statutes and rules for agriculture and forestry work together with water quality standards and TMDLs</a:t>
            </a:r>
          </a:p>
          <a:p>
            <a:pPr lvl="1"/>
            <a:r>
              <a:rPr lang="en-US" sz="2200" dirty="0" smtClean="0"/>
              <a:t>State that load allocations can be assigned to air and land sources</a:t>
            </a:r>
          </a:p>
          <a:p>
            <a:pPr lvl="1"/>
            <a:endParaRPr lang="en-US" sz="2200" dirty="0" smtClean="0"/>
          </a:p>
          <a:p>
            <a:endParaRPr lang="en-US" dirty="0" smtClean="0"/>
          </a:p>
          <a:p>
            <a:pPr lvl="1"/>
            <a:endParaRPr lang="en-US" dirty="0" smtClean="0"/>
          </a:p>
          <a:p>
            <a:endParaRPr lang="en-US" sz="2800" dirty="0" smtClean="0"/>
          </a:p>
          <a:p>
            <a:endParaRPr lang="en-US" sz="2800" dirty="0" smtClean="0"/>
          </a:p>
          <a:p>
            <a:endParaRPr lang="en-US" sz="2800" dirty="0" smtClean="0"/>
          </a:p>
          <a:p>
            <a:endParaRPr lang="en-US" sz="2800" dirty="0" smtClean="0"/>
          </a:p>
          <a:p>
            <a:pPr>
              <a:buNone/>
            </a:pP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92024"/>
            <a:ext cx="7772400" cy="1103376"/>
          </a:xfrm>
        </p:spPr>
        <p:txBody>
          <a:bodyPr/>
          <a:lstStyle/>
          <a:p>
            <a:r>
              <a:rPr lang="en-US" dirty="0" smtClean="0"/>
              <a:t>Toxics Rulemaking</a:t>
            </a:r>
            <a:br>
              <a:rPr lang="en-US" dirty="0" smtClean="0"/>
            </a:br>
            <a:r>
              <a:rPr lang="en-US" sz="2800" dirty="0" smtClean="0"/>
              <a:t>Implementation-Ready TMDLs</a:t>
            </a:r>
            <a:endParaRPr lang="en-US" dirty="0"/>
          </a:p>
        </p:txBody>
      </p:sp>
      <p:sp>
        <p:nvSpPr>
          <p:cNvPr id="4" name="Slide Number Placeholder 3"/>
          <p:cNvSpPr>
            <a:spLocks noGrp="1"/>
          </p:cNvSpPr>
          <p:nvPr>
            <p:ph type="sldNum" sz="quarter" idx="12"/>
          </p:nvPr>
        </p:nvSpPr>
        <p:spPr/>
        <p:txBody>
          <a:bodyPr/>
          <a:lstStyle/>
          <a:p>
            <a:fld id="{B4188BDD-E1AF-455E-B5FF-9EB746AB7884}" type="slidenum">
              <a:rPr lang="en-US" smtClean="0"/>
              <a:pPr/>
              <a:t>17</a:t>
            </a:fld>
            <a:endParaRPr lang="en-US" dirty="0"/>
          </a:p>
        </p:txBody>
      </p:sp>
      <p:sp>
        <p:nvSpPr>
          <p:cNvPr id="6" name="Content Placeholder 2"/>
          <p:cNvSpPr>
            <a:spLocks noGrp="1"/>
          </p:cNvSpPr>
          <p:nvPr>
            <p:ph idx="1"/>
          </p:nvPr>
        </p:nvSpPr>
        <p:spPr/>
        <p:txBody>
          <a:bodyPr/>
          <a:lstStyle/>
          <a:p>
            <a:r>
              <a:rPr lang="en-US" dirty="0" smtClean="0"/>
              <a:t>Key issue with implementing current TMDLs</a:t>
            </a:r>
          </a:p>
          <a:p>
            <a:pPr lvl="1"/>
            <a:r>
              <a:rPr lang="en-US" sz="2200" dirty="0" smtClean="0"/>
              <a:t>Not clear what nonpoint sources need to do to meet load allocations</a:t>
            </a:r>
          </a:p>
          <a:p>
            <a:r>
              <a:rPr lang="en-US" dirty="0" smtClean="0"/>
              <a:t>Provide Reasonable Assurance that water quality will improve by developing “Implementation-Ready” TMDLs</a:t>
            </a:r>
          </a:p>
          <a:p>
            <a:pPr lvl="1"/>
            <a:r>
              <a:rPr lang="en-US" sz="2200" dirty="0" smtClean="0"/>
              <a:t>Integrate the implementation plan</a:t>
            </a:r>
          </a:p>
          <a:p>
            <a:pPr lvl="1">
              <a:buNone/>
            </a:pPr>
            <a:r>
              <a:rPr lang="en-US" sz="2200" dirty="0" smtClean="0"/>
              <a:t>	development and implementation</a:t>
            </a:r>
          </a:p>
          <a:p>
            <a:pPr lvl="1">
              <a:buNone/>
            </a:pPr>
            <a:r>
              <a:rPr lang="en-US" sz="2200" dirty="0" smtClean="0"/>
              <a:t>	directly into the TMDL process</a:t>
            </a:r>
          </a:p>
          <a:p>
            <a:pPr lvl="1"/>
            <a:r>
              <a:rPr lang="en-US" sz="2200" dirty="0" smtClean="0"/>
              <a:t>Collaborate with state and local</a:t>
            </a:r>
          </a:p>
          <a:p>
            <a:pPr lvl="1">
              <a:buNone/>
            </a:pPr>
            <a:r>
              <a:rPr lang="en-US" sz="2200" dirty="0" smtClean="0"/>
              <a:t>	partners to develop specific guidance</a:t>
            </a:r>
          </a:p>
          <a:p>
            <a:pPr lvl="1">
              <a:buNone/>
            </a:pPr>
            <a:r>
              <a:rPr lang="en-US" sz="2200" dirty="0" smtClean="0"/>
              <a:t>	and priorities to meet the TMDL load</a:t>
            </a:r>
          </a:p>
          <a:p>
            <a:pPr lvl="1">
              <a:buNone/>
            </a:pPr>
            <a:r>
              <a:rPr lang="en-US" sz="2200" dirty="0" smtClean="0"/>
              <a:t>	allocation </a:t>
            </a:r>
          </a:p>
          <a:p>
            <a:pPr lvl="1">
              <a:buNone/>
            </a:pPr>
            <a:endParaRPr lang="en-US" dirty="0" smtClean="0"/>
          </a:p>
          <a:p>
            <a:endParaRPr lang="en-US" sz="2400" dirty="0"/>
          </a:p>
        </p:txBody>
      </p:sp>
      <p:pic>
        <p:nvPicPr>
          <p:cNvPr id="7" name="Picture 6" descr="NRCSOR00040.jpg"/>
          <p:cNvPicPr>
            <a:picLocks noChangeAspect="1"/>
          </p:cNvPicPr>
          <p:nvPr/>
        </p:nvPicPr>
        <p:blipFill>
          <a:blip r:embed="rId3" cstate="print"/>
          <a:stretch>
            <a:fillRect/>
          </a:stretch>
        </p:blipFill>
        <p:spPr>
          <a:xfrm>
            <a:off x="5943600" y="3733800"/>
            <a:ext cx="2667000" cy="1905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92024"/>
            <a:ext cx="7772400" cy="1103376"/>
          </a:xfrm>
        </p:spPr>
        <p:txBody>
          <a:bodyPr/>
          <a:lstStyle/>
          <a:p>
            <a:r>
              <a:rPr lang="en-US" dirty="0" smtClean="0"/>
              <a:t>Toxics Rulemaking</a:t>
            </a:r>
            <a:br>
              <a:rPr lang="en-US" dirty="0" smtClean="0"/>
            </a:br>
            <a:r>
              <a:rPr lang="en-US" sz="2800" dirty="0" smtClean="0"/>
              <a:t>Other Topics Considered for Rule Changes</a:t>
            </a:r>
            <a:endParaRPr lang="en-US" dirty="0"/>
          </a:p>
        </p:txBody>
      </p:sp>
      <p:sp>
        <p:nvSpPr>
          <p:cNvPr id="4" name="Slide Number Placeholder 3"/>
          <p:cNvSpPr>
            <a:spLocks noGrp="1"/>
          </p:cNvSpPr>
          <p:nvPr>
            <p:ph type="sldNum" sz="quarter" idx="12"/>
          </p:nvPr>
        </p:nvSpPr>
        <p:spPr/>
        <p:txBody>
          <a:bodyPr/>
          <a:lstStyle/>
          <a:p>
            <a:fld id="{B4188BDD-E1AF-455E-B5FF-9EB746AB7884}" type="slidenum">
              <a:rPr lang="en-US" smtClean="0"/>
              <a:pPr/>
              <a:t>18</a:t>
            </a:fld>
            <a:endParaRPr lang="en-US" dirty="0"/>
          </a:p>
        </p:txBody>
      </p:sp>
      <p:sp>
        <p:nvSpPr>
          <p:cNvPr id="6" name="Content Placeholder 2"/>
          <p:cNvSpPr>
            <a:spLocks noGrp="1"/>
          </p:cNvSpPr>
          <p:nvPr>
            <p:ph idx="1"/>
          </p:nvPr>
        </p:nvSpPr>
        <p:spPr/>
        <p:txBody>
          <a:bodyPr/>
          <a:lstStyle/>
          <a:p>
            <a:r>
              <a:rPr lang="en-US" sz="2800" dirty="0" smtClean="0"/>
              <a:t>Toxic Pollutants associated with Sediments</a:t>
            </a:r>
          </a:p>
          <a:p>
            <a:pPr lvl="1"/>
            <a:r>
              <a:rPr lang="en-US" dirty="0" smtClean="0"/>
              <a:t>Maintain current efforts to address sediment and not pursue additional revisions specific to sediment and toxics through the current rulemaking process</a:t>
            </a:r>
          </a:p>
          <a:p>
            <a:r>
              <a:rPr lang="en-US" dirty="0" smtClean="0"/>
              <a:t>Antidegradation </a:t>
            </a:r>
          </a:p>
          <a:p>
            <a:pPr lvl="1"/>
            <a:r>
              <a:rPr lang="en-US" dirty="0" smtClean="0"/>
              <a:t>Revise DEQ’s Antidegradation Implementation Internal Management Directive to address how antidegradation applies to stormwater and NPS pollution</a:t>
            </a:r>
          </a:p>
          <a:p>
            <a:pPr lvl="1">
              <a:buNone/>
            </a:pPr>
            <a:endParaRPr lang="en-US" dirty="0" smtClean="0"/>
          </a:p>
          <a:p>
            <a:pPr lvl="2">
              <a:buNone/>
            </a:pPr>
            <a:endParaRPr lang="en-US" dirty="0" smtClean="0"/>
          </a:p>
          <a:p>
            <a:pPr lvl="2"/>
            <a:endParaRPr lang="en-US" dirty="0" smtClean="0"/>
          </a:p>
          <a:p>
            <a:pPr lvl="1"/>
            <a:endParaRPr lang="en-US" dirty="0" smtClean="0"/>
          </a:p>
          <a:p>
            <a:pPr lvl="1">
              <a:buNone/>
            </a:pPr>
            <a:endParaRPr lang="en-US" dirty="0" smtClean="0"/>
          </a:p>
          <a:p>
            <a:pPr lvl="1"/>
            <a:endParaRPr lang="en-US" dirty="0" smtClean="0"/>
          </a:p>
          <a:p>
            <a:pPr lvl="1"/>
            <a:endParaRPr lang="en-US" dirty="0" smtClean="0"/>
          </a:p>
          <a:p>
            <a:pPr>
              <a:buNone/>
            </a:pP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92024"/>
            <a:ext cx="7772400" cy="1103376"/>
          </a:xfrm>
        </p:spPr>
        <p:txBody>
          <a:bodyPr/>
          <a:lstStyle/>
          <a:p>
            <a:r>
              <a:rPr lang="en-US" sz="4400" dirty="0" smtClean="0"/>
              <a:t>Approach to Fiscal Analysis</a:t>
            </a:r>
            <a:r>
              <a:rPr lang="en-US" sz="3200" dirty="0" smtClean="0"/>
              <a:t>         </a:t>
            </a:r>
            <a:endParaRPr lang="en-US" sz="3200" dirty="0"/>
          </a:p>
        </p:txBody>
      </p:sp>
      <p:sp>
        <p:nvSpPr>
          <p:cNvPr id="4" name="Slide Number Placeholder 3"/>
          <p:cNvSpPr>
            <a:spLocks noGrp="1"/>
          </p:cNvSpPr>
          <p:nvPr>
            <p:ph type="sldNum" sz="quarter" idx="12"/>
          </p:nvPr>
        </p:nvSpPr>
        <p:spPr/>
        <p:txBody>
          <a:bodyPr/>
          <a:lstStyle/>
          <a:p>
            <a:fld id="{B4188BDD-E1AF-455E-B5FF-9EB746AB7884}" type="slidenum">
              <a:rPr lang="en-US" smtClean="0"/>
              <a:pPr/>
              <a:t>19</a:t>
            </a:fld>
            <a:endParaRPr lang="en-US" dirty="0"/>
          </a:p>
        </p:txBody>
      </p:sp>
      <p:sp>
        <p:nvSpPr>
          <p:cNvPr id="5" name="Content Placeholder 4"/>
          <p:cNvSpPr>
            <a:spLocks noGrp="1"/>
          </p:cNvSpPr>
          <p:nvPr>
            <p:ph idx="1"/>
          </p:nvPr>
        </p:nvSpPr>
        <p:spPr>
          <a:xfrm>
            <a:off x="800100" y="1562100"/>
            <a:ext cx="8039100" cy="4533900"/>
          </a:xfrm>
        </p:spPr>
        <p:txBody>
          <a:bodyPr/>
          <a:lstStyle/>
          <a:p>
            <a:r>
              <a:rPr lang="en-US" sz="3200" dirty="0" smtClean="0"/>
              <a:t>Required for rulemaking</a:t>
            </a:r>
          </a:p>
          <a:p>
            <a:r>
              <a:rPr lang="en-US" sz="3200" dirty="0" smtClean="0"/>
              <a:t>The fiscal impact analyzes</a:t>
            </a:r>
          </a:p>
          <a:p>
            <a:pPr>
              <a:buNone/>
            </a:pPr>
            <a:r>
              <a:rPr lang="en-US" sz="3200" dirty="0" smtClean="0"/>
              <a:t>	incremental costs based on</a:t>
            </a:r>
          </a:p>
          <a:p>
            <a:pPr>
              <a:buNone/>
            </a:pPr>
            <a:r>
              <a:rPr lang="en-US" sz="3200" dirty="0" smtClean="0"/>
              <a:t>	proposed criteria changes –</a:t>
            </a:r>
          </a:p>
          <a:p>
            <a:pPr>
              <a:buNone/>
            </a:pPr>
            <a:r>
              <a:rPr lang="en-US" sz="3200" dirty="0" smtClean="0"/>
              <a:t>	not costs associated with existing criteria </a:t>
            </a:r>
          </a:p>
          <a:p>
            <a:r>
              <a:rPr lang="en-US" sz="3200" dirty="0" smtClean="0"/>
              <a:t>Describes impacts to small and large businesses, local government, the general public, other state agencies, and DEQ</a:t>
            </a:r>
          </a:p>
        </p:txBody>
      </p:sp>
      <p:pic>
        <p:nvPicPr>
          <p:cNvPr id="19473" name="Picture 17" descr="C:\Documents and Settings\sastori\Local Settings\Temporary Internet Files\Content.IE5\2ZLPS7R3\MP900390102[1].jpg"/>
          <p:cNvPicPr>
            <a:picLocks noChangeAspect="1" noChangeArrowheads="1"/>
          </p:cNvPicPr>
          <p:nvPr/>
        </p:nvPicPr>
        <p:blipFill>
          <a:blip r:embed="rId3" cstate="print">
            <a:lum bright="11000" contrast="20000"/>
          </a:blip>
          <a:srcRect/>
          <a:stretch>
            <a:fillRect/>
          </a:stretch>
        </p:blipFill>
        <p:spPr bwMode="auto">
          <a:xfrm>
            <a:off x="6400800" y="1219200"/>
            <a:ext cx="1603502" cy="2247900"/>
          </a:xfrm>
          <a:prstGeom prst="rect">
            <a:avLst/>
          </a:prstGeom>
          <a:noFill/>
          <a:effectLst>
            <a:softEdge rad="63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914400" y="1143000"/>
            <a:ext cx="7680960" cy="5448300"/>
          </a:xfrm>
        </p:spPr>
        <p:txBody>
          <a:bodyPr/>
          <a:lstStyle/>
          <a:p>
            <a:r>
              <a:rPr lang="en-US" sz="3600" dirty="0" smtClean="0"/>
              <a:t>Presentation will cover:</a:t>
            </a:r>
          </a:p>
          <a:p>
            <a:pPr lvl="1"/>
            <a:r>
              <a:rPr lang="en-US" sz="3200" dirty="0" smtClean="0"/>
              <a:t>Status of process and timeline</a:t>
            </a:r>
          </a:p>
          <a:p>
            <a:pPr lvl="1"/>
            <a:r>
              <a:rPr lang="en-US" sz="3200" dirty="0" smtClean="0"/>
              <a:t>Metals rulemaking (As, Fe, Mn)</a:t>
            </a:r>
          </a:p>
          <a:p>
            <a:pPr lvl="1"/>
            <a:r>
              <a:rPr lang="en-US" sz="3200" dirty="0" smtClean="0"/>
              <a:t>Toxics rulemaking</a:t>
            </a:r>
          </a:p>
          <a:p>
            <a:pPr lvl="2">
              <a:buClr>
                <a:srgbClr val="F880B6"/>
              </a:buClr>
            </a:pPr>
            <a:r>
              <a:rPr lang="en-US" sz="2800" dirty="0" smtClean="0"/>
              <a:t>NPDES elements</a:t>
            </a:r>
          </a:p>
          <a:p>
            <a:pPr lvl="2">
              <a:buClr>
                <a:srgbClr val="F880B6"/>
              </a:buClr>
            </a:pPr>
            <a:r>
              <a:rPr lang="en-US" sz="2800" dirty="0" smtClean="0"/>
              <a:t>Non-NPDES elements</a:t>
            </a:r>
          </a:p>
          <a:p>
            <a:pPr lvl="1"/>
            <a:r>
              <a:rPr lang="en-US" sz="3200" dirty="0" smtClean="0"/>
              <a:t>Other topics considered for rule changes</a:t>
            </a:r>
          </a:p>
          <a:p>
            <a:pPr lvl="1"/>
            <a:r>
              <a:rPr lang="en-US" sz="3200" dirty="0" smtClean="0"/>
              <a:t> Approach to fiscal impact</a:t>
            </a:r>
          </a:p>
          <a:p>
            <a:pPr lvl="1"/>
            <a:r>
              <a:rPr lang="en-US" sz="3200" dirty="0" smtClean="0"/>
              <a:t> What DEQ has heard from stakeholders </a:t>
            </a:r>
            <a:endParaRPr lang="en-US" sz="3200" dirty="0"/>
          </a:p>
        </p:txBody>
      </p:sp>
      <p:sp>
        <p:nvSpPr>
          <p:cNvPr id="4" name="Slide Number Placeholder 3"/>
          <p:cNvSpPr>
            <a:spLocks noGrp="1"/>
          </p:cNvSpPr>
          <p:nvPr>
            <p:ph type="sldNum" sz="quarter" idx="12"/>
          </p:nvPr>
        </p:nvSpPr>
        <p:spPr/>
        <p:txBody>
          <a:bodyPr/>
          <a:lstStyle/>
          <a:p>
            <a:fld id="{B4188BDD-E1AF-455E-B5FF-9EB746AB7884}"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the Fiscal Analysis</a:t>
            </a:r>
            <a:endParaRPr lang="en-US" dirty="0"/>
          </a:p>
        </p:txBody>
      </p:sp>
      <p:sp>
        <p:nvSpPr>
          <p:cNvPr id="3" name="Content Placeholder 2"/>
          <p:cNvSpPr>
            <a:spLocks noGrp="1"/>
          </p:cNvSpPr>
          <p:nvPr>
            <p:ph idx="1"/>
          </p:nvPr>
        </p:nvSpPr>
        <p:spPr>
          <a:xfrm>
            <a:off x="914400" y="2400300"/>
            <a:ext cx="7680960" cy="4724400"/>
          </a:xfrm>
        </p:spPr>
        <p:txBody>
          <a:bodyPr/>
          <a:lstStyle/>
          <a:p>
            <a:pPr marL="514350" indent="-514350">
              <a:buFont typeface="+mj-lt"/>
              <a:buAutoNum type="arabicPeriod"/>
            </a:pPr>
            <a:r>
              <a:rPr lang="en-US" sz="2800" dirty="0" smtClean="0">
                <a:solidFill>
                  <a:srgbClr val="FFC000"/>
                </a:solidFill>
              </a:rPr>
              <a:t>Impacts associated with criteria changes </a:t>
            </a:r>
          </a:p>
          <a:p>
            <a:pPr marL="914400" lvl="1" indent="-514350">
              <a:buNone/>
            </a:pPr>
            <a:r>
              <a:rPr lang="en-US" dirty="0" smtClean="0"/>
              <a:t>  </a:t>
            </a:r>
            <a:r>
              <a:rPr lang="en-US" dirty="0" smtClean="0">
                <a:solidFill>
                  <a:schemeClr val="tx1"/>
                </a:solidFill>
              </a:rPr>
              <a:t>Depend on:</a:t>
            </a:r>
          </a:p>
          <a:p>
            <a:pPr lvl="1"/>
            <a:r>
              <a:rPr lang="en-US" dirty="0" smtClean="0">
                <a:solidFill>
                  <a:schemeClr val="tx1"/>
                </a:solidFill>
              </a:rPr>
              <a:t>Criteria most likely to affect sources</a:t>
            </a:r>
          </a:p>
          <a:p>
            <a:pPr lvl="1"/>
            <a:r>
              <a:rPr lang="en-US" dirty="0" smtClean="0">
                <a:solidFill>
                  <a:schemeClr val="tx1"/>
                </a:solidFill>
              </a:rPr>
              <a:t>Quantitation Levels (QL) of criteria--lowest conc. at which a method can quantify a pollutant</a:t>
            </a:r>
          </a:p>
          <a:p>
            <a:pPr lvl="1"/>
            <a:r>
              <a:rPr lang="en-US" dirty="0" smtClean="0">
                <a:solidFill>
                  <a:schemeClr val="tx1"/>
                </a:solidFill>
              </a:rPr>
              <a:t>Monitoring costs</a:t>
            </a:r>
          </a:p>
          <a:p>
            <a:pPr marL="514350" indent="-514350">
              <a:buFont typeface="+mj-lt"/>
              <a:buAutoNum type="arabicPeriod"/>
            </a:pPr>
            <a:r>
              <a:rPr lang="en-US" sz="2800" dirty="0" smtClean="0">
                <a:solidFill>
                  <a:srgbClr val="FFC000"/>
                </a:solidFill>
              </a:rPr>
              <a:t>Impacts associated with implementation tools</a:t>
            </a:r>
            <a:endParaRPr lang="en-US" dirty="0" smtClean="0">
              <a:solidFill>
                <a:schemeClr val="tx1"/>
              </a:solidFill>
            </a:endParaRPr>
          </a:p>
          <a:p>
            <a:pPr lvl="1"/>
            <a:r>
              <a:rPr lang="en-US" dirty="0" smtClean="0">
                <a:solidFill>
                  <a:schemeClr val="tx1"/>
                </a:solidFill>
              </a:rPr>
              <a:t>Evaluate extent to which implementation tools mitigate the costs of meeting criteria</a:t>
            </a:r>
          </a:p>
          <a:p>
            <a:pPr lvl="1"/>
            <a:r>
              <a:rPr lang="en-US" dirty="0" smtClean="0">
                <a:solidFill>
                  <a:schemeClr val="tx1"/>
                </a:solidFill>
              </a:rPr>
              <a:t>Administrative and other costs to sources and DEQ</a:t>
            </a:r>
          </a:p>
          <a:p>
            <a:pPr marL="914400" lvl="1" indent="-514350">
              <a:buNone/>
            </a:pPr>
            <a:endParaRPr lang="en-US" dirty="0" smtClean="0"/>
          </a:p>
          <a:p>
            <a:pPr marL="914400" lvl="1" indent="-514350">
              <a:buNone/>
            </a:pPr>
            <a:endParaRPr lang="en-US" dirty="0" smtClean="0"/>
          </a:p>
        </p:txBody>
      </p:sp>
      <p:sp>
        <p:nvSpPr>
          <p:cNvPr id="4" name="Slide Number Placeholder 3"/>
          <p:cNvSpPr>
            <a:spLocks noGrp="1"/>
          </p:cNvSpPr>
          <p:nvPr>
            <p:ph type="sldNum" sz="quarter" idx="12"/>
          </p:nvPr>
        </p:nvSpPr>
        <p:spPr/>
        <p:txBody>
          <a:bodyPr/>
          <a:lstStyle/>
          <a:p>
            <a:fld id="{411B1ABC-56ED-4DF6-862C-74E92E4323ED}" type="slidenum">
              <a:rPr lang="en-US" smtClean="0"/>
              <a:pPr/>
              <a:t>20</a:t>
            </a:fld>
            <a:endParaRPr lang="en-US" dirty="0"/>
          </a:p>
        </p:txBody>
      </p:sp>
      <p:sp>
        <p:nvSpPr>
          <p:cNvPr id="5" name="TextBox 4"/>
          <p:cNvSpPr txBox="1"/>
          <p:nvPr/>
        </p:nvSpPr>
        <p:spPr>
          <a:xfrm>
            <a:off x="1104900" y="1143000"/>
            <a:ext cx="7124700" cy="1200329"/>
          </a:xfrm>
          <a:prstGeom prst="rect">
            <a:avLst/>
          </a:prstGeom>
          <a:noFill/>
        </p:spPr>
        <p:txBody>
          <a:bodyPr wrap="square" rtlCol="0">
            <a:spAutoFit/>
          </a:bodyPr>
          <a:lstStyle/>
          <a:p>
            <a:r>
              <a:rPr lang="en-US" sz="2400" dirty="0" smtClean="0">
                <a:latin typeface="Calibri" pitchFamily="34" charset="0"/>
              </a:rPr>
              <a:t>Assess potential fiscal impacts through:  NPDES permits (POTWs, industry) and other CWA programs, such as 401 certifications, section 303(d), and TMDLs</a:t>
            </a:r>
            <a:endParaRPr lang="en-US" sz="2400" dirty="0">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92024"/>
            <a:ext cx="7772400" cy="1103376"/>
          </a:xfrm>
        </p:spPr>
        <p:txBody>
          <a:bodyPr/>
          <a:lstStyle/>
          <a:p>
            <a:r>
              <a:rPr lang="en-US" dirty="0" smtClean="0"/>
              <a:t>Sources of Information for Fiscal Analysis         </a:t>
            </a:r>
            <a:endParaRPr lang="en-US" dirty="0"/>
          </a:p>
        </p:txBody>
      </p:sp>
      <p:sp>
        <p:nvSpPr>
          <p:cNvPr id="4" name="Slide Number Placeholder 3"/>
          <p:cNvSpPr>
            <a:spLocks noGrp="1"/>
          </p:cNvSpPr>
          <p:nvPr>
            <p:ph type="sldNum" sz="quarter" idx="12"/>
          </p:nvPr>
        </p:nvSpPr>
        <p:spPr/>
        <p:txBody>
          <a:bodyPr/>
          <a:lstStyle/>
          <a:p>
            <a:fld id="{B4188BDD-E1AF-455E-B5FF-9EB746AB7884}" type="slidenum">
              <a:rPr lang="en-US" smtClean="0"/>
              <a:pPr/>
              <a:t>21</a:t>
            </a:fld>
            <a:endParaRPr lang="en-US" dirty="0"/>
          </a:p>
        </p:txBody>
      </p:sp>
      <p:sp>
        <p:nvSpPr>
          <p:cNvPr id="5" name="Content Placeholder 4"/>
          <p:cNvSpPr>
            <a:spLocks noGrp="1"/>
          </p:cNvSpPr>
          <p:nvPr>
            <p:ph idx="1"/>
          </p:nvPr>
        </p:nvSpPr>
        <p:spPr>
          <a:xfrm>
            <a:off x="685800" y="1371600"/>
            <a:ext cx="7680960" cy="5334000"/>
          </a:xfrm>
        </p:spPr>
        <p:txBody>
          <a:bodyPr/>
          <a:lstStyle/>
          <a:p>
            <a:r>
              <a:rPr lang="en-US" sz="2800" dirty="0" smtClean="0"/>
              <a:t>DEQ will partly rely on a 2008 EPA-contracted report (i.e. SAIC report) which provided estimates of the	potential cost of compliance with increased fish consumption rates</a:t>
            </a:r>
          </a:p>
          <a:p>
            <a:pPr>
              <a:buClr>
                <a:srgbClr val="FFFF66"/>
              </a:buClr>
              <a:buNone/>
            </a:pPr>
            <a:endParaRPr lang="en-US" sz="1200" dirty="0" smtClean="0"/>
          </a:p>
          <a:p>
            <a:pPr>
              <a:buClr>
                <a:srgbClr val="FFFF66"/>
              </a:buClr>
              <a:buNone/>
            </a:pPr>
            <a:r>
              <a:rPr lang="en-US" sz="2400" dirty="0" smtClean="0"/>
              <a:t>	</a:t>
            </a:r>
            <a:r>
              <a:rPr lang="en-US" sz="2800" u="sng" dirty="0" smtClean="0"/>
              <a:t>Selection of facilities: </a:t>
            </a:r>
            <a:r>
              <a:rPr lang="en-US" sz="2800" dirty="0" smtClean="0"/>
              <a:t> </a:t>
            </a:r>
          </a:p>
          <a:p>
            <a:pPr>
              <a:buClr>
                <a:srgbClr val="FFFF66"/>
              </a:buClr>
              <a:buNone/>
            </a:pPr>
            <a:r>
              <a:rPr lang="en-US" sz="2800" dirty="0" smtClean="0"/>
              <a:t>	</a:t>
            </a:r>
            <a:r>
              <a:rPr lang="en-US" sz="2800" dirty="0" smtClean="0">
                <a:solidFill>
                  <a:srgbClr val="FFFF99"/>
                </a:solidFill>
              </a:rPr>
              <a:t>- Reviewed 1 minor steel mill	and 4</a:t>
            </a:r>
          </a:p>
          <a:p>
            <a:pPr>
              <a:buClr>
                <a:srgbClr val="FFFF66"/>
              </a:buClr>
              <a:buNone/>
            </a:pPr>
            <a:r>
              <a:rPr lang="en-US" sz="2800" dirty="0" smtClean="0">
                <a:solidFill>
                  <a:srgbClr val="FFFF99"/>
                </a:solidFill>
              </a:rPr>
              <a:t>	largest facilities (municipalities, one</a:t>
            </a:r>
          </a:p>
          <a:p>
            <a:pPr>
              <a:buClr>
                <a:srgbClr val="FFFF66"/>
              </a:buClr>
              <a:buNone/>
            </a:pPr>
            <a:r>
              <a:rPr lang="en-US" sz="2800" dirty="0" smtClean="0">
                <a:solidFill>
                  <a:srgbClr val="FFFF99"/>
                </a:solidFill>
              </a:rPr>
              <a:t>	of which is dominated by industrial </a:t>
            </a:r>
          </a:p>
          <a:p>
            <a:pPr>
              <a:buClr>
                <a:srgbClr val="FFFF66"/>
              </a:buClr>
              <a:buNone/>
            </a:pPr>
            <a:r>
              <a:rPr lang="en-US" sz="2800" dirty="0" smtClean="0">
                <a:solidFill>
                  <a:srgbClr val="FFFF99"/>
                </a:solidFill>
              </a:rPr>
              <a:t>	wastewater)</a:t>
            </a:r>
          </a:p>
          <a:p>
            <a:pPr>
              <a:buClr>
                <a:srgbClr val="FFFF66"/>
              </a:buClr>
              <a:buNone/>
            </a:pPr>
            <a:r>
              <a:rPr lang="en-US" sz="2800" dirty="0" smtClean="0">
                <a:solidFill>
                  <a:srgbClr val="FFFF99"/>
                </a:solidFill>
              </a:rPr>
              <a:t>	- Representative random sample of 15 additional facilities (both municipal and industrial)</a:t>
            </a:r>
          </a:p>
          <a:p>
            <a:pPr lvl="1">
              <a:buNone/>
            </a:pPr>
            <a:endParaRPr lang="en-US" dirty="0" smtClean="0"/>
          </a:p>
        </p:txBody>
      </p:sp>
      <p:pic>
        <p:nvPicPr>
          <p:cNvPr id="21508" name="Picture 4" descr="C:\Documents and Settings\sastori\Local Settings\Temporary Internet Files\Content.IE5\9ZT16JVN\MP900448679[1].jpg"/>
          <p:cNvPicPr>
            <a:picLocks noChangeAspect="1" noChangeArrowheads="1"/>
          </p:cNvPicPr>
          <p:nvPr/>
        </p:nvPicPr>
        <p:blipFill>
          <a:blip r:embed="rId3" cstate="print"/>
          <a:srcRect/>
          <a:stretch>
            <a:fillRect/>
          </a:stretch>
        </p:blipFill>
        <p:spPr bwMode="auto">
          <a:xfrm>
            <a:off x="6477000" y="3543300"/>
            <a:ext cx="2366449" cy="17526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90500"/>
            <a:ext cx="7772400" cy="1103376"/>
          </a:xfrm>
        </p:spPr>
        <p:txBody>
          <a:bodyPr/>
          <a:lstStyle/>
          <a:p>
            <a:r>
              <a:rPr lang="en-US" dirty="0" smtClean="0"/>
              <a:t>Sources of Information for Fiscal Analysis         </a:t>
            </a:r>
            <a:endParaRPr lang="en-US" dirty="0"/>
          </a:p>
        </p:txBody>
      </p:sp>
      <p:sp>
        <p:nvSpPr>
          <p:cNvPr id="4" name="Slide Number Placeholder 3"/>
          <p:cNvSpPr>
            <a:spLocks noGrp="1"/>
          </p:cNvSpPr>
          <p:nvPr>
            <p:ph type="sldNum" sz="quarter" idx="12"/>
          </p:nvPr>
        </p:nvSpPr>
        <p:spPr/>
        <p:txBody>
          <a:bodyPr/>
          <a:lstStyle/>
          <a:p>
            <a:fld id="{B4188BDD-E1AF-455E-B5FF-9EB746AB7884}" type="slidenum">
              <a:rPr lang="en-US" smtClean="0"/>
              <a:pPr/>
              <a:t>22</a:t>
            </a:fld>
            <a:endParaRPr lang="en-US" dirty="0"/>
          </a:p>
        </p:txBody>
      </p:sp>
      <p:sp>
        <p:nvSpPr>
          <p:cNvPr id="5" name="Content Placeholder 4"/>
          <p:cNvSpPr>
            <a:spLocks noGrp="1"/>
          </p:cNvSpPr>
          <p:nvPr>
            <p:ph idx="1"/>
          </p:nvPr>
        </p:nvSpPr>
        <p:spPr>
          <a:xfrm>
            <a:off x="685800" y="1371600"/>
            <a:ext cx="7680960" cy="4914900"/>
          </a:xfrm>
        </p:spPr>
        <p:txBody>
          <a:bodyPr/>
          <a:lstStyle/>
          <a:p>
            <a:pPr lvl="1">
              <a:buNone/>
            </a:pPr>
            <a:endParaRPr lang="en-US" dirty="0" smtClean="0"/>
          </a:p>
          <a:p>
            <a:r>
              <a:rPr lang="en-US" sz="2800" dirty="0" smtClean="0"/>
              <a:t>Fiscal Impact and Implementation Advisory Committee (FIIAC) 2008 Memo – Experts convened to discuss fiscal impacts due to a higher fish consumption rate</a:t>
            </a:r>
          </a:p>
          <a:p>
            <a:r>
              <a:rPr lang="en-US" sz="2800" dirty="0" smtClean="0"/>
              <a:t>Internal DEQ sources</a:t>
            </a:r>
          </a:p>
          <a:p>
            <a:r>
              <a:rPr lang="en-US" sz="2800" dirty="0" smtClean="0"/>
              <a:t>August and September work group discussions on fiscal impact </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52400"/>
            <a:ext cx="7772400" cy="1790700"/>
          </a:xfrm>
        </p:spPr>
        <p:txBody>
          <a:bodyPr/>
          <a:lstStyle/>
          <a:p>
            <a:r>
              <a:rPr lang="en-US" dirty="0" smtClean="0"/>
              <a:t>What DEQ Has Heard From Stakeholders – NPDES        </a:t>
            </a:r>
            <a:endParaRPr lang="en-US" dirty="0"/>
          </a:p>
        </p:txBody>
      </p:sp>
      <p:sp>
        <p:nvSpPr>
          <p:cNvPr id="4" name="Slide Number Placeholder 3"/>
          <p:cNvSpPr>
            <a:spLocks noGrp="1"/>
          </p:cNvSpPr>
          <p:nvPr>
            <p:ph type="sldNum" sz="quarter" idx="12"/>
          </p:nvPr>
        </p:nvSpPr>
        <p:spPr/>
        <p:txBody>
          <a:bodyPr/>
          <a:lstStyle/>
          <a:p>
            <a:fld id="{B4188BDD-E1AF-455E-B5FF-9EB746AB7884}" type="slidenum">
              <a:rPr lang="en-US" smtClean="0"/>
              <a:pPr/>
              <a:t>23</a:t>
            </a:fld>
            <a:endParaRPr lang="en-US" dirty="0"/>
          </a:p>
        </p:txBody>
      </p:sp>
      <p:sp>
        <p:nvSpPr>
          <p:cNvPr id="5" name="Content Placeholder 4"/>
          <p:cNvSpPr>
            <a:spLocks noGrp="1"/>
          </p:cNvSpPr>
          <p:nvPr>
            <p:ph idx="1"/>
          </p:nvPr>
        </p:nvSpPr>
        <p:spPr>
          <a:xfrm>
            <a:off x="685800" y="1676400"/>
            <a:ext cx="7680960" cy="5029200"/>
          </a:xfrm>
        </p:spPr>
        <p:txBody>
          <a:bodyPr/>
          <a:lstStyle/>
          <a:p>
            <a:r>
              <a:rPr lang="en-US" dirty="0" smtClean="0"/>
              <a:t>Need for cost effective implementation tools</a:t>
            </a:r>
          </a:p>
          <a:p>
            <a:r>
              <a:rPr lang="en-US" dirty="0" smtClean="0"/>
              <a:t>Assurances of DEQ and EPA timely approval </a:t>
            </a:r>
          </a:p>
          <a:p>
            <a:r>
              <a:rPr lang="en-US" dirty="0" smtClean="0"/>
              <a:t>Concerns of how dischargers will meet any of the  justification factors for variances</a:t>
            </a:r>
          </a:p>
          <a:p>
            <a:r>
              <a:rPr lang="en-US" dirty="0" smtClean="0"/>
              <a:t>Concerns of whether providing greater flexibilities to permittees erode WQS regulations</a:t>
            </a:r>
          </a:p>
          <a:p>
            <a:r>
              <a:rPr lang="en-US" dirty="0" smtClean="0"/>
              <a:t>Some stakeholders have stated that the background pollutant allowance is key to supporting this rulemaking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52400"/>
            <a:ext cx="7772400" cy="1790700"/>
          </a:xfrm>
        </p:spPr>
        <p:txBody>
          <a:bodyPr/>
          <a:lstStyle/>
          <a:p>
            <a:r>
              <a:rPr lang="en-US" dirty="0" smtClean="0"/>
              <a:t>What DEQ Has Heard From Stakeholders – Non-NPDES         </a:t>
            </a:r>
            <a:endParaRPr lang="en-US" dirty="0"/>
          </a:p>
        </p:txBody>
      </p:sp>
      <p:sp>
        <p:nvSpPr>
          <p:cNvPr id="4" name="Slide Number Placeholder 3"/>
          <p:cNvSpPr>
            <a:spLocks noGrp="1"/>
          </p:cNvSpPr>
          <p:nvPr>
            <p:ph type="sldNum" sz="quarter" idx="12"/>
          </p:nvPr>
        </p:nvSpPr>
        <p:spPr/>
        <p:txBody>
          <a:bodyPr/>
          <a:lstStyle/>
          <a:p>
            <a:fld id="{B4188BDD-E1AF-455E-B5FF-9EB746AB7884}" type="slidenum">
              <a:rPr lang="en-US" smtClean="0"/>
              <a:pPr/>
              <a:t>24</a:t>
            </a:fld>
            <a:endParaRPr lang="en-US" dirty="0"/>
          </a:p>
        </p:txBody>
      </p:sp>
      <p:sp>
        <p:nvSpPr>
          <p:cNvPr id="5" name="Content Placeholder 4"/>
          <p:cNvSpPr>
            <a:spLocks noGrp="1"/>
          </p:cNvSpPr>
          <p:nvPr>
            <p:ph idx="1"/>
          </p:nvPr>
        </p:nvSpPr>
        <p:spPr>
          <a:xfrm>
            <a:off x="685800" y="1676400"/>
            <a:ext cx="7680960" cy="5029200"/>
          </a:xfrm>
        </p:spPr>
        <p:txBody>
          <a:bodyPr/>
          <a:lstStyle/>
          <a:p>
            <a:r>
              <a:rPr lang="en-US" sz="3000" dirty="0" smtClean="0"/>
              <a:t>DEQ is proposing to go beyond its authority to regulate NPS</a:t>
            </a:r>
          </a:p>
          <a:p>
            <a:r>
              <a:rPr lang="en-US" sz="3000" dirty="0" smtClean="0"/>
              <a:t>The package does not include enough changes to reduce toxics from non-NPDES sources</a:t>
            </a:r>
          </a:p>
          <a:p>
            <a:r>
              <a:rPr lang="en-US" sz="3000" dirty="0" smtClean="0"/>
              <a:t>DEQ may not have adequate</a:t>
            </a:r>
          </a:p>
          <a:p>
            <a:pPr>
              <a:buNone/>
            </a:pPr>
            <a:r>
              <a:rPr lang="en-US" sz="3000" dirty="0" smtClean="0"/>
              <a:t>	resources to implement changes</a:t>
            </a:r>
          </a:p>
          <a:p>
            <a:r>
              <a:rPr lang="en-US" sz="3000" dirty="0" smtClean="0"/>
              <a:t>It is not clear how rule revision </a:t>
            </a:r>
          </a:p>
          <a:p>
            <a:pPr>
              <a:buNone/>
            </a:pPr>
            <a:r>
              <a:rPr lang="en-US" sz="3000" dirty="0" smtClean="0"/>
              <a:t>	will affect air sources  </a:t>
            </a:r>
          </a:p>
        </p:txBody>
      </p:sp>
      <p:pic>
        <p:nvPicPr>
          <p:cNvPr id="6" name="Picture 5" descr="coho smolt.jpg"/>
          <p:cNvPicPr>
            <a:picLocks noChangeAspect="1"/>
          </p:cNvPicPr>
          <p:nvPr/>
        </p:nvPicPr>
        <p:blipFill>
          <a:blip r:embed="rId3" cstate="print"/>
          <a:stretch>
            <a:fillRect/>
          </a:stretch>
        </p:blipFill>
        <p:spPr>
          <a:xfrm>
            <a:off x="6477000" y="4305300"/>
            <a:ext cx="2194560" cy="164592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304800"/>
            <a:ext cx="7772400" cy="914400"/>
          </a:xfrm>
        </p:spPr>
        <p:txBody>
          <a:bodyPr/>
          <a:lstStyle/>
          <a:p>
            <a:r>
              <a:rPr lang="en-US" dirty="0" smtClean="0"/>
              <a:t>Next Steps</a:t>
            </a:r>
            <a:endParaRPr lang="en-US" dirty="0"/>
          </a:p>
        </p:txBody>
      </p:sp>
      <p:sp>
        <p:nvSpPr>
          <p:cNvPr id="12291" name="Content Placeholder 2"/>
          <p:cNvSpPr>
            <a:spLocks noGrp="1"/>
          </p:cNvSpPr>
          <p:nvPr>
            <p:ph idx="1"/>
          </p:nvPr>
        </p:nvSpPr>
        <p:spPr>
          <a:xfrm>
            <a:off x="952500" y="1371600"/>
            <a:ext cx="8191500" cy="5029200"/>
          </a:xfrm>
        </p:spPr>
        <p:txBody>
          <a:bodyPr/>
          <a:lstStyle/>
          <a:p>
            <a:r>
              <a:rPr lang="en-US" sz="3600" dirty="0" smtClean="0"/>
              <a:t>Sept. 22:  Final workgroup meeting</a:t>
            </a:r>
          </a:p>
          <a:p>
            <a:r>
              <a:rPr lang="en-US" sz="3600" dirty="0" smtClean="0"/>
              <a:t>Oct. 21-22:  EQC  Director’s Dialogue</a:t>
            </a:r>
          </a:p>
          <a:p>
            <a:r>
              <a:rPr lang="en-US" sz="3600" dirty="0" smtClean="0"/>
              <a:t>Oct. 27:  Draft proposed rules</a:t>
            </a:r>
          </a:p>
          <a:p>
            <a:r>
              <a:rPr lang="en-US" sz="3600" dirty="0" smtClean="0"/>
              <a:t> Nov. 17:  Draft rule package for SOS </a:t>
            </a:r>
          </a:p>
        </p:txBody>
      </p:sp>
      <p:sp>
        <p:nvSpPr>
          <p:cNvPr id="4" name="Slide Number Placeholder 3"/>
          <p:cNvSpPr>
            <a:spLocks noGrp="1"/>
          </p:cNvSpPr>
          <p:nvPr>
            <p:ph type="sldNum" sz="quarter" idx="12"/>
          </p:nvPr>
        </p:nvSpPr>
        <p:spPr/>
        <p:txBody>
          <a:bodyPr/>
          <a:lstStyle/>
          <a:p>
            <a:fld id="{2B0CF274-42CD-40FB-89E9-EFA7EE5259F5}" type="slidenum">
              <a:rPr lang="en-US" smtClean="0"/>
              <a:pPr/>
              <a:t>25</a:t>
            </a:fld>
            <a:endParaRPr lang="en-US" dirty="0"/>
          </a:p>
        </p:txBody>
      </p:sp>
      <p:pic>
        <p:nvPicPr>
          <p:cNvPr id="5" name="Picture 4" descr="photo_girlwithglass.jpg"/>
          <p:cNvPicPr>
            <a:picLocks noChangeAspect="1"/>
          </p:cNvPicPr>
          <p:nvPr/>
        </p:nvPicPr>
        <p:blipFill>
          <a:blip r:embed="rId3" cstate="print"/>
          <a:stretch>
            <a:fillRect/>
          </a:stretch>
        </p:blipFill>
        <p:spPr>
          <a:xfrm>
            <a:off x="3048000" y="4076700"/>
            <a:ext cx="3200400" cy="24003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and Timeline</a:t>
            </a:r>
            <a:endParaRPr lang="en-US" dirty="0"/>
          </a:p>
        </p:txBody>
      </p:sp>
      <p:sp>
        <p:nvSpPr>
          <p:cNvPr id="3" name="Content Placeholder 2"/>
          <p:cNvSpPr>
            <a:spLocks noGrp="1"/>
          </p:cNvSpPr>
          <p:nvPr>
            <p:ph idx="1"/>
          </p:nvPr>
        </p:nvSpPr>
        <p:spPr>
          <a:xfrm>
            <a:off x="685800" y="1371600"/>
            <a:ext cx="7680960" cy="5486400"/>
          </a:xfrm>
        </p:spPr>
        <p:txBody>
          <a:bodyPr/>
          <a:lstStyle/>
          <a:p>
            <a:r>
              <a:rPr lang="en-US" sz="3600" dirty="0" smtClean="0"/>
              <a:t>Work group meetings </a:t>
            </a:r>
          </a:p>
          <a:p>
            <a:pPr lvl="1"/>
            <a:r>
              <a:rPr lang="en-US" sz="3400" dirty="0" smtClean="0"/>
              <a:t>Last meeting Sept. 22 to discuss fiscal impacts</a:t>
            </a:r>
          </a:p>
          <a:p>
            <a:pPr lvl="1">
              <a:buNone/>
            </a:pPr>
            <a:endParaRPr lang="en-US" sz="3400" dirty="0" smtClean="0"/>
          </a:p>
          <a:p>
            <a:endParaRPr lang="en-US" sz="3600" dirty="0" smtClean="0"/>
          </a:p>
          <a:p>
            <a:pPr>
              <a:buNone/>
            </a:pPr>
            <a:endParaRPr lang="en-US" sz="3600" dirty="0" smtClean="0"/>
          </a:p>
          <a:p>
            <a:pPr lvl="2">
              <a:buNone/>
            </a:pPr>
            <a:r>
              <a:rPr lang="en-US" sz="3200" dirty="0" smtClean="0"/>
              <a:t> </a:t>
            </a:r>
          </a:p>
        </p:txBody>
      </p:sp>
      <p:sp>
        <p:nvSpPr>
          <p:cNvPr id="4" name="Slide Number Placeholder 3"/>
          <p:cNvSpPr>
            <a:spLocks noGrp="1"/>
          </p:cNvSpPr>
          <p:nvPr>
            <p:ph type="sldNum" sz="quarter" idx="12"/>
          </p:nvPr>
        </p:nvSpPr>
        <p:spPr/>
        <p:txBody>
          <a:bodyPr/>
          <a:lstStyle/>
          <a:p>
            <a:fld id="{B4188BDD-E1AF-455E-B5FF-9EB746AB7884}" type="slidenum">
              <a:rPr lang="en-US" smtClean="0"/>
              <a:pPr/>
              <a:t>3</a:t>
            </a:fld>
            <a:endParaRPr lang="en-US" dirty="0"/>
          </a:p>
        </p:txBody>
      </p:sp>
      <p:sp>
        <p:nvSpPr>
          <p:cNvPr id="5" name="Rounded Rectangle 4"/>
          <p:cNvSpPr/>
          <p:nvPr/>
        </p:nvSpPr>
        <p:spPr bwMode="auto">
          <a:xfrm>
            <a:off x="0" y="3657600"/>
            <a:ext cx="9144000" cy="2514600"/>
          </a:xfrm>
          <a:prstGeom prst="roundRect">
            <a:avLst/>
          </a:prstGeom>
          <a:solidFill>
            <a:schemeClr val="tx1">
              <a:alpha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graphicFrame>
        <p:nvGraphicFramePr>
          <p:cNvPr id="5121" name="Object 1"/>
          <p:cNvGraphicFramePr>
            <a:graphicFrameLocks noChangeAspect="1"/>
          </p:cNvGraphicFramePr>
          <p:nvPr/>
        </p:nvGraphicFramePr>
        <p:xfrm>
          <a:off x="228600" y="4419600"/>
          <a:ext cx="8763000" cy="1141413"/>
        </p:xfrm>
        <a:graphic>
          <a:graphicData uri="http://schemas.openxmlformats.org/presentationml/2006/ole">
            <p:oleObj spid="_x0000_s5121" name="Worksheet" r:id="rId4" imgW="9001125" imgH="1295305" progId="Excel.Sheet.12">
              <p:embed/>
            </p:oleObj>
          </a:graphicData>
        </a:graphic>
      </p:graphicFrame>
      <p:sp>
        <p:nvSpPr>
          <p:cNvPr id="7" name="TextBox 6"/>
          <p:cNvSpPr txBox="1"/>
          <p:nvPr/>
        </p:nvSpPr>
        <p:spPr>
          <a:xfrm>
            <a:off x="228600" y="4038600"/>
            <a:ext cx="800100" cy="369332"/>
          </a:xfrm>
          <a:prstGeom prst="rect">
            <a:avLst/>
          </a:prstGeom>
          <a:noFill/>
        </p:spPr>
        <p:txBody>
          <a:bodyPr wrap="square" rtlCol="0">
            <a:spAutoFit/>
          </a:bodyPr>
          <a:lstStyle/>
          <a:p>
            <a:r>
              <a:rPr lang="en-US" b="1" dirty="0" smtClean="0">
                <a:solidFill>
                  <a:schemeClr val="bg1"/>
                </a:solidFill>
              </a:rPr>
              <a:t>2010</a:t>
            </a:r>
            <a:endParaRPr lang="en-US" b="1" dirty="0">
              <a:solidFill>
                <a:schemeClr val="bg1"/>
              </a:solidFill>
            </a:endParaRPr>
          </a:p>
        </p:txBody>
      </p:sp>
      <p:sp>
        <p:nvSpPr>
          <p:cNvPr id="8" name="TextBox 7"/>
          <p:cNvSpPr txBox="1"/>
          <p:nvPr/>
        </p:nvSpPr>
        <p:spPr>
          <a:xfrm>
            <a:off x="5448300" y="4038600"/>
            <a:ext cx="800100" cy="369332"/>
          </a:xfrm>
          <a:prstGeom prst="rect">
            <a:avLst/>
          </a:prstGeom>
          <a:noFill/>
        </p:spPr>
        <p:txBody>
          <a:bodyPr wrap="square" rtlCol="0">
            <a:spAutoFit/>
          </a:bodyPr>
          <a:lstStyle/>
          <a:p>
            <a:r>
              <a:rPr lang="en-US" b="1" dirty="0" smtClean="0">
                <a:solidFill>
                  <a:schemeClr val="bg1"/>
                </a:solidFill>
              </a:rPr>
              <a:t>2011</a:t>
            </a:r>
            <a:endParaRPr lang="en-US" b="1" dirty="0">
              <a:solidFill>
                <a:schemeClr val="bg1"/>
              </a:solidFill>
            </a:endParaRPr>
          </a:p>
        </p:txBody>
      </p:sp>
      <p:sp>
        <p:nvSpPr>
          <p:cNvPr id="9" name="Down Arrow 8"/>
          <p:cNvSpPr/>
          <p:nvPr/>
        </p:nvSpPr>
        <p:spPr bwMode="auto">
          <a:xfrm>
            <a:off x="3314700" y="3162300"/>
            <a:ext cx="304800" cy="11811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92024"/>
            <a:ext cx="7772400" cy="1255776"/>
          </a:xfrm>
        </p:spPr>
        <p:txBody>
          <a:bodyPr/>
          <a:lstStyle/>
          <a:p>
            <a:r>
              <a:rPr lang="en-US" dirty="0" smtClean="0"/>
              <a:t>Metals Rulemaking</a:t>
            </a:r>
            <a:br>
              <a:rPr lang="en-US" dirty="0" smtClean="0"/>
            </a:br>
            <a:r>
              <a:rPr lang="en-US" sz="2800" dirty="0" smtClean="0"/>
              <a:t>Estimated Timeline</a:t>
            </a:r>
            <a:endParaRPr lang="en-US" sz="2800" dirty="0"/>
          </a:p>
        </p:txBody>
      </p:sp>
      <p:sp>
        <p:nvSpPr>
          <p:cNvPr id="3" name="Content Placeholder 2"/>
          <p:cNvSpPr>
            <a:spLocks noGrp="1"/>
          </p:cNvSpPr>
          <p:nvPr>
            <p:ph idx="1"/>
          </p:nvPr>
        </p:nvSpPr>
        <p:spPr>
          <a:xfrm>
            <a:off x="685800" y="1638300"/>
            <a:ext cx="7680960" cy="5029200"/>
          </a:xfrm>
        </p:spPr>
        <p:txBody>
          <a:bodyPr/>
          <a:lstStyle/>
          <a:p>
            <a:r>
              <a:rPr lang="en-US" dirty="0" smtClean="0"/>
              <a:t>Public Comment Period</a:t>
            </a:r>
          </a:p>
          <a:p>
            <a:pPr lvl="1"/>
            <a:r>
              <a:rPr lang="en-US" dirty="0" smtClean="0"/>
              <a:t>Late August to September 30</a:t>
            </a:r>
          </a:p>
          <a:p>
            <a:r>
              <a:rPr lang="en-US" dirty="0" smtClean="0"/>
              <a:t>Response to Comments and Final Proposed Rules</a:t>
            </a:r>
          </a:p>
          <a:p>
            <a:pPr lvl="1"/>
            <a:r>
              <a:rPr lang="en-US" dirty="0" smtClean="0"/>
              <a:t>October</a:t>
            </a:r>
          </a:p>
          <a:p>
            <a:r>
              <a:rPr lang="en-US" dirty="0" smtClean="0"/>
              <a:t>EQC staff report </a:t>
            </a:r>
          </a:p>
          <a:p>
            <a:pPr lvl="1"/>
            <a:r>
              <a:rPr lang="en-US" dirty="0" smtClean="0"/>
              <a:t>November</a:t>
            </a:r>
          </a:p>
          <a:p>
            <a:r>
              <a:rPr lang="en-US" dirty="0" smtClean="0"/>
              <a:t>EQC adoption</a:t>
            </a:r>
          </a:p>
          <a:p>
            <a:pPr lvl="1"/>
            <a:r>
              <a:rPr lang="en-US" dirty="0" smtClean="0"/>
              <a:t>December</a:t>
            </a:r>
          </a:p>
          <a:p>
            <a:r>
              <a:rPr lang="en-US" dirty="0" smtClean="0"/>
              <a:t>EPA approval</a:t>
            </a:r>
          </a:p>
          <a:p>
            <a:pPr lvl="1"/>
            <a:r>
              <a:rPr lang="en-US" dirty="0" smtClean="0"/>
              <a:t>February or March, 2011 (estimated)</a:t>
            </a:r>
          </a:p>
          <a:p>
            <a:endParaRPr lang="en-US" dirty="0"/>
          </a:p>
        </p:txBody>
      </p:sp>
      <p:sp>
        <p:nvSpPr>
          <p:cNvPr id="4" name="Slide Number Placeholder 3"/>
          <p:cNvSpPr>
            <a:spLocks noGrp="1"/>
          </p:cNvSpPr>
          <p:nvPr>
            <p:ph type="sldNum" sz="quarter" idx="12"/>
          </p:nvPr>
        </p:nvSpPr>
        <p:spPr/>
        <p:txBody>
          <a:bodyPr/>
          <a:lstStyle/>
          <a:p>
            <a:fld id="{411B1ABC-56ED-4DF6-862C-74E92E4323ED}"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A275013-3495-4873-870C-3D622E7C0812}" type="slidenum">
              <a:rPr lang="en-US" smtClean="0"/>
              <a:pPr/>
              <a:t>5</a:t>
            </a:fld>
            <a:endParaRPr lang="en-US" dirty="0"/>
          </a:p>
        </p:txBody>
      </p:sp>
      <p:graphicFrame>
        <p:nvGraphicFramePr>
          <p:cNvPr id="3" name="Table 2"/>
          <p:cNvGraphicFramePr>
            <a:graphicFrameLocks noGrp="1"/>
          </p:cNvGraphicFramePr>
          <p:nvPr/>
        </p:nvGraphicFramePr>
        <p:xfrm>
          <a:off x="952501" y="1028700"/>
          <a:ext cx="7277100" cy="5116068"/>
        </p:xfrm>
        <a:graphic>
          <a:graphicData uri="http://schemas.openxmlformats.org/drawingml/2006/table">
            <a:tbl>
              <a:tblPr>
                <a:tableStyleId>{69C7853C-536D-4A76-A0AE-DD22124D55A5}</a:tableStyleId>
              </a:tblPr>
              <a:tblGrid>
                <a:gridCol w="1384424"/>
                <a:gridCol w="1206377"/>
                <a:gridCol w="1640070"/>
                <a:gridCol w="1269262"/>
                <a:gridCol w="1776967"/>
              </a:tblGrid>
              <a:tr h="1292215">
                <a:tc gridSpan="5">
                  <a:txBody>
                    <a:bodyPr/>
                    <a:lstStyle/>
                    <a:p>
                      <a:pPr marL="0" marR="0" algn="ctr">
                        <a:lnSpc>
                          <a:spcPct val="115000"/>
                        </a:lnSpc>
                        <a:spcBef>
                          <a:spcPts val="0"/>
                        </a:spcBef>
                        <a:spcAft>
                          <a:spcPts val="0"/>
                        </a:spcAft>
                        <a:tabLst>
                          <a:tab pos="2971800" algn="ctr"/>
                          <a:tab pos="5943600" algn="r"/>
                        </a:tabLst>
                      </a:pPr>
                      <a:r>
                        <a:rPr lang="en-US" sz="3600" b="1" dirty="0" smtClean="0">
                          <a:ln>
                            <a:noFill/>
                          </a:ln>
                          <a:solidFill>
                            <a:srgbClr val="FFC000"/>
                          </a:solidFill>
                          <a:effectLst>
                            <a:outerShdw blurRad="38100" dist="38100" dir="2700000" algn="tl">
                              <a:srgbClr val="000000">
                                <a:alpha val="43137"/>
                              </a:srgbClr>
                            </a:outerShdw>
                          </a:effectLst>
                          <a:latin typeface="Calibri" pitchFamily="34" charset="0"/>
                        </a:rPr>
                        <a:t>Proposed Human </a:t>
                      </a:r>
                      <a:r>
                        <a:rPr lang="en-US" sz="3600" b="1" dirty="0">
                          <a:ln>
                            <a:noFill/>
                          </a:ln>
                          <a:solidFill>
                            <a:srgbClr val="FFC000"/>
                          </a:solidFill>
                          <a:effectLst>
                            <a:outerShdw blurRad="38100" dist="38100" dir="2700000" algn="tl">
                              <a:srgbClr val="000000">
                                <a:alpha val="43137"/>
                              </a:srgbClr>
                            </a:outerShdw>
                          </a:effectLst>
                          <a:latin typeface="Calibri" pitchFamily="34" charset="0"/>
                        </a:rPr>
                        <a:t>Health </a:t>
                      </a:r>
                      <a:r>
                        <a:rPr lang="en-US" sz="3600" b="1" dirty="0" smtClean="0">
                          <a:ln>
                            <a:noFill/>
                          </a:ln>
                          <a:solidFill>
                            <a:srgbClr val="FFC000"/>
                          </a:solidFill>
                          <a:effectLst>
                            <a:outerShdw blurRad="38100" dist="38100" dir="2700000" algn="tl">
                              <a:srgbClr val="000000">
                                <a:alpha val="43137"/>
                              </a:srgbClr>
                            </a:outerShdw>
                          </a:effectLst>
                          <a:latin typeface="Calibri" pitchFamily="34" charset="0"/>
                        </a:rPr>
                        <a:t>Criteria for </a:t>
                      </a:r>
                    </a:p>
                    <a:p>
                      <a:pPr marL="0" marR="0" algn="ctr">
                        <a:lnSpc>
                          <a:spcPct val="115000"/>
                        </a:lnSpc>
                        <a:spcBef>
                          <a:spcPts val="0"/>
                        </a:spcBef>
                        <a:spcAft>
                          <a:spcPts val="0"/>
                        </a:spcAft>
                        <a:tabLst>
                          <a:tab pos="2971800" algn="ctr"/>
                          <a:tab pos="5943600" algn="r"/>
                        </a:tabLst>
                      </a:pPr>
                      <a:r>
                        <a:rPr lang="en-US" sz="3600" b="1" dirty="0" smtClean="0">
                          <a:ln>
                            <a:noFill/>
                          </a:ln>
                          <a:solidFill>
                            <a:srgbClr val="FFC000"/>
                          </a:solidFill>
                          <a:effectLst>
                            <a:outerShdw blurRad="38100" dist="38100" dir="2700000" algn="tl">
                              <a:srgbClr val="000000">
                                <a:alpha val="43137"/>
                              </a:srgbClr>
                            </a:outerShdw>
                          </a:effectLst>
                          <a:latin typeface="Calibri" pitchFamily="34" charset="0"/>
                        </a:rPr>
                        <a:t>Arsenic</a:t>
                      </a:r>
                      <a:r>
                        <a:rPr lang="en-US" sz="3600" b="1" dirty="0">
                          <a:ln>
                            <a:noFill/>
                          </a:ln>
                          <a:solidFill>
                            <a:srgbClr val="FFC000"/>
                          </a:solidFill>
                          <a:effectLst>
                            <a:outerShdw blurRad="38100" dist="38100" dir="2700000" algn="tl">
                              <a:srgbClr val="000000">
                                <a:alpha val="43137"/>
                              </a:srgbClr>
                            </a:outerShdw>
                          </a:effectLst>
                          <a:latin typeface="Calibri" pitchFamily="34" charset="0"/>
                        </a:rPr>
                        <a:t>, Iron and Manganese</a:t>
                      </a:r>
                      <a:r>
                        <a:rPr lang="en-US" sz="3600" b="1" dirty="0">
                          <a:ln>
                            <a:noFill/>
                          </a:ln>
                          <a:solidFill>
                            <a:srgbClr val="FFC000"/>
                          </a:solidFill>
                          <a:latin typeface="Calibri" pitchFamily="34" charset="0"/>
                        </a:rPr>
                        <a:t>  </a:t>
                      </a:r>
                      <a:r>
                        <a:rPr lang="en-US" sz="2800" b="1" dirty="0">
                          <a:ln>
                            <a:noFill/>
                          </a:ln>
                          <a:solidFill>
                            <a:srgbClr val="FFC000"/>
                          </a:solidFill>
                          <a:latin typeface="Calibri" pitchFamily="34" charset="0"/>
                        </a:rPr>
                        <a:t>(µg/l)</a:t>
                      </a:r>
                      <a:endParaRPr lang="en-US" sz="2800" b="1" dirty="0">
                        <a:ln>
                          <a:noFill/>
                        </a:ln>
                        <a:solidFill>
                          <a:srgbClr val="FFC000"/>
                        </a:solidFill>
                        <a:latin typeface="Calibri" pitchFamily="34" charset="0"/>
                        <a:ea typeface="Times"/>
                        <a:cs typeface="Times New Roman"/>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0000"/>
                        <a:lumOff val="1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57749">
                <a:tc>
                  <a:txBody>
                    <a:bodyPr/>
                    <a:lstStyle/>
                    <a:p>
                      <a:pPr marL="0" marR="0">
                        <a:lnSpc>
                          <a:spcPct val="115000"/>
                        </a:lnSpc>
                        <a:spcBef>
                          <a:spcPts val="0"/>
                        </a:spcBef>
                        <a:spcAft>
                          <a:spcPts val="0"/>
                        </a:spcAft>
                        <a:tabLst>
                          <a:tab pos="2971800" algn="ctr"/>
                          <a:tab pos="5943600" algn="r"/>
                        </a:tabLst>
                      </a:pPr>
                      <a:r>
                        <a:rPr lang="en-US" sz="2000" b="0" dirty="0" smtClean="0">
                          <a:ln>
                            <a:noFill/>
                          </a:ln>
                        </a:rPr>
                        <a:t> Pollutant</a:t>
                      </a:r>
                      <a:endParaRPr lang="en-US" sz="2000" b="0" dirty="0">
                        <a:ln>
                          <a:noFill/>
                        </a:ln>
                        <a:latin typeface="Times"/>
                        <a:ea typeface="Times"/>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15000"/>
                        </a:lnSpc>
                        <a:spcBef>
                          <a:spcPts val="0"/>
                        </a:spcBef>
                        <a:spcAft>
                          <a:spcPts val="0"/>
                        </a:spcAft>
                        <a:tabLst>
                          <a:tab pos="2971800" algn="ctr"/>
                          <a:tab pos="5943600" algn="r"/>
                        </a:tabLst>
                      </a:pPr>
                      <a:r>
                        <a:rPr lang="en-US" sz="2000" b="0" dirty="0" smtClean="0">
                          <a:ln>
                            <a:noFill/>
                          </a:ln>
                        </a:rPr>
                        <a:t>Water </a:t>
                      </a:r>
                      <a:r>
                        <a:rPr lang="en-US" sz="2000" b="0" dirty="0">
                          <a:ln>
                            <a:noFill/>
                          </a:ln>
                        </a:rPr>
                        <a:t>+ </a:t>
                      </a:r>
                      <a:r>
                        <a:rPr lang="en-US" sz="2000" b="0" dirty="0" smtClean="0">
                          <a:ln>
                            <a:noFill/>
                          </a:ln>
                        </a:rPr>
                        <a:t>Fish</a:t>
                      </a:r>
                    </a:p>
                    <a:p>
                      <a:pPr marL="0" marR="0" algn="ctr">
                        <a:lnSpc>
                          <a:spcPct val="115000"/>
                        </a:lnSpc>
                        <a:spcBef>
                          <a:spcPts val="0"/>
                        </a:spcBef>
                        <a:spcAft>
                          <a:spcPts val="0"/>
                        </a:spcAft>
                        <a:tabLst>
                          <a:tab pos="2971800" algn="ctr"/>
                          <a:tab pos="5943600" algn="r"/>
                        </a:tabLst>
                      </a:pPr>
                      <a:r>
                        <a:rPr lang="en-US" sz="2000" b="0" dirty="0" smtClean="0">
                          <a:ln>
                            <a:noFill/>
                          </a:ln>
                        </a:rPr>
                        <a:t>Ingestion</a:t>
                      </a:r>
                      <a:endParaRPr lang="en-US" sz="2000" b="0" dirty="0">
                        <a:ln>
                          <a:noFill/>
                        </a:ln>
                        <a:latin typeface="Times"/>
                        <a:ea typeface="Times"/>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tabLst>
                          <a:tab pos="2971800" algn="ctr"/>
                          <a:tab pos="5943600" algn="r"/>
                        </a:tabLst>
                      </a:pPr>
                      <a:r>
                        <a:rPr lang="en-US" sz="2000" b="0" dirty="0" smtClean="0">
                          <a:ln>
                            <a:noFill/>
                          </a:ln>
                        </a:rPr>
                        <a:t>Fish Consumption </a:t>
                      </a:r>
                    </a:p>
                    <a:p>
                      <a:pPr marL="0" marR="0" algn="ctr">
                        <a:lnSpc>
                          <a:spcPct val="115000"/>
                        </a:lnSpc>
                        <a:spcBef>
                          <a:spcPts val="0"/>
                        </a:spcBef>
                        <a:spcAft>
                          <a:spcPts val="0"/>
                        </a:spcAft>
                        <a:tabLst>
                          <a:tab pos="2971800" algn="ctr"/>
                          <a:tab pos="5943600" algn="r"/>
                        </a:tabLst>
                      </a:pPr>
                      <a:r>
                        <a:rPr lang="en-US" sz="2000" b="0" dirty="0" smtClean="0">
                          <a:ln>
                            <a:noFill/>
                          </a:ln>
                        </a:rPr>
                        <a:t>Only</a:t>
                      </a:r>
                      <a:endParaRPr lang="en-US" sz="2000" b="0" dirty="0">
                        <a:ln>
                          <a:noFill/>
                        </a:ln>
                        <a:latin typeface="Times"/>
                        <a:ea typeface="Times"/>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r>
              <a:tr h="723517">
                <a:tc>
                  <a:txBody>
                    <a:bodyPr/>
                    <a:lstStyle/>
                    <a:p>
                      <a:pPr marL="0" marR="0">
                        <a:lnSpc>
                          <a:spcPct val="115000"/>
                        </a:lnSpc>
                        <a:spcBef>
                          <a:spcPts val="0"/>
                        </a:spcBef>
                        <a:spcAft>
                          <a:spcPts val="0"/>
                        </a:spcAft>
                        <a:tabLst>
                          <a:tab pos="2971800" algn="ctr"/>
                          <a:tab pos="5943600" algn="r"/>
                        </a:tabLst>
                      </a:pPr>
                      <a:endParaRPr lang="en-US" sz="1600" b="1" dirty="0">
                        <a:ln>
                          <a:noFill/>
                        </a:ln>
                        <a:latin typeface="Times"/>
                        <a:ea typeface="Times"/>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algn="ctr">
                        <a:lnSpc>
                          <a:spcPct val="115000"/>
                        </a:lnSpc>
                        <a:spcBef>
                          <a:spcPts val="0"/>
                        </a:spcBef>
                        <a:spcAft>
                          <a:spcPts val="0"/>
                        </a:spcAft>
                        <a:tabLst>
                          <a:tab pos="2971800" algn="ctr"/>
                          <a:tab pos="5943600" algn="r"/>
                        </a:tabLst>
                      </a:pPr>
                      <a:r>
                        <a:rPr lang="en-US" sz="1600" b="1" dirty="0" smtClean="0">
                          <a:ln>
                            <a:noFill/>
                          </a:ln>
                        </a:rPr>
                        <a:t>Current </a:t>
                      </a:r>
                      <a:r>
                        <a:rPr lang="en-US" sz="1600" b="1" dirty="0">
                          <a:ln>
                            <a:noFill/>
                          </a:ln>
                        </a:rPr>
                        <a:t>Criteria </a:t>
                      </a:r>
                      <a:endParaRPr lang="en-US" sz="1600" b="1" dirty="0">
                        <a:ln>
                          <a:noFill/>
                        </a:ln>
                        <a:latin typeface="Times"/>
                        <a:ea typeface="Times"/>
                        <a:cs typeface="Times New Roman"/>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algn="ctr">
                        <a:lnSpc>
                          <a:spcPct val="115000"/>
                        </a:lnSpc>
                        <a:spcBef>
                          <a:spcPts val="0"/>
                        </a:spcBef>
                        <a:spcAft>
                          <a:spcPts val="0"/>
                        </a:spcAft>
                        <a:tabLst>
                          <a:tab pos="2971800" algn="ctr"/>
                          <a:tab pos="5943600" algn="r"/>
                        </a:tabLst>
                      </a:pPr>
                      <a:r>
                        <a:rPr lang="en-US" sz="1600" b="1" dirty="0">
                          <a:ln>
                            <a:noFill/>
                          </a:ln>
                        </a:rPr>
                        <a:t>Proposed Criteria</a:t>
                      </a:r>
                      <a:endParaRPr lang="en-US" sz="1600" b="1" dirty="0">
                        <a:ln>
                          <a:noFill/>
                        </a:ln>
                        <a:latin typeface="Times"/>
                        <a:ea typeface="Times"/>
                        <a:cs typeface="Times New Roman"/>
                      </a:endParaRPr>
                    </a:p>
                  </a:txBody>
                  <a:tcPr marL="68580" marR="6858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4D6A6"/>
                    </a:solidFill>
                  </a:tcPr>
                </a:tc>
                <a:tc>
                  <a:txBody>
                    <a:bodyPr/>
                    <a:lstStyle/>
                    <a:p>
                      <a:pPr marL="0" marR="0" algn="ctr">
                        <a:lnSpc>
                          <a:spcPct val="115000"/>
                        </a:lnSpc>
                        <a:spcBef>
                          <a:spcPts val="0"/>
                        </a:spcBef>
                        <a:spcAft>
                          <a:spcPts val="0"/>
                        </a:spcAft>
                        <a:tabLst>
                          <a:tab pos="2971800" algn="ctr"/>
                          <a:tab pos="5943600" algn="r"/>
                        </a:tabLst>
                      </a:pPr>
                      <a:r>
                        <a:rPr lang="en-US" sz="1600" b="1" dirty="0">
                          <a:ln>
                            <a:noFill/>
                          </a:ln>
                        </a:rPr>
                        <a:t>Current Criteria</a:t>
                      </a:r>
                      <a:endParaRPr lang="en-US" sz="1600" b="1" dirty="0">
                        <a:ln>
                          <a:noFill/>
                        </a:ln>
                        <a:latin typeface="Times"/>
                        <a:ea typeface="Times"/>
                        <a:cs typeface="Times New Roman"/>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algn="ctr">
                        <a:lnSpc>
                          <a:spcPct val="115000"/>
                        </a:lnSpc>
                        <a:spcBef>
                          <a:spcPts val="0"/>
                        </a:spcBef>
                        <a:spcAft>
                          <a:spcPts val="0"/>
                        </a:spcAft>
                        <a:tabLst>
                          <a:tab pos="2971800" algn="ctr"/>
                          <a:tab pos="5943600" algn="r"/>
                        </a:tabLst>
                      </a:pPr>
                      <a:r>
                        <a:rPr lang="en-US" sz="1600" b="1" dirty="0">
                          <a:ln>
                            <a:noFill/>
                          </a:ln>
                        </a:rPr>
                        <a:t>Proposed Criteria</a:t>
                      </a:r>
                      <a:endParaRPr lang="en-US" sz="1600" b="1" dirty="0">
                        <a:ln>
                          <a:noFill/>
                        </a:ln>
                        <a:latin typeface="Times"/>
                        <a:ea typeface="Times"/>
                        <a:cs typeface="Times New Roman"/>
                      </a:endParaRPr>
                    </a:p>
                  </a:txBody>
                  <a:tcPr marL="68580" marR="6858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4D6A6"/>
                    </a:solidFill>
                  </a:tcPr>
                </a:tc>
              </a:tr>
              <a:tr h="850534">
                <a:tc>
                  <a:txBody>
                    <a:bodyPr/>
                    <a:lstStyle/>
                    <a:p>
                      <a:pPr marL="0" marR="0">
                        <a:lnSpc>
                          <a:spcPct val="115000"/>
                        </a:lnSpc>
                        <a:spcBef>
                          <a:spcPts val="0"/>
                        </a:spcBef>
                        <a:spcAft>
                          <a:spcPts val="0"/>
                        </a:spcAft>
                        <a:tabLst>
                          <a:tab pos="2971800" algn="ctr"/>
                          <a:tab pos="5943600" algn="r"/>
                        </a:tabLst>
                      </a:pPr>
                      <a:endParaRPr lang="en-US" sz="1600" b="1" dirty="0">
                        <a:ln>
                          <a:noFill/>
                        </a:ln>
                      </a:endParaRPr>
                    </a:p>
                    <a:p>
                      <a:pPr marL="0" marR="0">
                        <a:lnSpc>
                          <a:spcPct val="115000"/>
                        </a:lnSpc>
                        <a:spcBef>
                          <a:spcPts val="0"/>
                        </a:spcBef>
                        <a:spcAft>
                          <a:spcPts val="0"/>
                        </a:spcAft>
                        <a:tabLst>
                          <a:tab pos="2971800" algn="ctr"/>
                          <a:tab pos="5943600" algn="r"/>
                        </a:tabLst>
                      </a:pPr>
                      <a:r>
                        <a:rPr lang="en-US" sz="1600" b="1" dirty="0" smtClean="0">
                          <a:ln>
                            <a:noFill/>
                          </a:ln>
                        </a:rPr>
                        <a:t> Arsenic</a:t>
                      </a:r>
                      <a:endParaRPr lang="en-US" sz="1600" b="1" dirty="0">
                        <a:ln>
                          <a:noFill/>
                        </a:ln>
                        <a:latin typeface="Times"/>
                        <a:ea typeface="Times"/>
                        <a:cs typeface="Times New Roman"/>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5000"/>
                        </a:lnSpc>
                        <a:spcBef>
                          <a:spcPts val="0"/>
                        </a:spcBef>
                        <a:spcAft>
                          <a:spcPts val="0"/>
                        </a:spcAft>
                        <a:tabLst>
                          <a:tab pos="2971800" algn="ctr"/>
                          <a:tab pos="5943600" algn="r"/>
                        </a:tabLst>
                      </a:pPr>
                      <a:endParaRPr lang="en-US" sz="1600" b="0" dirty="0">
                        <a:ln>
                          <a:noFill/>
                        </a:ln>
                      </a:endParaRPr>
                    </a:p>
                    <a:p>
                      <a:pPr marL="0" marR="0" algn="ctr">
                        <a:lnSpc>
                          <a:spcPct val="115000"/>
                        </a:lnSpc>
                        <a:spcBef>
                          <a:spcPts val="0"/>
                        </a:spcBef>
                        <a:spcAft>
                          <a:spcPts val="0"/>
                        </a:spcAft>
                        <a:tabLst>
                          <a:tab pos="2971800" algn="ctr"/>
                          <a:tab pos="5943600" algn="r"/>
                        </a:tabLst>
                      </a:pPr>
                      <a:r>
                        <a:rPr lang="en-US" sz="1600" b="0" dirty="0">
                          <a:ln>
                            <a:noFill/>
                          </a:ln>
                        </a:rPr>
                        <a:t>0.0022</a:t>
                      </a:r>
                      <a:endParaRPr lang="en-US" sz="1600" b="0" dirty="0">
                        <a:ln>
                          <a:noFill/>
                        </a:ln>
                        <a:latin typeface="Times"/>
                        <a:ea typeface="Times"/>
                        <a:cs typeface="Times New Roman"/>
                      </a:endParaRPr>
                    </a:p>
                  </a:txBody>
                  <a:tcPr marL="68580" marR="68580" marT="0" marB="0">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5000"/>
                        </a:lnSpc>
                        <a:spcBef>
                          <a:spcPts val="0"/>
                        </a:spcBef>
                        <a:spcAft>
                          <a:spcPts val="0"/>
                        </a:spcAft>
                        <a:tabLst>
                          <a:tab pos="2971800" algn="ctr"/>
                          <a:tab pos="5943600" algn="r"/>
                        </a:tabLst>
                      </a:pPr>
                      <a:endParaRPr lang="en-US" sz="1600" b="0" dirty="0">
                        <a:ln>
                          <a:noFill/>
                        </a:ln>
                      </a:endParaRPr>
                    </a:p>
                    <a:p>
                      <a:pPr marL="0" marR="0" algn="ctr">
                        <a:lnSpc>
                          <a:spcPct val="115000"/>
                        </a:lnSpc>
                        <a:spcBef>
                          <a:spcPts val="0"/>
                        </a:spcBef>
                        <a:spcAft>
                          <a:spcPts val="0"/>
                        </a:spcAft>
                        <a:tabLst>
                          <a:tab pos="2971800" algn="ctr"/>
                          <a:tab pos="5943600" algn="r"/>
                        </a:tabLst>
                      </a:pPr>
                      <a:r>
                        <a:rPr lang="en-US" sz="1600" b="0" dirty="0">
                          <a:ln>
                            <a:noFill/>
                          </a:ln>
                        </a:rPr>
                        <a:t>2.3 </a:t>
                      </a:r>
                    </a:p>
                    <a:p>
                      <a:pPr marL="0" marR="0" algn="ctr">
                        <a:lnSpc>
                          <a:spcPct val="115000"/>
                        </a:lnSpc>
                        <a:spcBef>
                          <a:spcPts val="0"/>
                        </a:spcBef>
                        <a:spcAft>
                          <a:spcPts val="0"/>
                        </a:spcAft>
                        <a:tabLst>
                          <a:tab pos="2971800" algn="ctr"/>
                          <a:tab pos="5943600" algn="r"/>
                        </a:tabLst>
                      </a:pPr>
                      <a:r>
                        <a:rPr lang="en-US" sz="1400" b="0" dirty="0">
                          <a:ln>
                            <a:noFill/>
                          </a:ln>
                        </a:rPr>
                        <a:t>inorganic arsenic</a:t>
                      </a:r>
                      <a:endParaRPr lang="en-US" sz="1400" b="0" dirty="0">
                        <a:ln>
                          <a:noFill/>
                        </a:ln>
                        <a:latin typeface="Times"/>
                        <a:ea typeface="Times"/>
                        <a:cs typeface="Times New Roman"/>
                      </a:endParaRPr>
                    </a:p>
                  </a:txBody>
                  <a:tcPr marL="68580" marR="68580" marT="0" marB="0">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D6A6"/>
                    </a:solidFill>
                  </a:tcPr>
                </a:tc>
                <a:tc>
                  <a:txBody>
                    <a:bodyPr/>
                    <a:lstStyle/>
                    <a:p>
                      <a:pPr marL="0" marR="0" algn="ctr">
                        <a:lnSpc>
                          <a:spcPct val="115000"/>
                        </a:lnSpc>
                        <a:spcBef>
                          <a:spcPts val="0"/>
                        </a:spcBef>
                        <a:spcAft>
                          <a:spcPts val="0"/>
                        </a:spcAft>
                        <a:tabLst>
                          <a:tab pos="2971800" algn="ctr"/>
                          <a:tab pos="5943600" algn="r"/>
                        </a:tabLst>
                      </a:pPr>
                      <a:endParaRPr lang="en-US" sz="1600" b="0" dirty="0">
                        <a:ln>
                          <a:noFill/>
                        </a:ln>
                      </a:endParaRPr>
                    </a:p>
                    <a:p>
                      <a:pPr marL="0" marR="0" algn="ctr">
                        <a:lnSpc>
                          <a:spcPct val="115000"/>
                        </a:lnSpc>
                        <a:spcBef>
                          <a:spcPts val="0"/>
                        </a:spcBef>
                        <a:spcAft>
                          <a:spcPts val="0"/>
                        </a:spcAft>
                        <a:tabLst>
                          <a:tab pos="2971800" algn="ctr"/>
                          <a:tab pos="5943600" algn="r"/>
                        </a:tabLst>
                      </a:pPr>
                      <a:r>
                        <a:rPr lang="en-US" sz="1600" b="0" dirty="0">
                          <a:ln>
                            <a:noFill/>
                          </a:ln>
                        </a:rPr>
                        <a:t>0.0175</a:t>
                      </a:r>
                      <a:endParaRPr lang="en-US" sz="1600" b="0" dirty="0">
                        <a:ln>
                          <a:noFill/>
                        </a:ln>
                        <a:latin typeface="Times"/>
                        <a:ea typeface="Times"/>
                        <a:cs typeface="Times New Roman"/>
                      </a:endParaRPr>
                    </a:p>
                  </a:txBody>
                  <a:tcPr marL="68580" marR="68580" marT="0" marB="0">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5000"/>
                        </a:lnSpc>
                        <a:spcBef>
                          <a:spcPts val="0"/>
                        </a:spcBef>
                        <a:spcAft>
                          <a:spcPts val="0"/>
                        </a:spcAft>
                        <a:tabLst>
                          <a:tab pos="2971800" algn="ctr"/>
                          <a:tab pos="5943600" algn="r"/>
                        </a:tabLst>
                      </a:pPr>
                      <a:endParaRPr lang="en-US" sz="1600" b="0" dirty="0">
                        <a:ln>
                          <a:noFill/>
                        </a:ln>
                      </a:endParaRPr>
                    </a:p>
                    <a:p>
                      <a:pPr marL="0" marR="0" algn="ctr">
                        <a:lnSpc>
                          <a:spcPct val="115000"/>
                        </a:lnSpc>
                        <a:spcBef>
                          <a:spcPts val="0"/>
                        </a:spcBef>
                        <a:spcAft>
                          <a:spcPts val="0"/>
                        </a:spcAft>
                        <a:tabLst>
                          <a:tab pos="2971800" algn="ctr"/>
                          <a:tab pos="5943600" algn="r"/>
                        </a:tabLst>
                      </a:pPr>
                      <a:r>
                        <a:rPr lang="en-US" sz="1600" b="0" dirty="0">
                          <a:ln>
                            <a:noFill/>
                          </a:ln>
                        </a:rPr>
                        <a:t>2.7</a:t>
                      </a:r>
                    </a:p>
                    <a:p>
                      <a:pPr marL="0" marR="0" algn="ctr">
                        <a:lnSpc>
                          <a:spcPct val="115000"/>
                        </a:lnSpc>
                        <a:spcBef>
                          <a:spcPts val="0"/>
                        </a:spcBef>
                        <a:spcAft>
                          <a:spcPts val="0"/>
                        </a:spcAft>
                        <a:tabLst>
                          <a:tab pos="2971800" algn="ctr"/>
                          <a:tab pos="5943600" algn="r"/>
                        </a:tabLst>
                      </a:pPr>
                      <a:r>
                        <a:rPr lang="en-US" sz="1400" b="0" dirty="0">
                          <a:ln>
                            <a:noFill/>
                          </a:ln>
                        </a:rPr>
                        <a:t>inorganic arsenic</a:t>
                      </a:r>
                      <a:endParaRPr lang="en-US" sz="1400" b="0" dirty="0">
                        <a:ln>
                          <a:noFill/>
                        </a:ln>
                        <a:latin typeface="Times"/>
                        <a:ea typeface="Times"/>
                        <a:cs typeface="Times New Roman"/>
                      </a:endParaRPr>
                    </a:p>
                  </a:txBody>
                  <a:tcPr marL="68580" marR="68580" marT="0" marB="0">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D6A6"/>
                    </a:solidFill>
                  </a:tcPr>
                </a:tc>
              </a:tr>
              <a:tr h="602931">
                <a:tc>
                  <a:txBody>
                    <a:bodyPr/>
                    <a:lstStyle/>
                    <a:p>
                      <a:pPr marL="0" marR="0">
                        <a:lnSpc>
                          <a:spcPct val="115000"/>
                        </a:lnSpc>
                        <a:spcBef>
                          <a:spcPts val="0"/>
                        </a:spcBef>
                        <a:spcAft>
                          <a:spcPts val="0"/>
                        </a:spcAft>
                        <a:tabLst>
                          <a:tab pos="2971800" algn="ctr"/>
                          <a:tab pos="5943600" algn="r"/>
                        </a:tabLst>
                      </a:pPr>
                      <a:endParaRPr lang="en-US" sz="1600" b="1" dirty="0">
                        <a:ln>
                          <a:noFill/>
                        </a:ln>
                      </a:endParaRPr>
                    </a:p>
                    <a:p>
                      <a:pPr marL="0" marR="0">
                        <a:lnSpc>
                          <a:spcPct val="115000"/>
                        </a:lnSpc>
                        <a:spcBef>
                          <a:spcPts val="0"/>
                        </a:spcBef>
                        <a:spcAft>
                          <a:spcPts val="0"/>
                        </a:spcAft>
                        <a:tabLst>
                          <a:tab pos="2971800" algn="ctr"/>
                          <a:tab pos="5943600" algn="r"/>
                        </a:tabLst>
                      </a:pPr>
                      <a:r>
                        <a:rPr lang="en-US" sz="1600" b="1" dirty="0" smtClean="0">
                          <a:ln>
                            <a:noFill/>
                          </a:ln>
                        </a:rPr>
                        <a:t> Iron</a:t>
                      </a:r>
                      <a:endParaRPr lang="en-US" sz="1600" b="1" dirty="0">
                        <a:ln>
                          <a:noFill/>
                        </a:ln>
                        <a:latin typeface="Times"/>
                        <a:ea typeface="Times"/>
                        <a:cs typeface="Times New Roman"/>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5000"/>
                        </a:lnSpc>
                        <a:spcBef>
                          <a:spcPts val="0"/>
                        </a:spcBef>
                        <a:spcAft>
                          <a:spcPts val="0"/>
                        </a:spcAft>
                        <a:tabLst>
                          <a:tab pos="2971800" algn="ctr"/>
                          <a:tab pos="5943600" algn="r"/>
                        </a:tabLst>
                      </a:pPr>
                      <a:endParaRPr lang="en-US" sz="1600" b="0" dirty="0">
                        <a:ln>
                          <a:noFill/>
                        </a:ln>
                      </a:endParaRPr>
                    </a:p>
                    <a:p>
                      <a:pPr marL="0" marR="0" algn="ctr">
                        <a:lnSpc>
                          <a:spcPct val="115000"/>
                        </a:lnSpc>
                        <a:spcBef>
                          <a:spcPts val="0"/>
                        </a:spcBef>
                        <a:spcAft>
                          <a:spcPts val="0"/>
                        </a:spcAft>
                        <a:tabLst>
                          <a:tab pos="2971800" algn="ctr"/>
                          <a:tab pos="5943600" algn="r"/>
                        </a:tabLst>
                      </a:pPr>
                      <a:r>
                        <a:rPr lang="en-US" sz="1600" b="0" dirty="0">
                          <a:ln>
                            <a:noFill/>
                          </a:ln>
                        </a:rPr>
                        <a:t>300</a:t>
                      </a:r>
                      <a:endParaRPr lang="en-US" sz="1600" b="0" dirty="0">
                        <a:ln>
                          <a:noFill/>
                        </a:ln>
                        <a:latin typeface="Times"/>
                        <a:ea typeface="Times"/>
                        <a:cs typeface="Times New Roman"/>
                      </a:endParaRPr>
                    </a:p>
                  </a:txBody>
                  <a:tcPr marL="68580" marR="68580" marT="0" marB="0">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5000"/>
                        </a:lnSpc>
                        <a:spcBef>
                          <a:spcPts val="0"/>
                        </a:spcBef>
                        <a:spcAft>
                          <a:spcPts val="0"/>
                        </a:spcAft>
                        <a:tabLst>
                          <a:tab pos="2971800" algn="ctr"/>
                          <a:tab pos="5943600" algn="r"/>
                        </a:tabLst>
                      </a:pPr>
                      <a:endParaRPr lang="en-US" sz="1600" b="0" dirty="0">
                        <a:ln>
                          <a:noFill/>
                        </a:ln>
                      </a:endParaRPr>
                    </a:p>
                    <a:p>
                      <a:pPr marL="0" marR="0" algn="ctr">
                        <a:lnSpc>
                          <a:spcPct val="115000"/>
                        </a:lnSpc>
                        <a:spcBef>
                          <a:spcPts val="0"/>
                        </a:spcBef>
                        <a:spcAft>
                          <a:spcPts val="0"/>
                        </a:spcAft>
                        <a:tabLst>
                          <a:tab pos="2971800" algn="ctr"/>
                          <a:tab pos="5943600" algn="r"/>
                        </a:tabLst>
                      </a:pPr>
                      <a:r>
                        <a:rPr lang="en-US" sz="1600" b="0" dirty="0">
                          <a:ln>
                            <a:noFill/>
                          </a:ln>
                        </a:rPr>
                        <a:t>None</a:t>
                      </a:r>
                      <a:endParaRPr lang="en-US" sz="1600" b="0" dirty="0">
                        <a:ln>
                          <a:noFill/>
                        </a:ln>
                        <a:latin typeface="Times"/>
                        <a:ea typeface="Times"/>
                        <a:cs typeface="Times New Roman"/>
                      </a:endParaRPr>
                    </a:p>
                  </a:txBody>
                  <a:tcPr marL="68580" marR="68580" marT="0" marB="0">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D6A6"/>
                    </a:solidFill>
                  </a:tcPr>
                </a:tc>
                <a:tc>
                  <a:txBody>
                    <a:bodyPr/>
                    <a:lstStyle/>
                    <a:p>
                      <a:pPr marL="0" marR="0" algn="ctr">
                        <a:lnSpc>
                          <a:spcPct val="115000"/>
                        </a:lnSpc>
                        <a:spcBef>
                          <a:spcPts val="0"/>
                        </a:spcBef>
                        <a:spcAft>
                          <a:spcPts val="0"/>
                        </a:spcAft>
                        <a:tabLst>
                          <a:tab pos="2971800" algn="ctr"/>
                          <a:tab pos="5943600" algn="r"/>
                        </a:tabLst>
                      </a:pPr>
                      <a:endParaRPr lang="en-US" sz="1600" b="0" dirty="0">
                        <a:ln>
                          <a:noFill/>
                        </a:ln>
                      </a:endParaRPr>
                    </a:p>
                    <a:p>
                      <a:pPr marL="0" marR="0" algn="ctr">
                        <a:lnSpc>
                          <a:spcPct val="115000"/>
                        </a:lnSpc>
                        <a:spcBef>
                          <a:spcPts val="0"/>
                        </a:spcBef>
                        <a:spcAft>
                          <a:spcPts val="0"/>
                        </a:spcAft>
                        <a:tabLst>
                          <a:tab pos="2971800" algn="ctr"/>
                          <a:tab pos="5943600" algn="r"/>
                        </a:tabLst>
                      </a:pPr>
                      <a:r>
                        <a:rPr lang="en-US" sz="1600" b="0" dirty="0">
                          <a:ln>
                            <a:noFill/>
                          </a:ln>
                        </a:rPr>
                        <a:t>None</a:t>
                      </a:r>
                      <a:endParaRPr lang="en-US" sz="1600" b="0" dirty="0">
                        <a:ln>
                          <a:noFill/>
                        </a:ln>
                        <a:latin typeface="Times"/>
                        <a:ea typeface="Times"/>
                        <a:cs typeface="Times New Roman"/>
                      </a:endParaRPr>
                    </a:p>
                  </a:txBody>
                  <a:tcPr marL="68580" marR="68580" marT="0" marB="0">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5000"/>
                        </a:lnSpc>
                        <a:spcBef>
                          <a:spcPts val="0"/>
                        </a:spcBef>
                        <a:spcAft>
                          <a:spcPts val="0"/>
                        </a:spcAft>
                        <a:tabLst>
                          <a:tab pos="2971800" algn="ctr"/>
                          <a:tab pos="5943600" algn="r"/>
                        </a:tabLst>
                      </a:pPr>
                      <a:endParaRPr lang="en-US" sz="1600" b="0" dirty="0">
                        <a:ln>
                          <a:noFill/>
                        </a:ln>
                      </a:endParaRPr>
                    </a:p>
                    <a:p>
                      <a:pPr marL="0" marR="0" algn="ctr">
                        <a:lnSpc>
                          <a:spcPct val="115000"/>
                        </a:lnSpc>
                        <a:spcBef>
                          <a:spcPts val="0"/>
                        </a:spcBef>
                        <a:spcAft>
                          <a:spcPts val="0"/>
                        </a:spcAft>
                        <a:tabLst>
                          <a:tab pos="2971800" algn="ctr"/>
                          <a:tab pos="5943600" algn="r"/>
                        </a:tabLst>
                      </a:pPr>
                      <a:r>
                        <a:rPr lang="en-US" sz="1600" b="0" dirty="0">
                          <a:ln>
                            <a:noFill/>
                          </a:ln>
                        </a:rPr>
                        <a:t>None</a:t>
                      </a:r>
                      <a:endParaRPr lang="en-US" sz="1600" b="0" dirty="0">
                        <a:ln>
                          <a:noFill/>
                        </a:ln>
                        <a:latin typeface="Times"/>
                        <a:ea typeface="Times"/>
                        <a:cs typeface="Times New Roman"/>
                      </a:endParaRPr>
                    </a:p>
                  </a:txBody>
                  <a:tcPr marL="68580" marR="68580" marT="0" marB="0">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D6A6"/>
                    </a:solidFill>
                  </a:tcPr>
                </a:tc>
              </a:tr>
              <a:tr h="889122">
                <a:tc>
                  <a:txBody>
                    <a:bodyPr/>
                    <a:lstStyle/>
                    <a:p>
                      <a:pPr marL="0" marR="0">
                        <a:lnSpc>
                          <a:spcPct val="115000"/>
                        </a:lnSpc>
                        <a:spcBef>
                          <a:spcPts val="0"/>
                        </a:spcBef>
                        <a:spcAft>
                          <a:spcPts val="0"/>
                        </a:spcAft>
                        <a:tabLst>
                          <a:tab pos="2971800" algn="ctr"/>
                          <a:tab pos="5943600" algn="r"/>
                        </a:tabLst>
                      </a:pPr>
                      <a:endParaRPr lang="en-US" sz="1600" b="1" dirty="0">
                        <a:ln>
                          <a:noFill/>
                        </a:ln>
                      </a:endParaRPr>
                    </a:p>
                    <a:p>
                      <a:pPr marL="0" marR="0">
                        <a:lnSpc>
                          <a:spcPct val="115000"/>
                        </a:lnSpc>
                        <a:spcBef>
                          <a:spcPts val="0"/>
                        </a:spcBef>
                        <a:spcAft>
                          <a:spcPts val="0"/>
                        </a:spcAft>
                        <a:tabLst>
                          <a:tab pos="2971800" algn="ctr"/>
                          <a:tab pos="5943600" algn="r"/>
                        </a:tabLst>
                      </a:pPr>
                      <a:r>
                        <a:rPr lang="en-US" sz="1600" b="1" dirty="0" smtClean="0">
                          <a:ln>
                            <a:noFill/>
                          </a:ln>
                        </a:rPr>
                        <a:t> Manganese</a:t>
                      </a:r>
                      <a:endParaRPr lang="en-US" sz="1600" b="1" dirty="0">
                        <a:ln>
                          <a:noFill/>
                        </a:ln>
                        <a:latin typeface="Times"/>
                        <a:ea typeface="Times"/>
                        <a:cs typeface="Times New Roman"/>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algn="ctr">
                        <a:lnSpc>
                          <a:spcPct val="115000"/>
                        </a:lnSpc>
                        <a:spcBef>
                          <a:spcPts val="0"/>
                        </a:spcBef>
                        <a:spcAft>
                          <a:spcPts val="0"/>
                        </a:spcAft>
                        <a:tabLst>
                          <a:tab pos="2971800" algn="ctr"/>
                          <a:tab pos="5943600" algn="r"/>
                        </a:tabLst>
                      </a:pPr>
                      <a:endParaRPr lang="en-US" sz="1600" b="0" dirty="0">
                        <a:ln>
                          <a:noFill/>
                        </a:ln>
                      </a:endParaRPr>
                    </a:p>
                    <a:p>
                      <a:pPr marL="0" marR="0" algn="ctr">
                        <a:lnSpc>
                          <a:spcPct val="115000"/>
                        </a:lnSpc>
                        <a:spcBef>
                          <a:spcPts val="0"/>
                        </a:spcBef>
                        <a:spcAft>
                          <a:spcPts val="0"/>
                        </a:spcAft>
                        <a:tabLst>
                          <a:tab pos="2971800" algn="ctr"/>
                          <a:tab pos="5943600" algn="r"/>
                        </a:tabLst>
                      </a:pPr>
                      <a:r>
                        <a:rPr lang="en-US" sz="1600" b="0" dirty="0">
                          <a:ln>
                            <a:noFill/>
                          </a:ln>
                        </a:rPr>
                        <a:t>50</a:t>
                      </a:r>
                      <a:endParaRPr lang="en-US" sz="1600" b="0" dirty="0">
                        <a:ln>
                          <a:noFill/>
                        </a:ln>
                        <a:latin typeface="Times"/>
                        <a:ea typeface="Times"/>
                        <a:cs typeface="Times New Roman"/>
                      </a:endParaRPr>
                    </a:p>
                  </a:txBody>
                  <a:tcPr marL="68580" marR="68580" marT="0" marB="0">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algn="ctr">
                        <a:lnSpc>
                          <a:spcPct val="115000"/>
                        </a:lnSpc>
                        <a:spcBef>
                          <a:spcPts val="0"/>
                        </a:spcBef>
                        <a:spcAft>
                          <a:spcPts val="0"/>
                        </a:spcAft>
                        <a:tabLst>
                          <a:tab pos="2971800" algn="ctr"/>
                          <a:tab pos="5943600" algn="r"/>
                        </a:tabLst>
                      </a:pPr>
                      <a:endParaRPr lang="en-US" sz="1600" b="0" dirty="0">
                        <a:ln>
                          <a:noFill/>
                        </a:ln>
                      </a:endParaRPr>
                    </a:p>
                    <a:p>
                      <a:pPr marL="0" marR="0" algn="ctr">
                        <a:lnSpc>
                          <a:spcPct val="115000"/>
                        </a:lnSpc>
                        <a:spcBef>
                          <a:spcPts val="0"/>
                        </a:spcBef>
                        <a:spcAft>
                          <a:spcPts val="0"/>
                        </a:spcAft>
                        <a:tabLst>
                          <a:tab pos="2971800" algn="ctr"/>
                          <a:tab pos="5943600" algn="r"/>
                        </a:tabLst>
                      </a:pPr>
                      <a:r>
                        <a:rPr lang="en-US" sz="1600" b="0" dirty="0">
                          <a:ln>
                            <a:noFill/>
                          </a:ln>
                        </a:rPr>
                        <a:t>None</a:t>
                      </a:r>
                      <a:endParaRPr lang="en-US" sz="1600" b="0" dirty="0">
                        <a:ln>
                          <a:noFill/>
                        </a:ln>
                        <a:latin typeface="Times"/>
                        <a:ea typeface="Times"/>
                        <a:cs typeface="Times New Roman"/>
                      </a:endParaRPr>
                    </a:p>
                  </a:txBody>
                  <a:tcPr marL="68580" marR="68580" marT="0" marB="0">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4D6A6"/>
                    </a:solidFill>
                  </a:tcPr>
                </a:tc>
                <a:tc>
                  <a:txBody>
                    <a:bodyPr/>
                    <a:lstStyle/>
                    <a:p>
                      <a:pPr marL="0" marR="0" algn="ctr">
                        <a:lnSpc>
                          <a:spcPct val="115000"/>
                        </a:lnSpc>
                        <a:spcBef>
                          <a:spcPts val="0"/>
                        </a:spcBef>
                        <a:spcAft>
                          <a:spcPts val="0"/>
                        </a:spcAft>
                        <a:tabLst>
                          <a:tab pos="2971800" algn="ctr"/>
                          <a:tab pos="5943600" algn="r"/>
                        </a:tabLst>
                      </a:pPr>
                      <a:endParaRPr lang="en-US" sz="1600" b="0" dirty="0">
                        <a:ln>
                          <a:noFill/>
                        </a:ln>
                      </a:endParaRPr>
                    </a:p>
                    <a:p>
                      <a:pPr marL="0" marR="0" algn="ctr">
                        <a:lnSpc>
                          <a:spcPct val="115000"/>
                        </a:lnSpc>
                        <a:spcBef>
                          <a:spcPts val="0"/>
                        </a:spcBef>
                        <a:spcAft>
                          <a:spcPts val="0"/>
                        </a:spcAft>
                        <a:tabLst>
                          <a:tab pos="2971800" algn="ctr"/>
                          <a:tab pos="5943600" algn="r"/>
                        </a:tabLst>
                      </a:pPr>
                      <a:r>
                        <a:rPr lang="en-US" sz="1600" b="0" dirty="0">
                          <a:ln>
                            <a:noFill/>
                          </a:ln>
                        </a:rPr>
                        <a:t>100</a:t>
                      </a:r>
                      <a:endParaRPr lang="en-US" sz="1600" b="0" dirty="0">
                        <a:ln>
                          <a:noFill/>
                        </a:ln>
                        <a:latin typeface="Times"/>
                        <a:ea typeface="Times"/>
                        <a:cs typeface="Times New Roman"/>
                      </a:endParaRPr>
                    </a:p>
                  </a:txBody>
                  <a:tcPr marL="68580" marR="68580" marT="0" marB="0">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algn="ctr">
                        <a:lnSpc>
                          <a:spcPct val="115000"/>
                        </a:lnSpc>
                        <a:spcBef>
                          <a:spcPts val="0"/>
                        </a:spcBef>
                        <a:spcAft>
                          <a:spcPts val="0"/>
                        </a:spcAft>
                        <a:tabLst>
                          <a:tab pos="2971800" algn="ctr"/>
                          <a:tab pos="5943600" algn="r"/>
                        </a:tabLst>
                      </a:pPr>
                      <a:endParaRPr lang="en-US" sz="1600" b="0" dirty="0">
                        <a:ln>
                          <a:noFill/>
                        </a:ln>
                      </a:endParaRPr>
                    </a:p>
                    <a:p>
                      <a:pPr marL="0" marR="0" algn="ctr">
                        <a:lnSpc>
                          <a:spcPct val="115000"/>
                        </a:lnSpc>
                        <a:spcBef>
                          <a:spcPts val="0"/>
                        </a:spcBef>
                        <a:spcAft>
                          <a:spcPts val="0"/>
                        </a:spcAft>
                        <a:tabLst>
                          <a:tab pos="2971800" algn="ctr"/>
                          <a:tab pos="5943600" algn="r"/>
                        </a:tabLst>
                      </a:pPr>
                      <a:r>
                        <a:rPr lang="en-US" sz="1600" b="0" dirty="0">
                          <a:ln>
                            <a:noFill/>
                          </a:ln>
                        </a:rPr>
                        <a:t>100</a:t>
                      </a:r>
                    </a:p>
                    <a:p>
                      <a:pPr marL="0" marR="0" algn="ctr">
                        <a:lnSpc>
                          <a:spcPct val="115000"/>
                        </a:lnSpc>
                        <a:spcBef>
                          <a:spcPts val="0"/>
                        </a:spcBef>
                        <a:spcAft>
                          <a:spcPts val="0"/>
                        </a:spcAft>
                        <a:tabLst>
                          <a:tab pos="2971800" algn="ctr"/>
                          <a:tab pos="5943600" algn="r"/>
                        </a:tabLst>
                      </a:pPr>
                      <a:r>
                        <a:rPr lang="en-US" sz="1400" b="0" dirty="0" smtClean="0">
                          <a:ln>
                            <a:noFill/>
                          </a:ln>
                        </a:rPr>
                        <a:t>for marine waters</a:t>
                      </a:r>
                      <a:endParaRPr lang="en-US" sz="1400" b="0" dirty="0">
                        <a:ln>
                          <a:noFill/>
                        </a:ln>
                        <a:latin typeface="Times"/>
                        <a:ea typeface="Times"/>
                        <a:cs typeface="Times New Roman"/>
                      </a:endParaRPr>
                    </a:p>
                  </a:txBody>
                  <a:tcPr marL="68580" marR="68580" marT="0" marB="0">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4D6A6"/>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342900"/>
            <a:ext cx="7772400" cy="914400"/>
          </a:xfrm>
        </p:spPr>
        <p:txBody>
          <a:bodyPr/>
          <a:lstStyle/>
          <a:p>
            <a:r>
              <a:rPr lang="en-US" dirty="0" smtClean="0"/>
              <a:t>Arsenic Reduction Policy</a:t>
            </a:r>
            <a:endParaRPr lang="en-US" dirty="0"/>
          </a:p>
        </p:txBody>
      </p:sp>
      <p:sp>
        <p:nvSpPr>
          <p:cNvPr id="3" name="Content Placeholder 2"/>
          <p:cNvSpPr>
            <a:spLocks noGrp="1"/>
          </p:cNvSpPr>
          <p:nvPr>
            <p:ph idx="1"/>
          </p:nvPr>
        </p:nvSpPr>
        <p:spPr>
          <a:xfrm>
            <a:off x="685800" y="1447800"/>
            <a:ext cx="7680960" cy="5105400"/>
          </a:xfrm>
        </p:spPr>
        <p:txBody>
          <a:bodyPr/>
          <a:lstStyle/>
          <a:p>
            <a:r>
              <a:rPr lang="en-US" dirty="0" smtClean="0"/>
              <a:t>Purpose: </a:t>
            </a:r>
          </a:p>
          <a:p>
            <a:pPr lvl="1"/>
            <a:r>
              <a:rPr lang="en-US" dirty="0" smtClean="0"/>
              <a:t>Minimize human health risk associated</a:t>
            </a:r>
          </a:p>
          <a:p>
            <a:pPr lvl="1">
              <a:buNone/>
            </a:pPr>
            <a:r>
              <a:rPr lang="en-US" dirty="0" smtClean="0"/>
              <a:t>	with arsenic in fish tissue and drinking</a:t>
            </a:r>
          </a:p>
          <a:p>
            <a:pPr lvl="1">
              <a:buNone/>
            </a:pPr>
            <a:r>
              <a:rPr lang="en-US" dirty="0" smtClean="0"/>
              <a:t>	water to the extent feasible</a:t>
            </a:r>
          </a:p>
          <a:p>
            <a:r>
              <a:rPr lang="en-US" dirty="0" smtClean="0"/>
              <a:t>Targets:</a:t>
            </a:r>
          </a:p>
          <a:p>
            <a:pPr lvl="1"/>
            <a:r>
              <a:rPr lang="en-US" dirty="0" smtClean="0"/>
              <a:t>Anthropogenic sources with the potential to increase inorganic arsenic concentrations in drinking water source waters </a:t>
            </a:r>
          </a:p>
          <a:p>
            <a:r>
              <a:rPr lang="en-US" dirty="0" smtClean="0"/>
              <a:t>Requires:</a:t>
            </a:r>
          </a:p>
          <a:p>
            <a:pPr lvl="1"/>
            <a:r>
              <a:rPr lang="en-US" dirty="0" smtClean="0"/>
              <a:t>Specified dischargers to propose measures to reduce arsenic in their effluent, an implementation schedule, and monitoring and reporting</a:t>
            </a:r>
          </a:p>
          <a:p>
            <a:endParaRPr lang="en-US" dirty="0" smtClean="0"/>
          </a:p>
          <a:p>
            <a:pPr>
              <a:buNone/>
            </a:pPr>
            <a:r>
              <a:rPr lang="en-US" dirty="0" smtClean="0"/>
              <a:t> </a:t>
            </a:r>
          </a:p>
          <a:p>
            <a:endParaRPr lang="en-US" dirty="0"/>
          </a:p>
        </p:txBody>
      </p:sp>
      <p:sp>
        <p:nvSpPr>
          <p:cNvPr id="4" name="Slide Number Placeholder 3"/>
          <p:cNvSpPr>
            <a:spLocks noGrp="1"/>
          </p:cNvSpPr>
          <p:nvPr>
            <p:ph type="sldNum" sz="quarter" idx="12"/>
          </p:nvPr>
        </p:nvSpPr>
        <p:spPr/>
        <p:txBody>
          <a:bodyPr/>
          <a:lstStyle/>
          <a:p>
            <a:fld id="{411B1ABC-56ED-4DF6-862C-74E92E4323ED}" type="slidenum">
              <a:rPr lang="en-US" smtClean="0"/>
              <a:pPr/>
              <a:t>6</a:t>
            </a:fld>
            <a:endParaRPr lang="en-US" dirty="0"/>
          </a:p>
        </p:txBody>
      </p:sp>
      <p:pic>
        <p:nvPicPr>
          <p:cNvPr id="5" name="Picture 8" descr="C:\Documents and Settings\sastori\Local Settings\Temporary Internet Files\Content.IE5\GL7WR9LB\MP900402234[1].jpg"/>
          <p:cNvPicPr>
            <a:picLocks noChangeAspect="1" noChangeArrowheads="1"/>
          </p:cNvPicPr>
          <p:nvPr/>
        </p:nvPicPr>
        <p:blipFill>
          <a:blip r:embed="rId3" cstate="print"/>
          <a:srcRect/>
          <a:stretch>
            <a:fillRect/>
          </a:stretch>
        </p:blipFill>
        <p:spPr bwMode="auto">
          <a:xfrm>
            <a:off x="6705600" y="952500"/>
            <a:ext cx="1550156" cy="23241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92024"/>
            <a:ext cx="7772400" cy="1103376"/>
          </a:xfrm>
        </p:spPr>
        <p:txBody>
          <a:bodyPr/>
          <a:lstStyle/>
          <a:p>
            <a:r>
              <a:rPr lang="en-US" sz="4400" dirty="0" smtClean="0"/>
              <a:t>Toxics Rulemaking</a:t>
            </a:r>
            <a:endParaRPr lang="en-US" sz="3200" dirty="0"/>
          </a:p>
        </p:txBody>
      </p:sp>
      <p:sp>
        <p:nvSpPr>
          <p:cNvPr id="3" name="Content Placeholder 2"/>
          <p:cNvSpPr>
            <a:spLocks noGrp="1"/>
          </p:cNvSpPr>
          <p:nvPr>
            <p:ph idx="1"/>
          </p:nvPr>
        </p:nvSpPr>
        <p:spPr>
          <a:xfrm>
            <a:off x="533400" y="1333500"/>
            <a:ext cx="5105400" cy="2438400"/>
          </a:xfrm>
        </p:spPr>
        <p:txBody>
          <a:bodyPr/>
          <a:lstStyle/>
          <a:p>
            <a:pPr algn="ctr">
              <a:buNone/>
            </a:pPr>
            <a:r>
              <a:rPr lang="en-US" sz="6600" dirty="0" smtClean="0">
                <a:solidFill>
                  <a:srgbClr val="FFC000"/>
                </a:solidFill>
              </a:rPr>
              <a:t>NPDES</a:t>
            </a:r>
          </a:p>
          <a:p>
            <a:pPr algn="ctr">
              <a:buNone/>
            </a:pPr>
            <a:r>
              <a:rPr lang="en-US" sz="6600" dirty="0" smtClean="0">
                <a:solidFill>
                  <a:srgbClr val="FFC000"/>
                </a:solidFill>
              </a:rPr>
              <a:t>Element</a:t>
            </a:r>
            <a:r>
              <a:rPr lang="en-US" sz="6600" b="1" dirty="0" smtClean="0">
                <a:solidFill>
                  <a:srgbClr val="FFC000"/>
                </a:solidFill>
              </a:rPr>
              <a:t>s</a:t>
            </a:r>
            <a:endParaRPr lang="en-US" sz="6600" b="1" dirty="0">
              <a:solidFill>
                <a:srgbClr val="FFC000"/>
              </a:solidFill>
            </a:endParaRPr>
          </a:p>
        </p:txBody>
      </p:sp>
      <p:sp>
        <p:nvSpPr>
          <p:cNvPr id="4" name="Slide Number Placeholder 3"/>
          <p:cNvSpPr>
            <a:spLocks noGrp="1"/>
          </p:cNvSpPr>
          <p:nvPr>
            <p:ph type="sldNum" sz="quarter" idx="12"/>
          </p:nvPr>
        </p:nvSpPr>
        <p:spPr/>
        <p:txBody>
          <a:bodyPr/>
          <a:lstStyle/>
          <a:p>
            <a:fld id="{B4188BDD-E1AF-455E-B5FF-9EB746AB7884}" type="slidenum">
              <a:rPr lang="en-US" smtClean="0"/>
              <a:pPr/>
              <a:t>7</a:t>
            </a:fld>
            <a:endParaRPr lang="en-US" dirty="0"/>
          </a:p>
        </p:txBody>
      </p:sp>
      <p:pic>
        <p:nvPicPr>
          <p:cNvPr id="8" name="Picture 3" descr="C:\Documents and Settings\sastori\Local Settings\Temporary Internet Files\Content.IE5\7Z0OJRF0\MP900407569[1].jpg"/>
          <p:cNvPicPr>
            <a:picLocks noChangeAspect="1" noChangeArrowheads="1"/>
          </p:cNvPicPr>
          <p:nvPr/>
        </p:nvPicPr>
        <p:blipFill>
          <a:blip r:embed="rId3" cstate="print"/>
          <a:srcRect/>
          <a:stretch>
            <a:fillRect/>
          </a:stretch>
        </p:blipFill>
        <p:spPr bwMode="auto">
          <a:xfrm>
            <a:off x="5334000" y="1295400"/>
            <a:ext cx="3144479" cy="2095500"/>
          </a:xfrm>
          <a:prstGeom prst="rect">
            <a:avLst/>
          </a:prstGeom>
          <a:ln>
            <a:noFill/>
          </a:ln>
          <a:effectLst>
            <a:softEdge rad="112500"/>
          </a:effectLst>
        </p:spPr>
      </p:pic>
      <p:pic>
        <p:nvPicPr>
          <p:cNvPr id="25607" name="Picture 7" descr="\\Deqhq1\WQOIS\Projects\EOP Project\2008 Outfall Location Data Project\photos\0930081004a.jpg"/>
          <p:cNvPicPr>
            <a:picLocks noChangeAspect="1" noChangeArrowheads="1"/>
          </p:cNvPicPr>
          <p:nvPr/>
        </p:nvPicPr>
        <p:blipFill>
          <a:blip r:embed="rId4" cstate="print"/>
          <a:srcRect/>
          <a:stretch>
            <a:fillRect/>
          </a:stretch>
        </p:blipFill>
        <p:spPr bwMode="auto">
          <a:xfrm>
            <a:off x="914400" y="3886200"/>
            <a:ext cx="3000375" cy="2400300"/>
          </a:xfrm>
          <a:prstGeom prst="rect">
            <a:avLst/>
          </a:prstGeom>
          <a:ln>
            <a:noFill/>
          </a:ln>
          <a:effectLst>
            <a:softEdge rad="112500"/>
          </a:effectLst>
        </p:spPr>
      </p:pic>
      <p:pic>
        <p:nvPicPr>
          <p:cNvPr id="15" name="Picture 14" descr="ColumbiaSlough2.bmp"/>
          <p:cNvPicPr>
            <a:picLocks noChangeAspect="1"/>
          </p:cNvPicPr>
          <p:nvPr/>
        </p:nvPicPr>
        <p:blipFill>
          <a:blip r:embed="rId5" cstate="print"/>
          <a:srcRect l="2778" b="22222"/>
          <a:stretch>
            <a:fillRect/>
          </a:stretch>
        </p:blipFill>
        <p:spPr>
          <a:xfrm>
            <a:off x="4800600" y="3924300"/>
            <a:ext cx="3937000" cy="2362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92024"/>
            <a:ext cx="7772400" cy="1103376"/>
          </a:xfrm>
        </p:spPr>
        <p:txBody>
          <a:bodyPr/>
          <a:lstStyle/>
          <a:p>
            <a:r>
              <a:rPr lang="en-US" dirty="0" smtClean="0"/>
              <a:t>Toxics Rulemaking</a:t>
            </a:r>
            <a:br>
              <a:rPr lang="en-US" dirty="0" smtClean="0"/>
            </a:br>
            <a:r>
              <a:rPr lang="en-US" sz="2800" dirty="0" smtClean="0"/>
              <a:t>Revised Toxics Criteria for Human Health – Div. 41</a:t>
            </a:r>
            <a:endParaRPr lang="en-US" sz="2800" dirty="0"/>
          </a:p>
        </p:txBody>
      </p:sp>
      <p:sp>
        <p:nvSpPr>
          <p:cNvPr id="3" name="Content Placeholder 2"/>
          <p:cNvSpPr>
            <a:spLocks noGrp="1"/>
          </p:cNvSpPr>
          <p:nvPr>
            <p:ph idx="1"/>
          </p:nvPr>
        </p:nvSpPr>
        <p:spPr>
          <a:xfrm>
            <a:off x="1028700" y="1371600"/>
            <a:ext cx="8115300" cy="5486400"/>
          </a:xfrm>
        </p:spPr>
        <p:txBody>
          <a:bodyPr/>
          <a:lstStyle/>
          <a:p>
            <a:r>
              <a:rPr lang="en-US" sz="3200" dirty="0" smtClean="0"/>
              <a:t>More protective of human health</a:t>
            </a:r>
          </a:p>
          <a:p>
            <a:r>
              <a:rPr lang="en-US" sz="3200" dirty="0" smtClean="0"/>
              <a:t>Based on a fish consumption rate of 175 grams/day </a:t>
            </a:r>
          </a:p>
          <a:p>
            <a:r>
              <a:rPr lang="en-US" sz="3200" dirty="0" smtClean="0"/>
              <a:t>Criteria that do not bioaccumulate will</a:t>
            </a:r>
          </a:p>
          <a:p>
            <a:pPr>
              <a:buNone/>
            </a:pPr>
            <a:r>
              <a:rPr lang="en-US" sz="3200" dirty="0" smtClean="0"/>
              <a:t>	not be affected by a higher fish consumption rate</a:t>
            </a:r>
          </a:p>
          <a:p>
            <a:r>
              <a:rPr lang="en-US" sz="3200" dirty="0" smtClean="0"/>
              <a:t>Criteria to become</a:t>
            </a:r>
          </a:p>
          <a:p>
            <a:pPr>
              <a:buNone/>
            </a:pPr>
            <a:r>
              <a:rPr lang="en-US" sz="3200" dirty="0" smtClean="0"/>
              <a:t>	effective upon EPA</a:t>
            </a:r>
          </a:p>
          <a:p>
            <a:pPr>
              <a:buNone/>
            </a:pPr>
            <a:r>
              <a:rPr lang="en-US" sz="3200" dirty="0" smtClean="0"/>
              <a:t>	approval</a:t>
            </a:r>
          </a:p>
          <a:p>
            <a:pPr lvl="2"/>
            <a:endParaRPr lang="en-US" dirty="0" smtClean="0"/>
          </a:p>
          <a:p>
            <a:endParaRPr lang="en-US" sz="2800" dirty="0"/>
          </a:p>
        </p:txBody>
      </p:sp>
      <p:sp>
        <p:nvSpPr>
          <p:cNvPr id="4" name="Slide Number Placeholder 3"/>
          <p:cNvSpPr>
            <a:spLocks noGrp="1"/>
          </p:cNvSpPr>
          <p:nvPr>
            <p:ph type="sldNum" sz="quarter" idx="12"/>
          </p:nvPr>
        </p:nvSpPr>
        <p:spPr/>
        <p:txBody>
          <a:bodyPr/>
          <a:lstStyle/>
          <a:p>
            <a:fld id="{B4188BDD-E1AF-455E-B5FF-9EB746AB7884}" type="slidenum">
              <a:rPr lang="en-US" smtClean="0"/>
              <a:pPr/>
              <a:t>8</a:t>
            </a:fld>
            <a:endParaRPr lang="en-US" dirty="0"/>
          </a:p>
        </p:txBody>
      </p:sp>
      <p:pic>
        <p:nvPicPr>
          <p:cNvPr id="5" name="Picture 5" descr="C:\Documents and Settings\sastori\Local Settings\Temporary Internet Files\Content.IE5\2ZLPS7R3\MP900227654[1].jpg"/>
          <p:cNvPicPr>
            <a:picLocks noChangeAspect="1" noChangeArrowheads="1"/>
          </p:cNvPicPr>
          <p:nvPr/>
        </p:nvPicPr>
        <p:blipFill>
          <a:blip r:embed="rId3" cstate="print"/>
          <a:srcRect/>
          <a:stretch>
            <a:fillRect/>
          </a:stretch>
        </p:blipFill>
        <p:spPr bwMode="auto">
          <a:xfrm>
            <a:off x="5295900" y="4305300"/>
            <a:ext cx="2720049" cy="17907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92024"/>
            <a:ext cx="7772400" cy="1103376"/>
          </a:xfrm>
        </p:spPr>
        <p:txBody>
          <a:bodyPr/>
          <a:lstStyle/>
          <a:p>
            <a:r>
              <a:rPr lang="en-US" dirty="0" smtClean="0"/>
              <a:t>Toxics Rulemaking</a:t>
            </a:r>
            <a:br>
              <a:rPr lang="en-US" dirty="0" smtClean="0"/>
            </a:br>
            <a:r>
              <a:rPr lang="en-US" sz="2800" dirty="0" smtClean="0"/>
              <a:t>Permit Implementation</a:t>
            </a:r>
            <a:endParaRPr lang="en-US" sz="2800" dirty="0"/>
          </a:p>
        </p:txBody>
      </p:sp>
      <p:sp>
        <p:nvSpPr>
          <p:cNvPr id="3" name="Content Placeholder 2"/>
          <p:cNvSpPr>
            <a:spLocks noGrp="1"/>
          </p:cNvSpPr>
          <p:nvPr>
            <p:ph idx="1"/>
          </p:nvPr>
        </p:nvSpPr>
        <p:spPr>
          <a:xfrm>
            <a:off x="1028700" y="1371600"/>
            <a:ext cx="7680960" cy="5486400"/>
          </a:xfrm>
        </p:spPr>
        <p:txBody>
          <a:bodyPr/>
          <a:lstStyle/>
          <a:p>
            <a:r>
              <a:rPr lang="en-US" sz="2800" dirty="0" smtClean="0"/>
              <a:t> Intake Credit Rule – Div. 45</a:t>
            </a:r>
          </a:p>
          <a:p>
            <a:pPr lvl="1"/>
            <a:r>
              <a:rPr lang="en-US" sz="2800" dirty="0" smtClean="0"/>
              <a:t>New Rule for toxic pollutants</a:t>
            </a:r>
          </a:p>
          <a:p>
            <a:pPr lvl="1"/>
            <a:r>
              <a:rPr lang="en-US" sz="2800" dirty="0" smtClean="0"/>
              <a:t>Allows facilities to pass through</a:t>
            </a:r>
          </a:p>
          <a:p>
            <a:pPr lvl="1">
              <a:buNone/>
            </a:pPr>
            <a:r>
              <a:rPr lang="en-US" sz="2800" dirty="0" smtClean="0"/>
              <a:t>	pollutants found in the intake </a:t>
            </a:r>
          </a:p>
          <a:p>
            <a:pPr lvl="1">
              <a:buNone/>
            </a:pPr>
            <a:r>
              <a:rPr lang="en-US" sz="2800" dirty="0" smtClean="0"/>
              <a:t>	water to their effluent without requiring treatment</a:t>
            </a:r>
          </a:p>
          <a:p>
            <a:pPr lvl="1"/>
            <a:r>
              <a:rPr lang="en-US" sz="2800" dirty="0" smtClean="0"/>
              <a:t>The facility cannot increase mass or concentration of the pollutant at the point of discharge</a:t>
            </a:r>
          </a:p>
          <a:p>
            <a:pPr lvl="1"/>
            <a:r>
              <a:rPr lang="en-US" sz="2800" dirty="0" smtClean="0"/>
              <a:t>It is uncertain how many facilities will be able to use this tool </a:t>
            </a:r>
          </a:p>
          <a:p>
            <a:pPr lvl="2"/>
            <a:endParaRPr lang="en-US" dirty="0" smtClean="0"/>
          </a:p>
          <a:p>
            <a:endParaRPr lang="en-US" sz="2800" dirty="0"/>
          </a:p>
        </p:txBody>
      </p:sp>
      <p:sp>
        <p:nvSpPr>
          <p:cNvPr id="4" name="Slide Number Placeholder 3"/>
          <p:cNvSpPr>
            <a:spLocks noGrp="1"/>
          </p:cNvSpPr>
          <p:nvPr>
            <p:ph type="sldNum" sz="quarter" idx="12"/>
          </p:nvPr>
        </p:nvSpPr>
        <p:spPr/>
        <p:txBody>
          <a:bodyPr/>
          <a:lstStyle/>
          <a:p>
            <a:fld id="{B4188BDD-E1AF-455E-B5FF-9EB746AB7884}" type="slidenum">
              <a:rPr lang="en-US" smtClean="0"/>
              <a:pPr/>
              <a:t>9</a:t>
            </a:fld>
            <a:endParaRPr lang="en-US" dirty="0"/>
          </a:p>
        </p:txBody>
      </p:sp>
      <p:pic>
        <p:nvPicPr>
          <p:cNvPr id="7" name="Picture 5" descr="\\Deqhq1\WQOIS\Projects\EOP Project\2008 Outfall Location Data Project\photos\10-22-08_1410.jpg"/>
          <p:cNvPicPr>
            <a:picLocks noChangeAspect="1" noChangeArrowheads="1"/>
          </p:cNvPicPr>
          <p:nvPr/>
        </p:nvPicPr>
        <p:blipFill>
          <a:blip r:embed="rId3" cstate="print"/>
          <a:srcRect/>
          <a:stretch>
            <a:fillRect/>
          </a:stretch>
        </p:blipFill>
        <p:spPr bwMode="auto">
          <a:xfrm>
            <a:off x="6667500" y="419100"/>
            <a:ext cx="2028825" cy="27051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ipple design template">
  <a:themeElements>
    <a:clrScheme name="Office Them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Office Them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Office Them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Office Them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Office Them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Office Them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Office Them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Office Them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 design template</Template>
  <TotalTime>3296</TotalTime>
  <Words>1429</Words>
  <Application>Microsoft Office PowerPoint</Application>
  <PresentationFormat>On-screen Show (4:3)</PresentationFormat>
  <Paragraphs>352</Paragraphs>
  <Slides>25</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Ripple design template</vt:lpstr>
      <vt:lpstr>Worksheet</vt:lpstr>
      <vt:lpstr>Slide 1</vt:lpstr>
      <vt:lpstr>Introduction</vt:lpstr>
      <vt:lpstr>Process and Timeline</vt:lpstr>
      <vt:lpstr>Metals Rulemaking Estimated Timeline</vt:lpstr>
      <vt:lpstr>Slide 5</vt:lpstr>
      <vt:lpstr>Arsenic Reduction Policy</vt:lpstr>
      <vt:lpstr>Toxics Rulemaking</vt:lpstr>
      <vt:lpstr>Toxics Rulemaking Revised Toxics Criteria for Human Health – Div. 41</vt:lpstr>
      <vt:lpstr>Toxics Rulemaking Permit Implementation</vt:lpstr>
      <vt:lpstr>Slide 10</vt:lpstr>
      <vt:lpstr>Toxics Rulemaking Permit Implementation</vt:lpstr>
      <vt:lpstr>Slide 12</vt:lpstr>
      <vt:lpstr>Toxics Rulemaking Permit Implementation</vt:lpstr>
      <vt:lpstr>Toxics Rulemaking</vt:lpstr>
      <vt:lpstr>Toxics Rulemaking Discussion Topics</vt:lpstr>
      <vt:lpstr>Toxics Rulemaking Regulatory Authority: NPS Pollution</vt:lpstr>
      <vt:lpstr>Toxics Rulemaking Implementation-Ready TMDLs</vt:lpstr>
      <vt:lpstr>Toxics Rulemaking Other Topics Considered for Rule Changes</vt:lpstr>
      <vt:lpstr>Approach to Fiscal Analysis         </vt:lpstr>
      <vt:lpstr>Components of the Fiscal Analysis</vt:lpstr>
      <vt:lpstr>Sources of Information for Fiscal Analysis         </vt:lpstr>
      <vt:lpstr>Sources of Information for Fiscal Analysis         </vt:lpstr>
      <vt:lpstr>What DEQ Has Heard From Stakeholders – NPDES        </vt:lpstr>
      <vt:lpstr>What DEQ Has Heard From Stakeholders – Non-NPDES         </vt:lpstr>
      <vt:lpstr>Next Steps</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BKHOPE</dc:creator>
  <cp:lastModifiedBy>Stephanie Brandon</cp:lastModifiedBy>
  <cp:revision>440</cp:revision>
  <cp:lastPrinted>1601-01-01T00:00:00Z</cp:lastPrinted>
  <dcterms:created xsi:type="dcterms:W3CDTF">2009-05-20T18:50:08Z</dcterms:created>
  <dcterms:modified xsi:type="dcterms:W3CDTF">2010-08-16T16:39:27Z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TC102037901033</vt:lpwstr>
  </property>
</Properties>
</file>