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457" r:id="rId2"/>
    <p:sldId id="481" r:id="rId3"/>
    <p:sldId id="519" r:id="rId4"/>
    <p:sldId id="489" r:id="rId5"/>
    <p:sldId id="511" r:id="rId6"/>
    <p:sldId id="515" r:id="rId7"/>
    <p:sldId id="516" r:id="rId8"/>
    <p:sldId id="522" r:id="rId9"/>
    <p:sldId id="520" r:id="rId10"/>
    <p:sldId id="521" r:id="rId11"/>
    <p:sldId id="517" r:id="rId12"/>
    <p:sldId id="518" r:id="rId13"/>
  </p:sldIdLst>
  <p:sldSz cx="9144000" cy="6858000" type="screen4x3"/>
  <p:notesSz cx="6950075" cy="9236075"/>
  <p:defaultTextStyle>
    <a:defPPr>
      <a:defRPr lang="en-US"/>
    </a:defPPr>
    <a:lvl1pPr algn="ctr" rtl="0" fontAlgn="base">
      <a:spcBef>
        <a:spcPct val="20000"/>
      </a:spcBef>
      <a:spcAft>
        <a:spcPct val="0"/>
      </a:spcAft>
      <a:buClr>
        <a:schemeClr val="bg1"/>
      </a:buClr>
      <a:buSzPct val="100000"/>
      <a:buFont typeface="Wingdings" pitchFamily="2" charset="2"/>
      <a:defRPr sz="2800" b="1" i="1" kern="1200">
        <a:solidFill>
          <a:srgbClr val="FF0000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20000"/>
      </a:spcBef>
      <a:spcAft>
        <a:spcPct val="0"/>
      </a:spcAft>
      <a:buClr>
        <a:schemeClr val="bg1"/>
      </a:buClr>
      <a:buSzPct val="100000"/>
      <a:buFont typeface="Wingdings" pitchFamily="2" charset="2"/>
      <a:defRPr sz="2800" b="1" i="1" kern="1200">
        <a:solidFill>
          <a:srgbClr val="FF0000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20000"/>
      </a:spcBef>
      <a:spcAft>
        <a:spcPct val="0"/>
      </a:spcAft>
      <a:buClr>
        <a:schemeClr val="bg1"/>
      </a:buClr>
      <a:buSzPct val="100000"/>
      <a:buFont typeface="Wingdings" pitchFamily="2" charset="2"/>
      <a:defRPr sz="2800" b="1" i="1" kern="1200">
        <a:solidFill>
          <a:srgbClr val="FF0000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20000"/>
      </a:spcBef>
      <a:spcAft>
        <a:spcPct val="0"/>
      </a:spcAft>
      <a:buClr>
        <a:schemeClr val="bg1"/>
      </a:buClr>
      <a:buSzPct val="100000"/>
      <a:buFont typeface="Wingdings" pitchFamily="2" charset="2"/>
      <a:defRPr sz="2800" b="1" i="1" kern="1200">
        <a:solidFill>
          <a:srgbClr val="FF0000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20000"/>
      </a:spcBef>
      <a:spcAft>
        <a:spcPct val="0"/>
      </a:spcAft>
      <a:buClr>
        <a:schemeClr val="bg1"/>
      </a:buClr>
      <a:buSzPct val="100000"/>
      <a:buFont typeface="Wingdings" pitchFamily="2" charset="2"/>
      <a:defRPr sz="2800" b="1" i="1" kern="1200">
        <a:solidFill>
          <a:srgbClr val="FF00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b="1" i="1" kern="1200">
        <a:solidFill>
          <a:srgbClr val="FF00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b="1" i="1" kern="1200">
        <a:solidFill>
          <a:srgbClr val="FF00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b="1" i="1" kern="1200">
        <a:solidFill>
          <a:srgbClr val="FF00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b="1" i="1" kern="1200">
        <a:solidFill>
          <a:srgbClr val="FF0000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66"/>
    </p:penClr>
  </p:showPr>
  <p:clrMru>
    <a:srgbClr val="644C3A"/>
    <a:srgbClr val="B8632E"/>
    <a:srgbClr val="000000"/>
    <a:srgbClr val="183B66"/>
    <a:srgbClr val="CF8142"/>
    <a:srgbClr val="0F243E"/>
    <a:srgbClr val="87969D"/>
    <a:srgbClr val="8AA497"/>
    <a:srgbClr val="CC6600"/>
    <a:srgbClr val="94917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07" autoAdjust="0"/>
    <p:restoredTop sz="88598" autoAdjust="0"/>
  </p:normalViewPr>
  <p:slideViewPr>
    <p:cSldViewPr showGuides="1">
      <p:cViewPr varScale="1">
        <p:scale>
          <a:sx n="97" d="100"/>
          <a:sy n="97" d="100"/>
        </p:scale>
        <p:origin x="-270" y="-96"/>
      </p:cViewPr>
      <p:guideLst>
        <p:guide orient="horz" pos="2400"/>
        <p:guide pos="312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40" d="100"/>
        <a:sy n="40" d="100"/>
      </p:scale>
      <p:origin x="0" y="0"/>
    </p:cViewPr>
  </p:sorterViewPr>
  <p:notesViewPr>
    <p:cSldViewPr showGuides="1">
      <p:cViewPr varScale="1">
        <p:scale>
          <a:sx n="46" d="100"/>
          <a:sy n="46" d="100"/>
        </p:scale>
        <p:origin x="-1398" y="-84"/>
      </p:cViewPr>
      <p:guideLst>
        <p:guide orient="horz" pos="2908"/>
        <p:guide pos="218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0755" cy="460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75" tIns="46238" rIns="92475" bIns="46238" numCol="1" anchor="t" anchorCtr="0" compatLnSpc="1">
            <a:prstTxWarp prst="textNoShape">
              <a:avLst/>
            </a:prstTxWarp>
          </a:bodyPr>
          <a:lstStyle>
            <a:lvl1pPr algn="l" defTabSz="924967" eaLnBrk="0" hangingPunct="0">
              <a:spcBef>
                <a:spcPct val="0"/>
              </a:spcBef>
              <a:buClrTx/>
              <a:buSzTx/>
              <a:buFontTx/>
              <a:buNone/>
              <a:defRPr sz="1200" b="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9321" y="0"/>
            <a:ext cx="3010754" cy="460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75" tIns="46238" rIns="92475" bIns="46238" numCol="1" anchor="t" anchorCtr="0" compatLnSpc="1">
            <a:prstTxWarp prst="textNoShape">
              <a:avLst/>
            </a:prstTxWarp>
          </a:bodyPr>
          <a:lstStyle>
            <a:lvl1pPr algn="r" defTabSz="924967" eaLnBrk="0" hangingPunct="0">
              <a:spcBef>
                <a:spcPct val="0"/>
              </a:spcBef>
              <a:buClrTx/>
              <a:buSzTx/>
              <a:buFontTx/>
              <a:buNone/>
              <a:defRPr sz="1200" b="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5533"/>
            <a:ext cx="3010755" cy="460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75" tIns="46238" rIns="92475" bIns="46238" numCol="1" anchor="b" anchorCtr="0" compatLnSpc="1">
            <a:prstTxWarp prst="textNoShape">
              <a:avLst/>
            </a:prstTxWarp>
          </a:bodyPr>
          <a:lstStyle>
            <a:lvl1pPr algn="l" defTabSz="924967" eaLnBrk="0" hangingPunct="0">
              <a:spcBef>
                <a:spcPct val="0"/>
              </a:spcBef>
              <a:buClrTx/>
              <a:buSzTx/>
              <a:buFontTx/>
              <a:buNone/>
              <a:defRPr sz="1200" b="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9321" y="8775533"/>
            <a:ext cx="3010754" cy="460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75" tIns="46238" rIns="92475" bIns="46238" numCol="1" anchor="b" anchorCtr="0" compatLnSpc="1">
            <a:prstTxWarp prst="textNoShape">
              <a:avLst/>
            </a:prstTxWarp>
          </a:bodyPr>
          <a:lstStyle>
            <a:lvl1pPr algn="r" defTabSz="924967" eaLnBrk="0" hangingPunct="0">
              <a:spcBef>
                <a:spcPct val="0"/>
              </a:spcBef>
              <a:buClrTx/>
              <a:buSzTx/>
              <a:buFontTx/>
              <a:buNone/>
              <a:defRPr sz="1200" b="0" i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210CFF7-2329-4FFD-963A-D4DC60C3A6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0755" cy="460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66" tIns="0" rIns="19266" bIns="0" numCol="1" anchor="t" anchorCtr="0" compatLnSpc="1">
            <a:prstTxWarp prst="textNoShape">
              <a:avLst/>
            </a:prstTxWarp>
          </a:bodyPr>
          <a:lstStyle>
            <a:lvl1pPr algn="l" defTabSz="924967" eaLnBrk="0" hangingPunct="0">
              <a:spcBef>
                <a:spcPct val="0"/>
              </a:spcBef>
              <a:buClrTx/>
              <a:buSzTx/>
              <a:buFontTx/>
              <a:buNone/>
              <a:defRPr sz="1200" b="0" i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9321" y="0"/>
            <a:ext cx="3010754" cy="460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66" tIns="0" rIns="19266" bIns="0" numCol="1" anchor="t" anchorCtr="0" compatLnSpc="1">
            <a:prstTxWarp prst="textNoShape">
              <a:avLst/>
            </a:prstTxWarp>
          </a:bodyPr>
          <a:lstStyle>
            <a:lvl1pPr algn="r" defTabSz="924967" eaLnBrk="0" hangingPunct="0">
              <a:spcBef>
                <a:spcPct val="0"/>
              </a:spcBef>
              <a:buClrTx/>
              <a:buSzTx/>
              <a:buFontTx/>
              <a:buNone/>
              <a:defRPr sz="1200" b="0" i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316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68400" y="695325"/>
            <a:ext cx="4611688" cy="34607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6992" y="4386190"/>
            <a:ext cx="5096092" cy="4154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18" tIns="46560" rIns="93118" bIns="465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5533"/>
            <a:ext cx="3010755" cy="460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66" tIns="0" rIns="19266" bIns="0" numCol="1" anchor="b" anchorCtr="0" compatLnSpc="1">
            <a:prstTxWarp prst="textNoShape">
              <a:avLst/>
            </a:prstTxWarp>
          </a:bodyPr>
          <a:lstStyle>
            <a:lvl1pPr algn="l" defTabSz="924967" eaLnBrk="0" hangingPunct="0">
              <a:spcBef>
                <a:spcPct val="0"/>
              </a:spcBef>
              <a:buClrTx/>
              <a:buSzTx/>
              <a:buFontTx/>
              <a:buNone/>
              <a:defRPr sz="1200" b="0" i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9321" y="8775533"/>
            <a:ext cx="3010754" cy="460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66" tIns="0" rIns="19266" bIns="0" numCol="1" anchor="b" anchorCtr="0" compatLnSpc="1">
            <a:prstTxWarp prst="textNoShape">
              <a:avLst/>
            </a:prstTxWarp>
          </a:bodyPr>
          <a:lstStyle>
            <a:lvl1pPr algn="r" defTabSz="924967" eaLnBrk="0" hangingPunct="0">
              <a:spcBef>
                <a:spcPct val="0"/>
              </a:spcBef>
              <a:buClrTx/>
              <a:buSzTx/>
              <a:buFontTx/>
              <a:buNone/>
              <a:defRPr sz="1200" b="0" i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D6F9880-B32E-4BB7-94F3-2C3B8942C1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5513"/>
            <a:fld id="{29048322-6A13-4C7B-B3B4-2E6B23366A7A}" type="slidenum">
              <a:rPr lang="en-US" smtClean="0"/>
              <a:pPr defTabSz="925513"/>
              <a:t>3</a:t>
            </a:fld>
            <a:endParaRPr lang="en-US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8400" y="696913"/>
            <a:ext cx="4611688" cy="3459162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6995" y="4385977"/>
            <a:ext cx="5096085" cy="4153912"/>
          </a:xfrm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There is purposefully</a:t>
            </a:r>
            <a:r>
              <a:rPr lang="en-US" baseline="0" dirty="0" smtClean="0"/>
              <a:t> no mention of </a:t>
            </a:r>
            <a:r>
              <a:rPr lang="en-US" baseline="0" smtClean="0"/>
              <a:t>growth assumptions.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6F9880-B32E-4BB7-94F3-2C3B8942C1E4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6F9880-B32E-4BB7-94F3-2C3B8942C1E4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2763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 baseline="0">
                <a:latin typeface="Century Gothic" pitchFamily="34" charset="0"/>
              </a:defRPr>
            </a:lvl2pPr>
            <a:lvl3pPr>
              <a:defRPr baseline="0">
                <a:latin typeface="Century Gothic" pitchFamily="34" charset="0"/>
              </a:defRPr>
            </a:lvl3pPr>
            <a:lvl4pPr>
              <a:defRPr baseline="0">
                <a:latin typeface="Century Gothic" pitchFamily="34" charset="0"/>
              </a:defRPr>
            </a:lvl4pPr>
            <a:lvl5pPr>
              <a:defRPr baseline="0">
                <a:latin typeface="Century Gothic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C4E129D1-B9D9-45D2-B23B-DF35889FCA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1219200"/>
            <a:ext cx="2019300" cy="4800600"/>
          </a:xfrm>
        </p:spPr>
        <p:txBody>
          <a:bodyPr vert="eaVert"/>
          <a:lstStyle>
            <a:lvl1pPr>
              <a:defRPr>
                <a:solidFill>
                  <a:srgbClr val="B8632E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219200"/>
            <a:ext cx="5905500" cy="4800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F10733B9-25BE-41B4-AEF9-BF835C75819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64D7EBE1-4702-42EC-A9CF-04C3253294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Title 1"/>
          <p:cNvSpPr txBox="1">
            <a:spLocks/>
          </p:cNvSpPr>
          <p:nvPr userDrawn="1"/>
        </p:nvSpPr>
        <p:spPr bwMode="auto">
          <a:xfrm>
            <a:off x="457200" y="0"/>
            <a:ext cx="7467600" cy="127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909638" marR="0" lvl="0" indent="-909638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 pitchFamily="34" charset="0"/>
                <a:ea typeface="+mj-ea"/>
                <a:cs typeface="+mj-cs"/>
              </a:rPr>
              <a:t>Click to edit Master title style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entury Gothic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276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05000"/>
            <a:ext cx="3962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905000"/>
            <a:ext cx="3962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9086927C-C038-43A8-8E9E-FC6283D2E0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C7F1F1B2-3CBA-4203-AE6B-FA663004606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276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E61A4924-EC24-498C-B0AF-7CC35EA54E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CD876E23-60EA-405B-B13F-440C4902EA6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3008313" cy="1162050"/>
          </a:xfrm>
        </p:spPr>
        <p:txBody>
          <a:bodyPr anchor="ctr"/>
          <a:lstStyle>
            <a:lvl1pPr marL="0" indent="0" algn="ctr">
              <a:defRPr sz="2000" b="1">
                <a:solidFill>
                  <a:srgbClr val="B8632E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49069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362200"/>
            <a:ext cx="3008313" cy="37639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31D922A1-8518-4CB5-8053-0A76EC24C7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2516842B-561C-4606-AD20-0EA99B1A344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276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71404DF7-4241-4140-BEF9-76F6E696C2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auto">
          <a:xfrm>
            <a:off x="0" y="0"/>
            <a:ext cx="9144000" cy="1097280"/>
          </a:xfrm>
          <a:prstGeom prst="rect">
            <a:avLst/>
          </a:prstGeom>
          <a:solidFill>
            <a:srgbClr val="183B66"/>
          </a:solidFill>
          <a:ln w="19050" cap="flat" cmpd="sng" algn="ctr">
            <a:solidFill>
              <a:srgbClr val="B8632E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None/>
              <a:tabLst/>
            </a:pPr>
            <a:endParaRPr kumimoji="0" lang="en-US" sz="28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05000"/>
            <a:ext cx="8077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53400" y="6377847"/>
            <a:ext cx="762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 b="0" i="0">
                <a:solidFill>
                  <a:srgbClr val="B8632E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Page </a:t>
            </a:r>
            <a:fld id="{D6208C9B-7D55-40D5-9E28-68DB90420DE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 bwMode="auto">
          <a:xfrm rot="5400000">
            <a:off x="7924800" y="6629400"/>
            <a:ext cx="304800" cy="0"/>
          </a:xfrm>
          <a:prstGeom prst="line">
            <a:avLst/>
          </a:prstGeom>
          <a:solidFill>
            <a:schemeClr val="bg1"/>
          </a:solidFill>
          <a:ln w="25400" cap="flat" cmpd="sng" algn="ctr">
            <a:solidFill>
              <a:srgbClr val="B8632E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0"/>
            <a:ext cx="7467600" cy="127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495288" y="6452028"/>
            <a:ext cx="1581912" cy="329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</p:sldLayoutIdLst>
  <p:transition>
    <p:cover/>
  </p:transition>
  <p:hf hdr="0" ftr="0" dt="0"/>
  <p:txStyles>
    <p:titleStyle>
      <a:lvl1pPr marL="909638" indent="-909638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0" baseline="0">
          <a:solidFill>
            <a:schemeClr val="bg1"/>
          </a:solidFill>
          <a:latin typeface="Century Gothic" pitchFamily="34" charset="0"/>
          <a:ea typeface="+mj-ea"/>
          <a:cs typeface="+mj-cs"/>
        </a:defRPr>
      </a:lvl1pPr>
      <a:lvl2pPr marL="909638" indent="-909638" algn="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ZapfHumnst BT" pitchFamily="34" charset="0"/>
        </a:defRPr>
      </a:lvl2pPr>
      <a:lvl3pPr marL="909638" indent="-909638" algn="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ZapfHumnst BT" pitchFamily="34" charset="0"/>
        </a:defRPr>
      </a:lvl3pPr>
      <a:lvl4pPr marL="909638" indent="-909638" algn="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ZapfHumnst BT" pitchFamily="34" charset="0"/>
        </a:defRPr>
      </a:lvl4pPr>
      <a:lvl5pPr marL="909638" indent="-909638" algn="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ZapfHumnst BT" pitchFamily="34" charset="0"/>
        </a:defRPr>
      </a:lvl5pPr>
      <a:lvl6pPr marL="1366838" indent="-909638" algn="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ZapfHumnst BT" pitchFamily="34" charset="0"/>
        </a:defRPr>
      </a:lvl6pPr>
      <a:lvl7pPr marL="1824038" indent="-909638" algn="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ZapfHumnst BT" pitchFamily="34" charset="0"/>
        </a:defRPr>
      </a:lvl7pPr>
      <a:lvl8pPr marL="2281238" indent="-909638" algn="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ZapfHumnst BT" pitchFamily="34" charset="0"/>
        </a:defRPr>
      </a:lvl8pPr>
      <a:lvl9pPr marL="2738438" indent="-909638" algn="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ZapfHumnst BT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B8632E"/>
        </a:buClr>
        <a:buFont typeface="Wingdings" pitchFamily="2" charset="2"/>
        <a:buChar char="n"/>
        <a:defRPr sz="2800" baseline="0">
          <a:solidFill>
            <a:srgbClr val="644C3A"/>
          </a:solidFill>
          <a:latin typeface="Century Gothic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B8632E"/>
        </a:buClr>
        <a:buFont typeface="Wingdings" pitchFamily="2" charset="2"/>
        <a:buChar char="ü"/>
        <a:defRPr sz="2400">
          <a:solidFill>
            <a:srgbClr val="644C3A"/>
          </a:solidFill>
          <a:latin typeface="+mn-lt"/>
        </a:defRPr>
      </a:lvl2pPr>
      <a:lvl3pPr marL="1085850" indent="-228600" algn="l" rtl="0" eaLnBrk="1" fontAlgn="base" hangingPunct="1">
        <a:spcBef>
          <a:spcPct val="20000"/>
        </a:spcBef>
        <a:spcAft>
          <a:spcPct val="0"/>
        </a:spcAft>
        <a:buClr>
          <a:srgbClr val="B8632E"/>
        </a:buClr>
        <a:buFont typeface="Wingdings" pitchFamily="2" charset="2"/>
        <a:buChar char="u"/>
        <a:defRPr>
          <a:solidFill>
            <a:srgbClr val="644C3A"/>
          </a:solidFill>
          <a:latin typeface="+mn-lt"/>
        </a:defRPr>
      </a:lvl3pPr>
      <a:lvl4pPr marL="1428750" indent="-228600" algn="l" rtl="0" eaLnBrk="1" fontAlgn="base" hangingPunct="1">
        <a:spcBef>
          <a:spcPct val="20000"/>
        </a:spcBef>
        <a:spcAft>
          <a:spcPct val="0"/>
        </a:spcAft>
        <a:buClr>
          <a:srgbClr val="B8632E"/>
        </a:buClr>
        <a:buFont typeface="Wingdings" pitchFamily="2" charset="2"/>
        <a:buChar char="n"/>
        <a:defRPr>
          <a:solidFill>
            <a:srgbClr val="644C3A"/>
          </a:solidFill>
          <a:latin typeface="+mn-lt"/>
        </a:defRPr>
      </a:lvl4pPr>
      <a:lvl5pPr marL="1771650" indent="-228600" algn="l" rtl="0" eaLnBrk="1" fontAlgn="base" hangingPunct="1">
        <a:spcBef>
          <a:spcPct val="20000"/>
        </a:spcBef>
        <a:spcAft>
          <a:spcPct val="0"/>
        </a:spcAft>
        <a:buClr>
          <a:srgbClr val="B8632E"/>
        </a:buClr>
        <a:buFont typeface="Wingdings" pitchFamily="2" charset="2"/>
        <a:buChar char="u"/>
        <a:defRPr>
          <a:solidFill>
            <a:srgbClr val="644C3A"/>
          </a:solidFill>
          <a:latin typeface="+mn-lt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lr>
          <a:srgbClr val="949179"/>
        </a:buClr>
        <a:buFont typeface="Wingdings" pitchFamily="2" charset="2"/>
        <a:buChar char="u"/>
        <a:defRPr>
          <a:solidFill>
            <a:srgbClr val="949179"/>
          </a:solidFill>
          <a:latin typeface="+mn-lt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lr>
          <a:srgbClr val="949179"/>
        </a:buClr>
        <a:buFont typeface="Wingdings" pitchFamily="2" charset="2"/>
        <a:buChar char="u"/>
        <a:defRPr>
          <a:solidFill>
            <a:srgbClr val="949179"/>
          </a:solidFill>
          <a:latin typeface="+mn-lt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lr>
          <a:srgbClr val="949179"/>
        </a:buClr>
        <a:buFont typeface="Wingdings" pitchFamily="2" charset="2"/>
        <a:buChar char="u"/>
        <a:defRPr>
          <a:solidFill>
            <a:srgbClr val="949179"/>
          </a:solidFill>
          <a:latin typeface="+mn-lt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lr>
          <a:srgbClr val="949179"/>
        </a:buClr>
        <a:buFont typeface="Wingdings" pitchFamily="2" charset="2"/>
        <a:buChar char="u"/>
        <a:defRPr>
          <a:solidFill>
            <a:srgbClr val="94917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  <a:grayscl/>
          </a:blip>
          <a:srcRect l="12500" b="7625"/>
          <a:stretch>
            <a:fillRect/>
          </a:stretch>
        </p:blipFill>
        <p:spPr bwMode="auto">
          <a:xfrm>
            <a:off x="0" y="395288"/>
            <a:ext cx="9182100" cy="64627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  <p:sp>
        <p:nvSpPr>
          <p:cNvPr id="3079" name="Rectangle 51"/>
          <p:cNvSpPr>
            <a:spLocks noChangeArrowheads="1"/>
          </p:cNvSpPr>
          <p:nvPr/>
        </p:nvSpPr>
        <p:spPr bwMode="auto">
          <a:xfrm>
            <a:off x="3429000" y="2514600"/>
            <a:ext cx="5410200" cy="2850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algn="l"/>
            <a:r>
              <a:rPr lang="en-US" sz="3200" i="0" dirty="0" smtClean="0">
                <a:solidFill>
                  <a:srgbClr val="B8632E"/>
                </a:solidFill>
                <a:latin typeface="Century Gothic" pitchFamily="34" charset="0"/>
              </a:rPr>
              <a:t>Wastewater Plan:  Financial Element</a:t>
            </a:r>
          </a:p>
          <a:p>
            <a:pPr algn="l"/>
            <a:endParaRPr lang="en-US" sz="2400" i="0" dirty="0" smtClean="0">
              <a:solidFill>
                <a:srgbClr val="B8632E"/>
              </a:solidFill>
              <a:latin typeface="Century Gothic" pitchFamily="34" charset="0"/>
            </a:endParaRPr>
          </a:p>
          <a:p>
            <a:pPr algn="l"/>
            <a:r>
              <a:rPr lang="en-US" sz="2400" i="0" dirty="0" smtClean="0">
                <a:solidFill>
                  <a:srgbClr val="B8632E"/>
                </a:solidFill>
                <a:latin typeface="Century Gothic" pitchFamily="34" charset="0"/>
              </a:rPr>
              <a:t>City Council Meeting</a:t>
            </a:r>
          </a:p>
          <a:p>
            <a:pPr algn="l"/>
            <a:endParaRPr lang="en-US" sz="2400" i="0" dirty="0" smtClean="0">
              <a:solidFill>
                <a:srgbClr val="B8632E"/>
              </a:solidFill>
              <a:latin typeface="Century Gothic" pitchFamily="34" charset="0"/>
            </a:endParaRPr>
          </a:p>
          <a:p>
            <a:pPr algn="l"/>
            <a:r>
              <a:rPr lang="en-US" sz="2400" i="0" dirty="0" smtClean="0">
                <a:solidFill>
                  <a:srgbClr val="B8632E"/>
                </a:solidFill>
                <a:latin typeface="Century Gothic" pitchFamily="34" charset="0"/>
              </a:rPr>
              <a:t>John Ghilarducci</a:t>
            </a:r>
            <a:endParaRPr lang="en-US" sz="2400" i="0" dirty="0">
              <a:solidFill>
                <a:srgbClr val="B8632E"/>
              </a:solidFill>
              <a:latin typeface="Century Gothic" pitchFamily="34" charset="0"/>
            </a:endParaRPr>
          </a:p>
        </p:txBody>
      </p:sp>
      <p:sp>
        <p:nvSpPr>
          <p:cNvPr id="3080" name="Rectangle 1029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644C3A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084" name="Rectangle 1030"/>
          <p:cNvSpPr>
            <a:spLocks noChangeArrowheads="1"/>
          </p:cNvSpPr>
          <p:nvPr/>
        </p:nvSpPr>
        <p:spPr bwMode="auto">
          <a:xfrm>
            <a:off x="0" y="0"/>
            <a:ext cx="304800" cy="6858000"/>
          </a:xfrm>
          <a:prstGeom prst="rect">
            <a:avLst/>
          </a:prstGeom>
          <a:solidFill>
            <a:srgbClr val="B8632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085" name="Text Box 12"/>
          <p:cNvSpPr txBox="1">
            <a:spLocks noChangeArrowheads="1"/>
          </p:cNvSpPr>
          <p:nvPr/>
        </p:nvSpPr>
        <p:spPr bwMode="auto">
          <a:xfrm>
            <a:off x="3352800" y="6477000"/>
            <a:ext cx="5359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buClrTx/>
              <a:buSzTx/>
              <a:buFontTx/>
              <a:buNone/>
            </a:pPr>
            <a:r>
              <a:rPr lang="en-US" sz="1000" b="0" i="0" dirty="0" smtClean="0">
                <a:solidFill>
                  <a:srgbClr val="644C3A"/>
                </a:solidFill>
                <a:latin typeface="Century Gothic" pitchFamily="34" charset="0"/>
              </a:rPr>
              <a:t>4380 SW Macadam Avenue, Suite 220, Portland, OR 97239 </a:t>
            </a:r>
            <a:r>
              <a:rPr lang="en-US" sz="1000" b="0" i="0" dirty="0" smtClean="0">
                <a:solidFill>
                  <a:srgbClr val="644C3A"/>
                </a:solidFill>
                <a:latin typeface="Century Gothic" pitchFamily="34" charset="0"/>
                <a:sym typeface="Wingdings" pitchFamily="2" charset="2"/>
              </a:rPr>
              <a:t></a:t>
            </a:r>
            <a:r>
              <a:rPr lang="en-US" sz="1000" b="0" i="0" dirty="0" smtClean="0">
                <a:solidFill>
                  <a:srgbClr val="644C3A"/>
                </a:solidFill>
                <a:latin typeface="Century Gothic" pitchFamily="34" charset="0"/>
              </a:rPr>
              <a:t>  503-841-6543</a:t>
            </a:r>
            <a:endParaRPr lang="en-US" sz="1000" b="0" i="0" dirty="0">
              <a:solidFill>
                <a:srgbClr val="644C3A"/>
              </a:solidFill>
              <a:latin typeface="Century Gothic" pitchFamily="34" charset="0"/>
            </a:endParaRPr>
          </a:p>
        </p:txBody>
      </p:sp>
      <p:sp>
        <p:nvSpPr>
          <p:cNvPr id="3087" name="Line 153"/>
          <p:cNvSpPr>
            <a:spLocks noChangeShapeType="1"/>
          </p:cNvSpPr>
          <p:nvPr/>
        </p:nvSpPr>
        <p:spPr bwMode="auto">
          <a:xfrm>
            <a:off x="3200400" y="2438400"/>
            <a:ext cx="0" cy="3749040"/>
          </a:xfrm>
          <a:prstGeom prst="line">
            <a:avLst/>
          </a:prstGeom>
          <a:noFill/>
          <a:ln w="19050">
            <a:solidFill>
              <a:srgbClr val="0F243E"/>
            </a:solidFill>
            <a:round/>
            <a:headEnd/>
            <a:tailEnd/>
          </a:ln>
        </p:spPr>
        <p:txBody>
          <a:bodyPr lIns="92075" tIns="46038" rIns="92075" bIns="46038" anchor="ctr"/>
          <a:lstStyle/>
          <a:p>
            <a:endParaRPr lang="en-US" dirty="0"/>
          </a:p>
        </p:txBody>
      </p:sp>
      <p:sp>
        <p:nvSpPr>
          <p:cNvPr id="17" name="Rectangle 51"/>
          <p:cNvSpPr>
            <a:spLocks noChangeArrowheads="1"/>
          </p:cNvSpPr>
          <p:nvPr/>
        </p:nvSpPr>
        <p:spPr bwMode="auto">
          <a:xfrm>
            <a:off x="304800" y="2514600"/>
            <a:ext cx="2819400" cy="770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algn="l"/>
            <a:r>
              <a:rPr lang="en-US" sz="2000" i="0" dirty="0" smtClean="0">
                <a:solidFill>
                  <a:srgbClr val="B8632E"/>
                </a:solidFill>
                <a:latin typeface="Century Gothic" pitchFamily="34" charset="0"/>
              </a:rPr>
              <a:t>City of The </a:t>
            </a:r>
            <a:r>
              <a:rPr lang="en-US" sz="2000" i="0" dirty="0" err="1" smtClean="0">
                <a:solidFill>
                  <a:srgbClr val="B8632E"/>
                </a:solidFill>
                <a:latin typeface="Century Gothic" pitchFamily="34" charset="0"/>
              </a:rPr>
              <a:t>Dalles</a:t>
            </a:r>
            <a:r>
              <a:rPr lang="en-US" sz="2000" i="0" dirty="0" smtClean="0">
                <a:solidFill>
                  <a:srgbClr val="B8632E"/>
                </a:solidFill>
                <a:latin typeface="Century Gothic" pitchFamily="34" charset="0"/>
              </a:rPr>
              <a:t>,</a:t>
            </a:r>
          </a:p>
          <a:p>
            <a:pPr algn="l"/>
            <a:r>
              <a:rPr lang="en-US" sz="2000" i="0" dirty="0" smtClean="0">
                <a:solidFill>
                  <a:srgbClr val="B8632E"/>
                </a:solidFill>
                <a:latin typeface="Century Gothic" pitchFamily="34" charset="0"/>
              </a:rPr>
              <a:t>Oregon</a:t>
            </a:r>
            <a:endParaRPr lang="en-US" sz="2000" i="0" dirty="0">
              <a:solidFill>
                <a:srgbClr val="B8632E"/>
              </a:solidFill>
              <a:latin typeface="Century Gothic" pitchFamily="34" charset="0"/>
            </a:endParaRPr>
          </a:p>
        </p:txBody>
      </p:sp>
      <p:sp>
        <p:nvSpPr>
          <p:cNvPr id="18" name="Line 1041"/>
          <p:cNvSpPr>
            <a:spLocks noChangeShapeType="1"/>
          </p:cNvSpPr>
          <p:nvPr/>
        </p:nvSpPr>
        <p:spPr bwMode="auto">
          <a:xfrm>
            <a:off x="3200400" y="228600"/>
            <a:ext cx="0" cy="219456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" name="Line 1041"/>
          <p:cNvSpPr>
            <a:spLocks noChangeShapeType="1"/>
          </p:cNvSpPr>
          <p:nvPr/>
        </p:nvSpPr>
        <p:spPr bwMode="auto">
          <a:xfrm>
            <a:off x="5486400" y="228600"/>
            <a:ext cx="0" cy="219456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" name="Line 1041"/>
          <p:cNvSpPr>
            <a:spLocks noChangeShapeType="1"/>
          </p:cNvSpPr>
          <p:nvPr/>
        </p:nvSpPr>
        <p:spPr bwMode="auto">
          <a:xfrm>
            <a:off x="7467600" y="228600"/>
            <a:ext cx="0" cy="219456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29000" y="5943600"/>
            <a:ext cx="2395728" cy="499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081" name="Line 152"/>
          <p:cNvSpPr>
            <a:spLocks noChangeShapeType="1"/>
          </p:cNvSpPr>
          <p:nvPr/>
        </p:nvSpPr>
        <p:spPr bwMode="auto">
          <a:xfrm>
            <a:off x="304800" y="2438400"/>
            <a:ext cx="8869680" cy="0"/>
          </a:xfrm>
          <a:prstGeom prst="line">
            <a:avLst/>
          </a:prstGeom>
          <a:noFill/>
          <a:ln w="57150">
            <a:solidFill>
              <a:srgbClr val="644C3A"/>
            </a:solidFill>
            <a:round/>
            <a:headEnd/>
            <a:tailEnd/>
          </a:ln>
        </p:spPr>
        <p:txBody>
          <a:bodyPr lIns="92075" tIns="46038" rIns="92075" bIns="46038" anchor="ctr"/>
          <a:lstStyle/>
          <a:p>
            <a:endParaRPr lang="en-US" dirty="0"/>
          </a:p>
        </p:txBody>
      </p:sp>
      <p:sp>
        <p:nvSpPr>
          <p:cNvPr id="21" name="Rectangle 51"/>
          <p:cNvSpPr>
            <a:spLocks noChangeArrowheads="1"/>
          </p:cNvSpPr>
          <p:nvPr/>
        </p:nvSpPr>
        <p:spPr bwMode="auto">
          <a:xfrm>
            <a:off x="304800" y="5486400"/>
            <a:ext cx="2819400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algn="l"/>
            <a:r>
              <a:rPr lang="en-US" sz="2000" i="0" dirty="0" smtClean="0">
                <a:solidFill>
                  <a:srgbClr val="B8632E"/>
                </a:solidFill>
                <a:latin typeface="Century Gothic" pitchFamily="34" charset="0"/>
              </a:rPr>
              <a:t>November 26, 2012</a:t>
            </a:r>
            <a:endParaRPr lang="en-US" sz="2000" i="0" dirty="0">
              <a:solidFill>
                <a:srgbClr val="B8632E"/>
              </a:solidFill>
              <a:latin typeface="Century Gothic" pitchFamily="34" charset="0"/>
            </a:endParaRPr>
          </a:p>
        </p:txBody>
      </p:sp>
      <p:pic>
        <p:nvPicPr>
          <p:cNvPr id="3075" name="Picture 1046" descr="computer monito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33800" y="225552"/>
            <a:ext cx="3101770" cy="2212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2" descr="I:\Corporate Marketing Tools\Graphics\Photos\Sewer\iStock_000006108231Medium[1] Wastewater Treatment Tank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" y="228600"/>
            <a:ext cx="3429000" cy="2269220"/>
          </a:xfrm>
          <a:prstGeom prst="rect">
            <a:avLst/>
          </a:prstGeom>
          <a:noFill/>
        </p:spPr>
      </p:pic>
      <p:pic>
        <p:nvPicPr>
          <p:cNvPr id="1027" name="Picture 3" descr="I:\Corporate Marketing Tools\Graphics\Photos\Sewer\Sewer Grate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895722" y="228600"/>
            <a:ext cx="3324478" cy="22098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305800" cy="1295400"/>
          </a:xfrm>
        </p:spPr>
        <p:txBody>
          <a:bodyPr/>
          <a:lstStyle/>
          <a:p>
            <a:r>
              <a:rPr lang="en-US" dirty="0" smtClean="0"/>
              <a:t>SDC Methodology</a:t>
            </a:r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838200" y="1981200"/>
            <a:ext cx="2489200" cy="4289426"/>
            <a:chOff x="336" y="1248"/>
            <a:chExt cx="1568" cy="2702"/>
          </a:xfrm>
        </p:grpSpPr>
        <p:sp>
          <p:nvSpPr>
            <p:cNvPr id="6166" name="Freeform 4"/>
            <p:cNvSpPr>
              <a:spLocks/>
            </p:cNvSpPr>
            <p:nvPr/>
          </p:nvSpPr>
          <p:spPr bwMode="auto">
            <a:xfrm>
              <a:off x="1296" y="1248"/>
              <a:ext cx="608" cy="2256"/>
            </a:xfrm>
            <a:custGeom>
              <a:avLst/>
              <a:gdLst>
                <a:gd name="T0" fmla="*/ 328 w 608"/>
                <a:gd name="T1" fmla="*/ 841 h 2280"/>
                <a:gd name="T2" fmla="*/ 271 w 608"/>
                <a:gd name="T3" fmla="*/ 830 h 2280"/>
                <a:gd name="T4" fmla="*/ 225 w 608"/>
                <a:gd name="T5" fmla="*/ 803 h 2280"/>
                <a:gd name="T6" fmla="*/ 191 w 608"/>
                <a:gd name="T7" fmla="*/ 767 h 2280"/>
                <a:gd name="T8" fmla="*/ 171 w 608"/>
                <a:gd name="T9" fmla="*/ 712 h 2280"/>
                <a:gd name="T10" fmla="*/ 162 w 608"/>
                <a:gd name="T11" fmla="*/ 637 h 2280"/>
                <a:gd name="T12" fmla="*/ 162 w 608"/>
                <a:gd name="T13" fmla="*/ 248 h 2280"/>
                <a:gd name="T14" fmla="*/ 155 w 608"/>
                <a:gd name="T15" fmla="*/ 174 h 2280"/>
                <a:gd name="T16" fmla="*/ 136 w 608"/>
                <a:gd name="T17" fmla="*/ 118 h 2280"/>
                <a:gd name="T18" fmla="*/ 107 w 608"/>
                <a:gd name="T19" fmla="*/ 67 h 2280"/>
                <a:gd name="T20" fmla="*/ 66 w 608"/>
                <a:gd name="T21" fmla="*/ 47 h 2280"/>
                <a:gd name="T22" fmla="*/ 0 w 608"/>
                <a:gd name="T23" fmla="*/ 0 h 2280"/>
                <a:gd name="T24" fmla="*/ 77 w 608"/>
                <a:gd name="T25" fmla="*/ 0 h 2280"/>
                <a:gd name="T26" fmla="*/ 212 w 608"/>
                <a:gd name="T27" fmla="*/ 9 h 2280"/>
                <a:gd name="T28" fmla="*/ 319 w 608"/>
                <a:gd name="T29" fmla="*/ 39 h 2280"/>
                <a:gd name="T30" fmla="*/ 394 w 608"/>
                <a:gd name="T31" fmla="*/ 70 h 2280"/>
                <a:gd name="T32" fmla="*/ 437 w 608"/>
                <a:gd name="T33" fmla="*/ 141 h 2280"/>
                <a:gd name="T34" fmla="*/ 448 w 608"/>
                <a:gd name="T35" fmla="*/ 654 h 2280"/>
                <a:gd name="T36" fmla="*/ 451 w 608"/>
                <a:gd name="T37" fmla="*/ 686 h 2280"/>
                <a:gd name="T38" fmla="*/ 467 w 608"/>
                <a:gd name="T39" fmla="*/ 740 h 2280"/>
                <a:gd name="T40" fmla="*/ 494 w 608"/>
                <a:gd name="T41" fmla="*/ 782 h 2280"/>
                <a:gd name="T42" fmla="*/ 530 w 608"/>
                <a:gd name="T43" fmla="*/ 810 h 2280"/>
                <a:gd name="T44" fmla="*/ 571 w 608"/>
                <a:gd name="T45" fmla="*/ 830 h 2280"/>
                <a:gd name="T46" fmla="*/ 608 w 608"/>
                <a:gd name="T47" fmla="*/ 841 h 2280"/>
                <a:gd name="T48" fmla="*/ 567 w 608"/>
                <a:gd name="T49" fmla="*/ 861 h 2280"/>
                <a:gd name="T50" fmla="*/ 524 w 608"/>
                <a:gd name="T51" fmla="*/ 881 h 2280"/>
                <a:gd name="T52" fmla="*/ 487 w 608"/>
                <a:gd name="T53" fmla="*/ 907 h 2280"/>
                <a:gd name="T54" fmla="*/ 464 w 608"/>
                <a:gd name="T55" fmla="*/ 950 h 2280"/>
                <a:gd name="T56" fmla="*/ 451 w 608"/>
                <a:gd name="T57" fmla="*/ 1014 h 2280"/>
                <a:gd name="T58" fmla="*/ 448 w 608"/>
                <a:gd name="T59" fmla="*/ 1448 h 2280"/>
                <a:gd name="T60" fmla="*/ 433 w 608"/>
                <a:gd name="T61" fmla="*/ 1549 h 2280"/>
                <a:gd name="T62" fmla="*/ 378 w 608"/>
                <a:gd name="T63" fmla="*/ 1628 h 2280"/>
                <a:gd name="T64" fmla="*/ 291 w 608"/>
                <a:gd name="T65" fmla="*/ 1664 h 2280"/>
                <a:gd name="T66" fmla="*/ 184 w 608"/>
                <a:gd name="T67" fmla="*/ 1678 h 2280"/>
                <a:gd name="T68" fmla="*/ 64 w 608"/>
                <a:gd name="T69" fmla="*/ 1678 h 2280"/>
                <a:gd name="T70" fmla="*/ 11 w 608"/>
                <a:gd name="T71" fmla="*/ 1673 h 2280"/>
                <a:gd name="T72" fmla="*/ 70 w 608"/>
                <a:gd name="T73" fmla="*/ 1643 h 2280"/>
                <a:gd name="T74" fmla="*/ 114 w 608"/>
                <a:gd name="T75" fmla="*/ 1611 h 2280"/>
                <a:gd name="T76" fmla="*/ 141 w 608"/>
                <a:gd name="T77" fmla="*/ 1574 h 2280"/>
                <a:gd name="T78" fmla="*/ 155 w 608"/>
                <a:gd name="T79" fmla="*/ 1522 h 2280"/>
                <a:gd name="T80" fmla="*/ 162 w 608"/>
                <a:gd name="T81" fmla="*/ 1433 h 2280"/>
                <a:gd name="T82" fmla="*/ 162 w 608"/>
                <a:gd name="T83" fmla="*/ 1076 h 2280"/>
                <a:gd name="T84" fmla="*/ 168 w 608"/>
                <a:gd name="T85" fmla="*/ 1001 h 2280"/>
                <a:gd name="T86" fmla="*/ 187 w 608"/>
                <a:gd name="T87" fmla="*/ 942 h 2280"/>
                <a:gd name="T88" fmla="*/ 218 w 608"/>
                <a:gd name="T89" fmla="*/ 897 h 2280"/>
                <a:gd name="T90" fmla="*/ 264 w 608"/>
                <a:gd name="T91" fmla="*/ 866 h 2280"/>
                <a:gd name="T92" fmla="*/ 337 w 608"/>
                <a:gd name="T93" fmla="*/ 841 h 2280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608"/>
                <a:gd name="T142" fmla="*/ 0 h 2280"/>
                <a:gd name="T143" fmla="*/ 608 w 608"/>
                <a:gd name="T144" fmla="*/ 2280 h 2280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608" h="2280">
                  <a:moveTo>
                    <a:pt x="337" y="1143"/>
                  </a:moveTo>
                  <a:lnTo>
                    <a:pt x="337" y="1143"/>
                  </a:lnTo>
                  <a:lnTo>
                    <a:pt x="328" y="1143"/>
                  </a:lnTo>
                  <a:lnTo>
                    <a:pt x="307" y="1140"/>
                  </a:lnTo>
                  <a:lnTo>
                    <a:pt x="287" y="1134"/>
                  </a:lnTo>
                  <a:lnTo>
                    <a:pt x="271" y="1128"/>
                  </a:lnTo>
                  <a:lnTo>
                    <a:pt x="255" y="1119"/>
                  </a:lnTo>
                  <a:lnTo>
                    <a:pt x="239" y="1107"/>
                  </a:lnTo>
                  <a:lnTo>
                    <a:pt x="225" y="1092"/>
                  </a:lnTo>
                  <a:lnTo>
                    <a:pt x="212" y="1077"/>
                  </a:lnTo>
                  <a:lnTo>
                    <a:pt x="200" y="1059"/>
                  </a:lnTo>
                  <a:lnTo>
                    <a:pt x="191" y="1041"/>
                  </a:lnTo>
                  <a:lnTo>
                    <a:pt x="182" y="1017"/>
                  </a:lnTo>
                  <a:lnTo>
                    <a:pt x="175" y="993"/>
                  </a:lnTo>
                  <a:lnTo>
                    <a:pt x="171" y="969"/>
                  </a:lnTo>
                  <a:lnTo>
                    <a:pt x="166" y="941"/>
                  </a:lnTo>
                  <a:lnTo>
                    <a:pt x="162" y="911"/>
                  </a:lnTo>
                  <a:lnTo>
                    <a:pt x="162" y="866"/>
                  </a:lnTo>
                  <a:lnTo>
                    <a:pt x="162" y="358"/>
                  </a:lnTo>
                  <a:lnTo>
                    <a:pt x="162" y="337"/>
                  </a:lnTo>
                  <a:lnTo>
                    <a:pt x="159" y="298"/>
                  </a:lnTo>
                  <a:lnTo>
                    <a:pt x="157" y="262"/>
                  </a:lnTo>
                  <a:lnTo>
                    <a:pt x="155" y="232"/>
                  </a:lnTo>
                  <a:lnTo>
                    <a:pt x="148" y="202"/>
                  </a:lnTo>
                  <a:lnTo>
                    <a:pt x="143" y="177"/>
                  </a:lnTo>
                  <a:lnTo>
                    <a:pt x="136" y="153"/>
                  </a:lnTo>
                  <a:lnTo>
                    <a:pt x="127" y="132"/>
                  </a:lnTo>
                  <a:lnTo>
                    <a:pt x="118" y="114"/>
                  </a:lnTo>
                  <a:lnTo>
                    <a:pt x="107" y="96"/>
                  </a:lnTo>
                  <a:lnTo>
                    <a:pt x="93" y="81"/>
                  </a:lnTo>
                  <a:lnTo>
                    <a:pt x="80" y="66"/>
                  </a:lnTo>
                  <a:lnTo>
                    <a:pt x="66" y="51"/>
                  </a:lnTo>
                  <a:lnTo>
                    <a:pt x="48" y="36"/>
                  </a:lnTo>
                  <a:lnTo>
                    <a:pt x="29" y="21"/>
                  </a:lnTo>
                  <a:lnTo>
                    <a:pt x="0" y="0"/>
                  </a:lnTo>
                  <a:lnTo>
                    <a:pt x="27" y="0"/>
                  </a:lnTo>
                  <a:lnTo>
                    <a:pt x="77" y="0"/>
                  </a:lnTo>
                  <a:lnTo>
                    <a:pt x="125" y="0"/>
                  </a:lnTo>
                  <a:lnTo>
                    <a:pt x="171" y="3"/>
                  </a:lnTo>
                  <a:lnTo>
                    <a:pt x="212" y="9"/>
                  </a:lnTo>
                  <a:lnTo>
                    <a:pt x="250" y="18"/>
                  </a:lnTo>
                  <a:lnTo>
                    <a:pt x="287" y="27"/>
                  </a:lnTo>
                  <a:lnTo>
                    <a:pt x="319" y="39"/>
                  </a:lnTo>
                  <a:lnTo>
                    <a:pt x="346" y="54"/>
                  </a:lnTo>
                  <a:lnTo>
                    <a:pt x="371" y="75"/>
                  </a:lnTo>
                  <a:lnTo>
                    <a:pt x="394" y="99"/>
                  </a:lnTo>
                  <a:lnTo>
                    <a:pt x="412" y="126"/>
                  </a:lnTo>
                  <a:lnTo>
                    <a:pt x="426" y="159"/>
                  </a:lnTo>
                  <a:lnTo>
                    <a:pt x="437" y="199"/>
                  </a:lnTo>
                  <a:lnTo>
                    <a:pt x="444" y="241"/>
                  </a:lnTo>
                  <a:lnTo>
                    <a:pt x="448" y="316"/>
                  </a:lnTo>
                  <a:lnTo>
                    <a:pt x="448" y="887"/>
                  </a:lnTo>
                  <a:lnTo>
                    <a:pt x="448" y="902"/>
                  </a:lnTo>
                  <a:lnTo>
                    <a:pt x="451" y="932"/>
                  </a:lnTo>
                  <a:lnTo>
                    <a:pt x="455" y="960"/>
                  </a:lnTo>
                  <a:lnTo>
                    <a:pt x="460" y="984"/>
                  </a:lnTo>
                  <a:lnTo>
                    <a:pt x="467" y="1005"/>
                  </a:lnTo>
                  <a:lnTo>
                    <a:pt x="474" y="1026"/>
                  </a:lnTo>
                  <a:lnTo>
                    <a:pt x="483" y="1047"/>
                  </a:lnTo>
                  <a:lnTo>
                    <a:pt x="494" y="1062"/>
                  </a:lnTo>
                  <a:lnTo>
                    <a:pt x="505" y="1077"/>
                  </a:lnTo>
                  <a:lnTo>
                    <a:pt x="517" y="1089"/>
                  </a:lnTo>
                  <a:lnTo>
                    <a:pt x="530" y="1101"/>
                  </a:lnTo>
                  <a:lnTo>
                    <a:pt x="542" y="1113"/>
                  </a:lnTo>
                  <a:lnTo>
                    <a:pt x="558" y="1122"/>
                  </a:lnTo>
                  <a:lnTo>
                    <a:pt x="571" y="1128"/>
                  </a:lnTo>
                  <a:lnTo>
                    <a:pt x="587" y="1134"/>
                  </a:lnTo>
                  <a:lnTo>
                    <a:pt x="608" y="1143"/>
                  </a:lnTo>
                  <a:lnTo>
                    <a:pt x="601" y="1149"/>
                  </a:lnTo>
                  <a:lnTo>
                    <a:pt x="583" y="1158"/>
                  </a:lnTo>
                  <a:lnTo>
                    <a:pt x="567" y="1170"/>
                  </a:lnTo>
                  <a:lnTo>
                    <a:pt x="551" y="1179"/>
                  </a:lnTo>
                  <a:lnTo>
                    <a:pt x="537" y="1188"/>
                  </a:lnTo>
                  <a:lnTo>
                    <a:pt x="524" y="1197"/>
                  </a:lnTo>
                  <a:lnTo>
                    <a:pt x="510" y="1209"/>
                  </a:lnTo>
                  <a:lnTo>
                    <a:pt x="499" y="1221"/>
                  </a:lnTo>
                  <a:lnTo>
                    <a:pt x="487" y="1233"/>
                  </a:lnTo>
                  <a:lnTo>
                    <a:pt x="478" y="1251"/>
                  </a:lnTo>
                  <a:lnTo>
                    <a:pt x="471" y="1269"/>
                  </a:lnTo>
                  <a:lnTo>
                    <a:pt x="464" y="1290"/>
                  </a:lnTo>
                  <a:lnTo>
                    <a:pt x="458" y="1317"/>
                  </a:lnTo>
                  <a:lnTo>
                    <a:pt x="453" y="1345"/>
                  </a:lnTo>
                  <a:lnTo>
                    <a:pt x="451" y="1378"/>
                  </a:lnTo>
                  <a:lnTo>
                    <a:pt x="448" y="1438"/>
                  </a:lnTo>
                  <a:lnTo>
                    <a:pt x="448" y="1967"/>
                  </a:lnTo>
                  <a:lnTo>
                    <a:pt x="448" y="2000"/>
                  </a:lnTo>
                  <a:lnTo>
                    <a:pt x="444" y="2057"/>
                  </a:lnTo>
                  <a:lnTo>
                    <a:pt x="433" y="2106"/>
                  </a:lnTo>
                  <a:lnTo>
                    <a:pt x="419" y="2148"/>
                  </a:lnTo>
                  <a:lnTo>
                    <a:pt x="401" y="2181"/>
                  </a:lnTo>
                  <a:lnTo>
                    <a:pt x="378" y="2211"/>
                  </a:lnTo>
                  <a:lnTo>
                    <a:pt x="353" y="2232"/>
                  </a:lnTo>
                  <a:lnTo>
                    <a:pt x="323" y="2250"/>
                  </a:lnTo>
                  <a:lnTo>
                    <a:pt x="291" y="2262"/>
                  </a:lnTo>
                  <a:lnTo>
                    <a:pt x="259" y="2271"/>
                  </a:lnTo>
                  <a:lnTo>
                    <a:pt x="223" y="2277"/>
                  </a:lnTo>
                  <a:lnTo>
                    <a:pt x="184" y="2280"/>
                  </a:lnTo>
                  <a:lnTo>
                    <a:pt x="146" y="2280"/>
                  </a:lnTo>
                  <a:lnTo>
                    <a:pt x="105" y="2280"/>
                  </a:lnTo>
                  <a:lnTo>
                    <a:pt x="64" y="2280"/>
                  </a:lnTo>
                  <a:lnTo>
                    <a:pt x="0" y="2280"/>
                  </a:lnTo>
                  <a:lnTo>
                    <a:pt x="11" y="2274"/>
                  </a:lnTo>
                  <a:lnTo>
                    <a:pt x="34" y="2259"/>
                  </a:lnTo>
                  <a:lnTo>
                    <a:pt x="52" y="2244"/>
                  </a:lnTo>
                  <a:lnTo>
                    <a:pt x="70" y="2232"/>
                  </a:lnTo>
                  <a:lnTo>
                    <a:pt x="86" y="2217"/>
                  </a:lnTo>
                  <a:lnTo>
                    <a:pt x="100" y="2205"/>
                  </a:lnTo>
                  <a:lnTo>
                    <a:pt x="114" y="2190"/>
                  </a:lnTo>
                  <a:lnTo>
                    <a:pt x="123" y="2175"/>
                  </a:lnTo>
                  <a:lnTo>
                    <a:pt x="132" y="2160"/>
                  </a:lnTo>
                  <a:lnTo>
                    <a:pt x="141" y="2139"/>
                  </a:lnTo>
                  <a:lnTo>
                    <a:pt x="146" y="2121"/>
                  </a:lnTo>
                  <a:lnTo>
                    <a:pt x="152" y="2096"/>
                  </a:lnTo>
                  <a:lnTo>
                    <a:pt x="155" y="2069"/>
                  </a:lnTo>
                  <a:lnTo>
                    <a:pt x="157" y="2039"/>
                  </a:lnTo>
                  <a:lnTo>
                    <a:pt x="159" y="2003"/>
                  </a:lnTo>
                  <a:lnTo>
                    <a:pt x="162" y="1946"/>
                  </a:lnTo>
                  <a:lnTo>
                    <a:pt x="162" y="1480"/>
                  </a:lnTo>
                  <a:lnTo>
                    <a:pt x="162" y="1462"/>
                  </a:lnTo>
                  <a:lnTo>
                    <a:pt x="162" y="1423"/>
                  </a:lnTo>
                  <a:lnTo>
                    <a:pt x="164" y="1390"/>
                  </a:lnTo>
                  <a:lnTo>
                    <a:pt x="168" y="1360"/>
                  </a:lnTo>
                  <a:lnTo>
                    <a:pt x="173" y="1329"/>
                  </a:lnTo>
                  <a:lnTo>
                    <a:pt x="180" y="1302"/>
                  </a:lnTo>
                  <a:lnTo>
                    <a:pt x="187" y="1278"/>
                  </a:lnTo>
                  <a:lnTo>
                    <a:pt x="196" y="1257"/>
                  </a:lnTo>
                  <a:lnTo>
                    <a:pt x="207" y="1239"/>
                  </a:lnTo>
                  <a:lnTo>
                    <a:pt x="218" y="1221"/>
                  </a:lnTo>
                  <a:lnTo>
                    <a:pt x="232" y="1203"/>
                  </a:lnTo>
                  <a:lnTo>
                    <a:pt x="248" y="1188"/>
                  </a:lnTo>
                  <a:lnTo>
                    <a:pt x="264" y="1176"/>
                  </a:lnTo>
                  <a:lnTo>
                    <a:pt x="282" y="1164"/>
                  </a:lnTo>
                  <a:lnTo>
                    <a:pt x="303" y="1155"/>
                  </a:lnTo>
                  <a:lnTo>
                    <a:pt x="337" y="1143"/>
                  </a:lnTo>
                  <a:close/>
                </a:path>
              </a:pathLst>
            </a:custGeom>
            <a:solidFill>
              <a:srgbClr val="644C3A">
                <a:alpha val="50000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i="0">
                <a:solidFill>
                  <a:srgbClr val="644C3A"/>
                </a:solidFill>
                <a:latin typeface="Century Gothic" pitchFamily="34" charset="0"/>
              </a:endParaRPr>
            </a:p>
          </p:txBody>
        </p:sp>
        <p:sp>
          <p:nvSpPr>
            <p:cNvPr id="6167" name="Rectangle 5"/>
            <p:cNvSpPr>
              <a:spLocks noChangeArrowheads="1"/>
            </p:cNvSpPr>
            <p:nvPr/>
          </p:nvSpPr>
          <p:spPr bwMode="auto">
            <a:xfrm>
              <a:off x="584" y="2034"/>
              <a:ext cx="13" cy="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i="0">
                <a:solidFill>
                  <a:srgbClr val="644C3A"/>
                </a:solidFill>
                <a:latin typeface="Century Gothic" pitchFamily="34" charset="0"/>
              </a:endParaRPr>
            </a:p>
          </p:txBody>
        </p:sp>
        <p:sp>
          <p:nvSpPr>
            <p:cNvPr id="6168" name="Rectangle 6"/>
            <p:cNvSpPr>
              <a:spLocks noChangeArrowheads="1"/>
            </p:cNvSpPr>
            <p:nvPr/>
          </p:nvSpPr>
          <p:spPr bwMode="auto">
            <a:xfrm>
              <a:off x="336" y="1248"/>
              <a:ext cx="1296" cy="480"/>
            </a:xfrm>
            <a:prstGeom prst="rect">
              <a:avLst/>
            </a:prstGeom>
            <a:solidFill>
              <a:srgbClr val="B8632E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i="0" dirty="0">
                  <a:solidFill>
                    <a:schemeClr val="bg1"/>
                  </a:solidFill>
                  <a:latin typeface="Century Gothic" pitchFamily="34" charset="0"/>
                </a:rPr>
                <a:t>Reimbursement</a:t>
              </a:r>
            </a:p>
            <a:p>
              <a:pPr algn="ctr">
                <a:spcBef>
                  <a:spcPts val="600"/>
                </a:spcBef>
              </a:pPr>
              <a:r>
                <a:rPr lang="en-US" sz="1600" i="0" dirty="0">
                  <a:solidFill>
                    <a:schemeClr val="bg1"/>
                  </a:solidFill>
                  <a:latin typeface="Century Gothic" pitchFamily="34" charset="0"/>
                </a:rPr>
                <a:t> Fee</a:t>
              </a:r>
            </a:p>
          </p:txBody>
        </p:sp>
        <p:sp>
          <p:nvSpPr>
            <p:cNvPr id="6169" name="Text Box 7"/>
            <p:cNvSpPr txBox="1">
              <a:spLocks noChangeArrowheads="1"/>
            </p:cNvSpPr>
            <p:nvPr/>
          </p:nvSpPr>
          <p:spPr bwMode="auto">
            <a:xfrm>
              <a:off x="336" y="1728"/>
              <a:ext cx="1296" cy="222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en-US" sz="1800" i="0" dirty="0">
                <a:solidFill>
                  <a:srgbClr val="644C3A"/>
                </a:solidFill>
                <a:latin typeface="Century Gothic" pitchFamily="34" charset="0"/>
              </a:endParaRPr>
            </a:p>
            <a:p>
              <a:pPr algn="ctr">
                <a:spcBef>
                  <a:spcPct val="0"/>
                </a:spcBef>
              </a:pPr>
              <a:r>
                <a:rPr lang="en-US" sz="1800" i="0" dirty="0">
                  <a:solidFill>
                    <a:srgbClr val="644C3A"/>
                  </a:solidFill>
                  <a:latin typeface="Century Gothic" pitchFamily="34" charset="0"/>
                </a:rPr>
                <a:t>Eligible </a:t>
              </a:r>
              <a:r>
                <a:rPr lang="en-US" sz="1800" i="0" dirty="0" smtClean="0">
                  <a:solidFill>
                    <a:srgbClr val="644C3A"/>
                  </a:solidFill>
                  <a:latin typeface="Century Gothic" pitchFamily="34" charset="0"/>
                </a:rPr>
                <a:t>cost or value </a:t>
              </a:r>
              <a:r>
                <a:rPr lang="en-US" sz="1800" i="0" dirty="0">
                  <a:solidFill>
                    <a:srgbClr val="644C3A"/>
                  </a:solidFill>
                  <a:latin typeface="Century Gothic" pitchFamily="34" charset="0"/>
                </a:rPr>
                <a:t>of unused capacity</a:t>
              </a:r>
              <a:br>
                <a:rPr lang="en-US" sz="1800" i="0" dirty="0">
                  <a:solidFill>
                    <a:srgbClr val="644C3A"/>
                  </a:solidFill>
                  <a:latin typeface="Century Gothic" pitchFamily="34" charset="0"/>
                </a:rPr>
              </a:br>
              <a:r>
                <a:rPr lang="en-US" sz="1800" i="0" dirty="0">
                  <a:solidFill>
                    <a:srgbClr val="644C3A"/>
                  </a:solidFill>
                  <a:latin typeface="Century Gothic" pitchFamily="34" charset="0"/>
                </a:rPr>
                <a:t>in existing facilities</a:t>
              </a:r>
            </a:p>
            <a:p>
              <a:pPr algn="ctr">
                <a:spcBef>
                  <a:spcPct val="0"/>
                </a:spcBef>
              </a:pPr>
              <a:endParaRPr lang="en-US" sz="1400" i="0" dirty="0">
                <a:solidFill>
                  <a:srgbClr val="644C3A"/>
                </a:solidFill>
                <a:latin typeface="Century Gothic" pitchFamily="34" charset="0"/>
              </a:endParaRPr>
            </a:p>
            <a:p>
              <a:r>
                <a:rPr lang="en-US" sz="1000" i="0" dirty="0">
                  <a:solidFill>
                    <a:srgbClr val="644C3A"/>
                  </a:solidFill>
                  <a:latin typeface="Century Gothic" pitchFamily="34" charset="0"/>
                </a:rPr>
                <a:t/>
              </a:r>
              <a:br>
                <a:rPr lang="en-US" sz="1000" i="0" dirty="0">
                  <a:solidFill>
                    <a:srgbClr val="644C3A"/>
                  </a:solidFill>
                  <a:latin typeface="Century Gothic" pitchFamily="34" charset="0"/>
                </a:rPr>
              </a:br>
              <a:endParaRPr lang="en-US" sz="1000" i="0" dirty="0">
                <a:solidFill>
                  <a:srgbClr val="644C3A"/>
                </a:solidFill>
                <a:latin typeface="Century Gothic" pitchFamily="34" charset="0"/>
              </a:endParaRPr>
            </a:p>
            <a:p>
              <a:r>
                <a:rPr lang="en-US" sz="1800" i="0" dirty="0">
                  <a:solidFill>
                    <a:srgbClr val="644C3A"/>
                  </a:solidFill>
                  <a:latin typeface="Century Gothic" pitchFamily="34" charset="0"/>
                </a:rPr>
                <a:t>Growth in system capacity </a:t>
              </a:r>
              <a:r>
                <a:rPr lang="en-US" sz="1800" i="0" dirty="0" smtClean="0">
                  <a:solidFill>
                    <a:srgbClr val="644C3A"/>
                  </a:solidFill>
                  <a:latin typeface="Century Gothic" pitchFamily="34" charset="0"/>
                </a:rPr>
                <a:t>demand</a:t>
              </a:r>
            </a:p>
            <a:p>
              <a:endParaRPr lang="en-US" sz="1800" i="0" dirty="0">
                <a:solidFill>
                  <a:srgbClr val="644C3A"/>
                </a:solidFill>
                <a:latin typeface="Century Gothic" pitchFamily="34" charset="0"/>
              </a:endParaRPr>
            </a:p>
          </p:txBody>
        </p:sp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816" y="2857"/>
              <a:ext cx="336" cy="266"/>
              <a:chOff x="1092" y="2841"/>
              <a:chExt cx="541" cy="392"/>
            </a:xfrm>
          </p:grpSpPr>
          <p:sp>
            <p:nvSpPr>
              <p:cNvPr id="6171" name="Rectangle 9"/>
              <p:cNvSpPr>
                <a:spLocks noChangeArrowheads="1"/>
              </p:cNvSpPr>
              <p:nvPr/>
            </p:nvSpPr>
            <p:spPr bwMode="auto">
              <a:xfrm>
                <a:off x="1092" y="2993"/>
                <a:ext cx="541" cy="98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i="0">
                  <a:solidFill>
                    <a:srgbClr val="644C3A"/>
                  </a:solidFill>
                  <a:latin typeface="Century Gothic" pitchFamily="34" charset="0"/>
                </a:endParaRPr>
              </a:p>
            </p:txBody>
          </p:sp>
          <p:sp>
            <p:nvSpPr>
              <p:cNvPr id="6172" name="Freeform 10"/>
              <p:cNvSpPr>
                <a:spLocks/>
              </p:cNvSpPr>
              <p:nvPr/>
            </p:nvSpPr>
            <p:spPr bwMode="auto">
              <a:xfrm>
                <a:off x="1304" y="3118"/>
                <a:ext cx="116" cy="115"/>
              </a:xfrm>
              <a:custGeom>
                <a:avLst/>
                <a:gdLst>
                  <a:gd name="T0" fmla="*/ 1 w 230"/>
                  <a:gd name="T1" fmla="*/ 1 h 230"/>
                  <a:gd name="T2" fmla="*/ 1 w 230"/>
                  <a:gd name="T3" fmla="*/ 1 h 230"/>
                  <a:gd name="T4" fmla="*/ 1 w 230"/>
                  <a:gd name="T5" fmla="*/ 1 h 230"/>
                  <a:gd name="T6" fmla="*/ 1 w 230"/>
                  <a:gd name="T7" fmla="*/ 1 h 230"/>
                  <a:gd name="T8" fmla="*/ 1 w 230"/>
                  <a:gd name="T9" fmla="*/ 1 h 230"/>
                  <a:gd name="T10" fmla="*/ 1 w 230"/>
                  <a:gd name="T11" fmla="*/ 1 h 230"/>
                  <a:gd name="T12" fmla="*/ 1 w 230"/>
                  <a:gd name="T13" fmla="*/ 1 h 230"/>
                  <a:gd name="T14" fmla="*/ 1 w 230"/>
                  <a:gd name="T15" fmla="*/ 1 h 230"/>
                  <a:gd name="T16" fmla="*/ 0 w 230"/>
                  <a:gd name="T17" fmla="*/ 1 h 230"/>
                  <a:gd name="T18" fmla="*/ 0 w 230"/>
                  <a:gd name="T19" fmla="*/ 1 h 230"/>
                  <a:gd name="T20" fmla="*/ 1 w 230"/>
                  <a:gd name="T21" fmla="*/ 1 h 230"/>
                  <a:gd name="T22" fmla="*/ 1 w 230"/>
                  <a:gd name="T23" fmla="*/ 1 h 230"/>
                  <a:gd name="T24" fmla="*/ 1 w 230"/>
                  <a:gd name="T25" fmla="*/ 1 h 230"/>
                  <a:gd name="T26" fmla="*/ 1 w 230"/>
                  <a:gd name="T27" fmla="*/ 1 h 230"/>
                  <a:gd name="T28" fmla="*/ 1 w 230"/>
                  <a:gd name="T29" fmla="*/ 1 h 230"/>
                  <a:gd name="T30" fmla="*/ 1 w 230"/>
                  <a:gd name="T31" fmla="*/ 1 h 230"/>
                  <a:gd name="T32" fmla="*/ 1 w 230"/>
                  <a:gd name="T33" fmla="*/ 1 h 230"/>
                  <a:gd name="T34" fmla="*/ 1 w 230"/>
                  <a:gd name="T35" fmla="*/ 0 h 230"/>
                  <a:gd name="T36" fmla="*/ 1 w 230"/>
                  <a:gd name="T37" fmla="*/ 1 h 230"/>
                  <a:gd name="T38" fmla="*/ 1 w 230"/>
                  <a:gd name="T39" fmla="*/ 1 h 230"/>
                  <a:gd name="T40" fmla="*/ 1 w 230"/>
                  <a:gd name="T41" fmla="*/ 1 h 230"/>
                  <a:gd name="T42" fmla="*/ 1 w 230"/>
                  <a:gd name="T43" fmla="*/ 1 h 230"/>
                  <a:gd name="T44" fmla="*/ 1 w 230"/>
                  <a:gd name="T45" fmla="*/ 1 h 230"/>
                  <a:gd name="T46" fmla="*/ 1 w 230"/>
                  <a:gd name="T47" fmla="*/ 1 h 230"/>
                  <a:gd name="T48" fmla="*/ 1 w 230"/>
                  <a:gd name="T49" fmla="*/ 1 h 230"/>
                  <a:gd name="T50" fmla="*/ 1 w 230"/>
                  <a:gd name="T51" fmla="*/ 1 h 230"/>
                  <a:gd name="T52" fmla="*/ 1 w 230"/>
                  <a:gd name="T53" fmla="*/ 1 h 230"/>
                  <a:gd name="T54" fmla="*/ 1 w 230"/>
                  <a:gd name="T55" fmla="*/ 1 h 230"/>
                  <a:gd name="T56" fmla="*/ 1 w 230"/>
                  <a:gd name="T57" fmla="*/ 1 h 230"/>
                  <a:gd name="T58" fmla="*/ 1 w 230"/>
                  <a:gd name="T59" fmla="*/ 1 h 230"/>
                  <a:gd name="T60" fmla="*/ 1 w 230"/>
                  <a:gd name="T61" fmla="*/ 1 h 230"/>
                  <a:gd name="T62" fmla="*/ 1 w 230"/>
                  <a:gd name="T63" fmla="*/ 1 h 230"/>
                  <a:gd name="T64" fmla="*/ 1 w 230"/>
                  <a:gd name="T65" fmla="*/ 1 h 230"/>
                  <a:gd name="T66" fmla="*/ 1 w 230"/>
                  <a:gd name="T67" fmla="*/ 1 h 23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230"/>
                  <a:gd name="T103" fmla="*/ 0 h 230"/>
                  <a:gd name="T104" fmla="*/ 230 w 230"/>
                  <a:gd name="T105" fmla="*/ 230 h 230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230" h="230">
                    <a:moveTo>
                      <a:pt x="115" y="230"/>
                    </a:moveTo>
                    <a:lnTo>
                      <a:pt x="115" y="230"/>
                    </a:lnTo>
                    <a:lnTo>
                      <a:pt x="110" y="230"/>
                    </a:lnTo>
                    <a:lnTo>
                      <a:pt x="99" y="228"/>
                    </a:lnTo>
                    <a:lnTo>
                      <a:pt x="86" y="226"/>
                    </a:lnTo>
                    <a:lnTo>
                      <a:pt x="76" y="222"/>
                    </a:lnTo>
                    <a:lnTo>
                      <a:pt x="67" y="219"/>
                    </a:lnTo>
                    <a:lnTo>
                      <a:pt x="56" y="213"/>
                    </a:lnTo>
                    <a:lnTo>
                      <a:pt x="47" y="206"/>
                    </a:lnTo>
                    <a:lnTo>
                      <a:pt x="38" y="199"/>
                    </a:lnTo>
                    <a:lnTo>
                      <a:pt x="31" y="192"/>
                    </a:lnTo>
                    <a:lnTo>
                      <a:pt x="23" y="183"/>
                    </a:lnTo>
                    <a:lnTo>
                      <a:pt x="18" y="174"/>
                    </a:lnTo>
                    <a:lnTo>
                      <a:pt x="13" y="165"/>
                    </a:lnTo>
                    <a:lnTo>
                      <a:pt x="7" y="154"/>
                    </a:lnTo>
                    <a:lnTo>
                      <a:pt x="4" y="143"/>
                    </a:lnTo>
                    <a:lnTo>
                      <a:pt x="2" y="133"/>
                    </a:lnTo>
                    <a:lnTo>
                      <a:pt x="0" y="115"/>
                    </a:lnTo>
                    <a:lnTo>
                      <a:pt x="0" y="109"/>
                    </a:lnTo>
                    <a:lnTo>
                      <a:pt x="2" y="97"/>
                    </a:lnTo>
                    <a:lnTo>
                      <a:pt x="4" y="86"/>
                    </a:lnTo>
                    <a:lnTo>
                      <a:pt x="7" y="75"/>
                    </a:lnTo>
                    <a:lnTo>
                      <a:pt x="13" y="64"/>
                    </a:lnTo>
                    <a:lnTo>
                      <a:pt x="18" y="55"/>
                    </a:lnTo>
                    <a:lnTo>
                      <a:pt x="23" y="46"/>
                    </a:lnTo>
                    <a:lnTo>
                      <a:pt x="31" y="37"/>
                    </a:lnTo>
                    <a:lnTo>
                      <a:pt x="38" y="30"/>
                    </a:lnTo>
                    <a:lnTo>
                      <a:pt x="47" y="23"/>
                    </a:lnTo>
                    <a:lnTo>
                      <a:pt x="56" y="16"/>
                    </a:lnTo>
                    <a:lnTo>
                      <a:pt x="67" y="10"/>
                    </a:lnTo>
                    <a:lnTo>
                      <a:pt x="76" y="7"/>
                    </a:lnTo>
                    <a:lnTo>
                      <a:pt x="86" y="3"/>
                    </a:lnTo>
                    <a:lnTo>
                      <a:pt x="99" y="1"/>
                    </a:lnTo>
                    <a:lnTo>
                      <a:pt x="115" y="0"/>
                    </a:lnTo>
                    <a:lnTo>
                      <a:pt x="122" y="0"/>
                    </a:lnTo>
                    <a:lnTo>
                      <a:pt x="133" y="1"/>
                    </a:lnTo>
                    <a:lnTo>
                      <a:pt x="144" y="3"/>
                    </a:lnTo>
                    <a:lnTo>
                      <a:pt x="155" y="7"/>
                    </a:lnTo>
                    <a:lnTo>
                      <a:pt x="165" y="10"/>
                    </a:lnTo>
                    <a:lnTo>
                      <a:pt x="174" y="16"/>
                    </a:lnTo>
                    <a:lnTo>
                      <a:pt x="185" y="23"/>
                    </a:lnTo>
                    <a:lnTo>
                      <a:pt x="192" y="30"/>
                    </a:lnTo>
                    <a:lnTo>
                      <a:pt x="201" y="37"/>
                    </a:lnTo>
                    <a:lnTo>
                      <a:pt x="209" y="46"/>
                    </a:lnTo>
                    <a:lnTo>
                      <a:pt x="214" y="55"/>
                    </a:lnTo>
                    <a:lnTo>
                      <a:pt x="219" y="64"/>
                    </a:lnTo>
                    <a:lnTo>
                      <a:pt x="223" y="75"/>
                    </a:lnTo>
                    <a:lnTo>
                      <a:pt x="227" y="86"/>
                    </a:lnTo>
                    <a:lnTo>
                      <a:pt x="230" y="97"/>
                    </a:lnTo>
                    <a:lnTo>
                      <a:pt x="230" y="115"/>
                    </a:lnTo>
                    <a:lnTo>
                      <a:pt x="230" y="120"/>
                    </a:lnTo>
                    <a:lnTo>
                      <a:pt x="230" y="133"/>
                    </a:lnTo>
                    <a:lnTo>
                      <a:pt x="227" y="143"/>
                    </a:lnTo>
                    <a:lnTo>
                      <a:pt x="223" y="154"/>
                    </a:lnTo>
                    <a:lnTo>
                      <a:pt x="219" y="165"/>
                    </a:lnTo>
                    <a:lnTo>
                      <a:pt x="214" y="174"/>
                    </a:lnTo>
                    <a:lnTo>
                      <a:pt x="209" y="183"/>
                    </a:lnTo>
                    <a:lnTo>
                      <a:pt x="201" y="192"/>
                    </a:lnTo>
                    <a:lnTo>
                      <a:pt x="192" y="199"/>
                    </a:lnTo>
                    <a:lnTo>
                      <a:pt x="185" y="206"/>
                    </a:lnTo>
                    <a:lnTo>
                      <a:pt x="174" y="213"/>
                    </a:lnTo>
                    <a:lnTo>
                      <a:pt x="165" y="219"/>
                    </a:lnTo>
                    <a:lnTo>
                      <a:pt x="155" y="222"/>
                    </a:lnTo>
                    <a:lnTo>
                      <a:pt x="144" y="226"/>
                    </a:lnTo>
                    <a:lnTo>
                      <a:pt x="133" y="228"/>
                    </a:lnTo>
                    <a:lnTo>
                      <a:pt x="115" y="230"/>
                    </a:ln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i="0">
                  <a:solidFill>
                    <a:srgbClr val="644C3A"/>
                  </a:solidFill>
                  <a:latin typeface="Century Gothic" pitchFamily="34" charset="0"/>
                </a:endParaRPr>
              </a:p>
            </p:txBody>
          </p:sp>
          <p:sp>
            <p:nvSpPr>
              <p:cNvPr id="6173" name="Freeform 11"/>
              <p:cNvSpPr>
                <a:spLocks/>
              </p:cNvSpPr>
              <p:nvPr/>
            </p:nvSpPr>
            <p:spPr bwMode="auto">
              <a:xfrm>
                <a:off x="1304" y="2841"/>
                <a:ext cx="116" cy="115"/>
              </a:xfrm>
              <a:custGeom>
                <a:avLst/>
                <a:gdLst>
                  <a:gd name="T0" fmla="*/ 1 w 230"/>
                  <a:gd name="T1" fmla="*/ 1 h 230"/>
                  <a:gd name="T2" fmla="*/ 1 w 230"/>
                  <a:gd name="T3" fmla="*/ 1 h 230"/>
                  <a:gd name="T4" fmla="*/ 1 w 230"/>
                  <a:gd name="T5" fmla="*/ 1 h 230"/>
                  <a:gd name="T6" fmla="*/ 1 w 230"/>
                  <a:gd name="T7" fmla="*/ 1 h 230"/>
                  <a:gd name="T8" fmla="*/ 1 w 230"/>
                  <a:gd name="T9" fmla="*/ 1 h 230"/>
                  <a:gd name="T10" fmla="*/ 1 w 230"/>
                  <a:gd name="T11" fmla="*/ 1 h 230"/>
                  <a:gd name="T12" fmla="*/ 1 w 230"/>
                  <a:gd name="T13" fmla="*/ 1 h 230"/>
                  <a:gd name="T14" fmla="*/ 1 w 230"/>
                  <a:gd name="T15" fmla="*/ 1 h 230"/>
                  <a:gd name="T16" fmla="*/ 0 w 230"/>
                  <a:gd name="T17" fmla="*/ 1 h 230"/>
                  <a:gd name="T18" fmla="*/ 0 w 230"/>
                  <a:gd name="T19" fmla="*/ 1 h 230"/>
                  <a:gd name="T20" fmla="*/ 1 w 230"/>
                  <a:gd name="T21" fmla="*/ 1 h 230"/>
                  <a:gd name="T22" fmla="*/ 1 w 230"/>
                  <a:gd name="T23" fmla="*/ 1 h 230"/>
                  <a:gd name="T24" fmla="*/ 1 w 230"/>
                  <a:gd name="T25" fmla="*/ 1 h 230"/>
                  <a:gd name="T26" fmla="*/ 1 w 230"/>
                  <a:gd name="T27" fmla="*/ 1 h 230"/>
                  <a:gd name="T28" fmla="*/ 1 w 230"/>
                  <a:gd name="T29" fmla="*/ 1 h 230"/>
                  <a:gd name="T30" fmla="*/ 1 w 230"/>
                  <a:gd name="T31" fmla="*/ 1 h 230"/>
                  <a:gd name="T32" fmla="*/ 1 w 230"/>
                  <a:gd name="T33" fmla="*/ 1 h 230"/>
                  <a:gd name="T34" fmla="*/ 1 w 230"/>
                  <a:gd name="T35" fmla="*/ 0 h 230"/>
                  <a:gd name="T36" fmla="*/ 1 w 230"/>
                  <a:gd name="T37" fmla="*/ 1 h 230"/>
                  <a:gd name="T38" fmla="*/ 1 w 230"/>
                  <a:gd name="T39" fmla="*/ 1 h 230"/>
                  <a:gd name="T40" fmla="*/ 1 w 230"/>
                  <a:gd name="T41" fmla="*/ 1 h 230"/>
                  <a:gd name="T42" fmla="*/ 1 w 230"/>
                  <a:gd name="T43" fmla="*/ 1 h 230"/>
                  <a:gd name="T44" fmla="*/ 1 w 230"/>
                  <a:gd name="T45" fmla="*/ 1 h 230"/>
                  <a:gd name="T46" fmla="*/ 1 w 230"/>
                  <a:gd name="T47" fmla="*/ 1 h 230"/>
                  <a:gd name="T48" fmla="*/ 1 w 230"/>
                  <a:gd name="T49" fmla="*/ 1 h 230"/>
                  <a:gd name="T50" fmla="*/ 1 w 230"/>
                  <a:gd name="T51" fmla="*/ 1 h 230"/>
                  <a:gd name="T52" fmla="*/ 1 w 230"/>
                  <a:gd name="T53" fmla="*/ 1 h 230"/>
                  <a:gd name="T54" fmla="*/ 1 w 230"/>
                  <a:gd name="T55" fmla="*/ 1 h 230"/>
                  <a:gd name="T56" fmla="*/ 1 w 230"/>
                  <a:gd name="T57" fmla="*/ 1 h 230"/>
                  <a:gd name="T58" fmla="*/ 1 w 230"/>
                  <a:gd name="T59" fmla="*/ 1 h 230"/>
                  <a:gd name="T60" fmla="*/ 1 w 230"/>
                  <a:gd name="T61" fmla="*/ 1 h 230"/>
                  <a:gd name="T62" fmla="*/ 1 w 230"/>
                  <a:gd name="T63" fmla="*/ 1 h 230"/>
                  <a:gd name="T64" fmla="*/ 1 w 230"/>
                  <a:gd name="T65" fmla="*/ 1 h 230"/>
                  <a:gd name="T66" fmla="*/ 1 w 230"/>
                  <a:gd name="T67" fmla="*/ 1 h 23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230"/>
                  <a:gd name="T103" fmla="*/ 0 h 230"/>
                  <a:gd name="T104" fmla="*/ 230 w 230"/>
                  <a:gd name="T105" fmla="*/ 230 h 230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230" h="230">
                    <a:moveTo>
                      <a:pt x="115" y="230"/>
                    </a:moveTo>
                    <a:lnTo>
                      <a:pt x="115" y="230"/>
                    </a:lnTo>
                    <a:lnTo>
                      <a:pt x="110" y="230"/>
                    </a:lnTo>
                    <a:lnTo>
                      <a:pt x="99" y="229"/>
                    </a:lnTo>
                    <a:lnTo>
                      <a:pt x="86" y="227"/>
                    </a:lnTo>
                    <a:lnTo>
                      <a:pt x="76" y="223"/>
                    </a:lnTo>
                    <a:lnTo>
                      <a:pt x="67" y="220"/>
                    </a:lnTo>
                    <a:lnTo>
                      <a:pt x="56" y="214"/>
                    </a:lnTo>
                    <a:lnTo>
                      <a:pt x="47" y="207"/>
                    </a:lnTo>
                    <a:lnTo>
                      <a:pt x="38" y="200"/>
                    </a:lnTo>
                    <a:lnTo>
                      <a:pt x="31" y="193"/>
                    </a:lnTo>
                    <a:lnTo>
                      <a:pt x="23" y="184"/>
                    </a:lnTo>
                    <a:lnTo>
                      <a:pt x="18" y="175"/>
                    </a:lnTo>
                    <a:lnTo>
                      <a:pt x="13" y="166"/>
                    </a:lnTo>
                    <a:lnTo>
                      <a:pt x="7" y="155"/>
                    </a:lnTo>
                    <a:lnTo>
                      <a:pt x="4" y="144"/>
                    </a:lnTo>
                    <a:lnTo>
                      <a:pt x="2" y="133"/>
                    </a:lnTo>
                    <a:lnTo>
                      <a:pt x="0" y="115"/>
                    </a:lnTo>
                    <a:lnTo>
                      <a:pt x="0" y="110"/>
                    </a:lnTo>
                    <a:lnTo>
                      <a:pt x="2" y="97"/>
                    </a:lnTo>
                    <a:lnTo>
                      <a:pt x="4" y="87"/>
                    </a:lnTo>
                    <a:lnTo>
                      <a:pt x="7" y="76"/>
                    </a:lnTo>
                    <a:lnTo>
                      <a:pt x="13" y="65"/>
                    </a:lnTo>
                    <a:lnTo>
                      <a:pt x="18" y="56"/>
                    </a:lnTo>
                    <a:lnTo>
                      <a:pt x="23" y="47"/>
                    </a:lnTo>
                    <a:lnTo>
                      <a:pt x="31" y="38"/>
                    </a:lnTo>
                    <a:lnTo>
                      <a:pt x="38" y="31"/>
                    </a:lnTo>
                    <a:lnTo>
                      <a:pt x="47" y="24"/>
                    </a:lnTo>
                    <a:lnTo>
                      <a:pt x="56" y="17"/>
                    </a:lnTo>
                    <a:lnTo>
                      <a:pt x="67" y="11"/>
                    </a:lnTo>
                    <a:lnTo>
                      <a:pt x="76" y="8"/>
                    </a:lnTo>
                    <a:lnTo>
                      <a:pt x="86" y="4"/>
                    </a:lnTo>
                    <a:lnTo>
                      <a:pt x="99" y="2"/>
                    </a:lnTo>
                    <a:lnTo>
                      <a:pt x="115" y="0"/>
                    </a:lnTo>
                    <a:lnTo>
                      <a:pt x="122" y="0"/>
                    </a:lnTo>
                    <a:lnTo>
                      <a:pt x="133" y="2"/>
                    </a:lnTo>
                    <a:lnTo>
                      <a:pt x="144" y="4"/>
                    </a:lnTo>
                    <a:lnTo>
                      <a:pt x="155" y="8"/>
                    </a:lnTo>
                    <a:lnTo>
                      <a:pt x="165" y="11"/>
                    </a:lnTo>
                    <a:lnTo>
                      <a:pt x="174" y="17"/>
                    </a:lnTo>
                    <a:lnTo>
                      <a:pt x="185" y="24"/>
                    </a:lnTo>
                    <a:lnTo>
                      <a:pt x="192" y="31"/>
                    </a:lnTo>
                    <a:lnTo>
                      <a:pt x="201" y="38"/>
                    </a:lnTo>
                    <a:lnTo>
                      <a:pt x="209" y="47"/>
                    </a:lnTo>
                    <a:lnTo>
                      <a:pt x="214" y="56"/>
                    </a:lnTo>
                    <a:lnTo>
                      <a:pt x="219" y="65"/>
                    </a:lnTo>
                    <a:lnTo>
                      <a:pt x="223" y="76"/>
                    </a:lnTo>
                    <a:lnTo>
                      <a:pt x="227" y="87"/>
                    </a:lnTo>
                    <a:lnTo>
                      <a:pt x="230" y="97"/>
                    </a:lnTo>
                    <a:lnTo>
                      <a:pt x="230" y="115"/>
                    </a:lnTo>
                    <a:lnTo>
                      <a:pt x="230" y="121"/>
                    </a:lnTo>
                    <a:lnTo>
                      <a:pt x="230" y="133"/>
                    </a:lnTo>
                    <a:lnTo>
                      <a:pt x="227" y="144"/>
                    </a:lnTo>
                    <a:lnTo>
                      <a:pt x="223" y="155"/>
                    </a:lnTo>
                    <a:lnTo>
                      <a:pt x="219" y="166"/>
                    </a:lnTo>
                    <a:lnTo>
                      <a:pt x="214" y="175"/>
                    </a:lnTo>
                    <a:lnTo>
                      <a:pt x="209" y="184"/>
                    </a:lnTo>
                    <a:lnTo>
                      <a:pt x="201" y="193"/>
                    </a:lnTo>
                    <a:lnTo>
                      <a:pt x="192" y="200"/>
                    </a:lnTo>
                    <a:lnTo>
                      <a:pt x="185" y="207"/>
                    </a:lnTo>
                    <a:lnTo>
                      <a:pt x="174" y="214"/>
                    </a:lnTo>
                    <a:lnTo>
                      <a:pt x="165" y="220"/>
                    </a:lnTo>
                    <a:lnTo>
                      <a:pt x="155" y="223"/>
                    </a:lnTo>
                    <a:lnTo>
                      <a:pt x="144" y="227"/>
                    </a:lnTo>
                    <a:lnTo>
                      <a:pt x="133" y="229"/>
                    </a:lnTo>
                    <a:lnTo>
                      <a:pt x="115" y="230"/>
                    </a:ln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i="0">
                  <a:solidFill>
                    <a:srgbClr val="644C3A"/>
                  </a:solidFill>
                  <a:latin typeface="Century Gothic" pitchFamily="34" charset="0"/>
                </a:endParaRPr>
              </a:p>
            </p:txBody>
          </p:sp>
        </p:grp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3276600" y="1981200"/>
            <a:ext cx="2870200" cy="4302125"/>
            <a:chOff x="1968" y="1248"/>
            <a:chExt cx="1808" cy="2710"/>
          </a:xfrm>
        </p:grpSpPr>
        <p:sp>
          <p:nvSpPr>
            <p:cNvPr id="6157" name="Freeform 13"/>
            <p:cNvSpPr>
              <a:spLocks/>
            </p:cNvSpPr>
            <p:nvPr/>
          </p:nvSpPr>
          <p:spPr bwMode="auto">
            <a:xfrm>
              <a:off x="3168" y="1248"/>
              <a:ext cx="608" cy="2256"/>
            </a:xfrm>
            <a:custGeom>
              <a:avLst/>
              <a:gdLst>
                <a:gd name="T0" fmla="*/ 328 w 608"/>
                <a:gd name="T1" fmla="*/ 841 h 2280"/>
                <a:gd name="T2" fmla="*/ 271 w 608"/>
                <a:gd name="T3" fmla="*/ 830 h 2280"/>
                <a:gd name="T4" fmla="*/ 225 w 608"/>
                <a:gd name="T5" fmla="*/ 803 h 2280"/>
                <a:gd name="T6" fmla="*/ 191 w 608"/>
                <a:gd name="T7" fmla="*/ 767 h 2280"/>
                <a:gd name="T8" fmla="*/ 171 w 608"/>
                <a:gd name="T9" fmla="*/ 712 h 2280"/>
                <a:gd name="T10" fmla="*/ 162 w 608"/>
                <a:gd name="T11" fmla="*/ 637 h 2280"/>
                <a:gd name="T12" fmla="*/ 162 w 608"/>
                <a:gd name="T13" fmla="*/ 248 h 2280"/>
                <a:gd name="T14" fmla="*/ 155 w 608"/>
                <a:gd name="T15" fmla="*/ 174 h 2280"/>
                <a:gd name="T16" fmla="*/ 136 w 608"/>
                <a:gd name="T17" fmla="*/ 118 h 2280"/>
                <a:gd name="T18" fmla="*/ 107 w 608"/>
                <a:gd name="T19" fmla="*/ 67 h 2280"/>
                <a:gd name="T20" fmla="*/ 66 w 608"/>
                <a:gd name="T21" fmla="*/ 47 h 2280"/>
                <a:gd name="T22" fmla="*/ 0 w 608"/>
                <a:gd name="T23" fmla="*/ 0 h 2280"/>
                <a:gd name="T24" fmla="*/ 77 w 608"/>
                <a:gd name="T25" fmla="*/ 0 h 2280"/>
                <a:gd name="T26" fmla="*/ 212 w 608"/>
                <a:gd name="T27" fmla="*/ 9 h 2280"/>
                <a:gd name="T28" fmla="*/ 319 w 608"/>
                <a:gd name="T29" fmla="*/ 39 h 2280"/>
                <a:gd name="T30" fmla="*/ 394 w 608"/>
                <a:gd name="T31" fmla="*/ 70 h 2280"/>
                <a:gd name="T32" fmla="*/ 437 w 608"/>
                <a:gd name="T33" fmla="*/ 141 h 2280"/>
                <a:gd name="T34" fmla="*/ 448 w 608"/>
                <a:gd name="T35" fmla="*/ 654 h 2280"/>
                <a:gd name="T36" fmla="*/ 451 w 608"/>
                <a:gd name="T37" fmla="*/ 686 h 2280"/>
                <a:gd name="T38" fmla="*/ 467 w 608"/>
                <a:gd name="T39" fmla="*/ 740 h 2280"/>
                <a:gd name="T40" fmla="*/ 494 w 608"/>
                <a:gd name="T41" fmla="*/ 782 h 2280"/>
                <a:gd name="T42" fmla="*/ 530 w 608"/>
                <a:gd name="T43" fmla="*/ 810 h 2280"/>
                <a:gd name="T44" fmla="*/ 571 w 608"/>
                <a:gd name="T45" fmla="*/ 830 h 2280"/>
                <a:gd name="T46" fmla="*/ 608 w 608"/>
                <a:gd name="T47" fmla="*/ 841 h 2280"/>
                <a:gd name="T48" fmla="*/ 567 w 608"/>
                <a:gd name="T49" fmla="*/ 861 h 2280"/>
                <a:gd name="T50" fmla="*/ 524 w 608"/>
                <a:gd name="T51" fmla="*/ 881 h 2280"/>
                <a:gd name="T52" fmla="*/ 487 w 608"/>
                <a:gd name="T53" fmla="*/ 907 h 2280"/>
                <a:gd name="T54" fmla="*/ 464 w 608"/>
                <a:gd name="T55" fmla="*/ 950 h 2280"/>
                <a:gd name="T56" fmla="*/ 451 w 608"/>
                <a:gd name="T57" fmla="*/ 1014 h 2280"/>
                <a:gd name="T58" fmla="*/ 448 w 608"/>
                <a:gd name="T59" fmla="*/ 1448 h 2280"/>
                <a:gd name="T60" fmla="*/ 433 w 608"/>
                <a:gd name="T61" fmla="*/ 1549 h 2280"/>
                <a:gd name="T62" fmla="*/ 378 w 608"/>
                <a:gd name="T63" fmla="*/ 1628 h 2280"/>
                <a:gd name="T64" fmla="*/ 291 w 608"/>
                <a:gd name="T65" fmla="*/ 1664 h 2280"/>
                <a:gd name="T66" fmla="*/ 184 w 608"/>
                <a:gd name="T67" fmla="*/ 1678 h 2280"/>
                <a:gd name="T68" fmla="*/ 64 w 608"/>
                <a:gd name="T69" fmla="*/ 1678 h 2280"/>
                <a:gd name="T70" fmla="*/ 11 w 608"/>
                <a:gd name="T71" fmla="*/ 1673 h 2280"/>
                <a:gd name="T72" fmla="*/ 70 w 608"/>
                <a:gd name="T73" fmla="*/ 1643 h 2280"/>
                <a:gd name="T74" fmla="*/ 114 w 608"/>
                <a:gd name="T75" fmla="*/ 1611 h 2280"/>
                <a:gd name="T76" fmla="*/ 141 w 608"/>
                <a:gd name="T77" fmla="*/ 1574 h 2280"/>
                <a:gd name="T78" fmla="*/ 155 w 608"/>
                <a:gd name="T79" fmla="*/ 1522 h 2280"/>
                <a:gd name="T80" fmla="*/ 162 w 608"/>
                <a:gd name="T81" fmla="*/ 1433 h 2280"/>
                <a:gd name="T82" fmla="*/ 162 w 608"/>
                <a:gd name="T83" fmla="*/ 1076 h 2280"/>
                <a:gd name="T84" fmla="*/ 168 w 608"/>
                <a:gd name="T85" fmla="*/ 1001 h 2280"/>
                <a:gd name="T86" fmla="*/ 187 w 608"/>
                <a:gd name="T87" fmla="*/ 942 h 2280"/>
                <a:gd name="T88" fmla="*/ 218 w 608"/>
                <a:gd name="T89" fmla="*/ 897 h 2280"/>
                <a:gd name="T90" fmla="*/ 264 w 608"/>
                <a:gd name="T91" fmla="*/ 866 h 2280"/>
                <a:gd name="T92" fmla="*/ 337 w 608"/>
                <a:gd name="T93" fmla="*/ 841 h 2280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608"/>
                <a:gd name="T142" fmla="*/ 0 h 2280"/>
                <a:gd name="T143" fmla="*/ 608 w 608"/>
                <a:gd name="T144" fmla="*/ 2280 h 2280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608" h="2280">
                  <a:moveTo>
                    <a:pt x="337" y="1143"/>
                  </a:moveTo>
                  <a:lnTo>
                    <a:pt x="337" y="1143"/>
                  </a:lnTo>
                  <a:lnTo>
                    <a:pt x="328" y="1143"/>
                  </a:lnTo>
                  <a:lnTo>
                    <a:pt x="307" y="1140"/>
                  </a:lnTo>
                  <a:lnTo>
                    <a:pt x="287" y="1134"/>
                  </a:lnTo>
                  <a:lnTo>
                    <a:pt x="271" y="1128"/>
                  </a:lnTo>
                  <a:lnTo>
                    <a:pt x="255" y="1119"/>
                  </a:lnTo>
                  <a:lnTo>
                    <a:pt x="239" y="1107"/>
                  </a:lnTo>
                  <a:lnTo>
                    <a:pt x="225" y="1092"/>
                  </a:lnTo>
                  <a:lnTo>
                    <a:pt x="212" y="1077"/>
                  </a:lnTo>
                  <a:lnTo>
                    <a:pt x="200" y="1059"/>
                  </a:lnTo>
                  <a:lnTo>
                    <a:pt x="191" y="1041"/>
                  </a:lnTo>
                  <a:lnTo>
                    <a:pt x="182" y="1017"/>
                  </a:lnTo>
                  <a:lnTo>
                    <a:pt x="175" y="993"/>
                  </a:lnTo>
                  <a:lnTo>
                    <a:pt x="171" y="969"/>
                  </a:lnTo>
                  <a:lnTo>
                    <a:pt x="166" y="941"/>
                  </a:lnTo>
                  <a:lnTo>
                    <a:pt x="162" y="911"/>
                  </a:lnTo>
                  <a:lnTo>
                    <a:pt x="162" y="866"/>
                  </a:lnTo>
                  <a:lnTo>
                    <a:pt x="162" y="358"/>
                  </a:lnTo>
                  <a:lnTo>
                    <a:pt x="162" y="337"/>
                  </a:lnTo>
                  <a:lnTo>
                    <a:pt x="159" y="298"/>
                  </a:lnTo>
                  <a:lnTo>
                    <a:pt x="157" y="262"/>
                  </a:lnTo>
                  <a:lnTo>
                    <a:pt x="155" y="232"/>
                  </a:lnTo>
                  <a:lnTo>
                    <a:pt x="148" y="202"/>
                  </a:lnTo>
                  <a:lnTo>
                    <a:pt x="143" y="177"/>
                  </a:lnTo>
                  <a:lnTo>
                    <a:pt x="136" y="153"/>
                  </a:lnTo>
                  <a:lnTo>
                    <a:pt x="127" y="132"/>
                  </a:lnTo>
                  <a:lnTo>
                    <a:pt x="118" y="114"/>
                  </a:lnTo>
                  <a:lnTo>
                    <a:pt x="107" y="96"/>
                  </a:lnTo>
                  <a:lnTo>
                    <a:pt x="93" y="81"/>
                  </a:lnTo>
                  <a:lnTo>
                    <a:pt x="80" y="66"/>
                  </a:lnTo>
                  <a:lnTo>
                    <a:pt x="66" y="51"/>
                  </a:lnTo>
                  <a:lnTo>
                    <a:pt x="48" y="36"/>
                  </a:lnTo>
                  <a:lnTo>
                    <a:pt x="29" y="21"/>
                  </a:lnTo>
                  <a:lnTo>
                    <a:pt x="0" y="0"/>
                  </a:lnTo>
                  <a:lnTo>
                    <a:pt x="27" y="0"/>
                  </a:lnTo>
                  <a:lnTo>
                    <a:pt x="77" y="0"/>
                  </a:lnTo>
                  <a:lnTo>
                    <a:pt x="125" y="0"/>
                  </a:lnTo>
                  <a:lnTo>
                    <a:pt x="171" y="3"/>
                  </a:lnTo>
                  <a:lnTo>
                    <a:pt x="212" y="9"/>
                  </a:lnTo>
                  <a:lnTo>
                    <a:pt x="250" y="18"/>
                  </a:lnTo>
                  <a:lnTo>
                    <a:pt x="287" y="27"/>
                  </a:lnTo>
                  <a:lnTo>
                    <a:pt x="319" y="39"/>
                  </a:lnTo>
                  <a:lnTo>
                    <a:pt x="346" y="54"/>
                  </a:lnTo>
                  <a:lnTo>
                    <a:pt x="371" y="75"/>
                  </a:lnTo>
                  <a:lnTo>
                    <a:pt x="394" y="99"/>
                  </a:lnTo>
                  <a:lnTo>
                    <a:pt x="412" y="126"/>
                  </a:lnTo>
                  <a:lnTo>
                    <a:pt x="426" y="159"/>
                  </a:lnTo>
                  <a:lnTo>
                    <a:pt x="437" y="199"/>
                  </a:lnTo>
                  <a:lnTo>
                    <a:pt x="444" y="241"/>
                  </a:lnTo>
                  <a:lnTo>
                    <a:pt x="448" y="316"/>
                  </a:lnTo>
                  <a:lnTo>
                    <a:pt x="448" y="887"/>
                  </a:lnTo>
                  <a:lnTo>
                    <a:pt x="448" y="902"/>
                  </a:lnTo>
                  <a:lnTo>
                    <a:pt x="451" y="932"/>
                  </a:lnTo>
                  <a:lnTo>
                    <a:pt x="455" y="960"/>
                  </a:lnTo>
                  <a:lnTo>
                    <a:pt x="460" y="984"/>
                  </a:lnTo>
                  <a:lnTo>
                    <a:pt x="467" y="1005"/>
                  </a:lnTo>
                  <a:lnTo>
                    <a:pt x="474" y="1026"/>
                  </a:lnTo>
                  <a:lnTo>
                    <a:pt x="483" y="1047"/>
                  </a:lnTo>
                  <a:lnTo>
                    <a:pt x="494" y="1062"/>
                  </a:lnTo>
                  <a:lnTo>
                    <a:pt x="505" y="1077"/>
                  </a:lnTo>
                  <a:lnTo>
                    <a:pt x="517" y="1089"/>
                  </a:lnTo>
                  <a:lnTo>
                    <a:pt x="530" y="1101"/>
                  </a:lnTo>
                  <a:lnTo>
                    <a:pt x="542" y="1113"/>
                  </a:lnTo>
                  <a:lnTo>
                    <a:pt x="558" y="1122"/>
                  </a:lnTo>
                  <a:lnTo>
                    <a:pt x="571" y="1128"/>
                  </a:lnTo>
                  <a:lnTo>
                    <a:pt x="587" y="1134"/>
                  </a:lnTo>
                  <a:lnTo>
                    <a:pt x="608" y="1143"/>
                  </a:lnTo>
                  <a:lnTo>
                    <a:pt x="601" y="1149"/>
                  </a:lnTo>
                  <a:lnTo>
                    <a:pt x="583" y="1158"/>
                  </a:lnTo>
                  <a:lnTo>
                    <a:pt x="567" y="1170"/>
                  </a:lnTo>
                  <a:lnTo>
                    <a:pt x="551" y="1179"/>
                  </a:lnTo>
                  <a:lnTo>
                    <a:pt x="537" y="1188"/>
                  </a:lnTo>
                  <a:lnTo>
                    <a:pt x="524" y="1197"/>
                  </a:lnTo>
                  <a:lnTo>
                    <a:pt x="510" y="1209"/>
                  </a:lnTo>
                  <a:lnTo>
                    <a:pt x="499" y="1221"/>
                  </a:lnTo>
                  <a:lnTo>
                    <a:pt x="487" y="1233"/>
                  </a:lnTo>
                  <a:lnTo>
                    <a:pt x="478" y="1251"/>
                  </a:lnTo>
                  <a:lnTo>
                    <a:pt x="471" y="1269"/>
                  </a:lnTo>
                  <a:lnTo>
                    <a:pt x="464" y="1290"/>
                  </a:lnTo>
                  <a:lnTo>
                    <a:pt x="458" y="1317"/>
                  </a:lnTo>
                  <a:lnTo>
                    <a:pt x="453" y="1345"/>
                  </a:lnTo>
                  <a:lnTo>
                    <a:pt x="451" y="1378"/>
                  </a:lnTo>
                  <a:lnTo>
                    <a:pt x="448" y="1438"/>
                  </a:lnTo>
                  <a:lnTo>
                    <a:pt x="448" y="1967"/>
                  </a:lnTo>
                  <a:lnTo>
                    <a:pt x="448" y="2000"/>
                  </a:lnTo>
                  <a:lnTo>
                    <a:pt x="444" y="2057"/>
                  </a:lnTo>
                  <a:lnTo>
                    <a:pt x="433" y="2106"/>
                  </a:lnTo>
                  <a:lnTo>
                    <a:pt x="419" y="2148"/>
                  </a:lnTo>
                  <a:lnTo>
                    <a:pt x="401" y="2181"/>
                  </a:lnTo>
                  <a:lnTo>
                    <a:pt x="378" y="2211"/>
                  </a:lnTo>
                  <a:lnTo>
                    <a:pt x="353" y="2232"/>
                  </a:lnTo>
                  <a:lnTo>
                    <a:pt x="323" y="2250"/>
                  </a:lnTo>
                  <a:lnTo>
                    <a:pt x="291" y="2262"/>
                  </a:lnTo>
                  <a:lnTo>
                    <a:pt x="259" y="2271"/>
                  </a:lnTo>
                  <a:lnTo>
                    <a:pt x="223" y="2277"/>
                  </a:lnTo>
                  <a:lnTo>
                    <a:pt x="184" y="2280"/>
                  </a:lnTo>
                  <a:lnTo>
                    <a:pt x="146" y="2280"/>
                  </a:lnTo>
                  <a:lnTo>
                    <a:pt x="105" y="2280"/>
                  </a:lnTo>
                  <a:lnTo>
                    <a:pt x="64" y="2280"/>
                  </a:lnTo>
                  <a:lnTo>
                    <a:pt x="0" y="2280"/>
                  </a:lnTo>
                  <a:lnTo>
                    <a:pt x="11" y="2274"/>
                  </a:lnTo>
                  <a:lnTo>
                    <a:pt x="34" y="2259"/>
                  </a:lnTo>
                  <a:lnTo>
                    <a:pt x="52" y="2244"/>
                  </a:lnTo>
                  <a:lnTo>
                    <a:pt x="70" y="2232"/>
                  </a:lnTo>
                  <a:lnTo>
                    <a:pt x="86" y="2217"/>
                  </a:lnTo>
                  <a:lnTo>
                    <a:pt x="100" y="2205"/>
                  </a:lnTo>
                  <a:lnTo>
                    <a:pt x="114" y="2190"/>
                  </a:lnTo>
                  <a:lnTo>
                    <a:pt x="123" y="2175"/>
                  </a:lnTo>
                  <a:lnTo>
                    <a:pt x="132" y="2160"/>
                  </a:lnTo>
                  <a:lnTo>
                    <a:pt x="141" y="2139"/>
                  </a:lnTo>
                  <a:lnTo>
                    <a:pt x="146" y="2121"/>
                  </a:lnTo>
                  <a:lnTo>
                    <a:pt x="152" y="2096"/>
                  </a:lnTo>
                  <a:lnTo>
                    <a:pt x="155" y="2069"/>
                  </a:lnTo>
                  <a:lnTo>
                    <a:pt x="157" y="2039"/>
                  </a:lnTo>
                  <a:lnTo>
                    <a:pt x="159" y="2003"/>
                  </a:lnTo>
                  <a:lnTo>
                    <a:pt x="162" y="1946"/>
                  </a:lnTo>
                  <a:lnTo>
                    <a:pt x="162" y="1480"/>
                  </a:lnTo>
                  <a:lnTo>
                    <a:pt x="162" y="1462"/>
                  </a:lnTo>
                  <a:lnTo>
                    <a:pt x="162" y="1423"/>
                  </a:lnTo>
                  <a:lnTo>
                    <a:pt x="164" y="1390"/>
                  </a:lnTo>
                  <a:lnTo>
                    <a:pt x="168" y="1360"/>
                  </a:lnTo>
                  <a:lnTo>
                    <a:pt x="173" y="1329"/>
                  </a:lnTo>
                  <a:lnTo>
                    <a:pt x="180" y="1302"/>
                  </a:lnTo>
                  <a:lnTo>
                    <a:pt x="187" y="1278"/>
                  </a:lnTo>
                  <a:lnTo>
                    <a:pt x="196" y="1257"/>
                  </a:lnTo>
                  <a:lnTo>
                    <a:pt x="207" y="1239"/>
                  </a:lnTo>
                  <a:lnTo>
                    <a:pt x="218" y="1221"/>
                  </a:lnTo>
                  <a:lnTo>
                    <a:pt x="232" y="1203"/>
                  </a:lnTo>
                  <a:lnTo>
                    <a:pt x="248" y="1188"/>
                  </a:lnTo>
                  <a:lnTo>
                    <a:pt x="264" y="1176"/>
                  </a:lnTo>
                  <a:lnTo>
                    <a:pt x="282" y="1164"/>
                  </a:lnTo>
                  <a:lnTo>
                    <a:pt x="303" y="1155"/>
                  </a:lnTo>
                  <a:lnTo>
                    <a:pt x="337" y="1143"/>
                  </a:lnTo>
                  <a:close/>
                </a:path>
              </a:pathLst>
            </a:custGeom>
            <a:solidFill>
              <a:srgbClr val="644C3A">
                <a:alpha val="50000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i="0">
                <a:solidFill>
                  <a:srgbClr val="644C3A"/>
                </a:solidFill>
                <a:latin typeface="Century Gothic" pitchFamily="34" charset="0"/>
              </a:endParaRPr>
            </a:p>
          </p:txBody>
        </p:sp>
        <p:sp>
          <p:nvSpPr>
            <p:cNvPr id="6158" name="Rectangle 14"/>
            <p:cNvSpPr>
              <a:spLocks noChangeArrowheads="1"/>
            </p:cNvSpPr>
            <p:nvPr/>
          </p:nvSpPr>
          <p:spPr bwMode="auto">
            <a:xfrm>
              <a:off x="2208" y="1248"/>
              <a:ext cx="1296" cy="480"/>
            </a:xfrm>
            <a:prstGeom prst="rect">
              <a:avLst/>
            </a:prstGeom>
            <a:solidFill>
              <a:srgbClr val="B8632E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i="0">
                  <a:solidFill>
                    <a:schemeClr val="bg1"/>
                  </a:solidFill>
                  <a:latin typeface="Century Gothic" pitchFamily="34" charset="0"/>
                </a:rPr>
                <a:t>Improvement </a:t>
              </a:r>
            </a:p>
            <a:p>
              <a:pPr algn="ctr">
                <a:spcBef>
                  <a:spcPts val="600"/>
                </a:spcBef>
              </a:pPr>
              <a:r>
                <a:rPr lang="en-US" sz="1600" i="0">
                  <a:solidFill>
                    <a:schemeClr val="bg1"/>
                  </a:solidFill>
                  <a:latin typeface="Century Gothic" pitchFamily="34" charset="0"/>
                </a:rPr>
                <a:t>Fee</a:t>
              </a:r>
            </a:p>
          </p:txBody>
        </p:sp>
        <p:sp>
          <p:nvSpPr>
            <p:cNvPr id="6159" name="Text Box 15"/>
            <p:cNvSpPr txBox="1">
              <a:spLocks noChangeArrowheads="1"/>
            </p:cNvSpPr>
            <p:nvPr/>
          </p:nvSpPr>
          <p:spPr bwMode="auto">
            <a:xfrm>
              <a:off x="2208" y="1728"/>
              <a:ext cx="1296" cy="223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en-US" sz="1800" i="0" dirty="0">
                <a:solidFill>
                  <a:srgbClr val="644C3A"/>
                </a:solidFill>
                <a:latin typeface="Century Gothic" pitchFamily="34" charset="0"/>
              </a:endParaRPr>
            </a:p>
            <a:p>
              <a:pPr algn="ctr">
                <a:spcBef>
                  <a:spcPct val="0"/>
                </a:spcBef>
              </a:pPr>
              <a:r>
                <a:rPr lang="en-US" sz="1800" i="0" dirty="0">
                  <a:solidFill>
                    <a:srgbClr val="644C3A"/>
                  </a:solidFill>
                  <a:latin typeface="Century Gothic" pitchFamily="34" charset="0"/>
                </a:rPr>
                <a:t>Eligible cost of planned capacity increasing </a:t>
              </a:r>
            </a:p>
            <a:p>
              <a:pPr algn="ctr">
                <a:spcBef>
                  <a:spcPct val="0"/>
                </a:spcBef>
              </a:pPr>
              <a:r>
                <a:rPr lang="en-US" sz="1800" i="0" dirty="0">
                  <a:solidFill>
                    <a:srgbClr val="644C3A"/>
                  </a:solidFill>
                  <a:latin typeface="Century Gothic" pitchFamily="34" charset="0"/>
                </a:rPr>
                <a:t>facilities</a:t>
              </a:r>
            </a:p>
            <a:p>
              <a:pPr algn="ctr"/>
              <a:r>
                <a:rPr lang="en-US" sz="1400" i="0" dirty="0">
                  <a:solidFill>
                    <a:srgbClr val="644C3A"/>
                  </a:solidFill>
                  <a:latin typeface="Century Gothic" pitchFamily="34" charset="0"/>
                </a:rPr>
                <a:t> </a:t>
              </a:r>
            </a:p>
            <a:p>
              <a:pPr>
                <a:spcBef>
                  <a:spcPts val="1200"/>
                </a:spcBef>
              </a:pPr>
              <a:endParaRPr lang="en-US" sz="1000" i="0" dirty="0" smtClean="0">
                <a:solidFill>
                  <a:srgbClr val="644C3A"/>
                </a:solidFill>
                <a:latin typeface="Century Gothic" pitchFamily="34" charset="0"/>
              </a:endParaRPr>
            </a:p>
            <a:p>
              <a:pPr algn="ctr"/>
              <a:r>
                <a:rPr lang="en-US" sz="1800" i="0" dirty="0" smtClean="0">
                  <a:solidFill>
                    <a:srgbClr val="644C3A"/>
                  </a:solidFill>
                  <a:latin typeface="Century Gothic" pitchFamily="34" charset="0"/>
                </a:rPr>
                <a:t>Growth </a:t>
              </a:r>
              <a:r>
                <a:rPr lang="en-US" sz="1800" i="0" dirty="0">
                  <a:solidFill>
                    <a:srgbClr val="644C3A"/>
                  </a:solidFill>
                  <a:latin typeface="Century Gothic" pitchFamily="34" charset="0"/>
                </a:rPr>
                <a:t>in system capacity </a:t>
              </a:r>
              <a:r>
                <a:rPr lang="en-US" sz="1800" i="0" dirty="0" smtClean="0">
                  <a:solidFill>
                    <a:srgbClr val="644C3A"/>
                  </a:solidFill>
                  <a:latin typeface="Century Gothic" pitchFamily="34" charset="0"/>
                </a:rPr>
                <a:t>demand</a:t>
              </a:r>
            </a:p>
            <a:p>
              <a:pPr algn="ctr"/>
              <a:endParaRPr lang="en-US" sz="1800" i="0" dirty="0">
                <a:solidFill>
                  <a:srgbClr val="644C3A"/>
                </a:solidFill>
                <a:latin typeface="Century Gothic" pitchFamily="34" charset="0"/>
              </a:endParaRPr>
            </a:p>
          </p:txBody>
        </p:sp>
        <p:sp>
          <p:nvSpPr>
            <p:cNvPr id="6160" name="Rectangle 16"/>
            <p:cNvSpPr>
              <a:spLocks noChangeArrowheads="1"/>
            </p:cNvSpPr>
            <p:nvPr/>
          </p:nvSpPr>
          <p:spPr bwMode="auto">
            <a:xfrm>
              <a:off x="2297" y="2034"/>
              <a:ext cx="7" cy="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i="0">
                <a:solidFill>
                  <a:srgbClr val="644C3A"/>
                </a:solidFill>
                <a:latin typeface="Century Gothic" pitchFamily="34" charset="0"/>
              </a:endParaRPr>
            </a:p>
          </p:txBody>
        </p:sp>
        <p:sp>
          <p:nvSpPr>
            <p:cNvPr id="6161" name="Freeform 17"/>
            <p:cNvSpPr>
              <a:spLocks/>
            </p:cNvSpPr>
            <p:nvPr/>
          </p:nvSpPr>
          <p:spPr bwMode="auto">
            <a:xfrm>
              <a:off x="1968" y="2256"/>
              <a:ext cx="288" cy="270"/>
            </a:xfrm>
            <a:custGeom>
              <a:avLst/>
              <a:gdLst>
                <a:gd name="T0" fmla="*/ 0 w 617"/>
                <a:gd name="T1" fmla="*/ 0 h 668"/>
                <a:gd name="T2" fmla="*/ 0 w 617"/>
                <a:gd name="T3" fmla="*/ 0 h 668"/>
                <a:gd name="T4" fmla="*/ 0 w 617"/>
                <a:gd name="T5" fmla="*/ 0 h 668"/>
                <a:gd name="T6" fmla="*/ 0 w 617"/>
                <a:gd name="T7" fmla="*/ 0 h 668"/>
                <a:gd name="T8" fmla="*/ 0 w 617"/>
                <a:gd name="T9" fmla="*/ 0 h 668"/>
                <a:gd name="T10" fmla="*/ 0 w 617"/>
                <a:gd name="T11" fmla="*/ 0 h 668"/>
                <a:gd name="T12" fmla="*/ 0 w 617"/>
                <a:gd name="T13" fmla="*/ 0 h 668"/>
                <a:gd name="T14" fmla="*/ 0 w 617"/>
                <a:gd name="T15" fmla="*/ 0 h 668"/>
                <a:gd name="T16" fmla="*/ 0 w 617"/>
                <a:gd name="T17" fmla="*/ 0 h 668"/>
                <a:gd name="T18" fmla="*/ 0 w 617"/>
                <a:gd name="T19" fmla="*/ 0 h 668"/>
                <a:gd name="T20" fmla="*/ 0 w 617"/>
                <a:gd name="T21" fmla="*/ 0 h 668"/>
                <a:gd name="T22" fmla="*/ 0 w 617"/>
                <a:gd name="T23" fmla="*/ 0 h 668"/>
                <a:gd name="T24" fmla="*/ 0 w 617"/>
                <a:gd name="T25" fmla="*/ 0 h 66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17"/>
                <a:gd name="T40" fmla="*/ 0 h 668"/>
                <a:gd name="T41" fmla="*/ 617 w 617"/>
                <a:gd name="T42" fmla="*/ 668 h 66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17" h="668">
                  <a:moveTo>
                    <a:pt x="234" y="668"/>
                  </a:moveTo>
                  <a:lnTo>
                    <a:pt x="234" y="392"/>
                  </a:lnTo>
                  <a:lnTo>
                    <a:pt x="0" y="392"/>
                  </a:lnTo>
                  <a:lnTo>
                    <a:pt x="0" y="245"/>
                  </a:lnTo>
                  <a:lnTo>
                    <a:pt x="234" y="245"/>
                  </a:lnTo>
                  <a:lnTo>
                    <a:pt x="234" y="0"/>
                  </a:lnTo>
                  <a:lnTo>
                    <a:pt x="392" y="0"/>
                  </a:lnTo>
                  <a:lnTo>
                    <a:pt x="392" y="245"/>
                  </a:lnTo>
                  <a:lnTo>
                    <a:pt x="617" y="245"/>
                  </a:lnTo>
                  <a:lnTo>
                    <a:pt x="617" y="392"/>
                  </a:lnTo>
                  <a:lnTo>
                    <a:pt x="392" y="392"/>
                  </a:lnTo>
                  <a:lnTo>
                    <a:pt x="392" y="668"/>
                  </a:lnTo>
                  <a:lnTo>
                    <a:pt x="234" y="668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i="0">
                <a:solidFill>
                  <a:srgbClr val="644C3A"/>
                </a:solidFill>
                <a:latin typeface="Century Gothic" pitchFamily="34" charset="0"/>
              </a:endParaRPr>
            </a:p>
          </p:txBody>
        </p:sp>
        <p:grpSp>
          <p:nvGrpSpPr>
            <p:cNvPr id="5" name="Group 18"/>
            <p:cNvGrpSpPr>
              <a:grpSpLocks/>
            </p:cNvGrpSpPr>
            <p:nvPr/>
          </p:nvGrpSpPr>
          <p:grpSpPr bwMode="auto">
            <a:xfrm>
              <a:off x="2688" y="2878"/>
              <a:ext cx="336" cy="242"/>
              <a:chOff x="1015" y="2878"/>
              <a:chExt cx="541" cy="358"/>
            </a:xfrm>
          </p:grpSpPr>
          <p:sp>
            <p:nvSpPr>
              <p:cNvPr id="6163" name="Rectangle 19"/>
              <p:cNvSpPr>
                <a:spLocks noChangeArrowheads="1"/>
              </p:cNvSpPr>
              <p:nvPr/>
            </p:nvSpPr>
            <p:spPr bwMode="auto">
              <a:xfrm>
                <a:off x="1015" y="3008"/>
                <a:ext cx="541" cy="98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i="0">
                  <a:solidFill>
                    <a:srgbClr val="644C3A"/>
                  </a:solidFill>
                  <a:latin typeface="Century Gothic" pitchFamily="34" charset="0"/>
                </a:endParaRPr>
              </a:p>
            </p:txBody>
          </p:sp>
          <p:sp>
            <p:nvSpPr>
              <p:cNvPr id="6164" name="Freeform 20"/>
              <p:cNvSpPr>
                <a:spLocks/>
              </p:cNvSpPr>
              <p:nvPr/>
            </p:nvSpPr>
            <p:spPr bwMode="auto">
              <a:xfrm>
                <a:off x="1227" y="3121"/>
                <a:ext cx="116" cy="115"/>
              </a:xfrm>
              <a:custGeom>
                <a:avLst/>
                <a:gdLst>
                  <a:gd name="T0" fmla="*/ 1 w 230"/>
                  <a:gd name="T1" fmla="*/ 1 h 230"/>
                  <a:gd name="T2" fmla="*/ 1 w 230"/>
                  <a:gd name="T3" fmla="*/ 1 h 230"/>
                  <a:gd name="T4" fmla="*/ 1 w 230"/>
                  <a:gd name="T5" fmla="*/ 1 h 230"/>
                  <a:gd name="T6" fmla="*/ 1 w 230"/>
                  <a:gd name="T7" fmla="*/ 1 h 230"/>
                  <a:gd name="T8" fmla="*/ 1 w 230"/>
                  <a:gd name="T9" fmla="*/ 1 h 230"/>
                  <a:gd name="T10" fmla="*/ 1 w 230"/>
                  <a:gd name="T11" fmla="*/ 1 h 230"/>
                  <a:gd name="T12" fmla="*/ 1 w 230"/>
                  <a:gd name="T13" fmla="*/ 1 h 230"/>
                  <a:gd name="T14" fmla="*/ 1 w 230"/>
                  <a:gd name="T15" fmla="*/ 1 h 230"/>
                  <a:gd name="T16" fmla="*/ 0 w 230"/>
                  <a:gd name="T17" fmla="*/ 1 h 230"/>
                  <a:gd name="T18" fmla="*/ 0 w 230"/>
                  <a:gd name="T19" fmla="*/ 1 h 230"/>
                  <a:gd name="T20" fmla="*/ 1 w 230"/>
                  <a:gd name="T21" fmla="*/ 1 h 230"/>
                  <a:gd name="T22" fmla="*/ 1 w 230"/>
                  <a:gd name="T23" fmla="*/ 1 h 230"/>
                  <a:gd name="T24" fmla="*/ 1 w 230"/>
                  <a:gd name="T25" fmla="*/ 1 h 230"/>
                  <a:gd name="T26" fmla="*/ 1 w 230"/>
                  <a:gd name="T27" fmla="*/ 1 h 230"/>
                  <a:gd name="T28" fmla="*/ 1 w 230"/>
                  <a:gd name="T29" fmla="*/ 1 h 230"/>
                  <a:gd name="T30" fmla="*/ 1 w 230"/>
                  <a:gd name="T31" fmla="*/ 1 h 230"/>
                  <a:gd name="T32" fmla="*/ 1 w 230"/>
                  <a:gd name="T33" fmla="*/ 1 h 230"/>
                  <a:gd name="T34" fmla="*/ 1 w 230"/>
                  <a:gd name="T35" fmla="*/ 0 h 230"/>
                  <a:gd name="T36" fmla="*/ 1 w 230"/>
                  <a:gd name="T37" fmla="*/ 1 h 230"/>
                  <a:gd name="T38" fmla="*/ 1 w 230"/>
                  <a:gd name="T39" fmla="*/ 1 h 230"/>
                  <a:gd name="T40" fmla="*/ 1 w 230"/>
                  <a:gd name="T41" fmla="*/ 1 h 230"/>
                  <a:gd name="T42" fmla="*/ 1 w 230"/>
                  <a:gd name="T43" fmla="*/ 1 h 230"/>
                  <a:gd name="T44" fmla="*/ 1 w 230"/>
                  <a:gd name="T45" fmla="*/ 1 h 230"/>
                  <a:gd name="T46" fmla="*/ 1 w 230"/>
                  <a:gd name="T47" fmla="*/ 1 h 230"/>
                  <a:gd name="T48" fmla="*/ 1 w 230"/>
                  <a:gd name="T49" fmla="*/ 1 h 230"/>
                  <a:gd name="T50" fmla="*/ 1 w 230"/>
                  <a:gd name="T51" fmla="*/ 1 h 230"/>
                  <a:gd name="T52" fmla="*/ 1 w 230"/>
                  <a:gd name="T53" fmla="*/ 1 h 230"/>
                  <a:gd name="T54" fmla="*/ 1 w 230"/>
                  <a:gd name="T55" fmla="*/ 1 h 230"/>
                  <a:gd name="T56" fmla="*/ 1 w 230"/>
                  <a:gd name="T57" fmla="*/ 1 h 230"/>
                  <a:gd name="T58" fmla="*/ 1 w 230"/>
                  <a:gd name="T59" fmla="*/ 1 h 230"/>
                  <a:gd name="T60" fmla="*/ 1 w 230"/>
                  <a:gd name="T61" fmla="*/ 1 h 230"/>
                  <a:gd name="T62" fmla="*/ 1 w 230"/>
                  <a:gd name="T63" fmla="*/ 1 h 230"/>
                  <a:gd name="T64" fmla="*/ 1 w 230"/>
                  <a:gd name="T65" fmla="*/ 1 h 230"/>
                  <a:gd name="T66" fmla="*/ 1 w 230"/>
                  <a:gd name="T67" fmla="*/ 1 h 23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230"/>
                  <a:gd name="T103" fmla="*/ 0 h 230"/>
                  <a:gd name="T104" fmla="*/ 230 w 230"/>
                  <a:gd name="T105" fmla="*/ 230 h 230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230" h="230">
                    <a:moveTo>
                      <a:pt x="115" y="230"/>
                    </a:moveTo>
                    <a:lnTo>
                      <a:pt x="115" y="230"/>
                    </a:lnTo>
                    <a:lnTo>
                      <a:pt x="110" y="230"/>
                    </a:lnTo>
                    <a:lnTo>
                      <a:pt x="99" y="228"/>
                    </a:lnTo>
                    <a:lnTo>
                      <a:pt x="86" y="226"/>
                    </a:lnTo>
                    <a:lnTo>
                      <a:pt x="76" y="222"/>
                    </a:lnTo>
                    <a:lnTo>
                      <a:pt x="67" y="219"/>
                    </a:lnTo>
                    <a:lnTo>
                      <a:pt x="56" y="213"/>
                    </a:lnTo>
                    <a:lnTo>
                      <a:pt x="47" y="206"/>
                    </a:lnTo>
                    <a:lnTo>
                      <a:pt x="38" y="199"/>
                    </a:lnTo>
                    <a:lnTo>
                      <a:pt x="31" y="192"/>
                    </a:lnTo>
                    <a:lnTo>
                      <a:pt x="23" y="183"/>
                    </a:lnTo>
                    <a:lnTo>
                      <a:pt x="18" y="174"/>
                    </a:lnTo>
                    <a:lnTo>
                      <a:pt x="13" y="165"/>
                    </a:lnTo>
                    <a:lnTo>
                      <a:pt x="7" y="154"/>
                    </a:lnTo>
                    <a:lnTo>
                      <a:pt x="4" y="143"/>
                    </a:lnTo>
                    <a:lnTo>
                      <a:pt x="2" y="133"/>
                    </a:lnTo>
                    <a:lnTo>
                      <a:pt x="0" y="115"/>
                    </a:lnTo>
                    <a:lnTo>
                      <a:pt x="0" y="109"/>
                    </a:lnTo>
                    <a:lnTo>
                      <a:pt x="2" y="97"/>
                    </a:lnTo>
                    <a:lnTo>
                      <a:pt x="4" y="86"/>
                    </a:lnTo>
                    <a:lnTo>
                      <a:pt x="7" y="75"/>
                    </a:lnTo>
                    <a:lnTo>
                      <a:pt x="13" y="64"/>
                    </a:lnTo>
                    <a:lnTo>
                      <a:pt x="18" y="55"/>
                    </a:lnTo>
                    <a:lnTo>
                      <a:pt x="23" y="46"/>
                    </a:lnTo>
                    <a:lnTo>
                      <a:pt x="31" y="37"/>
                    </a:lnTo>
                    <a:lnTo>
                      <a:pt x="38" y="30"/>
                    </a:lnTo>
                    <a:lnTo>
                      <a:pt x="47" y="23"/>
                    </a:lnTo>
                    <a:lnTo>
                      <a:pt x="56" y="16"/>
                    </a:lnTo>
                    <a:lnTo>
                      <a:pt x="67" y="10"/>
                    </a:lnTo>
                    <a:lnTo>
                      <a:pt x="76" y="7"/>
                    </a:lnTo>
                    <a:lnTo>
                      <a:pt x="86" y="3"/>
                    </a:lnTo>
                    <a:lnTo>
                      <a:pt x="99" y="1"/>
                    </a:lnTo>
                    <a:lnTo>
                      <a:pt x="115" y="0"/>
                    </a:lnTo>
                    <a:lnTo>
                      <a:pt x="122" y="0"/>
                    </a:lnTo>
                    <a:lnTo>
                      <a:pt x="133" y="1"/>
                    </a:lnTo>
                    <a:lnTo>
                      <a:pt x="144" y="3"/>
                    </a:lnTo>
                    <a:lnTo>
                      <a:pt x="155" y="7"/>
                    </a:lnTo>
                    <a:lnTo>
                      <a:pt x="165" y="10"/>
                    </a:lnTo>
                    <a:lnTo>
                      <a:pt x="174" y="16"/>
                    </a:lnTo>
                    <a:lnTo>
                      <a:pt x="185" y="23"/>
                    </a:lnTo>
                    <a:lnTo>
                      <a:pt x="192" y="30"/>
                    </a:lnTo>
                    <a:lnTo>
                      <a:pt x="201" y="37"/>
                    </a:lnTo>
                    <a:lnTo>
                      <a:pt x="209" y="46"/>
                    </a:lnTo>
                    <a:lnTo>
                      <a:pt x="214" y="55"/>
                    </a:lnTo>
                    <a:lnTo>
                      <a:pt x="219" y="64"/>
                    </a:lnTo>
                    <a:lnTo>
                      <a:pt x="223" y="75"/>
                    </a:lnTo>
                    <a:lnTo>
                      <a:pt x="227" y="86"/>
                    </a:lnTo>
                    <a:lnTo>
                      <a:pt x="230" y="97"/>
                    </a:lnTo>
                    <a:lnTo>
                      <a:pt x="230" y="115"/>
                    </a:lnTo>
                    <a:lnTo>
                      <a:pt x="230" y="120"/>
                    </a:lnTo>
                    <a:lnTo>
                      <a:pt x="230" y="133"/>
                    </a:lnTo>
                    <a:lnTo>
                      <a:pt x="227" y="143"/>
                    </a:lnTo>
                    <a:lnTo>
                      <a:pt x="223" y="154"/>
                    </a:lnTo>
                    <a:lnTo>
                      <a:pt x="219" y="165"/>
                    </a:lnTo>
                    <a:lnTo>
                      <a:pt x="214" y="174"/>
                    </a:lnTo>
                    <a:lnTo>
                      <a:pt x="209" y="183"/>
                    </a:lnTo>
                    <a:lnTo>
                      <a:pt x="201" y="192"/>
                    </a:lnTo>
                    <a:lnTo>
                      <a:pt x="192" y="199"/>
                    </a:lnTo>
                    <a:lnTo>
                      <a:pt x="185" y="206"/>
                    </a:lnTo>
                    <a:lnTo>
                      <a:pt x="174" y="213"/>
                    </a:lnTo>
                    <a:lnTo>
                      <a:pt x="165" y="219"/>
                    </a:lnTo>
                    <a:lnTo>
                      <a:pt x="155" y="222"/>
                    </a:lnTo>
                    <a:lnTo>
                      <a:pt x="144" y="226"/>
                    </a:lnTo>
                    <a:lnTo>
                      <a:pt x="133" y="228"/>
                    </a:lnTo>
                    <a:lnTo>
                      <a:pt x="115" y="230"/>
                    </a:ln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i="0">
                  <a:solidFill>
                    <a:srgbClr val="644C3A"/>
                  </a:solidFill>
                  <a:latin typeface="Century Gothic" pitchFamily="34" charset="0"/>
                </a:endParaRPr>
              </a:p>
            </p:txBody>
          </p:sp>
          <p:sp>
            <p:nvSpPr>
              <p:cNvPr id="6165" name="Freeform 21"/>
              <p:cNvSpPr>
                <a:spLocks/>
              </p:cNvSpPr>
              <p:nvPr/>
            </p:nvSpPr>
            <p:spPr bwMode="auto">
              <a:xfrm>
                <a:off x="1227" y="2878"/>
                <a:ext cx="116" cy="115"/>
              </a:xfrm>
              <a:custGeom>
                <a:avLst/>
                <a:gdLst>
                  <a:gd name="T0" fmla="*/ 1 w 230"/>
                  <a:gd name="T1" fmla="*/ 1 h 230"/>
                  <a:gd name="T2" fmla="*/ 1 w 230"/>
                  <a:gd name="T3" fmla="*/ 1 h 230"/>
                  <a:gd name="T4" fmla="*/ 1 w 230"/>
                  <a:gd name="T5" fmla="*/ 1 h 230"/>
                  <a:gd name="T6" fmla="*/ 1 w 230"/>
                  <a:gd name="T7" fmla="*/ 1 h 230"/>
                  <a:gd name="T8" fmla="*/ 1 w 230"/>
                  <a:gd name="T9" fmla="*/ 1 h 230"/>
                  <a:gd name="T10" fmla="*/ 1 w 230"/>
                  <a:gd name="T11" fmla="*/ 1 h 230"/>
                  <a:gd name="T12" fmla="*/ 1 w 230"/>
                  <a:gd name="T13" fmla="*/ 1 h 230"/>
                  <a:gd name="T14" fmla="*/ 1 w 230"/>
                  <a:gd name="T15" fmla="*/ 1 h 230"/>
                  <a:gd name="T16" fmla="*/ 0 w 230"/>
                  <a:gd name="T17" fmla="*/ 1 h 230"/>
                  <a:gd name="T18" fmla="*/ 0 w 230"/>
                  <a:gd name="T19" fmla="*/ 1 h 230"/>
                  <a:gd name="T20" fmla="*/ 1 w 230"/>
                  <a:gd name="T21" fmla="*/ 1 h 230"/>
                  <a:gd name="T22" fmla="*/ 1 w 230"/>
                  <a:gd name="T23" fmla="*/ 1 h 230"/>
                  <a:gd name="T24" fmla="*/ 1 w 230"/>
                  <a:gd name="T25" fmla="*/ 1 h 230"/>
                  <a:gd name="T26" fmla="*/ 1 w 230"/>
                  <a:gd name="T27" fmla="*/ 1 h 230"/>
                  <a:gd name="T28" fmla="*/ 1 w 230"/>
                  <a:gd name="T29" fmla="*/ 1 h 230"/>
                  <a:gd name="T30" fmla="*/ 1 w 230"/>
                  <a:gd name="T31" fmla="*/ 1 h 230"/>
                  <a:gd name="T32" fmla="*/ 1 w 230"/>
                  <a:gd name="T33" fmla="*/ 1 h 230"/>
                  <a:gd name="T34" fmla="*/ 1 w 230"/>
                  <a:gd name="T35" fmla="*/ 0 h 230"/>
                  <a:gd name="T36" fmla="*/ 1 w 230"/>
                  <a:gd name="T37" fmla="*/ 1 h 230"/>
                  <a:gd name="T38" fmla="*/ 1 w 230"/>
                  <a:gd name="T39" fmla="*/ 1 h 230"/>
                  <a:gd name="T40" fmla="*/ 1 w 230"/>
                  <a:gd name="T41" fmla="*/ 1 h 230"/>
                  <a:gd name="T42" fmla="*/ 1 w 230"/>
                  <a:gd name="T43" fmla="*/ 1 h 230"/>
                  <a:gd name="T44" fmla="*/ 1 w 230"/>
                  <a:gd name="T45" fmla="*/ 1 h 230"/>
                  <a:gd name="T46" fmla="*/ 1 w 230"/>
                  <a:gd name="T47" fmla="*/ 1 h 230"/>
                  <a:gd name="T48" fmla="*/ 1 w 230"/>
                  <a:gd name="T49" fmla="*/ 1 h 230"/>
                  <a:gd name="T50" fmla="*/ 1 w 230"/>
                  <a:gd name="T51" fmla="*/ 1 h 230"/>
                  <a:gd name="T52" fmla="*/ 1 w 230"/>
                  <a:gd name="T53" fmla="*/ 1 h 230"/>
                  <a:gd name="T54" fmla="*/ 1 w 230"/>
                  <a:gd name="T55" fmla="*/ 1 h 230"/>
                  <a:gd name="T56" fmla="*/ 1 w 230"/>
                  <a:gd name="T57" fmla="*/ 1 h 230"/>
                  <a:gd name="T58" fmla="*/ 1 w 230"/>
                  <a:gd name="T59" fmla="*/ 1 h 230"/>
                  <a:gd name="T60" fmla="*/ 1 w 230"/>
                  <a:gd name="T61" fmla="*/ 1 h 230"/>
                  <a:gd name="T62" fmla="*/ 1 w 230"/>
                  <a:gd name="T63" fmla="*/ 1 h 230"/>
                  <a:gd name="T64" fmla="*/ 1 w 230"/>
                  <a:gd name="T65" fmla="*/ 1 h 230"/>
                  <a:gd name="T66" fmla="*/ 1 w 230"/>
                  <a:gd name="T67" fmla="*/ 1 h 23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230"/>
                  <a:gd name="T103" fmla="*/ 0 h 230"/>
                  <a:gd name="T104" fmla="*/ 230 w 230"/>
                  <a:gd name="T105" fmla="*/ 230 h 230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230" h="230">
                    <a:moveTo>
                      <a:pt x="115" y="230"/>
                    </a:moveTo>
                    <a:lnTo>
                      <a:pt x="115" y="230"/>
                    </a:lnTo>
                    <a:lnTo>
                      <a:pt x="110" y="230"/>
                    </a:lnTo>
                    <a:lnTo>
                      <a:pt x="99" y="229"/>
                    </a:lnTo>
                    <a:lnTo>
                      <a:pt x="86" y="227"/>
                    </a:lnTo>
                    <a:lnTo>
                      <a:pt x="76" y="223"/>
                    </a:lnTo>
                    <a:lnTo>
                      <a:pt x="67" y="220"/>
                    </a:lnTo>
                    <a:lnTo>
                      <a:pt x="56" y="214"/>
                    </a:lnTo>
                    <a:lnTo>
                      <a:pt x="47" y="207"/>
                    </a:lnTo>
                    <a:lnTo>
                      <a:pt x="38" y="200"/>
                    </a:lnTo>
                    <a:lnTo>
                      <a:pt x="31" y="193"/>
                    </a:lnTo>
                    <a:lnTo>
                      <a:pt x="23" y="184"/>
                    </a:lnTo>
                    <a:lnTo>
                      <a:pt x="18" y="175"/>
                    </a:lnTo>
                    <a:lnTo>
                      <a:pt x="13" y="166"/>
                    </a:lnTo>
                    <a:lnTo>
                      <a:pt x="7" y="155"/>
                    </a:lnTo>
                    <a:lnTo>
                      <a:pt x="4" y="144"/>
                    </a:lnTo>
                    <a:lnTo>
                      <a:pt x="2" y="133"/>
                    </a:lnTo>
                    <a:lnTo>
                      <a:pt x="0" y="115"/>
                    </a:lnTo>
                    <a:lnTo>
                      <a:pt x="0" y="110"/>
                    </a:lnTo>
                    <a:lnTo>
                      <a:pt x="2" y="97"/>
                    </a:lnTo>
                    <a:lnTo>
                      <a:pt x="4" y="87"/>
                    </a:lnTo>
                    <a:lnTo>
                      <a:pt x="7" y="76"/>
                    </a:lnTo>
                    <a:lnTo>
                      <a:pt x="13" y="65"/>
                    </a:lnTo>
                    <a:lnTo>
                      <a:pt x="18" y="56"/>
                    </a:lnTo>
                    <a:lnTo>
                      <a:pt x="23" y="47"/>
                    </a:lnTo>
                    <a:lnTo>
                      <a:pt x="31" y="38"/>
                    </a:lnTo>
                    <a:lnTo>
                      <a:pt x="38" y="31"/>
                    </a:lnTo>
                    <a:lnTo>
                      <a:pt x="47" y="24"/>
                    </a:lnTo>
                    <a:lnTo>
                      <a:pt x="56" y="17"/>
                    </a:lnTo>
                    <a:lnTo>
                      <a:pt x="67" y="11"/>
                    </a:lnTo>
                    <a:lnTo>
                      <a:pt x="76" y="8"/>
                    </a:lnTo>
                    <a:lnTo>
                      <a:pt x="86" y="4"/>
                    </a:lnTo>
                    <a:lnTo>
                      <a:pt x="99" y="2"/>
                    </a:lnTo>
                    <a:lnTo>
                      <a:pt x="115" y="0"/>
                    </a:lnTo>
                    <a:lnTo>
                      <a:pt x="122" y="0"/>
                    </a:lnTo>
                    <a:lnTo>
                      <a:pt x="133" y="2"/>
                    </a:lnTo>
                    <a:lnTo>
                      <a:pt x="144" y="4"/>
                    </a:lnTo>
                    <a:lnTo>
                      <a:pt x="155" y="8"/>
                    </a:lnTo>
                    <a:lnTo>
                      <a:pt x="165" y="11"/>
                    </a:lnTo>
                    <a:lnTo>
                      <a:pt x="174" y="17"/>
                    </a:lnTo>
                    <a:lnTo>
                      <a:pt x="185" y="24"/>
                    </a:lnTo>
                    <a:lnTo>
                      <a:pt x="192" y="31"/>
                    </a:lnTo>
                    <a:lnTo>
                      <a:pt x="201" y="38"/>
                    </a:lnTo>
                    <a:lnTo>
                      <a:pt x="209" y="47"/>
                    </a:lnTo>
                    <a:lnTo>
                      <a:pt x="214" y="56"/>
                    </a:lnTo>
                    <a:lnTo>
                      <a:pt x="219" y="65"/>
                    </a:lnTo>
                    <a:lnTo>
                      <a:pt x="223" y="76"/>
                    </a:lnTo>
                    <a:lnTo>
                      <a:pt x="227" y="87"/>
                    </a:lnTo>
                    <a:lnTo>
                      <a:pt x="230" y="97"/>
                    </a:lnTo>
                    <a:lnTo>
                      <a:pt x="230" y="115"/>
                    </a:lnTo>
                    <a:lnTo>
                      <a:pt x="230" y="121"/>
                    </a:lnTo>
                    <a:lnTo>
                      <a:pt x="230" y="133"/>
                    </a:lnTo>
                    <a:lnTo>
                      <a:pt x="227" y="144"/>
                    </a:lnTo>
                    <a:lnTo>
                      <a:pt x="223" y="155"/>
                    </a:lnTo>
                    <a:lnTo>
                      <a:pt x="219" y="166"/>
                    </a:lnTo>
                    <a:lnTo>
                      <a:pt x="214" y="175"/>
                    </a:lnTo>
                    <a:lnTo>
                      <a:pt x="209" y="184"/>
                    </a:lnTo>
                    <a:lnTo>
                      <a:pt x="201" y="193"/>
                    </a:lnTo>
                    <a:lnTo>
                      <a:pt x="192" y="200"/>
                    </a:lnTo>
                    <a:lnTo>
                      <a:pt x="185" y="207"/>
                    </a:lnTo>
                    <a:lnTo>
                      <a:pt x="174" y="214"/>
                    </a:lnTo>
                    <a:lnTo>
                      <a:pt x="165" y="220"/>
                    </a:lnTo>
                    <a:lnTo>
                      <a:pt x="155" y="223"/>
                    </a:lnTo>
                    <a:lnTo>
                      <a:pt x="144" y="227"/>
                    </a:lnTo>
                    <a:lnTo>
                      <a:pt x="133" y="229"/>
                    </a:lnTo>
                    <a:lnTo>
                      <a:pt x="115" y="230"/>
                    </a:ln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i="0">
                  <a:solidFill>
                    <a:srgbClr val="644C3A"/>
                  </a:solidFill>
                  <a:latin typeface="Century Gothic" pitchFamily="34" charset="0"/>
                </a:endParaRPr>
              </a:p>
            </p:txBody>
          </p:sp>
        </p:grpSp>
      </p:grpSp>
      <p:grpSp>
        <p:nvGrpSpPr>
          <p:cNvPr id="6" name="Group 32"/>
          <p:cNvGrpSpPr>
            <a:grpSpLocks/>
          </p:cNvGrpSpPr>
          <p:nvPr/>
        </p:nvGrpSpPr>
        <p:grpSpPr bwMode="auto">
          <a:xfrm>
            <a:off x="6324600" y="2133600"/>
            <a:ext cx="2362200" cy="3914777"/>
            <a:chOff x="3888" y="1248"/>
            <a:chExt cx="1488" cy="2466"/>
          </a:xfrm>
        </p:grpSpPr>
        <p:sp>
          <p:nvSpPr>
            <p:cNvPr id="6151" name="Rectangle 23"/>
            <p:cNvSpPr>
              <a:spLocks noChangeArrowheads="1"/>
            </p:cNvSpPr>
            <p:nvPr/>
          </p:nvSpPr>
          <p:spPr bwMode="auto">
            <a:xfrm>
              <a:off x="3991" y="1248"/>
              <a:ext cx="1385" cy="512"/>
            </a:xfrm>
            <a:prstGeom prst="rect">
              <a:avLst/>
            </a:prstGeom>
            <a:solidFill>
              <a:srgbClr val="644C3A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i="0" dirty="0">
                  <a:solidFill>
                    <a:schemeClr val="bg1"/>
                  </a:solidFill>
                  <a:latin typeface="Century Gothic" pitchFamily="34" charset="0"/>
                </a:rPr>
                <a:t>System Development</a:t>
              </a:r>
            </a:p>
            <a:p>
              <a:pPr algn="ctr">
                <a:spcBef>
                  <a:spcPts val="600"/>
                </a:spcBef>
              </a:pPr>
              <a:r>
                <a:rPr lang="en-US" sz="1600" i="0" dirty="0">
                  <a:solidFill>
                    <a:schemeClr val="bg1"/>
                  </a:solidFill>
                  <a:latin typeface="Century Gothic" pitchFamily="34" charset="0"/>
                </a:rPr>
                <a:t> Charge</a:t>
              </a:r>
            </a:p>
          </p:txBody>
        </p:sp>
        <p:sp>
          <p:nvSpPr>
            <p:cNvPr id="6152" name="Text Box 24"/>
            <p:cNvSpPr txBox="1">
              <a:spLocks noChangeArrowheads="1"/>
            </p:cNvSpPr>
            <p:nvPr/>
          </p:nvSpPr>
          <p:spPr bwMode="auto">
            <a:xfrm>
              <a:off x="3991" y="1761"/>
              <a:ext cx="1385" cy="195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 sz="1800" i="0" dirty="0" smtClean="0">
                <a:solidFill>
                  <a:srgbClr val="644C3A"/>
                </a:solidFill>
                <a:latin typeface="Century Gothic" pitchFamily="34" charset="0"/>
              </a:endParaRPr>
            </a:p>
            <a:p>
              <a:endParaRPr lang="en-US" sz="1800" i="0" dirty="0">
                <a:solidFill>
                  <a:srgbClr val="644C3A"/>
                </a:solidFill>
                <a:latin typeface="Century Gothic" pitchFamily="34" charset="0"/>
              </a:endParaRPr>
            </a:p>
            <a:p>
              <a:endParaRPr lang="en-US" sz="1800" i="0" dirty="0">
                <a:solidFill>
                  <a:srgbClr val="644C3A"/>
                </a:solidFill>
                <a:latin typeface="Century Gothic" pitchFamily="34" charset="0"/>
              </a:endParaRPr>
            </a:p>
            <a:p>
              <a:endParaRPr lang="en-US" sz="1800" i="0" dirty="0">
                <a:solidFill>
                  <a:srgbClr val="644C3A"/>
                </a:solidFill>
                <a:latin typeface="Century Gothic" pitchFamily="34" charset="0"/>
              </a:endParaRPr>
            </a:p>
            <a:p>
              <a:endParaRPr lang="en-US" sz="2400" i="0" dirty="0">
                <a:solidFill>
                  <a:srgbClr val="644C3A"/>
                </a:solidFill>
                <a:latin typeface="Century Gothic" pitchFamily="34" charset="0"/>
              </a:endParaRPr>
            </a:p>
            <a:p>
              <a:pPr algn="ctr">
                <a:spcBef>
                  <a:spcPct val="85000"/>
                </a:spcBef>
              </a:pPr>
              <a:r>
                <a:rPr lang="en-US" sz="1800" i="0" dirty="0">
                  <a:solidFill>
                    <a:srgbClr val="644C3A"/>
                  </a:solidFill>
                  <a:latin typeface="Century Gothic" pitchFamily="34" charset="0"/>
                </a:rPr>
                <a:t>per unit of </a:t>
              </a:r>
              <a:r>
                <a:rPr lang="en-US" sz="1800" i="0" dirty="0" smtClean="0">
                  <a:solidFill>
                    <a:srgbClr val="644C3A"/>
                  </a:solidFill>
                  <a:latin typeface="Century Gothic" pitchFamily="34" charset="0"/>
                </a:rPr>
                <a:t>capacity</a:t>
              </a:r>
            </a:p>
            <a:p>
              <a:pPr algn="ctr">
                <a:spcBef>
                  <a:spcPct val="0"/>
                </a:spcBef>
              </a:pPr>
              <a:endParaRPr lang="en-US" sz="1100" i="0" dirty="0">
                <a:solidFill>
                  <a:srgbClr val="644C3A"/>
                </a:solidFill>
                <a:latin typeface="Century Gothic" pitchFamily="34" charset="0"/>
              </a:endParaRPr>
            </a:p>
            <a:p>
              <a:endParaRPr lang="en-US" sz="1800" i="0" dirty="0">
                <a:solidFill>
                  <a:srgbClr val="644C3A"/>
                </a:solidFill>
                <a:latin typeface="Century Gothic" pitchFamily="34" charset="0"/>
              </a:endParaRPr>
            </a:p>
          </p:txBody>
        </p:sp>
        <p:pic>
          <p:nvPicPr>
            <p:cNvPr id="6153" name="Picture 25" descr="CURSY05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452" y="2160"/>
              <a:ext cx="381" cy="5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7" name="Group 26"/>
            <p:cNvGrpSpPr>
              <a:grpSpLocks/>
            </p:cNvGrpSpPr>
            <p:nvPr/>
          </p:nvGrpSpPr>
          <p:grpSpPr bwMode="auto">
            <a:xfrm>
              <a:off x="3888" y="2256"/>
              <a:ext cx="308" cy="96"/>
              <a:chOff x="912" y="432"/>
              <a:chExt cx="288" cy="96"/>
            </a:xfrm>
          </p:grpSpPr>
          <p:sp>
            <p:nvSpPr>
              <p:cNvPr id="6155" name="Line 27"/>
              <p:cNvSpPr>
                <a:spLocks noChangeShapeType="1"/>
              </p:cNvSpPr>
              <p:nvPr/>
            </p:nvSpPr>
            <p:spPr bwMode="auto">
              <a:xfrm>
                <a:off x="912" y="432"/>
                <a:ext cx="288" cy="0"/>
              </a:xfrm>
              <a:prstGeom prst="line">
                <a:avLst/>
              </a:prstGeom>
              <a:noFill/>
              <a:ln w="889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i="0">
                  <a:solidFill>
                    <a:srgbClr val="644C3A"/>
                  </a:solidFill>
                  <a:latin typeface="Century Gothic" pitchFamily="34" charset="0"/>
                </a:endParaRPr>
              </a:p>
            </p:txBody>
          </p:sp>
          <p:sp>
            <p:nvSpPr>
              <p:cNvPr id="6156" name="Line 28"/>
              <p:cNvSpPr>
                <a:spLocks noChangeShapeType="1"/>
              </p:cNvSpPr>
              <p:nvPr/>
            </p:nvSpPr>
            <p:spPr bwMode="auto">
              <a:xfrm>
                <a:off x="912" y="528"/>
                <a:ext cx="288" cy="0"/>
              </a:xfrm>
              <a:prstGeom prst="line">
                <a:avLst/>
              </a:prstGeom>
              <a:noFill/>
              <a:ln w="889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i="0">
                  <a:solidFill>
                    <a:srgbClr val="644C3A"/>
                  </a:solidFill>
                  <a:latin typeface="Century Gothic" pitchFamily="34" charset="0"/>
                </a:endParaRPr>
              </a:p>
            </p:txBody>
          </p:sp>
        </p:grpSp>
      </p:grpSp>
      <p:sp>
        <p:nvSpPr>
          <p:cNvPr id="30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8153400" y="6377847"/>
            <a:ext cx="762000" cy="381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Page </a:t>
            </a:r>
            <a:fld id="{E61A4924-EC24-498C-B0AF-7CC35EA54E27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SDC Calculation Summary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Page </a:t>
            </a:r>
            <a:fld id="{E61A4924-EC24-498C-B0AF-7CC35EA54E27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2438400"/>
            <a:ext cx="4270041" cy="2589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Comparable SDCs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Page </a:t>
            </a:r>
            <a:fld id="{E61A4924-EC24-498C-B0AF-7CC35EA54E27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1" y="2641600"/>
            <a:ext cx="8534400" cy="2330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 Outline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Page </a:t>
            </a:r>
            <a:fld id="{CD876E23-60EA-405B-B13F-440C4902EA6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14" name="Rectangle 51"/>
          <p:cNvSpPr>
            <a:spLocks noChangeArrowheads="1"/>
          </p:cNvSpPr>
          <p:nvPr/>
        </p:nvSpPr>
        <p:spPr bwMode="auto">
          <a:xfrm>
            <a:off x="304800" y="1371600"/>
            <a:ext cx="8610600" cy="4278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marL="514350" indent="-514350" algn="l">
              <a:buClr>
                <a:srgbClr val="B8632E"/>
              </a:buClr>
              <a:buFont typeface="+mj-lt"/>
              <a:buAutoNum type="arabicPeriod"/>
            </a:pPr>
            <a:r>
              <a:rPr lang="en-US" sz="3200" b="0" i="0" dirty="0" smtClean="0">
                <a:solidFill>
                  <a:srgbClr val="B8632E"/>
                </a:solidFill>
                <a:latin typeface="Century Gothic" pitchFamily="34" charset="0"/>
              </a:rPr>
              <a:t>Rate Findings</a:t>
            </a:r>
          </a:p>
          <a:p>
            <a:pPr marL="1005840" lvl="1" indent="-457200" algn="l">
              <a:buClr>
                <a:srgbClr val="B8632E"/>
              </a:buClr>
              <a:buFont typeface="Wingdings" pitchFamily="2" charset="2"/>
              <a:buChar char="§"/>
            </a:pPr>
            <a:r>
              <a:rPr lang="en-US" b="0" i="0" dirty="0" smtClean="0">
                <a:solidFill>
                  <a:srgbClr val="B8632E"/>
                </a:solidFill>
                <a:latin typeface="Century Gothic" pitchFamily="34" charset="0"/>
              </a:rPr>
              <a:t>Background</a:t>
            </a:r>
          </a:p>
          <a:p>
            <a:pPr marL="1005840" lvl="1" indent="-457200" algn="l">
              <a:buClr>
                <a:srgbClr val="B8632E"/>
              </a:buClr>
              <a:buFont typeface="Wingdings" pitchFamily="2" charset="2"/>
              <a:buChar char="§"/>
            </a:pPr>
            <a:r>
              <a:rPr lang="en-US" b="0" i="0" dirty="0" smtClean="0">
                <a:solidFill>
                  <a:srgbClr val="B8632E"/>
                </a:solidFill>
                <a:latin typeface="Century Gothic" pitchFamily="34" charset="0"/>
              </a:rPr>
              <a:t>Key Assumptions</a:t>
            </a:r>
          </a:p>
          <a:p>
            <a:pPr marL="1005840" lvl="1" indent="-457200" algn="l">
              <a:buClr>
                <a:srgbClr val="B8632E"/>
              </a:buClr>
              <a:buFont typeface="Wingdings" pitchFamily="2" charset="2"/>
              <a:buChar char="§"/>
            </a:pPr>
            <a:r>
              <a:rPr lang="en-US" b="0" i="0" dirty="0" smtClean="0">
                <a:solidFill>
                  <a:srgbClr val="B8632E"/>
                </a:solidFill>
                <a:latin typeface="Century Gothic" pitchFamily="34" charset="0"/>
              </a:rPr>
              <a:t>Rate Scenarios</a:t>
            </a:r>
          </a:p>
          <a:p>
            <a:pPr marL="514350" indent="-514350" algn="l">
              <a:buClr>
                <a:srgbClr val="B8632E"/>
              </a:buClr>
              <a:buFont typeface="+mj-lt"/>
              <a:buAutoNum type="arabicPeriod"/>
            </a:pPr>
            <a:r>
              <a:rPr lang="en-US" sz="3200" b="0" i="0" dirty="0" smtClean="0">
                <a:solidFill>
                  <a:srgbClr val="B8632E"/>
                </a:solidFill>
                <a:latin typeface="Century Gothic" pitchFamily="34" charset="0"/>
              </a:rPr>
              <a:t>SDC Findings</a:t>
            </a:r>
          </a:p>
          <a:p>
            <a:pPr marL="1005840" lvl="1" indent="-457200" algn="l">
              <a:buClr>
                <a:srgbClr val="B8632E"/>
              </a:buClr>
              <a:buFont typeface="Wingdings" pitchFamily="2" charset="2"/>
              <a:buChar char="§"/>
            </a:pPr>
            <a:r>
              <a:rPr lang="en-US" b="0" i="0" dirty="0" smtClean="0">
                <a:solidFill>
                  <a:srgbClr val="B8632E"/>
                </a:solidFill>
                <a:latin typeface="Century Gothic" pitchFamily="34" charset="0"/>
              </a:rPr>
              <a:t>Background</a:t>
            </a:r>
          </a:p>
          <a:p>
            <a:pPr marL="1005840" lvl="1" indent="-457200" algn="l">
              <a:buClr>
                <a:srgbClr val="B8632E"/>
              </a:buClr>
              <a:buFont typeface="Wingdings" pitchFamily="2" charset="2"/>
              <a:buChar char="§"/>
            </a:pPr>
            <a:r>
              <a:rPr lang="en-US" b="0" i="0" dirty="0" smtClean="0">
                <a:solidFill>
                  <a:srgbClr val="B8632E"/>
                </a:solidFill>
                <a:latin typeface="Century Gothic" pitchFamily="34" charset="0"/>
              </a:rPr>
              <a:t>SDC Calculation Summary</a:t>
            </a:r>
          </a:p>
          <a:p>
            <a:pPr marL="1005840" lvl="1" indent="-457200" algn="l">
              <a:buClr>
                <a:srgbClr val="B8632E"/>
              </a:buClr>
              <a:buFont typeface="Wingdings" pitchFamily="2" charset="2"/>
              <a:buChar char="§"/>
            </a:pPr>
            <a:r>
              <a:rPr lang="en-US" b="0" i="0" dirty="0" smtClean="0">
                <a:solidFill>
                  <a:srgbClr val="B8632E"/>
                </a:solidFill>
                <a:latin typeface="Century Gothic" pitchFamily="34" charset="0"/>
              </a:rPr>
              <a:t>Comparable SDCs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6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610600" cy="1295400"/>
          </a:xfrm>
        </p:spPr>
        <p:txBody>
          <a:bodyPr/>
          <a:lstStyle/>
          <a:p>
            <a:r>
              <a:rPr lang="en-US" dirty="0" smtClean="0"/>
              <a:t>What Should Rates Do?</a:t>
            </a:r>
          </a:p>
        </p:txBody>
      </p:sp>
      <p:sp>
        <p:nvSpPr>
          <p:cNvPr id="3076" name="Rectangle 6"/>
          <p:cNvSpPr txBox="1">
            <a:spLocks noChangeArrowheads="1"/>
          </p:cNvSpPr>
          <p:nvPr/>
        </p:nvSpPr>
        <p:spPr bwMode="auto">
          <a:xfrm>
            <a:off x="304800" y="14478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algn="l">
              <a:lnSpc>
                <a:spcPct val="90000"/>
              </a:lnSpc>
              <a:buClr>
                <a:srgbClr val="B8632E"/>
              </a:buClr>
              <a:buFont typeface="Wingdings" pitchFamily="2" charset="2"/>
              <a:buChar char="§"/>
            </a:pPr>
            <a:r>
              <a:rPr lang="en-US" sz="3200" b="0" i="0" dirty="0" smtClean="0">
                <a:solidFill>
                  <a:srgbClr val="B8632E"/>
                </a:solidFill>
                <a:latin typeface="Century Gothic" pitchFamily="34" charset="0"/>
              </a:rPr>
              <a:t>Generate sufficient revenues to sustain the utility system</a:t>
            </a:r>
          </a:p>
          <a:p>
            <a:pPr marL="457200" indent="-457200" algn="l">
              <a:lnSpc>
                <a:spcPct val="90000"/>
              </a:lnSpc>
              <a:buClr>
                <a:srgbClr val="B8632E"/>
              </a:buClr>
              <a:buFont typeface="Wingdings" pitchFamily="2" charset="2"/>
              <a:buChar char="§"/>
            </a:pPr>
            <a:r>
              <a:rPr lang="en-US" sz="3200" b="0" i="0" dirty="0" smtClean="0">
                <a:solidFill>
                  <a:srgbClr val="B8632E"/>
                </a:solidFill>
                <a:latin typeface="Century Gothic" pitchFamily="34" charset="0"/>
              </a:rPr>
              <a:t>Charge for services provided</a:t>
            </a:r>
          </a:p>
          <a:p>
            <a:pPr marL="457200" indent="-457200" algn="l">
              <a:lnSpc>
                <a:spcPct val="90000"/>
              </a:lnSpc>
              <a:buClr>
                <a:srgbClr val="B8632E"/>
              </a:buClr>
              <a:buFont typeface="Wingdings" pitchFamily="2" charset="2"/>
              <a:buChar char="§"/>
            </a:pPr>
            <a:r>
              <a:rPr lang="en-US" sz="3200" b="0" i="0" dirty="0" smtClean="0">
                <a:solidFill>
                  <a:srgbClr val="B8632E"/>
                </a:solidFill>
                <a:latin typeface="Century Gothic" pitchFamily="34" charset="0"/>
              </a:rPr>
              <a:t>Recover costs equitably</a:t>
            </a:r>
          </a:p>
          <a:p>
            <a:pPr marL="457200" indent="-457200" algn="l">
              <a:lnSpc>
                <a:spcPct val="90000"/>
              </a:lnSpc>
              <a:buClr>
                <a:srgbClr val="B8632E"/>
              </a:buClr>
              <a:buFont typeface="Wingdings" pitchFamily="2" charset="2"/>
              <a:buChar char="§"/>
            </a:pPr>
            <a:r>
              <a:rPr lang="en-US" sz="3200" b="0" i="0" dirty="0" smtClean="0">
                <a:solidFill>
                  <a:srgbClr val="B8632E"/>
                </a:solidFill>
                <a:latin typeface="Century Gothic" pitchFamily="34" charset="0"/>
              </a:rPr>
              <a:t>Achieve City objectives</a:t>
            </a:r>
          </a:p>
          <a:p>
            <a:pPr marL="914400" lvl="1" indent="-457200" algn="l">
              <a:lnSpc>
                <a:spcPct val="90000"/>
              </a:lnSpc>
              <a:buClr>
                <a:srgbClr val="B8632E"/>
              </a:buClr>
              <a:buFont typeface="Wingdings" pitchFamily="2" charset="2"/>
              <a:buChar char="§"/>
            </a:pPr>
            <a:r>
              <a:rPr lang="en-US" sz="2400" b="0" i="0" dirty="0" smtClean="0">
                <a:solidFill>
                  <a:srgbClr val="B8632E"/>
                </a:solidFill>
                <a:latin typeface="Century Gothic" pitchFamily="34" charset="0"/>
              </a:rPr>
              <a:t>Revenue stability</a:t>
            </a:r>
          </a:p>
          <a:p>
            <a:pPr marL="914400" lvl="1" indent="-457200" algn="l">
              <a:lnSpc>
                <a:spcPct val="90000"/>
              </a:lnSpc>
              <a:buClr>
                <a:srgbClr val="B8632E"/>
              </a:buClr>
              <a:buFont typeface="Wingdings" pitchFamily="2" charset="2"/>
              <a:buChar char="§"/>
            </a:pPr>
            <a:r>
              <a:rPr lang="en-US" sz="2400" b="0" i="0" dirty="0" smtClean="0">
                <a:solidFill>
                  <a:srgbClr val="B8632E"/>
                </a:solidFill>
                <a:latin typeface="Century Gothic" pitchFamily="34" charset="0"/>
              </a:rPr>
              <a:t>Maintain minimum fund balances</a:t>
            </a:r>
            <a:br>
              <a:rPr lang="en-US" sz="2400" b="0" i="0" dirty="0" smtClean="0">
                <a:solidFill>
                  <a:srgbClr val="B8632E"/>
                </a:solidFill>
                <a:latin typeface="Century Gothic" pitchFamily="34" charset="0"/>
              </a:rPr>
            </a:br>
            <a:r>
              <a:rPr lang="en-US" sz="2400" b="0" i="0" dirty="0" smtClean="0">
                <a:solidFill>
                  <a:srgbClr val="B8632E"/>
                </a:solidFill>
                <a:latin typeface="Century Gothic" pitchFamily="34" charset="0"/>
              </a:rPr>
              <a:t>and meet other fiscal policies</a:t>
            </a:r>
          </a:p>
          <a:p>
            <a:pPr marL="342900" indent="-342900" algn="l">
              <a:lnSpc>
                <a:spcPct val="90000"/>
              </a:lnSpc>
              <a:buClr>
                <a:srgbClr val="B8632E"/>
              </a:buClr>
              <a:buFont typeface="Wingdings" pitchFamily="2" charset="2"/>
              <a:buChar char="n"/>
            </a:pPr>
            <a:endParaRPr lang="en-US" sz="3200" b="0" i="0" dirty="0" smtClean="0">
              <a:solidFill>
                <a:srgbClr val="B8632E"/>
              </a:solidFill>
              <a:latin typeface="Century Gothic" pitchFamily="34" charset="0"/>
            </a:endParaRP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8153400" y="6377847"/>
            <a:ext cx="762000" cy="381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Page </a:t>
            </a:r>
            <a:fld id="{E61A4924-EC24-498C-B0AF-7CC35EA54E27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Assumptions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Page </a:t>
            </a:r>
            <a:fld id="{CD876E23-60EA-405B-B13F-440C4902EA6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14" name="Rectangle 51"/>
          <p:cNvSpPr>
            <a:spLocks noChangeArrowheads="1"/>
          </p:cNvSpPr>
          <p:nvPr/>
        </p:nvSpPr>
        <p:spPr bwMode="auto">
          <a:xfrm>
            <a:off x="304800" y="1371601"/>
            <a:ext cx="8534400" cy="4672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marL="457200" indent="-457200" algn="l">
              <a:buClr>
                <a:srgbClr val="B8632E"/>
              </a:buClr>
              <a:buFont typeface="Wingdings" pitchFamily="2" charset="2"/>
              <a:buChar char="§"/>
            </a:pPr>
            <a:r>
              <a:rPr lang="en-US" sz="3200" b="0" i="0" dirty="0" smtClean="0">
                <a:solidFill>
                  <a:srgbClr val="B8632E"/>
                </a:solidFill>
                <a:latin typeface="Century Gothic" pitchFamily="34" charset="0"/>
              </a:rPr>
              <a:t>Annual cost escalation</a:t>
            </a:r>
          </a:p>
          <a:p>
            <a:pPr marL="914400" lvl="1" indent="-457200" algn="l">
              <a:buClr>
                <a:srgbClr val="B8632E"/>
              </a:buClr>
              <a:buFont typeface="Wingdings" pitchFamily="2" charset="2"/>
              <a:buChar char="§"/>
            </a:pPr>
            <a:r>
              <a:rPr lang="en-US" sz="2400" b="0" i="0" dirty="0" smtClean="0">
                <a:solidFill>
                  <a:srgbClr val="B8632E"/>
                </a:solidFill>
                <a:latin typeface="Century Gothic" pitchFamily="34" charset="0"/>
              </a:rPr>
              <a:t>5.1% for personal services (historical rate)</a:t>
            </a:r>
          </a:p>
          <a:p>
            <a:pPr marL="914400" lvl="1" indent="-457200" algn="l">
              <a:buClr>
                <a:srgbClr val="B8632E"/>
              </a:buClr>
              <a:buFont typeface="Wingdings" pitchFamily="2" charset="2"/>
              <a:buChar char="§"/>
            </a:pPr>
            <a:r>
              <a:rPr lang="en-US" sz="2400" b="0" i="0" dirty="0" smtClean="0">
                <a:solidFill>
                  <a:srgbClr val="B8632E"/>
                </a:solidFill>
                <a:latin typeface="Century Gothic" pitchFamily="34" charset="0"/>
              </a:rPr>
              <a:t>3.2% for materials and services (CPI)</a:t>
            </a:r>
          </a:p>
          <a:p>
            <a:pPr marL="914400" lvl="1" indent="-457200" algn="l">
              <a:buClr>
                <a:srgbClr val="B8632E"/>
              </a:buClr>
              <a:buFont typeface="Wingdings" pitchFamily="2" charset="2"/>
              <a:buChar char="§"/>
            </a:pPr>
            <a:r>
              <a:rPr lang="en-US" sz="2400" b="0" i="0" dirty="0" smtClean="0">
                <a:solidFill>
                  <a:srgbClr val="B8632E"/>
                </a:solidFill>
                <a:latin typeface="Century Gothic" pitchFamily="34" charset="0"/>
              </a:rPr>
              <a:t>3.1% for capital outlay (</a:t>
            </a:r>
            <a:r>
              <a:rPr lang="en-US" sz="2400" b="0" dirty="0" smtClean="0">
                <a:solidFill>
                  <a:srgbClr val="B8632E"/>
                </a:solidFill>
                <a:latin typeface="Century Gothic" pitchFamily="34" charset="0"/>
              </a:rPr>
              <a:t>ENR</a:t>
            </a:r>
            <a:r>
              <a:rPr lang="en-US" sz="2400" b="0" i="0" dirty="0" smtClean="0">
                <a:solidFill>
                  <a:srgbClr val="B8632E"/>
                </a:solidFill>
                <a:latin typeface="Century Gothic" pitchFamily="34" charset="0"/>
              </a:rPr>
              <a:t> CCI)</a:t>
            </a:r>
          </a:p>
          <a:p>
            <a:pPr marL="457200" indent="-457200" algn="l">
              <a:buClr>
                <a:srgbClr val="B8632E"/>
              </a:buClr>
              <a:buFont typeface="Wingdings" pitchFamily="2" charset="2"/>
              <a:buChar char="§"/>
            </a:pPr>
            <a:r>
              <a:rPr lang="en-US" sz="3200" b="0" i="0" dirty="0" smtClean="0">
                <a:solidFill>
                  <a:srgbClr val="B8632E"/>
                </a:solidFill>
                <a:latin typeface="Century Gothic" pitchFamily="34" charset="0"/>
              </a:rPr>
              <a:t>Operating fund maintains 45-90 days of expenditures</a:t>
            </a:r>
          </a:p>
          <a:p>
            <a:pPr marL="457200" indent="-457200" algn="l">
              <a:buClr>
                <a:srgbClr val="B8632E"/>
              </a:buClr>
              <a:buFont typeface="Wingdings" pitchFamily="2" charset="2"/>
              <a:buChar char="§"/>
            </a:pPr>
            <a:r>
              <a:rPr lang="en-US" sz="3200" b="0" i="0" dirty="0" smtClean="0">
                <a:solidFill>
                  <a:srgbClr val="B8632E"/>
                </a:solidFill>
                <a:latin typeface="Century Gothic" pitchFamily="34" charset="0"/>
              </a:rPr>
              <a:t>Minimum revenue bond coverage ratio of 1.25</a:t>
            </a:r>
          </a:p>
          <a:p>
            <a:pPr marL="457200" indent="-457200" algn="l">
              <a:buClr>
                <a:srgbClr val="B8632E"/>
              </a:buClr>
              <a:buFont typeface="Wingdings" pitchFamily="2" charset="2"/>
              <a:buChar char="§"/>
            </a:pPr>
            <a:r>
              <a:rPr lang="en-US" sz="3200" b="0" i="0" dirty="0" smtClean="0">
                <a:solidFill>
                  <a:srgbClr val="B8632E"/>
                </a:solidFill>
                <a:latin typeface="Century Gothic" pitchFamily="34" charset="0"/>
              </a:rPr>
              <a:t>New debt modeled at 4.0% for 20 years</a:t>
            </a:r>
            <a:endParaRPr lang="en-US" sz="2400" b="0" i="0" dirty="0" smtClean="0">
              <a:solidFill>
                <a:srgbClr val="B8632E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Rate Scenario 1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Page </a:t>
            </a:r>
            <a:fld id="{E61A4924-EC24-498C-B0AF-7CC35EA54E27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820" y="2148131"/>
            <a:ext cx="8743580" cy="28810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Rate Scenario 2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Page </a:t>
            </a:r>
            <a:fld id="{E61A4924-EC24-498C-B0AF-7CC35EA54E27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820" y="2133600"/>
            <a:ext cx="8743580" cy="28810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Rate Scenario 3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Page </a:t>
            </a:r>
            <a:fld id="{E61A4924-EC24-498C-B0AF-7CC35EA54E27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820" y="2148131"/>
            <a:ext cx="8743580" cy="28810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 Comparison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Page </a:t>
            </a:r>
            <a:fld id="{E61A4924-EC24-498C-B0AF-7CC35EA54E27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33938" y="1447800"/>
            <a:ext cx="7043262" cy="4652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305800" cy="1295400"/>
          </a:xfrm>
        </p:spPr>
        <p:txBody>
          <a:bodyPr/>
          <a:lstStyle/>
          <a:p>
            <a:r>
              <a:rPr lang="en-US" dirty="0" smtClean="0"/>
              <a:t>SDC Background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609600" y="1752600"/>
            <a:ext cx="4117975" cy="4033838"/>
            <a:chOff x="507" y="1584"/>
            <a:chExt cx="2853" cy="2880"/>
          </a:xfrm>
        </p:grpSpPr>
        <p:sp>
          <p:nvSpPr>
            <p:cNvPr id="5128" name="Freeform 4"/>
            <p:cNvSpPr>
              <a:spLocks/>
            </p:cNvSpPr>
            <p:nvPr/>
          </p:nvSpPr>
          <p:spPr bwMode="auto">
            <a:xfrm>
              <a:off x="960" y="1592"/>
              <a:ext cx="460" cy="460"/>
            </a:xfrm>
            <a:custGeom>
              <a:avLst/>
              <a:gdLst>
                <a:gd name="T0" fmla="*/ 0 w 223"/>
                <a:gd name="T1" fmla="*/ 2147483647 h 216"/>
                <a:gd name="T2" fmla="*/ 2147483647 w 223"/>
                <a:gd name="T3" fmla="*/ 2147483647 h 216"/>
                <a:gd name="T4" fmla="*/ 2147483647 w 223"/>
                <a:gd name="T5" fmla="*/ 2147483647 h 216"/>
                <a:gd name="T6" fmla="*/ 2147483647 w 223"/>
                <a:gd name="T7" fmla="*/ 2147483647 h 216"/>
                <a:gd name="T8" fmla="*/ 2147483647 w 223"/>
                <a:gd name="T9" fmla="*/ 2147483647 h 216"/>
                <a:gd name="T10" fmla="*/ 2147483647 w 223"/>
                <a:gd name="T11" fmla="*/ 2147483647 h 216"/>
                <a:gd name="T12" fmla="*/ 2147483647 w 223"/>
                <a:gd name="T13" fmla="*/ 2147483647 h 216"/>
                <a:gd name="T14" fmla="*/ 2147483647 w 223"/>
                <a:gd name="T15" fmla="*/ 2147483647 h 216"/>
                <a:gd name="T16" fmla="*/ 2147483647 w 223"/>
                <a:gd name="T17" fmla="*/ 2147483647 h 216"/>
                <a:gd name="T18" fmla="*/ 2147483647 w 223"/>
                <a:gd name="T19" fmla="*/ 2147483647 h 216"/>
                <a:gd name="T20" fmla="*/ 2147483647 w 223"/>
                <a:gd name="T21" fmla="*/ 2147483647 h 216"/>
                <a:gd name="T22" fmla="*/ 2147483647 w 223"/>
                <a:gd name="T23" fmla="*/ 2147483647 h 216"/>
                <a:gd name="T24" fmla="*/ 2147483647 w 223"/>
                <a:gd name="T25" fmla="*/ 2147483647 h 216"/>
                <a:gd name="T26" fmla="*/ 2147483647 w 223"/>
                <a:gd name="T27" fmla="*/ 2147483647 h 216"/>
                <a:gd name="T28" fmla="*/ 2147483647 w 223"/>
                <a:gd name="T29" fmla="*/ 2147483647 h 216"/>
                <a:gd name="T30" fmla="*/ 2147483647 w 223"/>
                <a:gd name="T31" fmla="*/ 0 h 216"/>
                <a:gd name="T32" fmla="*/ 2147483647 w 223"/>
                <a:gd name="T33" fmla="*/ 2147483647 h 216"/>
                <a:gd name="T34" fmla="*/ 2147483647 w 223"/>
                <a:gd name="T35" fmla="*/ 2147483647 h 216"/>
                <a:gd name="T36" fmla="*/ 2147483647 w 223"/>
                <a:gd name="T37" fmla="*/ 2147483647 h 216"/>
                <a:gd name="T38" fmla="*/ 2147483647 w 223"/>
                <a:gd name="T39" fmla="*/ 2147483647 h 216"/>
                <a:gd name="T40" fmla="*/ 2147483647 w 223"/>
                <a:gd name="T41" fmla="*/ 2147483647 h 216"/>
                <a:gd name="T42" fmla="*/ 2147483647 w 223"/>
                <a:gd name="T43" fmla="*/ 2147483647 h 216"/>
                <a:gd name="T44" fmla="*/ 2147483647 w 223"/>
                <a:gd name="T45" fmla="*/ 2147483647 h 216"/>
                <a:gd name="T46" fmla="*/ 2147483647 w 223"/>
                <a:gd name="T47" fmla="*/ 2147483647 h 216"/>
                <a:gd name="T48" fmla="*/ 0 w 223"/>
                <a:gd name="T49" fmla="*/ 2147483647 h 21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223"/>
                <a:gd name="T76" fmla="*/ 0 h 216"/>
                <a:gd name="T77" fmla="*/ 223 w 223"/>
                <a:gd name="T78" fmla="*/ 216 h 21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223" h="216">
                  <a:moveTo>
                    <a:pt x="0" y="209"/>
                  </a:moveTo>
                  <a:lnTo>
                    <a:pt x="33" y="172"/>
                  </a:lnTo>
                  <a:lnTo>
                    <a:pt x="58" y="150"/>
                  </a:lnTo>
                  <a:lnTo>
                    <a:pt x="77" y="124"/>
                  </a:lnTo>
                  <a:lnTo>
                    <a:pt x="91" y="95"/>
                  </a:lnTo>
                  <a:lnTo>
                    <a:pt x="110" y="66"/>
                  </a:lnTo>
                  <a:lnTo>
                    <a:pt x="110" y="62"/>
                  </a:lnTo>
                  <a:lnTo>
                    <a:pt x="121" y="47"/>
                  </a:lnTo>
                  <a:lnTo>
                    <a:pt x="132" y="36"/>
                  </a:lnTo>
                  <a:lnTo>
                    <a:pt x="143" y="25"/>
                  </a:lnTo>
                  <a:lnTo>
                    <a:pt x="154" y="14"/>
                  </a:lnTo>
                  <a:lnTo>
                    <a:pt x="165" y="14"/>
                  </a:lnTo>
                  <a:lnTo>
                    <a:pt x="176" y="14"/>
                  </a:lnTo>
                  <a:lnTo>
                    <a:pt x="183" y="11"/>
                  </a:lnTo>
                  <a:lnTo>
                    <a:pt x="194" y="7"/>
                  </a:lnTo>
                  <a:lnTo>
                    <a:pt x="198" y="0"/>
                  </a:lnTo>
                  <a:lnTo>
                    <a:pt x="223" y="7"/>
                  </a:lnTo>
                  <a:lnTo>
                    <a:pt x="223" y="36"/>
                  </a:lnTo>
                  <a:lnTo>
                    <a:pt x="110" y="168"/>
                  </a:lnTo>
                  <a:lnTo>
                    <a:pt x="95" y="172"/>
                  </a:lnTo>
                  <a:lnTo>
                    <a:pt x="51" y="216"/>
                  </a:lnTo>
                  <a:lnTo>
                    <a:pt x="36" y="209"/>
                  </a:lnTo>
                  <a:lnTo>
                    <a:pt x="22" y="209"/>
                  </a:lnTo>
                  <a:lnTo>
                    <a:pt x="11" y="205"/>
                  </a:lnTo>
                  <a:lnTo>
                    <a:pt x="0" y="209"/>
                  </a:lnTo>
                  <a:close/>
                </a:path>
              </a:pathLst>
            </a:custGeom>
            <a:solidFill>
              <a:srgbClr val="FFC08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9" name="Freeform 5"/>
            <p:cNvSpPr>
              <a:spLocks/>
            </p:cNvSpPr>
            <p:nvPr/>
          </p:nvSpPr>
          <p:spPr bwMode="auto">
            <a:xfrm>
              <a:off x="1066" y="1584"/>
              <a:ext cx="829" cy="614"/>
            </a:xfrm>
            <a:custGeom>
              <a:avLst/>
              <a:gdLst>
                <a:gd name="T0" fmla="*/ 2147483647 w 403"/>
                <a:gd name="T1" fmla="*/ 2147483647 h 289"/>
                <a:gd name="T2" fmla="*/ 2147483647 w 403"/>
                <a:gd name="T3" fmla="*/ 2147483647 h 289"/>
                <a:gd name="T4" fmla="*/ 2147483647 w 403"/>
                <a:gd name="T5" fmla="*/ 2147483647 h 289"/>
                <a:gd name="T6" fmla="*/ 2147483647 w 403"/>
                <a:gd name="T7" fmla="*/ 2147483647 h 289"/>
                <a:gd name="T8" fmla="*/ 2147483647 w 403"/>
                <a:gd name="T9" fmla="*/ 2147483647 h 289"/>
                <a:gd name="T10" fmla="*/ 2147483647 w 403"/>
                <a:gd name="T11" fmla="*/ 2147483647 h 289"/>
                <a:gd name="T12" fmla="*/ 2147483647 w 403"/>
                <a:gd name="T13" fmla="*/ 2147483647 h 289"/>
                <a:gd name="T14" fmla="*/ 2147483647 w 403"/>
                <a:gd name="T15" fmla="*/ 2147483647 h 289"/>
                <a:gd name="T16" fmla="*/ 2147483647 w 403"/>
                <a:gd name="T17" fmla="*/ 2147483647 h 289"/>
                <a:gd name="T18" fmla="*/ 2147483647 w 403"/>
                <a:gd name="T19" fmla="*/ 2147483647 h 289"/>
                <a:gd name="T20" fmla="*/ 2147483647 w 403"/>
                <a:gd name="T21" fmla="*/ 2147483647 h 289"/>
                <a:gd name="T22" fmla="*/ 2147483647 w 403"/>
                <a:gd name="T23" fmla="*/ 2147483647 h 289"/>
                <a:gd name="T24" fmla="*/ 2147483647 w 403"/>
                <a:gd name="T25" fmla="*/ 2147483647 h 289"/>
                <a:gd name="T26" fmla="*/ 2147483647 w 403"/>
                <a:gd name="T27" fmla="*/ 2147483647 h 289"/>
                <a:gd name="T28" fmla="*/ 2147483647 w 403"/>
                <a:gd name="T29" fmla="*/ 2147483647 h 289"/>
                <a:gd name="T30" fmla="*/ 2147483647 w 403"/>
                <a:gd name="T31" fmla="*/ 2147483647 h 289"/>
                <a:gd name="T32" fmla="*/ 2147483647 w 403"/>
                <a:gd name="T33" fmla="*/ 2147483647 h 289"/>
                <a:gd name="T34" fmla="*/ 2147483647 w 403"/>
                <a:gd name="T35" fmla="*/ 2147483647 h 289"/>
                <a:gd name="T36" fmla="*/ 2147483647 w 403"/>
                <a:gd name="T37" fmla="*/ 2147483647 h 289"/>
                <a:gd name="T38" fmla="*/ 2147483647 w 403"/>
                <a:gd name="T39" fmla="*/ 2147483647 h 289"/>
                <a:gd name="T40" fmla="*/ 2147483647 w 403"/>
                <a:gd name="T41" fmla="*/ 2147483647 h 289"/>
                <a:gd name="T42" fmla="*/ 2147483647 w 403"/>
                <a:gd name="T43" fmla="*/ 2147483647 h 289"/>
                <a:gd name="T44" fmla="*/ 2147483647 w 403"/>
                <a:gd name="T45" fmla="*/ 2147483647 h 289"/>
                <a:gd name="T46" fmla="*/ 2147483647 w 403"/>
                <a:gd name="T47" fmla="*/ 2147483647 h 289"/>
                <a:gd name="T48" fmla="*/ 2147483647 w 403"/>
                <a:gd name="T49" fmla="*/ 2147483647 h 289"/>
                <a:gd name="T50" fmla="*/ 2147483647 w 403"/>
                <a:gd name="T51" fmla="*/ 2147483647 h 289"/>
                <a:gd name="T52" fmla="*/ 2147483647 w 403"/>
                <a:gd name="T53" fmla="*/ 2147483647 h 289"/>
                <a:gd name="T54" fmla="*/ 2147483647 w 403"/>
                <a:gd name="T55" fmla="*/ 2147483647 h 289"/>
                <a:gd name="T56" fmla="*/ 2147483647 w 403"/>
                <a:gd name="T57" fmla="*/ 2147483647 h 289"/>
                <a:gd name="T58" fmla="*/ 2147483647 w 403"/>
                <a:gd name="T59" fmla="*/ 2147483647 h 289"/>
                <a:gd name="T60" fmla="*/ 2147483647 w 403"/>
                <a:gd name="T61" fmla="*/ 2147483647 h 289"/>
                <a:gd name="T62" fmla="*/ 2147483647 w 403"/>
                <a:gd name="T63" fmla="*/ 2147483647 h 289"/>
                <a:gd name="T64" fmla="*/ 2147483647 w 403"/>
                <a:gd name="T65" fmla="*/ 2147483647 h 289"/>
                <a:gd name="T66" fmla="*/ 2147483647 w 403"/>
                <a:gd name="T67" fmla="*/ 2147483647 h 289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403"/>
                <a:gd name="T103" fmla="*/ 0 h 289"/>
                <a:gd name="T104" fmla="*/ 403 w 403"/>
                <a:gd name="T105" fmla="*/ 289 h 289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403" h="289">
                  <a:moveTo>
                    <a:pt x="374" y="183"/>
                  </a:moveTo>
                  <a:lnTo>
                    <a:pt x="341" y="202"/>
                  </a:lnTo>
                  <a:lnTo>
                    <a:pt x="322" y="205"/>
                  </a:lnTo>
                  <a:lnTo>
                    <a:pt x="304" y="209"/>
                  </a:lnTo>
                  <a:lnTo>
                    <a:pt x="289" y="213"/>
                  </a:lnTo>
                  <a:lnTo>
                    <a:pt x="271" y="220"/>
                  </a:lnTo>
                  <a:lnTo>
                    <a:pt x="260" y="224"/>
                  </a:lnTo>
                  <a:lnTo>
                    <a:pt x="249" y="227"/>
                  </a:lnTo>
                  <a:lnTo>
                    <a:pt x="235" y="234"/>
                  </a:lnTo>
                  <a:lnTo>
                    <a:pt x="224" y="234"/>
                  </a:lnTo>
                  <a:lnTo>
                    <a:pt x="209" y="238"/>
                  </a:lnTo>
                  <a:lnTo>
                    <a:pt x="194" y="238"/>
                  </a:lnTo>
                  <a:lnTo>
                    <a:pt x="180" y="242"/>
                  </a:lnTo>
                  <a:lnTo>
                    <a:pt x="158" y="242"/>
                  </a:lnTo>
                  <a:lnTo>
                    <a:pt x="143" y="242"/>
                  </a:lnTo>
                  <a:lnTo>
                    <a:pt x="77" y="289"/>
                  </a:lnTo>
                  <a:lnTo>
                    <a:pt x="73" y="282"/>
                  </a:lnTo>
                  <a:lnTo>
                    <a:pt x="73" y="275"/>
                  </a:lnTo>
                  <a:lnTo>
                    <a:pt x="66" y="267"/>
                  </a:lnTo>
                  <a:lnTo>
                    <a:pt x="59" y="260"/>
                  </a:lnTo>
                  <a:lnTo>
                    <a:pt x="51" y="249"/>
                  </a:lnTo>
                  <a:lnTo>
                    <a:pt x="40" y="242"/>
                  </a:lnTo>
                  <a:lnTo>
                    <a:pt x="26" y="231"/>
                  </a:lnTo>
                  <a:lnTo>
                    <a:pt x="7" y="220"/>
                  </a:lnTo>
                  <a:lnTo>
                    <a:pt x="0" y="220"/>
                  </a:lnTo>
                  <a:lnTo>
                    <a:pt x="44" y="176"/>
                  </a:lnTo>
                  <a:lnTo>
                    <a:pt x="59" y="172"/>
                  </a:lnTo>
                  <a:lnTo>
                    <a:pt x="172" y="40"/>
                  </a:lnTo>
                  <a:lnTo>
                    <a:pt x="172" y="11"/>
                  </a:lnTo>
                  <a:lnTo>
                    <a:pt x="180" y="7"/>
                  </a:lnTo>
                  <a:lnTo>
                    <a:pt x="187" y="4"/>
                  </a:lnTo>
                  <a:lnTo>
                    <a:pt x="198" y="4"/>
                  </a:lnTo>
                  <a:lnTo>
                    <a:pt x="205" y="0"/>
                  </a:lnTo>
                  <a:lnTo>
                    <a:pt x="224" y="40"/>
                  </a:lnTo>
                  <a:lnTo>
                    <a:pt x="231" y="37"/>
                  </a:lnTo>
                  <a:lnTo>
                    <a:pt x="235" y="33"/>
                  </a:lnTo>
                  <a:lnTo>
                    <a:pt x="246" y="33"/>
                  </a:lnTo>
                  <a:lnTo>
                    <a:pt x="253" y="29"/>
                  </a:lnTo>
                  <a:lnTo>
                    <a:pt x="260" y="29"/>
                  </a:lnTo>
                  <a:lnTo>
                    <a:pt x="267" y="29"/>
                  </a:lnTo>
                  <a:lnTo>
                    <a:pt x="311" y="18"/>
                  </a:lnTo>
                  <a:lnTo>
                    <a:pt x="333" y="26"/>
                  </a:lnTo>
                  <a:lnTo>
                    <a:pt x="337" y="29"/>
                  </a:lnTo>
                  <a:lnTo>
                    <a:pt x="337" y="44"/>
                  </a:lnTo>
                  <a:lnTo>
                    <a:pt x="333" y="59"/>
                  </a:lnTo>
                  <a:lnTo>
                    <a:pt x="326" y="66"/>
                  </a:lnTo>
                  <a:lnTo>
                    <a:pt x="308" y="77"/>
                  </a:lnTo>
                  <a:lnTo>
                    <a:pt x="293" y="92"/>
                  </a:lnTo>
                  <a:lnTo>
                    <a:pt x="278" y="106"/>
                  </a:lnTo>
                  <a:lnTo>
                    <a:pt x="271" y="117"/>
                  </a:lnTo>
                  <a:lnTo>
                    <a:pt x="267" y="128"/>
                  </a:lnTo>
                  <a:lnTo>
                    <a:pt x="267" y="136"/>
                  </a:lnTo>
                  <a:lnTo>
                    <a:pt x="267" y="143"/>
                  </a:lnTo>
                  <a:lnTo>
                    <a:pt x="271" y="150"/>
                  </a:lnTo>
                  <a:lnTo>
                    <a:pt x="278" y="154"/>
                  </a:lnTo>
                  <a:lnTo>
                    <a:pt x="286" y="158"/>
                  </a:lnTo>
                  <a:lnTo>
                    <a:pt x="304" y="158"/>
                  </a:lnTo>
                  <a:lnTo>
                    <a:pt x="315" y="154"/>
                  </a:lnTo>
                  <a:lnTo>
                    <a:pt x="326" y="150"/>
                  </a:lnTo>
                  <a:lnTo>
                    <a:pt x="337" y="147"/>
                  </a:lnTo>
                  <a:lnTo>
                    <a:pt x="348" y="143"/>
                  </a:lnTo>
                  <a:lnTo>
                    <a:pt x="359" y="139"/>
                  </a:lnTo>
                  <a:lnTo>
                    <a:pt x="366" y="139"/>
                  </a:lnTo>
                  <a:lnTo>
                    <a:pt x="388" y="139"/>
                  </a:lnTo>
                  <a:lnTo>
                    <a:pt x="392" y="139"/>
                  </a:lnTo>
                  <a:lnTo>
                    <a:pt x="403" y="150"/>
                  </a:lnTo>
                  <a:lnTo>
                    <a:pt x="377" y="161"/>
                  </a:lnTo>
                  <a:lnTo>
                    <a:pt x="374" y="183"/>
                  </a:lnTo>
                  <a:close/>
                </a:path>
              </a:pathLst>
            </a:custGeom>
            <a:solidFill>
              <a:srgbClr val="FCE6CF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0" name="Freeform 6"/>
            <p:cNvSpPr>
              <a:spLocks/>
            </p:cNvSpPr>
            <p:nvPr/>
          </p:nvSpPr>
          <p:spPr bwMode="auto">
            <a:xfrm>
              <a:off x="1488" y="1584"/>
              <a:ext cx="127" cy="85"/>
            </a:xfrm>
            <a:custGeom>
              <a:avLst/>
              <a:gdLst>
                <a:gd name="T0" fmla="*/ 0 w 62"/>
                <a:gd name="T1" fmla="*/ 0 h 40"/>
                <a:gd name="T2" fmla="*/ 2147483647 w 62"/>
                <a:gd name="T3" fmla="*/ 2147483647 h 40"/>
                <a:gd name="T4" fmla="*/ 2147483647 w 62"/>
                <a:gd name="T5" fmla="*/ 2147483647 h 40"/>
                <a:gd name="T6" fmla="*/ 2147483647 w 62"/>
                <a:gd name="T7" fmla="*/ 2147483647 h 40"/>
                <a:gd name="T8" fmla="*/ 2147483647 w 62"/>
                <a:gd name="T9" fmla="*/ 2147483647 h 40"/>
                <a:gd name="T10" fmla="*/ 2147483647 w 62"/>
                <a:gd name="T11" fmla="*/ 2147483647 h 40"/>
                <a:gd name="T12" fmla="*/ 2147483647 w 62"/>
                <a:gd name="T13" fmla="*/ 2147483647 h 40"/>
                <a:gd name="T14" fmla="*/ 2147483647 w 62"/>
                <a:gd name="T15" fmla="*/ 2147483647 h 40"/>
                <a:gd name="T16" fmla="*/ 2147483647 w 62"/>
                <a:gd name="T17" fmla="*/ 2147483647 h 40"/>
                <a:gd name="T18" fmla="*/ 2147483647 w 62"/>
                <a:gd name="T19" fmla="*/ 2147483647 h 40"/>
                <a:gd name="T20" fmla="*/ 2147483647 w 62"/>
                <a:gd name="T21" fmla="*/ 2147483647 h 40"/>
                <a:gd name="T22" fmla="*/ 2147483647 w 62"/>
                <a:gd name="T23" fmla="*/ 2147483647 h 40"/>
                <a:gd name="T24" fmla="*/ 2147483647 w 62"/>
                <a:gd name="T25" fmla="*/ 2147483647 h 40"/>
                <a:gd name="T26" fmla="*/ 0 w 62"/>
                <a:gd name="T27" fmla="*/ 0 h 4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62"/>
                <a:gd name="T43" fmla="*/ 0 h 40"/>
                <a:gd name="T44" fmla="*/ 62 w 62"/>
                <a:gd name="T45" fmla="*/ 40 h 4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62" h="40">
                  <a:moveTo>
                    <a:pt x="0" y="0"/>
                  </a:moveTo>
                  <a:lnTo>
                    <a:pt x="19" y="40"/>
                  </a:lnTo>
                  <a:lnTo>
                    <a:pt x="26" y="37"/>
                  </a:lnTo>
                  <a:lnTo>
                    <a:pt x="30" y="33"/>
                  </a:lnTo>
                  <a:lnTo>
                    <a:pt x="41" y="33"/>
                  </a:lnTo>
                  <a:lnTo>
                    <a:pt x="48" y="29"/>
                  </a:lnTo>
                  <a:lnTo>
                    <a:pt x="55" y="29"/>
                  </a:lnTo>
                  <a:lnTo>
                    <a:pt x="62" y="29"/>
                  </a:lnTo>
                  <a:lnTo>
                    <a:pt x="51" y="22"/>
                  </a:lnTo>
                  <a:lnTo>
                    <a:pt x="41" y="15"/>
                  </a:lnTo>
                  <a:lnTo>
                    <a:pt x="30" y="7"/>
                  </a:lnTo>
                  <a:lnTo>
                    <a:pt x="19" y="4"/>
                  </a:lnTo>
                  <a:lnTo>
                    <a:pt x="8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8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1" name="Freeform 7"/>
            <p:cNvSpPr>
              <a:spLocks/>
            </p:cNvSpPr>
            <p:nvPr/>
          </p:nvSpPr>
          <p:spPr bwMode="auto">
            <a:xfrm>
              <a:off x="1737" y="1646"/>
              <a:ext cx="45" cy="78"/>
            </a:xfrm>
            <a:custGeom>
              <a:avLst/>
              <a:gdLst>
                <a:gd name="T0" fmla="*/ 2147483647 w 22"/>
                <a:gd name="T1" fmla="*/ 2147483647 h 37"/>
                <a:gd name="T2" fmla="*/ 0 w 22"/>
                <a:gd name="T3" fmla="*/ 2147483647 h 37"/>
                <a:gd name="T4" fmla="*/ 2147483647 w 22"/>
                <a:gd name="T5" fmla="*/ 2147483647 h 37"/>
                <a:gd name="T6" fmla="*/ 2147483647 w 22"/>
                <a:gd name="T7" fmla="*/ 2147483647 h 37"/>
                <a:gd name="T8" fmla="*/ 2147483647 w 22"/>
                <a:gd name="T9" fmla="*/ 0 h 37"/>
                <a:gd name="T10" fmla="*/ 2147483647 w 22"/>
                <a:gd name="T11" fmla="*/ 2147483647 h 37"/>
                <a:gd name="T12" fmla="*/ 2147483647 w 22"/>
                <a:gd name="T13" fmla="*/ 2147483647 h 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2"/>
                <a:gd name="T22" fmla="*/ 0 h 37"/>
                <a:gd name="T23" fmla="*/ 22 w 22"/>
                <a:gd name="T24" fmla="*/ 37 h 3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2" h="37">
                  <a:moveTo>
                    <a:pt x="22" y="37"/>
                  </a:moveTo>
                  <a:lnTo>
                    <a:pt x="0" y="37"/>
                  </a:lnTo>
                  <a:lnTo>
                    <a:pt x="7" y="30"/>
                  </a:lnTo>
                  <a:lnTo>
                    <a:pt x="11" y="15"/>
                  </a:lnTo>
                  <a:lnTo>
                    <a:pt x="11" y="0"/>
                  </a:lnTo>
                  <a:lnTo>
                    <a:pt x="18" y="22"/>
                  </a:lnTo>
                  <a:lnTo>
                    <a:pt x="22" y="37"/>
                  </a:lnTo>
                  <a:close/>
                </a:path>
              </a:pathLst>
            </a:custGeom>
            <a:solidFill>
              <a:srgbClr val="FFC08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2" name="Freeform 8"/>
            <p:cNvSpPr>
              <a:spLocks/>
            </p:cNvSpPr>
            <p:nvPr/>
          </p:nvSpPr>
          <p:spPr bwMode="auto">
            <a:xfrm>
              <a:off x="1836" y="1902"/>
              <a:ext cx="59" cy="71"/>
            </a:xfrm>
            <a:custGeom>
              <a:avLst/>
              <a:gdLst>
                <a:gd name="T0" fmla="*/ 2147483647 w 29"/>
                <a:gd name="T1" fmla="*/ 0 h 33"/>
                <a:gd name="T2" fmla="*/ 2147483647 w 29"/>
                <a:gd name="T3" fmla="*/ 2147483647 h 33"/>
                <a:gd name="T4" fmla="*/ 2147483647 w 29"/>
                <a:gd name="T5" fmla="*/ 2147483647 h 33"/>
                <a:gd name="T6" fmla="*/ 2147483647 w 29"/>
                <a:gd name="T7" fmla="*/ 2147483647 h 33"/>
                <a:gd name="T8" fmla="*/ 0 w 29"/>
                <a:gd name="T9" fmla="*/ 2147483647 h 33"/>
                <a:gd name="T10" fmla="*/ 1239886513 w 29"/>
                <a:gd name="T11" fmla="*/ 2147483647 h 33"/>
                <a:gd name="T12" fmla="*/ 2147483647 w 29"/>
                <a:gd name="T13" fmla="*/ 0 h 3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9"/>
                <a:gd name="T22" fmla="*/ 0 h 33"/>
                <a:gd name="T23" fmla="*/ 29 w 29"/>
                <a:gd name="T24" fmla="*/ 33 h 3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9" h="33">
                  <a:moveTo>
                    <a:pt x="29" y="0"/>
                  </a:moveTo>
                  <a:lnTo>
                    <a:pt x="29" y="4"/>
                  </a:lnTo>
                  <a:lnTo>
                    <a:pt x="25" y="15"/>
                  </a:lnTo>
                  <a:lnTo>
                    <a:pt x="22" y="19"/>
                  </a:lnTo>
                  <a:lnTo>
                    <a:pt x="0" y="33"/>
                  </a:lnTo>
                  <a:lnTo>
                    <a:pt x="3" y="11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FCE6CF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3" name="Freeform 9"/>
            <p:cNvSpPr>
              <a:spLocks/>
            </p:cNvSpPr>
            <p:nvPr/>
          </p:nvSpPr>
          <p:spPr bwMode="auto">
            <a:xfrm>
              <a:off x="561" y="2028"/>
              <a:ext cx="671" cy="1230"/>
            </a:xfrm>
            <a:custGeom>
              <a:avLst/>
              <a:gdLst>
                <a:gd name="T0" fmla="*/ 2147483647 w 326"/>
                <a:gd name="T1" fmla="*/ 2147483647 h 579"/>
                <a:gd name="T2" fmla="*/ 2147483647 w 326"/>
                <a:gd name="T3" fmla="*/ 2147483647 h 579"/>
                <a:gd name="T4" fmla="*/ 2147483647 w 326"/>
                <a:gd name="T5" fmla="*/ 2147483647 h 579"/>
                <a:gd name="T6" fmla="*/ 2147483647 w 326"/>
                <a:gd name="T7" fmla="*/ 2147483647 h 579"/>
                <a:gd name="T8" fmla="*/ 2147483647 w 326"/>
                <a:gd name="T9" fmla="*/ 2147483647 h 579"/>
                <a:gd name="T10" fmla="*/ 2147483647 w 326"/>
                <a:gd name="T11" fmla="*/ 2147483647 h 579"/>
                <a:gd name="T12" fmla="*/ 2147483647 w 326"/>
                <a:gd name="T13" fmla="*/ 2147483647 h 579"/>
                <a:gd name="T14" fmla="*/ 2147483647 w 326"/>
                <a:gd name="T15" fmla="*/ 2147483647 h 579"/>
                <a:gd name="T16" fmla="*/ 2147483647 w 326"/>
                <a:gd name="T17" fmla="*/ 2147483647 h 579"/>
                <a:gd name="T18" fmla="*/ 2147483647 w 326"/>
                <a:gd name="T19" fmla="*/ 2147483647 h 579"/>
                <a:gd name="T20" fmla="*/ 2147483647 w 326"/>
                <a:gd name="T21" fmla="*/ 2147483647 h 579"/>
                <a:gd name="T22" fmla="*/ 2147483647 w 326"/>
                <a:gd name="T23" fmla="*/ 2147483647 h 579"/>
                <a:gd name="T24" fmla="*/ 2147483647 w 326"/>
                <a:gd name="T25" fmla="*/ 2147483647 h 579"/>
                <a:gd name="T26" fmla="*/ 2147483647 w 326"/>
                <a:gd name="T27" fmla="*/ 2147483647 h 579"/>
                <a:gd name="T28" fmla="*/ 2147483647 w 326"/>
                <a:gd name="T29" fmla="*/ 2147483647 h 579"/>
                <a:gd name="T30" fmla="*/ 2147483647 w 326"/>
                <a:gd name="T31" fmla="*/ 2147483647 h 579"/>
                <a:gd name="T32" fmla="*/ 2147483647 w 326"/>
                <a:gd name="T33" fmla="*/ 2147483647 h 579"/>
                <a:gd name="T34" fmla="*/ 2147483647 w 326"/>
                <a:gd name="T35" fmla="*/ 2147483647 h 579"/>
                <a:gd name="T36" fmla="*/ 0 w 326"/>
                <a:gd name="T37" fmla="*/ 2147483647 h 579"/>
                <a:gd name="T38" fmla="*/ 0 w 326"/>
                <a:gd name="T39" fmla="*/ 2147483647 h 579"/>
                <a:gd name="T40" fmla="*/ 2147483647 w 326"/>
                <a:gd name="T41" fmla="*/ 2147483647 h 579"/>
                <a:gd name="T42" fmla="*/ 2147483647 w 326"/>
                <a:gd name="T43" fmla="*/ 2147483647 h 579"/>
                <a:gd name="T44" fmla="*/ 2147483647 w 326"/>
                <a:gd name="T45" fmla="*/ 2147483647 h 579"/>
                <a:gd name="T46" fmla="*/ 2147483647 w 326"/>
                <a:gd name="T47" fmla="*/ 2147483647 h 579"/>
                <a:gd name="T48" fmla="*/ 0 w 326"/>
                <a:gd name="T49" fmla="*/ 2147483647 h 579"/>
                <a:gd name="T50" fmla="*/ 0 w 326"/>
                <a:gd name="T51" fmla="*/ 2147483647 h 579"/>
                <a:gd name="T52" fmla="*/ 2147483647 w 326"/>
                <a:gd name="T53" fmla="*/ 2147483647 h 579"/>
                <a:gd name="T54" fmla="*/ 2147483647 w 326"/>
                <a:gd name="T55" fmla="*/ 2147483647 h 579"/>
                <a:gd name="T56" fmla="*/ 2147483647 w 326"/>
                <a:gd name="T57" fmla="*/ 2147483647 h 579"/>
                <a:gd name="T58" fmla="*/ 2147483647 w 326"/>
                <a:gd name="T59" fmla="*/ 2147483647 h 579"/>
                <a:gd name="T60" fmla="*/ 2147483647 w 326"/>
                <a:gd name="T61" fmla="*/ 2147483647 h 579"/>
                <a:gd name="T62" fmla="*/ 2147483647 w 326"/>
                <a:gd name="T63" fmla="*/ 2147483647 h 579"/>
                <a:gd name="T64" fmla="*/ 2147483647 w 326"/>
                <a:gd name="T65" fmla="*/ 2147483647 h 579"/>
                <a:gd name="T66" fmla="*/ 2147483647 w 326"/>
                <a:gd name="T67" fmla="*/ 0 h 579"/>
                <a:gd name="T68" fmla="*/ 2147483647 w 326"/>
                <a:gd name="T69" fmla="*/ 2147483647 h 579"/>
                <a:gd name="T70" fmla="*/ 2147483647 w 326"/>
                <a:gd name="T71" fmla="*/ 2147483647 h 579"/>
                <a:gd name="T72" fmla="*/ 2147483647 w 326"/>
                <a:gd name="T73" fmla="*/ 2147483647 h 579"/>
                <a:gd name="T74" fmla="*/ 2147483647 w 326"/>
                <a:gd name="T75" fmla="*/ 2147483647 h 579"/>
                <a:gd name="T76" fmla="*/ 2147483647 w 326"/>
                <a:gd name="T77" fmla="*/ 2147483647 h 579"/>
                <a:gd name="T78" fmla="*/ 2147483647 w 326"/>
                <a:gd name="T79" fmla="*/ 2147483647 h 579"/>
                <a:gd name="T80" fmla="*/ 2147483647 w 326"/>
                <a:gd name="T81" fmla="*/ 2147483647 h 579"/>
                <a:gd name="T82" fmla="*/ 2147483647 w 326"/>
                <a:gd name="T83" fmla="*/ 2147483647 h 579"/>
                <a:gd name="T84" fmla="*/ 2147483647 w 326"/>
                <a:gd name="T85" fmla="*/ 2147483647 h 579"/>
                <a:gd name="T86" fmla="*/ 2147483647 w 326"/>
                <a:gd name="T87" fmla="*/ 2147483647 h 579"/>
                <a:gd name="T88" fmla="*/ 2147483647 w 326"/>
                <a:gd name="T89" fmla="*/ 2147483647 h 579"/>
                <a:gd name="T90" fmla="*/ 2147483647 w 326"/>
                <a:gd name="T91" fmla="*/ 2147483647 h 579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326"/>
                <a:gd name="T139" fmla="*/ 0 h 579"/>
                <a:gd name="T140" fmla="*/ 326 w 326"/>
                <a:gd name="T141" fmla="*/ 579 h 579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326" h="579">
                  <a:moveTo>
                    <a:pt x="322" y="80"/>
                  </a:moveTo>
                  <a:lnTo>
                    <a:pt x="326" y="88"/>
                  </a:lnTo>
                  <a:lnTo>
                    <a:pt x="322" y="99"/>
                  </a:lnTo>
                  <a:lnTo>
                    <a:pt x="223" y="209"/>
                  </a:lnTo>
                  <a:lnTo>
                    <a:pt x="208" y="227"/>
                  </a:lnTo>
                  <a:lnTo>
                    <a:pt x="194" y="245"/>
                  </a:lnTo>
                  <a:lnTo>
                    <a:pt x="186" y="275"/>
                  </a:lnTo>
                  <a:lnTo>
                    <a:pt x="172" y="308"/>
                  </a:lnTo>
                  <a:lnTo>
                    <a:pt x="164" y="330"/>
                  </a:lnTo>
                  <a:lnTo>
                    <a:pt x="153" y="355"/>
                  </a:lnTo>
                  <a:lnTo>
                    <a:pt x="143" y="385"/>
                  </a:lnTo>
                  <a:lnTo>
                    <a:pt x="128" y="410"/>
                  </a:lnTo>
                  <a:lnTo>
                    <a:pt x="113" y="436"/>
                  </a:lnTo>
                  <a:lnTo>
                    <a:pt x="95" y="462"/>
                  </a:lnTo>
                  <a:lnTo>
                    <a:pt x="77" y="487"/>
                  </a:lnTo>
                  <a:lnTo>
                    <a:pt x="58" y="513"/>
                  </a:lnTo>
                  <a:lnTo>
                    <a:pt x="40" y="535"/>
                  </a:lnTo>
                  <a:lnTo>
                    <a:pt x="22" y="557"/>
                  </a:lnTo>
                  <a:lnTo>
                    <a:pt x="0" y="579"/>
                  </a:lnTo>
                  <a:lnTo>
                    <a:pt x="0" y="146"/>
                  </a:lnTo>
                  <a:lnTo>
                    <a:pt x="22" y="143"/>
                  </a:lnTo>
                  <a:lnTo>
                    <a:pt x="51" y="139"/>
                  </a:lnTo>
                  <a:lnTo>
                    <a:pt x="58" y="128"/>
                  </a:lnTo>
                  <a:lnTo>
                    <a:pt x="18" y="128"/>
                  </a:lnTo>
                  <a:lnTo>
                    <a:pt x="0" y="132"/>
                  </a:lnTo>
                  <a:lnTo>
                    <a:pt x="0" y="106"/>
                  </a:lnTo>
                  <a:lnTo>
                    <a:pt x="18" y="99"/>
                  </a:lnTo>
                  <a:lnTo>
                    <a:pt x="55" y="84"/>
                  </a:lnTo>
                  <a:lnTo>
                    <a:pt x="95" y="77"/>
                  </a:lnTo>
                  <a:lnTo>
                    <a:pt x="128" y="47"/>
                  </a:lnTo>
                  <a:lnTo>
                    <a:pt x="164" y="18"/>
                  </a:lnTo>
                  <a:lnTo>
                    <a:pt x="175" y="7"/>
                  </a:lnTo>
                  <a:lnTo>
                    <a:pt x="194" y="4"/>
                  </a:lnTo>
                  <a:lnTo>
                    <a:pt x="205" y="0"/>
                  </a:lnTo>
                  <a:lnTo>
                    <a:pt x="216" y="4"/>
                  </a:lnTo>
                  <a:lnTo>
                    <a:pt x="230" y="4"/>
                  </a:lnTo>
                  <a:lnTo>
                    <a:pt x="245" y="11"/>
                  </a:lnTo>
                  <a:lnTo>
                    <a:pt x="252" y="11"/>
                  </a:lnTo>
                  <a:lnTo>
                    <a:pt x="271" y="22"/>
                  </a:lnTo>
                  <a:lnTo>
                    <a:pt x="285" y="33"/>
                  </a:lnTo>
                  <a:lnTo>
                    <a:pt x="296" y="40"/>
                  </a:lnTo>
                  <a:lnTo>
                    <a:pt x="304" y="51"/>
                  </a:lnTo>
                  <a:lnTo>
                    <a:pt x="311" y="58"/>
                  </a:lnTo>
                  <a:lnTo>
                    <a:pt x="318" y="66"/>
                  </a:lnTo>
                  <a:lnTo>
                    <a:pt x="318" y="73"/>
                  </a:lnTo>
                  <a:lnTo>
                    <a:pt x="322" y="8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4" name="Freeform 10"/>
            <p:cNvSpPr>
              <a:spLocks/>
            </p:cNvSpPr>
            <p:nvPr/>
          </p:nvSpPr>
          <p:spPr bwMode="auto">
            <a:xfrm>
              <a:off x="561" y="2238"/>
              <a:ext cx="663" cy="1174"/>
            </a:xfrm>
            <a:custGeom>
              <a:avLst/>
              <a:gdLst>
                <a:gd name="T0" fmla="*/ 2147483647 w 322"/>
                <a:gd name="T1" fmla="*/ 2147483647 h 553"/>
                <a:gd name="T2" fmla="*/ 2147483647 w 322"/>
                <a:gd name="T3" fmla="*/ 2147483647 h 553"/>
                <a:gd name="T4" fmla="*/ 2147483647 w 322"/>
                <a:gd name="T5" fmla="*/ 2147483647 h 553"/>
                <a:gd name="T6" fmla="*/ 2147483647 w 322"/>
                <a:gd name="T7" fmla="*/ 0 h 553"/>
                <a:gd name="T8" fmla="*/ 2147483647 w 322"/>
                <a:gd name="T9" fmla="*/ 2147483647 h 553"/>
                <a:gd name="T10" fmla="*/ 2147483647 w 322"/>
                <a:gd name="T11" fmla="*/ 2147483647 h 553"/>
                <a:gd name="T12" fmla="*/ 2147483647 w 322"/>
                <a:gd name="T13" fmla="*/ 2147483647 h 553"/>
                <a:gd name="T14" fmla="*/ 2147483647 w 322"/>
                <a:gd name="T15" fmla="*/ 2147483647 h 553"/>
                <a:gd name="T16" fmla="*/ 2147483647 w 322"/>
                <a:gd name="T17" fmla="*/ 2147483647 h 553"/>
                <a:gd name="T18" fmla="*/ 2147483647 w 322"/>
                <a:gd name="T19" fmla="*/ 2147483647 h 553"/>
                <a:gd name="T20" fmla="*/ 2147483647 w 322"/>
                <a:gd name="T21" fmla="*/ 2147483647 h 553"/>
                <a:gd name="T22" fmla="*/ 2147483647 w 322"/>
                <a:gd name="T23" fmla="*/ 2147483647 h 553"/>
                <a:gd name="T24" fmla="*/ 2147483647 w 322"/>
                <a:gd name="T25" fmla="*/ 2147483647 h 553"/>
                <a:gd name="T26" fmla="*/ 2147483647 w 322"/>
                <a:gd name="T27" fmla="*/ 2147483647 h 553"/>
                <a:gd name="T28" fmla="*/ 2147483647 w 322"/>
                <a:gd name="T29" fmla="*/ 2147483647 h 553"/>
                <a:gd name="T30" fmla="*/ 2147483647 w 322"/>
                <a:gd name="T31" fmla="*/ 2147483647 h 553"/>
                <a:gd name="T32" fmla="*/ 2147483647 w 322"/>
                <a:gd name="T33" fmla="*/ 2147483647 h 553"/>
                <a:gd name="T34" fmla="*/ 2147483647 w 322"/>
                <a:gd name="T35" fmla="*/ 2147483647 h 553"/>
                <a:gd name="T36" fmla="*/ 2147483647 w 322"/>
                <a:gd name="T37" fmla="*/ 2147483647 h 553"/>
                <a:gd name="T38" fmla="*/ 0 w 322"/>
                <a:gd name="T39" fmla="*/ 2147483647 h 553"/>
                <a:gd name="T40" fmla="*/ 0 w 322"/>
                <a:gd name="T41" fmla="*/ 2147483647 h 553"/>
                <a:gd name="T42" fmla="*/ 2147483647 w 322"/>
                <a:gd name="T43" fmla="*/ 2147483647 h 553"/>
                <a:gd name="T44" fmla="*/ 2147483647 w 322"/>
                <a:gd name="T45" fmla="*/ 2147483647 h 553"/>
                <a:gd name="T46" fmla="*/ 2147483647 w 322"/>
                <a:gd name="T47" fmla="*/ 2147483647 h 553"/>
                <a:gd name="T48" fmla="*/ 2147483647 w 322"/>
                <a:gd name="T49" fmla="*/ 2147483647 h 553"/>
                <a:gd name="T50" fmla="*/ 2147483647 w 322"/>
                <a:gd name="T51" fmla="*/ 2147483647 h 553"/>
                <a:gd name="T52" fmla="*/ 2147483647 w 322"/>
                <a:gd name="T53" fmla="*/ 2147483647 h 553"/>
                <a:gd name="T54" fmla="*/ 2147483647 w 322"/>
                <a:gd name="T55" fmla="*/ 2147483647 h 553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322"/>
                <a:gd name="T85" fmla="*/ 0 h 553"/>
                <a:gd name="T86" fmla="*/ 322 w 322"/>
                <a:gd name="T87" fmla="*/ 553 h 553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322" h="553">
                  <a:moveTo>
                    <a:pt x="311" y="33"/>
                  </a:moveTo>
                  <a:lnTo>
                    <a:pt x="318" y="25"/>
                  </a:lnTo>
                  <a:lnTo>
                    <a:pt x="318" y="14"/>
                  </a:lnTo>
                  <a:lnTo>
                    <a:pt x="322" y="0"/>
                  </a:lnTo>
                  <a:lnTo>
                    <a:pt x="223" y="110"/>
                  </a:lnTo>
                  <a:lnTo>
                    <a:pt x="208" y="128"/>
                  </a:lnTo>
                  <a:lnTo>
                    <a:pt x="194" y="146"/>
                  </a:lnTo>
                  <a:lnTo>
                    <a:pt x="186" y="176"/>
                  </a:lnTo>
                  <a:lnTo>
                    <a:pt x="172" y="209"/>
                  </a:lnTo>
                  <a:lnTo>
                    <a:pt x="164" y="231"/>
                  </a:lnTo>
                  <a:lnTo>
                    <a:pt x="153" y="256"/>
                  </a:lnTo>
                  <a:lnTo>
                    <a:pt x="143" y="286"/>
                  </a:lnTo>
                  <a:lnTo>
                    <a:pt x="128" y="311"/>
                  </a:lnTo>
                  <a:lnTo>
                    <a:pt x="113" y="337"/>
                  </a:lnTo>
                  <a:lnTo>
                    <a:pt x="95" y="363"/>
                  </a:lnTo>
                  <a:lnTo>
                    <a:pt x="77" y="388"/>
                  </a:lnTo>
                  <a:lnTo>
                    <a:pt x="58" y="414"/>
                  </a:lnTo>
                  <a:lnTo>
                    <a:pt x="40" y="436"/>
                  </a:lnTo>
                  <a:lnTo>
                    <a:pt x="22" y="458"/>
                  </a:lnTo>
                  <a:lnTo>
                    <a:pt x="0" y="480"/>
                  </a:lnTo>
                  <a:lnTo>
                    <a:pt x="0" y="553"/>
                  </a:lnTo>
                  <a:lnTo>
                    <a:pt x="80" y="403"/>
                  </a:lnTo>
                  <a:lnTo>
                    <a:pt x="113" y="359"/>
                  </a:lnTo>
                  <a:lnTo>
                    <a:pt x="139" y="322"/>
                  </a:lnTo>
                  <a:lnTo>
                    <a:pt x="175" y="260"/>
                  </a:lnTo>
                  <a:lnTo>
                    <a:pt x="205" y="190"/>
                  </a:lnTo>
                  <a:lnTo>
                    <a:pt x="216" y="154"/>
                  </a:lnTo>
                  <a:lnTo>
                    <a:pt x="311" y="33"/>
                  </a:lnTo>
                  <a:close/>
                </a:path>
              </a:pathLst>
            </a:custGeom>
            <a:solidFill>
              <a:srgbClr val="80C2FF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5" name="Freeform 11"/>
            <p:cNvSpPr>
              <a:spLocks/>
            </p:cNvSpPr>
            <p:nvPr/>
          </p:nvSpPr>
          <p:spPr bwMode="auto">
            <a:xfrm>
              <a:off x="561" y="2300"/>
              <a:ext cx="119" cy="38"/>
            </a:xfrm>
            <a:custGeom>
              <a:avLst/>
              <a:gdLst>
                <a:gd name="T0" fmla="*/ 0 w 58"/>
                <a:gd name="T1" fmla="*/ 2147483647 h 18"/>
                <a:gd name="T2" fmla="*/ 2147483647 w 58"/>
                <a:gd name="T3" fmla="*/ 2147483647 h 18"/>
                <a:gd name="T4" fmla="*/ 2147483647 w 58"/>
                <a:gd name="T5" fmla="*/ 2147483647 h 18"/>
                <a:gd name="T6" fmla="*/ 2147483647 w 58"/>
                <a:gd name="T7" fmla="*/ 0 h 18"/>
                <a:gd name="T8" fmla="*/ 2147483647 w 58"/>
                <a:gd name="T9" fmla="*/ 0 h 18"/>
                <a:gd name="T10" fmla="*/ 0 w 58"/>
                <a:gd name="T11" fmla="*/ 2147483647 h 18"/>
                <a:gd name="T12" fmla="*/ 0 w 58"/>
                <a:gd name="T13" fmla="*/ 2147483647 h 1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8"/>
                <a:gd name="T22" fmla="*/ 0 h 18"/>
                <a:gd name="T23" fmla="*/ 58 w 58"/>
                <a:gd name="T24" fmla="*/ 18 h 1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8" h="18">
                  <a:moveTo>
                    <a:pt x="0" y="18"/>
                  </a:moveTo>
                  <a:lnTo>
                    <a:pt x="22" y="15"/>
                  </a:lnTo>
                  <a:lnTo>
                    <a:pt x="51" y="11"/>
                  </a:lnTo>
                  <a:lnTo>
                    <a:pt x="58" y="0"/>
                  </a:lnTo>
                  <a:lnTo>
                    <a:pt x="18" y="0"/>
                  </a:lnTo>
                  <a:lnTo>
                    <a:pt x="0" y="4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80C2FF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6" name="Freeform 12"/>
            <p:cNvSpPr>
              <a:spLocks/>
            </p:cNvSpPr>
            <p:nvPr/>
          </p:nvSpPr>
          <p:spPr bwMode="auto">
            <a:xfrm>
              <a:off x="2045" y="3911"/>
              <a:ext cx="802" cy="529"/>
            </a:xfrm>
            <a:custGeom>
              <a:avLst/>
              <a:gdLst>
                <a:gd name="T0" fmla="*/ 2147483647 w 389"/>
                <a:gd name="T1" fmla="*/ 2147483647 h 249"/>
                <a:gd name="T2" fmla="*/ 2147483647 w 389"/>
                <a:gd name="T3" fmla="*/ 2147483647 h 249"/>
                <a:gd name="T4" fmla="*/ 2147483647 w 389"/>
                <a:gd name="T5" fmla="*/ 2147483647 h 249"/>
                <a:gd name="T6" fmla="*/ 2147483647 w 389"/>
                <a:gd name="T7" fmla="*/ 2147483647 h 249"/>
                <a:gd name="T8" fmla="*/ 2147483647 w 389"/>
                <a:gd name="T9" fmla="*/ 2147483647 h 249"/>
                <a:gd name="T10" fmla="*/ 2147483647 w 389"/>
                <a:gd name="T11" fmla="*/ 0 h 249"/>
                <a:gd name="T12" fmla="*/ 2147483647 w 389"/>
                <a:gd name="T13" fmla="*/ 2147483647 h 249"/>
                <a:gd name="T14" fmla="*/ 2147483647 w 389"/>
                <a:gd name="T15" fmla="*/ 2147483647 h 249"/>
                <a:gd name="T16" fmla="*/ 2147483647 w 389"/>
                <a:gd name="T17" fmla="*/ 2147483647 h 249"/>
                <a:gd name="T18" fmla="*/ 2147483647 w 389"/>
                <a:gd name="T19" fmla="*/ 2147483647 h 249"/>
                <a:gd name="T20" fmla="*/ 2147483647 w 389"/>
                <a:gd name="T21" fmla="*/ 2147483647 h 249"/>
                <a:gd name="T22" fmla="*/ 2147483647 w 389"/>
                <a:gd name="T23" fmla="*/ 2147483647 h 249"/>
                <a:gd name="T24" fmla="*/ 2147483647 w 389"/>
                <a:gd name="T25" fmla="*/ 2147483647 h 249"/>
                <a:gd name="T26" fmla="*/ 2147483647 w 389"/>
                <a:gd name="T27" fmla="*/ 2147483647 h 249"/>
                <a:gd name="T28" fmla="*/ 2147483647 w 389"/>
                <a:gd name="T29" fmla="*/ 2147483647 h 249"/>
                <a:gd name="T30" fmla="*/ 2147483647 w 389"/>
                <a:gd name="T31" fmla="*/ 2147483647 h 249"/>
                <a:gd name="T32" fmla="*/ 2147483647 w 389"/>
                <a:gd name="T33" fmla="*/ 2147483647 h 249"/>
                <a:gd name="T34" fmla="*/ 2147483647 w 389"/>
                <a:gd name="T35" fmla="*/ 2147483647 h 249"/>
                <a:gd name="T36" fmla="*/ 2147483647 w 389"/>
                <a:gd name="T37" fmla="*/ 2147483647 h 249"/>
                <a:gd name="T38" fmla="*/ 2147483647 w 389"/>
                <a:gd name="T39" fmla="*/ 2147483647 h 249"/>
                <a:gd name="T40" fmla="*/ 2147483647 w 389"/>
                <a:gd name="T41" fmla="*/ 2147483647 h 249"/>
                <a:gd name="T42" fmla="*/ 2147483647 w 389"/>
                <a:gd name="T43" fmla="*/ 2147483647 h 249"/>
                <a:gd name="T44" fmla="*/ 2147483647 w 389"/>
                <a:gd name="T45" fmla="*/ 2147483647 h 249"/>
                <a:gd name="T46" fmla="*/ 2147483647 w 389"/>
                <a:gd name="T47" fmla="*/ 2147483647 h 249"/>
                <a:gd name="T48" fmla="*/ 0 w 389"/>
                <a:gd name="T49" fmla="*/ 2147483647 h 249"/>
                <a:gd name="T50" fmla="*/ 2147483647 w 389"/>
                <a:gd name="T51" fmla="*/ 2147483647 h 249"/>
                <a:gd name="T52" fmla="*/ 2147483647 w 389"/>
                <a:gd name="T53" fmla="*/ 2147483647 h 249"/>
                <a:gd name="T54" fmla="*/ 2147483647 w 389"/>
                <a:gd name="T55" fmla="*/ 2147483647 h 249"/>
                <a:gd name="T56" fmla="*/ 2147483647 w 389"/>
                <a:gd name="T57" fmla="*/ 2147483647 h 249"/>
                <a:gd name="T58" fmla="*/ 2147483647 w 389"/>
                <a:gd name="T59" fmla="*/ 2147483647 h 249"/>
                <a:gd name="T60" fmla="*/ 2147483647 w 389"/>
                <a:gd name="T61" fmla="*/ 2147483647 h 249"/>
                <a:gd name="T62" fmla="*/ 2147483647 w 389"/>
                <a:gd name="T63" fmla="*/ 2147483647 h 249"/>
                <a:gd name="T64" fmla="*/ 2147483647 w 389"/>
                <a:gd name="T65" fmla="*/ 2147483647 h 249"/>
                <a:gd name="T66" fmla="*/ 2147483647 w 389"/>
                <a:gd name="T67" fmla="*/ 2147483647 h 249"/>
                <a:gd name="T68" fmla="*/ 2147483647 w 389"/>
                <a:gd name="T69" fmla="*/ 2147483647 h 249"/>
                <a:gd name="T70" fmla="*/ 2147483647 w 389"/>
                <a:gd name="T71" fmla="*/ 2147483647 h 249"/>
                <a:gd name="T72" fmla="*/ 2147483647 w 389"/>
                <a:gd name="T73" fmla="*/ 2147483647 h 249"/>
                <a:gd name="T74" fmla="*/ 2147483647 w 389"/>
                <a:gd name="T75" fmla="*/ 2147483647 h 249"/>
                <a:gd name="T76" fmla="*/ 2147483647 w 389"/>
                <a:gd name="T77" fmla="*/ 2147483647 h 249"/>
                <a:gd name="T78" fmla="*/ 2147483647 w 389"/>
                <a:gd name="T79" fmla="*/ 2147483647 h 249"/>
                <a:gd name="T80" fmla="*/ 2147483647 w 389"/>
                <a:gd name="T81" fmla="*/ 2147483647 h 249"/>
                <a:gd name="T82" fmla="*/ 2147483647 w 389"/>
                <a:gd name="T83" fmla="*/ 2147483647 h 249"/>
                <a:gd name="T84" fmla="*/ 2147483647 w 389"/>
                <a:gd name="T85" fmla="*/ 2147483647 h 249"/>
                <a:gd name="T86" fmla="*/ 2147483647 w 389"/>
                <a:gd name="T87" fmla="*/ 2147483647 h 249"/>
                <a:gd name="T88" fmla="*/ 2147483647 w 389"/>
                <a:gd name="T89" fmla="*/ 2147483647 h 249"/>
                <a:gd name="T90" fmla="*/ 2147483647 w 389"/>
                <a:gd name="T91" fmla="*/ 2147483647 h 249"/>
                <a:gd name="T92" fmla="*/ 2147483647 w 389"/>
                <a:gd name="T93" fmla="*/ 2147483647 h 249"/>
                <a:gd name="T94" fmla="*/ 2147483647 w 389"/>
                <a:gd name="T95" fmla="*/ 2147483647 h 249"/>
                <a:gd name="T96" fmla="*/ 2147483647 w 389"/>
                <a:gd name="T97" fmla="*/ 2147483647 h 249"/>
                <a:gd name="T98" fmla="*/ 2147483647 w 389"/>
                <a:gd name="T99" fmla="*/ 2147483647 h 249"/>
                <a:gd name="T100" fmla="*/ 2147483647 w 389"/>
                <a:gd name="T101" fmla="*/ 2147483647 h 249"/>
                <a:gd name="T102" fmla="*/ 2147483647 w 389"/>
                <a:gd name="T103" fmla="*/ 2147483647 h 249"/>
                <a:gd name="T104" fmla="*/ 2147483647 w 389"/>
                <a:gd name="T105" fmla="*/ 2147483647 h 249"/>
                <a:gd name="T106" fmla="*/ 2147483647 w 389"/>
                <a:gd name="T107" fmla="*/ 2147483647 h 249"/>
                <a:gd name="T108" fmla="*/ 2147483647 w 389"/>
                <a:gd name="T109" fmla="*/ 2147483647 h 249"/>
                <a:gd name="T110" fmla="*/ 2147483647 w 389"/>
                <a:gd name="T111" fmla="*/ 2147483647 h 249"/>
                <a:gd name="T112" fmla="*/ 2147483647 w 389"/>
                <a:gd name="T113" fmla="*/ 2147483647 h 249"/>
                <a:gd name="T114" fmla="*/ 2147483647 w 389"/>
                <a:gd name="T115" fmla="*/ 2147483647 h 249"/>
                <a:gd name="T116" fmla="*/ 2147483647 w 389"/>
                <a:gd name="T117" fmla="*/ 2147483647 h 249"/>
                <a:gd name="T118" fmla="*/ 2147483647 w 389"/>
                <a:gd name="T119" fmla="*/ 2147483647 h 249"/>
                <a:gd name="T120" fmla="*/ 2147483647 w 389"/>
                <a:gd name="T121" fmla="*/ 2147483647 h 249"/>
                <a:gd name="T122" fmla="*/ 2147483647 w 389"/>
                <a:gd name="T123" fmla="*/ 2147483647 h 249"/>
                <a:gd name="T124" fmla="*/ 2147483647 w 389"/>
                <a:gd name="T125" fmla="*/ 2147483647 h 249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389"/>
                <a:gd name="T190" fmla="*/ 0 h 249"/>
                <a:gd name="T191" fmla="*/ 389 w 389"/>
                <a:gd name="T192" fmla="*/ 249 h 249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389" h="249">
                  <a:moveTo>
                    <a:pt x="337" y="84"/>
                  </a:moveTo>
                  <a:lnTo>
                    <a:pt x="334" y="76"/>
                  </a:lnTo>
                  <a:lnTo>
                    <a:pt x="330" y="69"/>
                  </a:lnTo>
                  <a:lnTo>
                    <a:pt x="323" y="62"/>
                  </a:lnTo>
                  <a:lnTo>
                    <a:pt x="315" y="51"/>
                  </a:lnTo>
                  <a:lnTo>
                    <a:pt x="312" y="43"/>
                  </a:lnTo>
                  <a:lnTo>
                    <a:pt x="290" y="22"/>
                  </a:lnTo>
                  <a:lnTo>
                    <a:pt x="282" y="18"/>
                  </a:lnTo>
                  <a:lnTo>
                    <a:pt x="275" y="11"/>
                  </a:lnTo>
                  <a:lnTo>
                    <a:pt x="264" y="3"/>
                  </a:lnTo>
                  <a:lnTo>
                    <a:pt x="257" y="0"/>
                  </a:lnTo>
                  <a:lnTo>
                    <a:pt x="246" y="0"/>
                  </a:lnTo>
                  <a:lnTo>
                    <a:pt x="238" y="3"/>
                  </a:lnTo>
                  <a:lnTo>
                    <a:pt x="235" y="7"/>
                  </a:lnTo>
                  <a:lnTo>
                    <a:pt x="227" y="11"/>
                  </a:lnTo>
                  <a:lnTo>
                    <a:pt x="216" y="14"/>
                  </a:lnTo>
                  <a:lnTo>
                    <a:pt x="209" y="11"/>
                  </a:lnTo>
                  <a:lnTo>
                    <a:pt x="202" y="11"/>
                  </a:lnTo>
                  <a:lnTo>
                    <a:pt x="198" y="7"/>
                  </a:lnTo>
                  <a:lnTo>
                    <a:pt x="191" y="7"/>
                  </a:lnTo>
                  <a:lnTo>
                    <a:pt x="187" y="11"/>
                  </a:lnTo>
                  <a:lnTo>
                    <a:pt x="183" y="11"/>
                  </a:lnTo>
                  <a:lnTo>
                    <a:pt x="180" y="18"/>
                  </a:lnTo>
                  <a:lnTo>
                    <a:pt x="172" y="22"/>
                  </a:lnTo>
                  <a:lnTo>
                    <a:pt x="169" y="25"/>
                  </a:lnTo>
                  <a:lnTo>
                    <a:pt x="161" y="29"/>
                  </a:lnTo>
                  <a:lnTo>
                    <a:pt x="154" y="29"/>
                  </a:lnTo>
                  <a:lnTo>
                    <a:pt x="147" y="25"/>
                  </a:lnTo>
                  <a:lnTo>
                    <a:pt x="143" y="22"/>
                  </a:lnTo>
                  <a:lnTo>
                    <a:pt x="136" y="22"/>
                  </a:lnTo>
                  <a:lnTo>
                    <a:pt x="132" y="22"/>
                  </a:lnTo>
                  <a:lnTo>
                    <a:pt x="128" y="25"/>
                  </a:lnTo>
                  <a:lnTo>
                    <a:pt x="121" y="29"/>
                  </a:lnTo>
                  <a:lnTo>
                    <a:pt x="121" y="36"/>
                  </a:lnTo>
                  <a:lnTo>
                    <a:pt x="121" y="51"/>
                  </a:lnTo>
                  <a:lnTo>
                    <a:pt x="118" y="62"/>
                  </a:lnTo>
                  <a:lnTo>
                    <a:pt x="107" y="69"/>
                  </a:lnTo>
                  <a:lnTo>
                    <a:pt x="96" y="73"/>
                  </a:lnTo>
                  <a:lnTo>
                    <a:pt x="85" y="80"/>
                  </a:lnTo>
                  <a:lnTo>
                    <a:pt x="77" y="91"/>
                  </a:lnTo>
                  <a:lnTo>
                    <a:pt x="74" y="98"/>
                  </a:lnTo>
                  <a:lnTo>
                    <a:pt x="74" y="113"/>
                  </a:lnTo>
                  <a:lnTo>
                    <a:pt x="74" y="124"/>
                  </a:lnTo>
                  <a:lnTo>
                    <a:pt x="99" y="168"/>
                  </a:lnTo>
                  <a:lnTo>
                    <a:pt x="33" y="164"/>
                  </a:lnTo>
                  <a:lnTo>
                    <a:pt x="26" y="168"/>
                  </a:lnTo>
                  <a:lnTo>
                    <a:pt x="19" y="172"/>
                  </a:lnTo>
                  <a:lnTo>
                    <a:pt x="11" y="175"/>
                  </a:lnTo>
                  <a:lnTo>
                    <a:pt x="4" y="183"/>
                  </a:lnTo>
                  <a:lnTo>
                    <a:pt x="0" y="186"/>
                  </a:lnTo>
                  <a:lnTo>
                    <a:pt x="0" y="194"/>
                  </a:lnTo>
                  <a:lnTo>
                    <a:pt x="4" y="201"/>
                  </a:lnTo>
                  <a:lnTo>
                    <a:pt x="11" y="201"/>
                  </a:lnTo>
                  <a:lnTo>
                    <a:pt x="26" y="201"/>
                  </a:lnTo>
                  <a:lnTo>
                    <a:pt x="33" y="205"/>
                  </a:lnTo>
                  <a:lnTo>
                    <a:pt x="41" y="208"/>
                  </a:lnTo>
                  <a:lnTo>
                    <a:pt x="48" y="216"/>
                  </a:lnTo>
                  <a:lnTo>
                    <a:pt x="66" y="227"/>
                  </a:lnTo>
                  <a:lnTo>
                    <a:pt x="81" y="227"/>
                  </a:lnTo>
                  <a:lnTo>
                    <a:pt x="99" y="227"/>
                  </a:lnTo>
                  <a:lnTo>
                    <a:pt x="110" y="230"/>
                  </a:lnTo>
                  <a:lnTo>
                    <a:pt x="118" y="230"/>
                  </a:lnTo>
                  <a:lnTo>
                    <a:pt x="121" y="230"/>
                  </a:lnTo>
                  <a:lnTo>
                    <a:pt x="128" y="230"/>
                  </a:lnTo>
                  <a:lnTo>
                    <a:pt x="132" y="234"/>
                  </a:lnTo>
                  <a:lnTo>
                    <a:pt x="136" y="238"/>
                  </a:lnTo>
                  <a:lnTo>
                    <a:pt x="143" y="241"/>
                  </a:lnTo>
                  <a:lnTo>
                    <a:pt x="154" y="245"/>
                  </a:lnTo>
                  <a:lnTo>
                    <a:pt x="169" y="245"/>
                  </a:lnTo>
                  <a:lnTo>
                    <a:pt x="194" y="249"/>
                  </a:lnTo>
                  <a:lnTo>
                    <a:pt x="216" y="249"/>
                  </a:lnTo>
                  <a:lnTo>
                    <a:pt x="213" y="245"/>
                  </a:lnTo>
                  <a:lnTo>
                    <a:pt x="209" y="238"/>
                  </a:lnTo>
                  <a:lnTo>
                    <a:pt x="205" y="234"/>
                  </a:lnTo>
                  <a:lnTo>
                    <a:pt x="198" y="227"/>
                  </a:lnTo>
                  <a:lnTo>
                    <a:pt x="194" y="227"/>
                  </a:lnTo>
                  <a:lnTo>
                    <a:pt x="194" y="223"/>
                  </a:lnTo>
                  <a:lnTo>
                    <a:pt x="191" y="223"/>
                  </a:lnTo>
                  <a:lnTo>
                    <a:pt x="187" y="223"/>
                  </a:lnTo>
                  <a:lnTo>
                    <a:pt x="187" y="219"/>
                  </a:lnTo>
                  <a:lnTo>
                    <a:pt x="183" y="219"/>
                  </a:lnTo>
                  <a:lnTo>
                    <a:pt x="183" y="216"/>
                  </a:lnTo>
                  <a:lnTo>
                    <a:pt x="183" y="212"/>
                  </a:lnTo>
                  <a:lnTo>
                    <a:pt x="187" y="212"/>
                  </a:lnTo>
                  <a:lnTo>
                    <a:pt x="187" y="208"/>
                  </a:lnTo>
                  <a:lnTo>
                    <a:pt x="191" y="208"/>
                  </a:lnTo>
                  <a:lnTo>
                    <a:pt x="194" y="212"/>
                  </a:lnTo>
                  <a:lnTo>
                    <a:pt x="202" y="216"/>
                  </a:lnTo>
                  <a:lnTo>
                    <a:pt x="205" y="223"/>
                  </a:lnTo>
                  <a:lnTo>
                    <a:pt x="209" y="227"/>
                  </a:lnTo>
                  <a:lnTo>
                    <a:pt x="216" y="234"/>
                  </a:lnTo>
                  <a:lnTo>
                    <a:pt x="216" y="241"/>
                  </a:lnTo>
                  <a:lnTo>
                    <a:pt x="220" y="249"/>
                  </a:lnTo>
                  <a:lnTo>
                    <a:pt x="220" y="245"/>
                  </a:lnTo>
                  <a:lnTo>
                    <a:pt x="224" y="241"/>
                  </a:lnTo>
                  <a:lnTo>
                    <a:pt x="224" y="238"/>
                  </a:lnTo>
                  <a:lnTo>
                    <a:pt x="224" y="234"/>
                  </a:lnTo>
                  <a:lnTo>
                    <a:pt x="227" y="230"/>
                  </a:lnTo>
                  <a:lnTo>
                    <a:pt x="231" y="223"/>
                  </a:lnTo>
                  <a:lnTo>
                    <a:pt x="235" y="216"/>
                  </a:lnTo>
                  <a:lnTo>
                    <a:pt x="238" y="216"/>
                  </a:lnTo>
                  <a:lnTo>
                    <a:pt x="242" y="212"/>
                  </a:lnTo>
                  <a:lnTo>
                    <a:pt x="246" y="208"/>
                  </a:lnTo>
                  <a:lnTo>
                    <a:pt x="253" y="205"/>
                  </a:lnTo>
                  <a:lnTo>
                    <a:pt x="257" y="201"/>
                  </a:lnTo>
                  <a:lnTo>
                    <a:pt x="260" y="201"/>
                  </a:lnTo>
                  <a:lnTo>
                    <a:pt x="268" y="197"/>
                  </a:lnTo>
                  <a:lnTo>
                    <a:pt x="275" y="197"/>
                  </a:lnTo>
                  <a:lnTo>
                    <a:pt x="282" y="194"/>
                  </a:lnTo>
                  <a:lnTo>
                    <a:pt x="293" y="194"/>
                  </a:lnTo>
                  <a:lnTo>
                    <a:pt x="323" y="194"/>
                  </a:lnTo>
                  <a:lnTo>
                    <a:pt x="334" y="194"/>
                  </a:lnTo>
                  <a:lnTo>
                    <a:pt x="341" y="194"/>
                  </a:lnTo>
                  <a:lnTo>
                    <a:pt x="348" y="197"/>
                  </a:lnTo>
                  <a:lnTo>
                    <a:pt x="356" y="201"/>
                  </a:lnTo>
                  <a:lnTo>
                    <a:pt x="363" y="201"/>
                  </a:lnTo>
                  <a:lnTo>
                    <a:pt x="370" y="208"/>
                  </a:lnTo>
                  <a:lnTo>
                    <a:pt x="378" y="212"/>
                  </a:lnTo>
                  <a:lnTo>
                    <a:pt x="381" y="216"/>
                  </a:lnTo>
                  <a:lnTo>
                    <a:pt x="389" y="219"/>
                  </a:lnTo>
                  <a:lnTo>
                    <a:pt x="378" y="186"/>
                  </a:lnTo>
                  <a:lnTo>
                    <a:pt x="370" y="164"/>
                  </a:lnTo>
                  <a:lnTo>
                    <a:pt x="363" y="142"/>
                  </a:lnTo>
                  <a:lnTo>
                    <a:pt x="352" y="117"/>
                  </a:lnTo>
                  <a:lnTo>
                    <a:pt x="341" y="95"/>
                  </a:lnTo>
                  <a:lnTo>
                    <a:pt x="337" y="84"/>
                  </a:lnTo>
                  <a:close/>
                </a:path>
              </a:pathLst>
            </a:custGeom>
            <a:solidFill>
              <a:srgbClr val="FCE6CF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7" name="Freeform 13"/>
            <p:cNvSpPr>
              <a:spLocks/>
            </p:cNvSpPr>
            <p:nvPr/>
          </p:nvSpPr>
          <p:spPr bwMode="auto">
            <a:xfrm>
              <a:off x="2422" y="4354"/>
              <a:ext cx="77" cy="110"/>
            </a:xfrm>
            <a:custGeom>
              <a:avLst/>
              <a:gdLst>
                <a:gd name="T0" fmla="*/ 2147483647 w 37"/>
                <a:gd name="T1" fmla="*/ 2147483647 h 52"/>
                <a:gd name="T2" fmla="*/ 2147483647 w 37"/>
                <a:gd name="T3" fmla="*/ 2147483647 h 52"/>
                <a:gd name="T4" fmla="*/ 2147483647 w 37"/>
                <a:gd name="T5" fmla="*/ 2147483647 h 52"/>
                <a:gd name="T6" fmla="*/ 2147483647 w 37"/>
                <a:gd name="T7" fmla="*/ 2147483647 h 52"/>
                <a:gd name="T8" fmla="*/ 2147483647 w 37"/>
                <a:gd name="T9" fmla="*/ 2147483647 h 52"/>
                <a:gd name="T10" fmla="*/ 2147483647 w 37"/>
                <a:gd name="T11" fmla="*/ 2147483647 h 52"/>
                <a:gd name="T12" fmla="*/ 2147483647 w 37"/>
                <a:gd name="T13" fmla="*/ 2147483647 h 52"/>
                <a:gd name="T14" fmla="*/ 2147483647 w 37"/>
                <a:gd name="T15" fmla="*/ 2147483647 h 52"/>
                <a:gd name="T16" fmla="*/ 2147483647 w 37"/>
                <a:gd name="T17" fmla="*/ 2147483647 h 52"/>
                <a:gd name="T18" fmla="*/ 2147483647 w 37"/>
                <a:gd name="T19" fmla="*/ 2147483647 h 52"/>
                <a:gd name="T20" fmla="*/ 0 w 37"/>
                <a:gd name="T21" fmla="*/ 2147483647 h 52"/>
                <a:gd name="T22" fmla="*/ 0 w 37"/>
                <a:gd name="T23" fmla="*/ 2147483647 h 52"/>
                <a:gd name="T24" fmla="*/ 0 w 37"/>
                <a:gd name="T25" fmla="*/ 2147483647 h 52"/>
                <a:gd name="T26" fmla="*/ 2147483647 w 37"/>
                <a:gd name="T27" fmla="*/ 2147483647 h 52"/>
                <a:gd name="T28" fmla="*/ 2147483647 w 37"/>
                <a:gd name="T29" fmla="*/ 0 h 52"/>
                <a:gd name="T30" fmla="*/ 2147483647 w 37"/>
                <a:gd name="T31" fmla="*/ 0 h 52"/>
                <a:gd name="T32" fmla="*/ 2147483647 w 37"/>
                <a:gd name="T33" fmla="*/ 2147483647 h 52"/>
                <a:gd name="T34" fmla="*/ 2147483647 w 37"/>
                <a:gd name="T35" fmla="*/ 2147483647 h 52"/>
                <a:gd name="T36" fmla="*/ 2147483647 w 37"/>
                <a:gd name="T37" fmla="*/ 2147483647 h 52"/>
                <a:gd name="T38" fmla="*/ 2147483647 w 37"/>
                <a:gd name="T39" fmla="*/ 2147483647 h 52"/>
                <a:gd name="T40" fmla="*/ 2147483647 w 37"/>
                <a:gd name="T41" fmla="*/ 2147483647 h 52"/>
                <a:gd name="T42" fmla="*/ 2147483647 w 37"/>
                <a:gd name="T43" fmla="*/ 2147483647 h 52"/>
                <a:gd name="T44" fmla="*/ 2147483647 w 37"/>
                <a:gd name="T45" fmla="*/ 2147483647 h 52"/>
                <a:gd name="T46" fmla="*/ 2147483647 w 37"/>
                <a:gd name="T47" fmla="*/ 2147483647 h 52"/>
                <a:gd name="T48" fmla="*/ 2147483647 w 37"/>
                <a:gd name="T49" fmla="*/ 2147483647 h 52"/>
                <a:gd name="T50" fmla="*/ 2147483647 w 37"/>
                <a:gd name="T51" fmla="*/ 2147483647 h 52"/>
                <a:gd name="T52" fmla="*/ 2147483647 w 37"/>
                <a:gd name="T53" fmla="*/ 2147483647 h 52"/>
                <a:gd name="T54" fmla="*/ 2147483647 w 37"/>
                <a:gd name="T55" fmla="*/ 2147483647 h 52"/>
                <a:gd name="T56" fmla="*/ 2147483647 w 37"/>
                <a:gd name="T57" fmla="*/ 2147483647 h 52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7"/>
                <a:gd name="T88" fmla="*/ 0 h 52"/>
                <a:gd name="T89" fmla="*/ 37 w 37"/>
                <a:gd name="T90" fmla="*/ 52 h 52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7" h="52">
                  <a:moveTo>
                    <a:pt x="33" y="41"/>
                  </a:moveTo>
                  <a:lnTo>
                    <a:pt x="30" y="37"/>
                  </a:lnTo>
                  <a:lnTo>
                    <a:pt x="26" y="30"/>
                  </a:lnTo>
                  <a:lnTo>
                    <a:pt x="22" y="26"/>
                  </a:lnTo>
                  <a:lnTo>
                    <a:pt x="15" y="19"/>
                  </a:lnTo>
                  <a:lnTo>
                    <a:pt x="11" y="19"/>
                  </a:lnTo>
                  <a:lnTo>
                    <a:pt x="11" y="15"/>
                  </a:lnTo>
                  <a:lnTo>
                    <a:pt x="8" y="15"/>
                  </a:lnTo>
                  <a:lnTo>
                    <a:pt x="4" y="15"/>
                  </a:lnTo>
                  <a:lnTo>
                    <a:pt x="4" y="11"/>
                  </a:lnTo>
                  <a:lnTo>
                    <a:pt x="0" y="11"/>
                  </a:lnTo>
                  <a:lnTo>
                    <a:pt x="0" y="8"/>
                  </a:lnTo>
                  <a:lnTo>
                    <a:pt x="0" y="4"/>
                  </a:lnTo>
                  <a:lnTo>
                    <a:pt x="4" y="4"/>
                  </a:lnTo>
                  <a:lnTo>
                    <a:pt x="4" y="0"/>
                  </a:lnTo>
                  <a:lnTo>
                    <a:pt x="8" y="0"/>
                  </a:lnTo>
                  <a:lnTo>
                    <a:pt x="11" y="4"/>
                  </a:lnTo>
                  <a:lnTo>
                    <a:pt x="19" y="8"/>
                  </a:lnTo>
                  <a:lnTo>
                    <a:pt x="22" y="15"/>
                  </a:lnTo>
                  <a:lnTo>
                    <a:pt x="26" y="19"/>
                  </a:lnTo>
                  <a:lnTo>
                    <a:pt x="33" y="26"/>
                  </a:lnTo>
                  <a:lnTo>
                    <a:pt x="33" y="33"/>
                  </a:lnTo>
                  <a:lnTo>
                    <a:pt x="37" y="41"/>
                  </a:lnTo>
                  <a:lnTo>
                    <a:pt x="37" y="44"/>
                  </a:lnTo>
                  <a:lnTo>
                    <a:pt x="37" y="48"/>
                  </a:lnTo>
                  <a:lnTo>
                    <a:pt x="37" y="52"/>
                  </a:lnTo>
                  <a:lnTo>
                    <a:pt x="37" y="48"/>
                  </a:lnTo>
                  <a:lnTo>
                    <a:pt x="33" y="44"/>
                  </a:lnTo>
                  <a:lnTo>
                    <a:pt x="33" y="41"/>
                  </a:lnTo>
                  <a:close/>
                </a:path>
              </a:pathLst>
            </a:custGeom>
            <a:solidFill>
              <a:srgbClr val="FFBF78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8" name="Freeform 14"/>
            <p:cNvSpPr>
              <a:spLocks/>
            </p:cNvSpPr>
            <p:nvPr/>
          </p:nvSpPr>
          <p:spPr bwMode="auto">
            <a:xfrm>
              <a:off x="2069" y="3935"/>
              <a:ext cx="272" cy="334"/>
            </a:xfrm>
            <a:custGeom>
              <a:avLst/>
              <a:gdLst>
                <a:gd name="T0" fmla="*/ 2147483647 w 132"/>
                <a:gd name="T1" fmla="*/ 2147483647 h 157"/>
                <a:gd name="T2" fmla="*/ 2147483647 w 132"/>
                <a:gd name="T3" fmla="*/ 2147483647 h 157"/>
                <a:gd name="T4" fmla="*/ 2147483647 w 132"/>
                <a:gd name="T5" fmla="*/ 2147483647 h 157"/>
                <a:gd name="T6" fmla="*/ 0 w 132"/>
                <a:gd name="T7" fmla="*/ 2147483647 h 157"/>
                <a:gd name="T8" fmla="*/ 0 w 132"/>
                <a:gd name="T9" fmla="*/ 2147483647 h 157"/>
                <a:gd name="T10" fmla="*/ 2147483647 w 132"/>
                <a:gd name="T11" fmla="*/ 2147483647 h 157"/>
                <a:gd name="T12" fmla="*/ 2147483647 w 132"/>
                <a:gd name="T13" fmla="*/ 2147483647 h 157"/>
                <a:gd name="T14" fmla="*/ 2147483647 w 132"/>
                <a:gd name="T15" fmla="*/ 2147483647 h 157"/>
                <a:gd name="T16" fmla="*/ 2147483647 w 132"/>
                <a:gd name="T17" fmla="*/ 2147483647 h 157"/>
                <a:gd name="T18" fmla="*/ 2147483647 w 132"/>
                <a:gd name="T19" fmla="*/ 2147483647 h 157"/>
                <a:gd name="T20" fmla="*/ 2147483647 w 132"/>
                <a:gd name="T21" fmla="*/ 2147483647 h 157"/>
                <a:gd name="T22" fmla="*/ 2147483647 w 132"/>
                <a:gd name="T23" fmla="*/ 2147483647 h 157"/>
                <a:gd name="T24" fmla="*/ 2147483647 w 132"/>
                <a:gd name="T25" fmla="*/ 2147483647 h 157"/>
                <a:gd name="T26" fmla="*/ 2147483647 w 132"/>
                <a:gd name="T27" fmla="*/ 2147483647 h 157"/>
                <a:gd name="T28" fmla="*/ 2147483647 w 132"/>
                <a:gd name="T29" fmla="*/ 2147483647 h 157"/>
                <a:gd name="T30" fmla="*/ 2147483647 w 132"/>
                <a:gd name="T31" fmla="*/ 2147483647 h 157"/>
                <a:gd name="T32" fmla="*/ 2147483647 w 132"/>
                <a:gd name="T33" fmla="*/ 2147483647 h 157"/>
                <a:gd name="T34" fmla="*/ 2147483647 w 132"/>
                <a:gd name="T35" fmla="*/ 2147483647 h 157"/>
                <a:gd name="T36" fmla="*/ 2147483647 w 132"/>
                <a:gd name="T37" fmla="*/ 2147483647 h 157"/>
                <a:gd name="T38" fmla="*/ 2147483647 w 132"/>
                <a:gd name="T39" fmla="*/ 0 h 157"/>
                <a:gd name="T40" fmla="*/ 2147483647 w 132"/>
                <a:gd name="T41" fmla="*/ 0 h 157"/>
                <a:gd name="T42" fmla="*/ 2147483647 w 132"/>
                <a:gd name="T43" fmla="*/ 0 h 157"/>
                <a:gd name="T44" fmla="*/ 2147483647 w 132"/>
                <a:gd name="T45" fmla="*/ 0 h 157"/>
                <a:gd name="T46" fmla="*/ 2147483647 w 132"/>
                <a:gd name="T47" fmla="*/ 2147483647 h 157"/>
                <a:gd name="T48" fmla="*/ 2147483647 w 132"/>
                <a:gd name="T49" fmla="*/ 2147483647 h 157"/>
                <a:gd name="T50" fmla="*/ 2147483647 w 132"/>
                <a:gd name="T51" fmla="*/ 2147483647 h 157"/>
                <a:gd name="T52" fmla="*/ 2147483647 w 132"/>
                <a:gd name="T53" fmla="*/ 2147483647 h 157"/>
                <a:gd name="T54" fmla="*/ 2147483647 w 132"/>
                <a:gd name="T55" fmla="*/ 2147483647 h 157"/>
                <a:gd name="T56" fmla="*/ 2147483647 w 132"/>
                <a:gd name="T57" fmla="*/ 2147483647 h 157"/>
                <a:gd name="T58" fmla="*/ 2147483647 w 132"/>
                <a:gd name="T59" fmla="*/ 2147483647 h 157"/>
                <a:gd name="T60" fmla="*/ 2147483647 w 132"/>
                <a:gd name="T61" fmla="*/ 2147483647 h 157"/>
                <a:gd name="T62" fmla="*/ 2147483647 w 132"/>
                <a:gd name="T63" fmla="*/ 2147483647 h 157"/>
                <a:gd name="T64" fmla="*/ 2147483647 w 132"/>
                <a:gd name="T65" fmla="*/ 2147483647 h 157"/>
                <a:gd name="T66" fmla="*/ 2147483647 w 132"/>
                <a:gd name="T67" fmla="*/ 2147483647 h 157"/>
                <a:gd name="T68" fmla="*/ 2147483647 w 132"/>
                <a:gd name="T69" fmla="*/ 2147483647 h 157"/>
                <a:gd name="T70" fmla="*/ 2147483647 w 132"/>
                <a:gd name="T71" fmla="*/ 2147483647 h 157"/>
                <a:gd name="T72" fmla="*/ 2147483647 w 132"/>
                <a:gd name="T73" fmla="*/ 2147483647 h 157"/>
                <a:gd name="T74" fmla="*/ 2147483647 w 132"/>
                <a:gd name="T75" fmla="*/ 2147483647 h 157"/>
                <a:gd name="T76" fmla="*/ 2147483647 w 132"/>
                <a:gd name="T77" fmla="*/ 2147483647 h 157"/>
                <a:gd name="T78" fmla="*/ 2147483647 w 132"/>
                <a:gd name="T79" fmla="*/ 2147483647 h 157"/>
                <a:gd name="T80" fmla="*/ 2147483647 w 132"/>
                <a:gd name="T81" fmla="*/ 2147483647 h 15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32"/>
                <a:gd name="T124" fmla="*/ 0 h 157"/>
                <a:gd name="T125" fmla="*/ 132 w 132"/>
                <a:gd name="T126" fmla="*/ 157 h 157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32" h="157">
                  <a:moveTo>
                    <a:pt x="8" y="54"/>
                  </a:moveTo>
                  <a:lnTo>
                    <a:pt x="8" y="51"/>
                  </a:lnTo>
                  <a:lnTo>
                    <a:pt x="4" y="43"/>
                  </a:lnTo>
                  <a:lnTo>
                    <a:pt x="0" y="36"/>
                  </a:lnTo>
                  <a:lnTo>
                    <a:pt x="0" y="29"/>
                  </a:lnTo>
                  <a:lnTo>
                    <a:pt x="4" y="18"/>
                  </a:lnTo>
                  <a:lnTo>
                    <a:pt x="8" y="14"/>
                  </a:lnTo>
                  <a:lnTo>
                    <a:pt x="15" y="7"/>
                  </a:lnTo>
                  <a:lnTo>
                    <a:pt x="19" y="3"/>
                  </a:lnTo>
                  <a:lnTo>
                    <a:pt x="26" y="3"/>
                  </a:lnTo>
                  <a:lnTo>
                    <a:pt x="33" y="3"/>
                  </a:lnTo>
                  <a:lnTo>
                    <a:pt x="41" y="7"/>
                  </a:lnTo>
                  <a:lnTo>
                    <a:pt x="48" y="7"/>
                  </a:lnTo>
                  <a:lnTo>
                    <a:pt x="81" y="43"/>
                  </a:lnTo>
                  <a:lnTo>
                    <a:pt x="77" y="32"/>
                  </a:lnTo>
                  <a:lnTo>
                    <a:pt x="74" y="25"/>
                  </a:lnTo>
                  <a:lnTo>
                    <a:pt x="77" y="14"/>
                  </a:lnTo>
                  <a:lnTo>
                    <a:pt x="81" y="7"/>
                  </a:lnTo>
                  <a:lnTo>
                    <a:pt x="88" y="3"/>
                  </a:lnTo>
                  <a:lnTo>
                    <a:pt x="96" y="0"/>
                  </a:lnTo>
                  <a:lnTo>
                    <a:pt x="99" y="0"/>
                  </a:lnTo>
                  <a:lnTo>
                    <a:pt x="110" y="0"/>
                  </a:lnTo>
                  <a:lnTo>
                    <a:pt x="117" y="0"/>
                  </a:lnTo>
                  <a:lnTo>
                    <a:pt x="125" y="7"/>
                  </a:lnTo>
                  <a:lnTo>
                    <a:pt x="132" y="11"/>
                  </a:lnTo>
                  <a:lnTo>
                    <a:pt x="125" y="11"/>
                  </a:lnTo>
                  <a:lnTo>
                    <a:pt x="121" y="11"/>
                  </a:lnTo>
                  <a:lnTo>
                    <a:pt x="117" y="14"/>
                  </a:lnTo>
                  <a:lnTo>
                    <a:pt x="110" y="18"/>
                  </a:lnTo>
                  <a:lnTo>
                    <a:pt x="110" y="25"/>
                  </a:lnTo>
                  <a:lnTo>
                    <a:pt x="110" y="40"/>
                  </a:lnTo>
                  <a:lnTo>
                    <a:pt x="107" y="51"/>
                  </a:lnTo>
                  <a:lnTo>
                    <a:pt x="96" y="58"/>
                  </a:lnTo>
                  <a:lnTo>
                    <a:pt x="85" y="62"/>
                  </a:lnTo>
                  <a:lnTo>
                    <a:pt x="74" y="69"/>
                  </a:lnTo>
                  <a:lnTo>
                    <a:pt x="66" y="80"/>
                  </a:lnTo>
                  <a:lnTo>
                    <a:pt x="63" y="87"/>
                  </a:lnTo>
                  <a:lnTo>
                    <a:pt x="63" y="102"/>
                  </a:lnTo>
                  <a:lnTo>
                    <a:pt x="63" y="113"/>
                  </a:lnTo>
                  <a:lnTo>
                    <a:pt x="88" y="157"/>
                  </a:lnTo>
                  <a:lnTo>
                    <a:pt x="8" y="54"/>
                  </a:lnTo>
                  <a:close/>
                </a:path>
              </a:pathLst>
            </a:custGeom>
            <a:solidFill>
              <a:srgbClr val="FFC08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9" name="Freeform 15"/>
            <p:cNvSpPr>
              <a:spLocks/>
            </p:cNvSpPr>
            <p:nvPr/>
          </p:nvSpPr>
          <p:spPr bwMode="auto">
            <a:xfrm>
              <a:off x="2341" y="3927"/>
              <a:ext cx="98" cy="46"/>
            </a:xfrm>
            <a:custGeom>
              <a:avLst/>
              <a:gdLst>
                <a:gd name="T0" fmla="*/ 0 w 48"/>
                <a:gd name="T1" fmla="*/ 2147483647 h 22"/>
                <a:gd name="T2" fmla="*/ 2147483647 w 48"/>
                <a:gd name="T3" fmla="*/ 2147483647 h 22"/>
                <a:gd name="T4" fmla="*/ 2147483647 w 48"/>
                <a:gd name="T5" fmla="*/ 2147483647 h 22"/>
                <a:gd name="T6" fmla="*/ 2147483647 w 48"/>
                <a:gd name="T7" fmla="*/ 2147483647 h 22"/>
                <a:gd name="T8" fmla="*/ 2147483647 w 48"/>
                <a:gd name="T9" fmla="*/ 0 h 22"/>
                <a:gd name="T10" fmla="*/ 2147483647 w 48"/>
                <a:gd name="T11" fmla="*/ 2147483647 h 22"/>
                <a:gd name="T12" fmla="*/ 2147483647 w 48"/>
                <a:gd name="T13" fmla="*/ 2147483647 h 22"/>
                <a:gd name="T14" fmla="*/ 2147483647 w 48"/>
                <a:gd name="T15" fmla="*/ 2147483647 h 22"/>
                <a:gd name="T16" fmla="*/ 2147483647 w 48"/>
                <a:gd name="T17" fmla="*/ 2147483647 h 22"/>
                <a:gd name="T18" fmla="*/ 2147483647 w 48"/>
                <a:gd name="T19" fmla="*/ 2147483647 h 22"/>
                <a:gd name="T20" fmla="*/ 2147483647 w 48"/>
                <a:gd name="T21" fmla="*/ 2147483647 h 22"/>
                <a:gd name="T22" fmla="*/ 2147483647 w 48"/>
                <a:gd name="T23" fmla="*/ 2147483647 h 22"/>
                <a:gd name="T24" fmla="*/ 1849999508 w 48"/>
                <a:gd name="T25" fmla="*/ 2147483647 h 22"/>
                <a:gd name="T26" fmla="*/ 0 w 48"/>
                <a:gd name="T27" fmla="*/ 2147483647 h 2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48"/>
                <a:gd name="T43" fmla="*/ 0 h 22"/>
                <a:gd name="T44" fmla="*/ 48 w 48"/>
                <a:gd name="T45" fmla="*/ 22 h 22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48" h="22">
                  <a:moveTo>
                    <a:pt x="0" y="15"/>
                  </a:moveTo>
                  <a:lnTo>
                    <a:pt x="11" y="11"/>
                  </a:lnTo>
                  <a:lnTo>
                    <a:pt x="22" y="7"/>
                  </a:lnTo>
                  <a:lnTo>
                    <a:pt x="37" y="4"/>
                  </a:lnTo>
                  <a:lnTo>
                    <a:pt x="48" y="0"/>
                  </a:lnTo>
                  <a:lnTo>
                    <a:pt x="44" y="4"/>
                  </a:lnTo>
                  <a:lnTo>
                    <a:pt x="40" y="4"/>
                  </a:lnTo>
                  <a:lnTo>
                    <a:pt x="37" y="11"/>
                  </a:lnTo>
                  <a:lnTo>
                    <a:pt x="29" y="15"/>
                  </a:lnTo>
                  <a:lnTo>
                    <a:pt x="26" y="18"/>
                  </a:lnTo>
                  <a:lnTo>
                    <a:pt x="18" y="22"/>
                  </a:lnTo>
                  <a:lnTo>
                    <a:pt x="11" y="22"/>
                  </a:lnTo>
                  <a:lnTo>
                    <a:pt x="4" y="18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C08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0" name="Freeform 16"/>
            <p:cNvSpPr>
              <a:spLocks/>
            </p:cNvSpPr>
            <p:nvPr/>
          </p:nvSpPr>
          <p:spPr bwMode="auto">
            <a:xfrm>
              <a:off x="809" y="1733"/>
              <a:ext cx="378" cy="224"/>
            </a:xfrm>
            <a:custGeom>
              <a:avLst/>
              <a:gdLst>
                <a:gd name="T0" fmla="*/ 2147483647 w 183"/>
                <a:gd name="T1" fmla="*/ 2147483647 h 106"/>
                <a:gd name="T2" fmla="*/ 2147483647 w 183"/>
                <a:gd name="T3" fmla="*/ 2147483647 h 106"/>
                <a:gd name="T4" fmla="*/ 2147483647 w 183"/>
                <a:gd name="T5" fmla="*/ 2147483647 h 106"/>
                <a:gd name="T6" fmla="*/ 2147483647 w 183"/>
                <a:gd name="T7" fmla="*/ 2147483647 h 106"/>
                <a:gd name="T8" fmla="*/ 2147483647 w 183"/>
                <a:gd name="T9" fmla="*/ 0 h 106"/>
                <a:gd name="T10" fmla="*/ 2147483647 w 183"/>
                <a:gd name="T11" fmla="*/ 2147483647 h 106"/>
                <a:gd name="T12" fmla="*/ 2147483647 w 183"/>
                <a:gd name="T13" fmla="*/ 2147483647 h 106"/>
                <a:gd name="T14" fmla="*/ 2147483647 w 183"/>
                <a:gd name="T15" fmla="*/ 2147483647 h 106"/>
                <a:gd name="T16" fmla="*/ 2147483647 w 183"/>
                <a:gd name="T17" fmla="*/ 2147483647 h 106"/>
                <a:gd name="T18" fmla="*/ 1883611758 w 183"/>
                <a:gd name="T19" fmla="*/ 2147483647 h 106"/>
                <a:gd name="T20" fmla="*/ 0 w 183"/>
                <a:gd name="T21" fmla="*/ 2147483647 h 106"/>
                <a:gd name="T22" fmla="*/ 0 w 183"/>
                <a:gd name="T23" fmla="*/ 2147483647 h 106"/>
                <a:gd name="T24" fmla="*/ 0 w 183"/>
                <a:gd name="T25" fmla="*/ 2147483647 h 106"/>
                <a:gd name="T26" fmla="*/ 0 w 183"/>
                <a:gd name="T27" fmla="*/ 2147483647 h 106"/>
                <a:gd name="T28" fmla="*/ 0 w 183"/>
                <a:gd name="T29" fmla="*/ 2147483647 h 106"/>
                <a:gd name="T30" fmla="*/ 0 w 183"/>
                <a:gd name="T31" fmla="*/ 2147483647 h 106"/>
                <a:gd name="T32" fmla="*/ 1883611758 w 183"/>
                <a:gd name="T33" fmla="*/ 2147483647 h 106"/>
                <a:gd name="T34" fmla="*/ 2147483647 w 183"/>
                <a:gd name="T35" fmla="*/ 2147483647 h 106"/>
                <a:gd name="T36" fmla="*/ 2147483647 w 183"/>
                <a:gd name="T37" fmla="*/ 2147483647 h 106"/>
                <a:gd name="T38" fmla="*/ 2147483647 w 183"/>
                <a:gd name="T39" fmla="*/ 2147483647 h 106"/>
                <a:gd name="T40" fmla="*/ 2147483647 w 183"/>
                <a:gd name="T41" fmla="*/ 2147483647 h 106"/>
                <a:gd name="T42" fmla="*/ 2147483647 w 183"/>
                <a:gd name="T43" fmla="*/ 2147483647 h 10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83"/>
                <a:gd name="T67" fmla="*/ 0 h 106"/>
                <a:gd name="T68" fmla="*/ 183 w 183"/>
                <a:gd name="T69" fmla="*/ 106 h 10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83" h="106">
                  <a:moveTo>
                    <a:pt x="106" y="106"/>
                  </a:moveTo>
                  <a:lnTo>
                    <a:pt x="131" y="84"/>
                  </a:lnTo>
                  <a:lnTo>
                    <a:pt x="150" y="58"/>
                  </a:lnTo>
                  <a:lnTo>
                    <a:pt x="164" y="29"/>
                  </a:lnTo>
                  <a:lnTo>
                    <a:pt x="183" y="0"/>
                  </a:lnTo>
                  <a:lnTo>
                    <a:pt x="18" y="3"/>
                  </a:lnTo>
                  <a:lnTo>
                    <a:pt x="14" y="3"/>
                  </a:lnTo>
                  <a:lnTo>
                    <a:pt x="7" y="11"/>
                  </a:lnTo>
                  <a:lnTo>
                    <a:pt x="7" y="18"/>
                  </a:lnTo>
                  <a:lnTo>
                    <a:pt x="3" y="25"/>
                  </a:lnTo>
                  <a:lnTo>
                    <a:pt x="0" y="36"/>
                  </a:lnTo>
                  <a:lnTo>
                    <a:pt x="0" y="44"/>
                  </a:lnTo>
                  <a:lnTo>
                    <a:pt x="0" y="51"/>
                  </a:lnTo>
                  <a:lnTo>
                    <a:pt x="0" y="62"/>
                  </a:lnTo>
                  <a:lnTo>
                    <a:pt x="0" y="69"/>
                  </a:lnTo>
                  <a:lnTo>
                    <a:pt x="0" y="80"/>
                  </a:lnTo>
                  <a:lnTo>
                    <a:pt x="3" y="88"/>
                  </a:lnTo>
                  <a:lnTo>
                    <a:pt x="7" y="91"/>
                  </a:lnTo>
                  <a:lnTo>
                    <a:pt x="11" y="99"/>
                  </a:lnTo>
                  <a:lnTo>
                    <a:pt x="14" y="102"/>
                  </a:lnTo>
                  <a:lnTo>
                    <a:pt x="22" y="106"/>
                  </a:lnTo>
                  <a:lnTo>
                    <a:pt x="106" y="106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1" name="Freeform 17"/>
            <p:cNvSpPr>
              <a:spLocks/>
            </p:cNvSpPr>
            <p:nvPr/>
          </p:nvSpPr>
          <p:spPr bwMode="auto">
            <a:xfrm>
              <a:off x="960" y="1957"/>
              <a:ext cx="68" cy="79"/>
            </a:xfrm>
            <a:custGeom>
              <a:avLst/>
              <a:gdLst>
                <a:gd name="T0" fmla="*/ 0 w 33"/>
                <a:gd name="T1" fmla="*/ 0 h 37"/>
                <a:gd name="T2" fmla="*/ 2147483647 w 33"/>
                <a:gd name="T3" fmla="*/ 0 h 37"/>
                <a:gd name="T4" fmla="*/ 0 w 33"/>
                <a:gd name="T5" fmla="*/ 2147483647 h 37"/>
                <a:gd name="T6" fmla="*/ 0 w 33"/>
                <a:gd name="T7" fmla="*/ 0 h 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3"/>
                <a:gd name="T13" fmla="*/ 0 h 37"/>
                <a:gd name="T14" fmla="*/ 33 w 33"/>
                <a:gd name="T15" fmla="*/ 37 h 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3" h="37">
                  <a:moveTo>
                    <a:pt x="0" y="0"/>
                  </a:moveTo>
                  <a:lnTo>
                    <a:pt x="33" y="0"/>
                  </a:lnTo>
                  <a:lnTo>
                    <a:pt x="0" y="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2" name="Freeform 18"/>
            <p:cNvSpPr>
              <a:spLocks/>
            </p:cNvSpPr>
            <p:nvPr/>
          </p:nvSpPr>
          <p:spPr bwMode="auto">
            <a:xfrm>
              <a:off x="1615" y="1693"/>
              <a:ext cx="1563" cy="250"/>
            </a:xfrm>
            <a:custGeom>
              <a:avLst/>
              <a:gdLst>
                <a:gd name="T0" fmla="*/ 2147483647 w 759"/>
                <a:gd name="T1" fmla="*/ 2147483647 h 118"/>
                <a:gd name="T2" fmla="*/ 2147483647 w 759"/>
                <a:gd name="T3" fmla="*/ 2147483647 h 118"/>
                <a:gd name="T4" fmla="*/ 2147483647 w 759"/>
                <a:gd name="T5" fmla="*/ 2147483647 h 118"/>
                <a:gd name="T6" fmla="*/ 2147483647 w 759"/>
                <a:gd name="T7" fmla="*/ 2147483647 h 118"/>
                <a:gd name="T8" fmla="*/ 2147483647 w 759"/>
                <a:gd name="T9" fmla="*/ 2147483647 h 118"/>
                <a:gd name="T10" fmla="*/ 2147483647 w 759"/>
                <a:gd name="T11" fmla="*/ 2147483647 h 118"/>
                <a:gd name="T12" fmla="*/ 2147483647 w 759"/>
                <a:gd name="T13" fmla="*/ 2147483647 h 118"/>
                <a:gd name="T14" fmla="*/ 2147483647 w 759"/>
                <a:gd name="T15" fmla="*/ 2147483647 h 118"/>
                <a:gd name="T16" fmla="*/ 2147483647 w 759"/>
                <a:gd name="T17" fmla="*/ 2147483647 h 118"/>
                <a:gd name="T18" fmla="*/ 2147483647 w 759"/>
                <a:gd name="T19" fmla="*/ 2147483647 h 118"/>
                <a:gd name="T20" fmla="*/ 2147483647 w 759"/>
                <a:gd name="T21" fmla="*/ 2147483647 h 118"/>
                <a:gd name="T22" fmla="*/ 2147483647 w 759"/>
                <a:gd name="T23" fmla="*/ 2147483647 h 118"/>
                <a:gd name="T24" fmla="*/ 2147483647 w 759"/>
                <a:gd name="T25" fmla="*/ 2147483647 h 118"/>
                <a:gd name="T26" fmla="*/ 2147483647 w 759"/>
                <a:gd name="T27" fmla="*/ 2147483647 h 118"/>
                <a:gd name="T28" fmla="*/ 2147483647 w 759"/>
                <a:gd name="T29" fmla="*/ 2147483647 h 118"/>
                <a:gd name="T30" fmla="*/ 2147483647 w 759"/>
                <a:gd name="T31" fmla="*/ 2147483647 h 118"/>
                <a:gd name="T32" fmla="*/ 2147483647 w 759"/>
                <a:gd name="T33" fmla="*/ 2147483647 h 118"/>
                <a:gd name="T34" fmla="*/ 2147483647 w 759"/>
                <a:gd name="T35" fmla="*/ 2147483647 h 118"/>
                <a:gd name="T36" fmla="*/ 2147483647 w 759"/>
                <a:gd name="T37" fmla="*/ 2147483647 h 118"/>
                <a:gd name="T38" fmla="*/ 2147483647 w 759"/>
                <a:gd name="T39" fmla="*/ 2147483647 h 118"/>
                <a:gd name="T40" fmla="*/ 2147483647 w 759"/>
                <a:gd name="T41" fmla="*/ 2147483647 h 118"/>
                <a:gd name="T42" fmla="*/ 2147483647 w 759"/>
                <a:gd name="T43" fmla="*/ 0 h 118"/>
                <a:gd name="T44" fmla="*/ 2147483647 w 759"/>
                <a:gd name="T45" fmla="*/ 0 h 118"/>
                <a:gd name="T46" fmla="*/ 2147483647 w 759"/>
                <a:gd name="T47" fmla="*/ 0 h 118"/>
                <a:gd name="T48" fmla="*/ 2147483647 w 759"/>
                <a:gd name="T49" fmla="*/ 0 h 118"/>
                <a:gd name="T50" fmla="*/ 2147483647 w 759"/>
                <a:gd name="T51" fmla="*/ 2147483647 h 118"/>
                <a:gd name="T52" fmla="*/ 2147483647 w 759"/>
                <a:gd name="T53" fmla="*/ 2147483647 h 118"/>
                <a:gd name="T54" fmla="*/ 2147483647 w 759"/>
                <a:gd name="T55" fmla="*/ 2147483647 h 118"/>
                <a:gd name="T56" fmla="*/ 2147483647 w 759"/>
                <a:gd name="T57" fmla="*/ 2147483647 h 118"/>
                <a:gd name="T58" fmla="*/ 2147483647 w 759"/>
                <a:gd name="T59" fmla="*/ 2147483647 h 118"/>
                <a:gd name="T60" fmla="*/ 2147483647 w 759"/>
                <a:gd name="T61" fmla="*/ 2147483647 h 118"/>
                <a:gd name="T62" fmla="*/ 2147483647 w 759"/>
                <a:gd name="T63" fmla="*/ 2147483647 h 118"/>
                <a:gd name="T64" fmla="*/ 2147483647 w 759"/>
                <a:gd name="T65" fmla="*/ 2147483647 h 118"/>
                <a:gd name="T66" fmla="*/ 2147483647 w 759"/>
                <a:gd name="T67" fmla="*/ 2147483647 h 118"/>
                <a:gd name="T68" fmla="*/ 2147483647 w 759"/>
                <a:gd name="T69" fmla="*/ 2147483647 h 118"/>
                <a:gd name="T70" fmla="*/ 2147483647 w 759"/>
                <a:gd name="T71" fmla="*/ 2147483647 h 118"/>
                <a:gd name="T72" fmla="*/ 0 w 759"/>
                <a:gd name="T73" fmla="*/ 2147483647 h 118"/>
                <a:gd name="T74" fmla="*/ 0 w 759"/>
                <a:gd name="T75" fmla="*/ 2147483647 h 118"/>
                <a:gd name="T76" fmla="*/ 0 w 759"/>
                <a:gd name="T77" fmla="*/ 2147483647 h 118"/>
                <a:gd name="T78" fmla="*/ 2147483647 w 759"/>
                <a:gd name="T79" fmla="*/ 2147483647 h 118"/>
                <a:gd name="T80" fmla="*/ 2147483647 w 759"/>
                <a:gd name="T81" fmla="*/ 2147483647 h 118"/>
                <a:gd name="T82" fmla="*/ 2147483647 w 759"/>
                <a:gd name="T83" fmla="*/ 2147483647 h 118"/>
                <a:gd name="T84" fmla="*/ 2147483647 w 759"/>
                <a:gd name="T85" fmla="*/ 2147483647 h 118"/>
                <a:gd name="T86" fmla="*/ 2147483647 w 759"/>
                <a:gd name="T87" fmla="*/ 2147483647 h 118"/>
                <a:gd name="T88" fmla="*/ 2147483647 w 759"/>
                <a:gd name="T89" fmla="*/ 2147483647 h 118"/>
                <a:gd name="T90" fmla="*/ 2147483647 w 759"/>
                <a:gd name="T91" fmla="*/ 2147483647 h 118"/>
                <a:gd name="T92" fmla="*/ 2147483647 w 759"/>
                <a:gd name="T93" fmla="*/ 2147483647 h 118"/>
                <a:gd name="T94" fmla="*/ 2147483647 w 759"/>
                <a:gd name="T95" fmla="*/ 2147483647 h 118"/>
                <a:gd name="T96" fmla="*/ 2147483647 w 759"/>
                <a:gd name="T97" fmla="*/ 2147483647 h 118"/>
                <a:gd name="T98" fmla="*/ 2147483647 w 759"/>
                <a:gd name="T99" fmla="*/ 2147483647 h 118"/>
                <a:gd name="T100" fmla="*/ 2147483647 w 759"/>
                <a:gd name="T101" fmla="*/ 2147483647 h 118"/>
                <a:gd name="T102" fmla="*/ 2147483647 w 759"/>
                <a:gd name="T103" fmla="*/ 2147483647 h 118"/>
                <a:gd name="T104" fmla="*/ 2147483647 w 759"/>
                <a:gd name="T105" fmla="*/ 2147483647 h 118"/>
                <a:gd name="T106" fmla="*/ 2147483647 w 759"/>
                <a:gd name="T107" fmla="*/ 2147483647 h 118"/>
                <a:gd name="T108" fmla="*/ 2147483647 w 759"/>
                <a:gd name="T109" fmla="*/ 2147483647 h 118"/>
                <a:gd name="T110" fmla="*/ 2147483647 w 759"/>
                <a:gd name="T111" fmla="*/ 2147483647 h 118"/>
                <a:gd name="T112" fmla="*/ 2147483647 w 759"/>
                <a:gd name="T113" fmla="*/ 2147483647 h 11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759"/>
                <a:gd name="T172" fmla="*/ 0 h 118"/>
                <a:gd name="T173" fmla="*/ 759 w 759"/>
                <a:gd name="T174" fmla="*/ 118 h 11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759" h="118">
                  <a:moveTo>
                    <a:pt x="685" y="118"/>
                  </a:moveTo>
                  <a:lnTo>
                    <a:pt x="715" y="118"/>
                  </a:lnTo>
                  <a:lnTo>
                    <a:pt x="729" y="118"/>
                  </a:lnTo>
                  <a:lnTo>
                    <a:pt x="740" y="114"/>
                  </a:lnTo>
                  <a:lnTo>
                    <a:pt x="744" y="107"/>
                  </a:lnTo>
                  <a:lnTo>
                    <a:pt x="751" y="103"/>
                  </a:lnTo>
                  <a:lnTo>
                    <a:pt x="751" y="96"/>
                  </a:lnTo>
                  <a:lnTo>
                    <a:pt x="755" y="88"/>
                  </a:lnTo>
                  <a:lnTo>
                    <a:pt x="759" y="81"/>
                  </a:lnTo>
                  <a:lnTo>
                    <a:pt x="759" y="77"/>
                  </a:lnTo>
                  <a:lnTo>
                    <a:pt x="759" y="70"/>
                  </a:lnTo>
                  <a:lnTo>
                    <a:pt x="759" y="59"/>
                  </a:lnTo>
                  <a:lnTo>
                    <a:pt x="759" y="52"/>
                  </a:lnTo>
                  <a:lnTo>
                    <a:pt x="759" y="48"/>
                  </a:lnTo>
                  <a:lnTo>
                    <a:pt x="755" y="41"/>
                  </a:lnTo>
                  <a:lnTo>
                    <a:pt x="755" y="33"/>
                  </a:lnTo>
                  <a:lnTo>
                    <a:pt x="751" y="30"/>
                  </a:lnTo>
                  <a:lnTo>
                    <a:pt x="748" y="26"/>
                  </a:lnTo>
                  <a:lnTo>
                    <a:pt x="744" y="19"/>
                  </a:lnTo>
                  <a:lnTo>
                    <a:pt x="740" y="11"/>
                  </a:lnTo>
                  <a:lnTo>
                    <a:pt x="733" y="4"/>
                  </a:lnTo>
                  <a:lnTo>
                    <a:pt x="729" y="0"/>
                  </a:lnTo>
                  <a:lnTo>
                    <a:pt x="722" y="0"/>
                  </a:lnTo>
                  <a:lnTo>
                    <a:pt x="715" y="0"/>
                  </a:lnTo>
                  <a:lnTo>
                    <a:pt x="711" y="0"/>
                  </a:lnTo>
                  <a:lnTo>
                    <a:pt x="704" y="8"/>
                  </a:lnTo>
                  <a:lnTo>
                    <a:pt x="685" y="8"/>
                  </a:lnTo>
                  <a:lnTo>
                    <a:pt x="667" y="11"/>
                  </a:lnTo>
                  <a:lnTo>
                    <a:pt x="634" y="11"/>
                  </a:lnTo>
                  <a:lnTo>
                    <a:pt x="594" y="15"/>
                  </a:lnTo>
                  <a:lnTo>
                    <a:pt x="81" y="15"/>
                  </a:lnTo>
                  <a:lnTo>
                    <a:pt x="59" y="15"/>
                  </a:lnTo>
                  <a:lnTo>
                    <a:pt x="41" y="26"/>
                  </a:lnTo>
                  <a:lnTo>
                    <a:pt x="26" y="41"/>
                  </a:lnTo>
                  <a:lnTo>
                    <a:pt x="11" y="55"/>
                  </a:lnTo>
                  <a:lnTo>
                    <a:pt x="4" y="66"/>
                  </a:lnTo>
                  <a:lnTo>
                    <a:pt x="0" y="77"/>
                  </a:lnTo>
                  <a:lnTo>
                    <a:pt x="0" y="85"/>
                  </a:lnTo>
                  <a:lnTo>
                    <a:pt x="0" y="92"/>
                  </a:lnTo>
                  <a:lnTo>
                    <a:pt x="4" y="99"/>
                  </a:lnTo>
                  <a:lnTo>
                    <a:pt x="11" y="103"/>
                  </a:lnTo>
                  <a:lnTo>
                    <a:pt x="19" y="107"/>
                  </a:lnTo>
                  <a:lnTo>
                    <a:pt x="37" y="107"/>
                  </a:lnTo>
                  <a:lnTo>
                    <a:pt x="48" y="103"/>
                  </a:lnTo>
                  <a:lnTo>
                    <a:pt x="59" y="99"/>
                  </a:lnTo>
                  <a:lnTo>
                    <a:pt x="70" y="96"/>
                  </a:lnTo>
                  <a:lnTo>
                    <a:pt x="81" y="92"/>
                  </a:lnTo>
                  <a:lnTo>
                    <a:pt x="92" y="88"/>
                  </a:lnTo>
                  <a:lnTo>
                    <a:pt x="99" y="88"/>
                  </a:lnTo>
                  <a:lnTo>
                    <a:pt x="121" y="88"/>
                  </a:lnTo>
                  <a:lnTo>
                    <a:pt x="125" y="88"/>
                  </a:lnTo>
                  <a:lnTo>
                    <a:pt x="136" y="99"/>
                  </a:lnTo>
                  <a:lnTo>
                    <a:pt x="136" y="103"/>
                  </a:lnTo>
                  <a:lnTo>
                    <a:pt x="132" y="114"/>
                  </a:lnTo>
                  <a:lnTo>
                    <a:pt x="129" y="118"/>
                  </a:lnTo>
                  <a:lnTo>
                    <a:pt x="411" y="118"/>
                  </a:lnTo>
                  <a:lnTo>
                    <a:pt x="685" y="118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3" name="Freeform 19"/>
            <p:cNvSpPr>
              <a:spLocks/>
            </p:cNvSpPr>
            <p:nvPr/>
          </p:nvSpPr>
          <p:spPr bwMode="auto">
            <a:xfrm>
              <a:off x="793" y="1943"/>
              <a:ext cx="1111" cy="1362"/>
            </a:xfrm>
            <a:custGeom>
              <a:avLst/>
              <a:gdLst>
                <a:gd name="T0" fmla="*/ 0 w 539"/>
                <a:gd name="T1" fmla="*/ 2147483647 h 641"/>
                <a:gd name="T2" fmla="*/ 2147483647 w 539"/>
                <a:gd name="T3" fmla="*/ 2147483647 h 641"/>
                <a:gd name="T4" fmla="*/ 2147483647 w 539"/>
                <a:gd name="T5" fmla="*/ 2147483647 h 641"/>
                <a:gd name="T6" fmla="*/ 2147483647 w 539"/>
                <a:gd name="T7" fmla="*/ 2147483647 h 641"/>
                <a:gd name="T8" fmla="*/ 2147483647 w 539"/>
                <a:gd name="T9" fmla="*/ 2147483647 h 641"/>
                <a:gd name="T10" fmla="*/ 2147483647 w 539"/>
                <a:gd name="T11" fmla="*/ 2147483647 h 641"/>
                <a:gd name="T12" fmla="*/ 2147483647 w 539"/>
                <a:gd name="T13" fmla="*/ 2147483647 h 641"/>
                <a:gd name="T14" fmla="*/ 2147483647 w 539"/>
                <a:gd name="T15" fmla="*/ 2147483647 h 641"/>
                <a:gd name="T16" fmla="*/ 2147483647 w 539"/>
                <a:gd name="T17" fmla="*/ 2147483647 h 641"/>
                <a:gd name="T18" fmla="*/ 2147483647 w 539"/>
                <a:gd name="T19" fmla="*/ 2147483647 h 641"/>
                <a:gd name="T20" fmla="*/ 2147483647 w 539"/>
                <a:gd name="T21" fmla="*/ 2147483647 h 641"/>
                <a:gd name="T22" fmla="*/ 2147483647 w 539"/>
                <a:gd name="T23" fmla="*/ 2147483647 h 641"/>
                <a:gd name="T24" fmla="*/ 2147483647 w 539"/>
                <a:gd name="T25" fmla="*/ 2147483647 h 641"/>
                <a:gd name="T26" fmla="*/ 2147483647 w 539"/>
                <a:gd name="T27" fmla="*/ 2147483647 h 641"/>
                <a:gd name="T28" fmla="*/ 2147483647 w 539"/>
                <a:gd name="T29" fmla="*/ 2147483647 h 641"/>
                <a:gd name="T30" fmla="*/ 2147483647 w 539"/>
                <a:gd name="T31" fmla="*/ 2147483647 h 641"/>
                <a:gd name="T32" fmla="*/ 2147483647 w 539"/>
                <a:gd name="T33" fmla="*/ 2147483647 h 641"/>
                <a:gd name="T34" fmla="*/ 2147483647 w 539"/>
                <a:gd name="T35" fmla="*/ 2147483647 h 641"/>
                <a:gd name="T36" fmla="*/ 2147483647 w 539"/>
                <a:gd name="T37" fmla="*/ 2147483647 h 641"/>
                <a:gd name="T38" fmla="*/ 2147483647 w 539"/>
                <a:gd name="T39" fmla="*/ 2147483647 h 641"/>
                <a:gd name="T40" fmla="*/ 2147483647 w 539"/>
                <a:gd name="T41" fmla="*/ 2147483647 h 641"/>
                <a:gd name="T42" fmla="*/ 2147483647 w 539"/>
                <a:gd name="T43" fmla="*/ 2147483647 h 641"/>
                <a:gd name="T44" fmla="*/ 2147483647 w 539"/>
                <a:gd name="T45" fmla="*/ 2147483647 h 641"/>
                <a:gd name="T46" fmla="*/ 2147483647 w 539"/>
                <a:gd name="T47" fmla="*/ 2147483647 h 641"/>
                <a:gd name="T48" fmla="*/ 2147483647 w 539"/>
                <a:gd name="T49" fmla="*/ 2147483647 h 641"/>
                <a:gd name="T50" fmla="*/ 2147483647 w 539"/>
                <a:gd name="T51" fmla="*/ 2147483647 h 641"/>
                <a:gd name="T52" fmla="*/ 2147483647 w 539"/>
                <a:gd name="T53" fmla="*/ 2147483647 h 641"/>
                <a:gd name="T54" fmla="*/ 2147483647 w 539"/>
                <a:gd name="T55" fmla="*/ 2147483647 h 641"/>
                <a:gd name="T56" fmla="*/ 2147483647 w 539"/>
                <a:gd name="T57" fmla="*/ 2147483647 h 641"/>
                <a:gd name="T58" fmla="*/ 2147483647 w 539"/>
                <a:gd name="T59" fmla="*/ 2147483647 h 641"/>
                <a:gd name="T60" fmla="*/ 2147483647 w 539"/>
                <a:gd name="T61" fmla="*/ 2147483647 h 641"/>
                <a:gd name="T62" fmla="*/ 2147483647 w 539"/>
                <a:gd name="T63" fmla="*/ 2147483647 h 641"/>
                <a:gd name="T64" fmla="*/ 2147483647 w 539"/>
                <a:gd name="T65" fmla="*/ 2147483647 h 641"/>
                <a:gd name="T66" fmla="*/ 2147483647 w 539"/>
                <a:gd name="T67" fmla="*/ 0 h 641"/>
                <a:gd name="T68" fmla="*/ 2147483647 w 539"/>
                <a:gd name="T69" fmla="*/ 2147483647 h 641"/>
                <a:gd name="T70" fmla="*/ 2147483647 w 539"/>
                <a:gd name="T71" fmla="*/ 2147483647 h 641"/>
                <a:gd name="T72" fmla="*/ 2147483647 w 539"/>
                <a:gd name="T73" fmla="*/ 2147483647 h 641"/>
                <a:gd name="T74" fmla="*/ 2147483647 w 539"/>
                <a:gd name="T75" fmla="*/ 2147483647 h 641"/>
                <a:gd name="T76" fmla="*/ 2147483647 w 539"/>
                <a:gd name="T77" fmla="*/ 2147483647 h 641"/>
                <a:gd name="T78" fmla="*/ 2147483647 w 539"/>
                <a:gd name="T79" fmla="*/ 2147483647 h 641"/>
                <a:gd name="T80" fmla="*/ 2147483647 w 539"/>
                <a:gd name="T81" fmla="*/ 2147483647 h 641"/>
                <a:gd name="T82" fmla="*/ 2147483647 w 539"/>
                <a:gd name="T83" fmla="*/ 2147483647 h 641"/>
                <a:gd name="T84" fmla="*/ 2147483647 w 539"/>
                <a:gd name="T85" fmla="*/ 2147483647 h 641"/>
                <a:gd name="T86" fmla="*/ 2147483647 w 539"/>
                <a:gd name="T87" fmla="*/ 2147483647 h 641"/>
                <a:gd name="T88" fmla="*/ 2147483647 w 539"/>
                <a:gd name="T89" fmla="*/ 2147483647 h 641"/>
                <a:gd name="T90" fmla="*/ 2147483647 w 539"/>
                <a:gd name="T91" fmla="*/ 2147483647 h 641"/>
                <a:gd name="T92" fmla="*/ 2147483647 w 539"/>
                <a:gd name="T93" fmla="*/ 2147483647 h 641"/>
                <a:gd name="T94" fmla="*/ 2147483647 w 539"/>
                <a:gd name="T95" fmla="*/ 2147483647 h 641"/>
                <a:gd name="T96" fmla="*/ 2147483647 w 539"/>
                <a:gd name="T97" fmla="*/ 2147483647 h 641"/>
                <a:gd name="T98" fmla="*/ 2147483647 w 539"/>
                <a:gd name="T99" fmla="*/ 2147483647 h 641"/>
                <a:gd name="T100" fmla="*/ 2147483647 w 539"/>
                <a:gd name="T101" fmla="*/ 2147483647 h 641"/>
                <a:gd name="T102" fmla="*/ 2147483647 w 539"/>
                <a:gd name="T103" fmla="*/ 2147483647 h 641"/>
                <a:gd name="T104" fmla="*/ 2147483647 w 539"/>
                <a:gd name="T105" fmla="*/ 2147483647 h 641"/>
                <a:gd name="T106" fmla="*/ 2147483647 w 539"/>
                <a:gd name="T107" fmla="*/ 2147483647 h 641"/>
                <a:gd name="T108" fmla="*/ 2147483647 w 539"/>
                <a:gd name="T109" fmla="*/ 2147483647 h 641"/>
                <a:gd name="T110" fmla="*/ 2147483647 w 539"/>
                <a:gd name="T111" fmla="*/ 2147483647 h 641"/>
                <a:gd name="T112" fmla="*/ 2147483647 w 539"/>
                <a:gd name="T113" fmla="*/ 2147483647 h 641"/>
                <a:gd name="T114" fmla="*/ 2147483647 w 539"/>
                <a:gd name="T115" fmla="*/ 2147483647 h 641"/>
                <a:gd name="T116" fmla="*/ 2147483647 w 539"/>
                <a:gd name="T117" fmla="*/ 2147483647 h 641"/>
                <a:gd name="T118" fmla="*/ 0 w 539"/>
                <a:gd name="T119" fmla="*/ 2147483647 h 641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539"/>
                <a:gd name="T181" fmla="*/ 0 h 641"/>
                <a:gd name="T182" fmla="*/ 539 w 539"/>
                <a:gd name="T183" fmla="*/ 641 h 641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539" h="641">
                  <a:moveTo>
                    <a:pt x="0" y="641"/>
                  </a:moveTo>
                  <a:lnTo>
                    <a:pt x="30" y="600"/>
                  </a:lnTo>
                  <a:lnTo>
                    <a:pt x="44" y="578"/>
                  </a:lnTo>
                  <a:lnTo>
                    <a:pt x="59" y="556"/>
                  </a:lnTo>
                  <a:lnTo>
                    <a:pt x="73" y="534"/>
                  </a:lnTo>
                  <a:lnTo>
                    <a:pt x="88" y="513"/>
                  </a:lnTo>
                  <a:lnTo>
                    <a:pt x="95" y="491"/>
                  </a:lnTo>
                  <a:lnTo>
                    <a:pt x="106" y="465"/>
                  </a:lnTo>
                  <a:lnTo>
                    <a:pt x="117" y="443"/>
                  </a:lnTo>
                  <a:lnTo>
                    <a:pt x="125" y="414"/>
                  </a:lnTo>
                  <a:lnTo>
                    <a:pt x="132" y="392"/>
                  </a:lnTo>
                  <a:lnTo>
                    <a:pt x="136" y="366"/>
                  </a:lnTo>
                  <a:lnTo>
                    <a:pt x="139" y="340"/>
                  </a:lnTo>
                  <a:lnTo>
                    <a:pt x="139" y="329"/>
                  </a:lnTo>
                  <a:lnTo>
                    <a:pt x="249" y="161"/>
                  </a:lnTo>
                  <a:lnTo>
                    <a:pt x="257" y="146"/>
                  </a:lnTo>
                  <a:lnTo>
                    <a:pt x="268" y="135"/>
                  </a:lnTo>
                  <a:lnTo>
                    <a:pt x="275" y="131"/>
                  </a:lnTo>
                  <a:lnTo>
                    <a:pt x="282" y="128"/>
                  </a:lnTo>
                  <a:lnTo>
                    <a:pt x="290" y="124"/>
                  </a:lnTo>
                  <a:lnTo>
                    <a:pt x="297" y="120"/>
                  </a:lnTo>
                  <a:lnTo>
                    <a:pt x="312" y="117"/>
                  </a:lnTo>
                  <a:lnTo>
                    <a:pt x="326" y="117"/>
                  </a:lnTo>
                  <a:lnTo>
                    <a:pt x="334" y="117"/>
                  </a:lnTo>
                  <a:lnTo>
                    <a:pt x="348" y="113"/>
                  </a:lnTo>
                  <a:lnTo>
                    <a:pt x="359" y="106"/>
                  </a:lnTo>
                  <a:lnTo>
                    <a:pt x="370" y="98"/>
                  </a:lnTo>
                  <a:lnTo>
                    <a:pt x="381" y="91"/>
                  </a:lnTo>
                  <a:lnTo>
                    <a:pt x="399" y="76"/>
                  </a:lnTo>
                  <a:lnTo>
                    <a:pt x="418" y="69"/>
                  </a:lnTo>
                  <a:lnTo>
                    <a:pt x="440" y="62"/>
                  </a:lnTo>
                  <a:lnTo>
                    <a:pt x="462" y="58"/>
                  </a:lnTo>
                  <a:lnTo>
                    <a:pt x="539" y="11"/>
                  </a:lnTo>
                  <a:lnTo>
                    <a:pt x="528" y="0"/>
                  </a:lnTo>
                  <a:lnTo>
                    <a:pt x="506" y="14"/>
                  </a:lnTo>
                  <a:lnTo>
                    <a:pt x="473" y="33"/>
                  </a:lnTo>
                  <a:lnTo>
                    <a:pt x="454" y="36"/>
                  </a:lnTo>
                  <a:lnTo>
                    <a:pt x="436" y="40"/>
                  </a:lnTo>
                  <a:lnTo>
                    <a:pt x="421" y="44"/>
                  </a:lnTo>
                  <a:lnTo>
                    <a:pt x="403" y="51"/>
                  </a:lnTo>
                  <a:lnTo>
                    <a:pt x="392" y="55"/>
                  </a:lnTo>
                  <a:lnTo>
                    <a:pt x="381" y="58"/>
                  </a:lnTo>
                  <a:lnTo>
                    <a:pt x="367" y="65"/>
                  </a:lnTo>
                  <a:lnTo>
                    <a:pt x="356" y="65"/>
                  </a:lnTo>
                  <a:lnTo>
                    <a:pt x="341" y="69"/>
                  </a:lnTo>
                  <a:lnTo>
                    <a:pt x="326" y="69"/>
                  </a:lnTo>
                  <a:lnTo>
                    <a:pt x="312" y="73"/>
                  </a:lnTo>
                  <a:lnTo>
                    <a:pt x="290" y="73"/>
                  </a:lnTo>
                  <a:lnTo>
                    <a:pt x="275" y="73"/>
                  </a:lnTo>
                  <a:lnTo>
                    <a:pt x="209" y="120"/>
                  </a:lnTo>
                  <a:lnTo>
                    <a:pt x="213" y="128"/>
                  </a:lnTo>
                  <a:lnTo>
                    <a:pt x="209" y="139"/>
                  </a:lnTo>
                  <a:lnTo>
                    <a:pt x="205" y="153"/>
                  </a:lnTo>
                  <a:lnTo>
                    <a:pt x="205" y="164"/>
                  </a:lnTo>
                  <a:lnTo>
                    <a:pt x="198" y="172"/>
                  </a:lnTo>
                  <a:lnTo>
                    <a:pt x="103" y="293"/>
                  </a:lnTo>
                  <a:lnTo>
                    <a:pt x="92" y="329"/>
                  </a:lnTo>
                  <a:lnTo>
                    <a:pt x="62" y="399"/>
                  </a:lnTo>
                  <a:lnTo>
                    <a:pt x="26" y="461"/>
                  </a:lnTo>
                  <a:lnTo>
                    <a:pt x="0" y="641"/>
                  </a:lnTo>
                  <a:close/>
                </a:path>
              </a:pathLst>
            </a:custGeom>
            <a:solidFill>
              <a:srgbClr val="009999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4" name="Freeform 20"/>
            <p:cNvSpPr>
              <a:spLocks/>
            </p:cNvSpPr>
            <p:nvPr/>
          </p:nvSpPr>
          <p:spPr bwMode="auto">
            <a:xfrm>
              <a:off x="665" y="1943"/>
              <a:ext cx="2528" cy="2162"/>
            </a:xfrm>
            <a:custGeom>
              <a:avLst/>
              <a:gdLst>
                <a:gd name="T0" fmla="*/ 2147483647 w 1227"/>
                <a:gd name="T1" fmla="*/ 2147483647 h 1018"/>
                <a:gd name="T2" fmla="*/ 2147483647 w 1227"/>
                <a:gd name="T3" fmla="*/ 2147483647 h 1018"/>
                <a:gd name="T4" fmla="*/ 2147483647 w 1227"/>
                <a:gd name="T5" fmla="*/ 2147483647 h 1018"/>
                <a:gd name="T6" fmla="*/ 2147483647 w 1227"/>
                <a:gd name="T7" fmla="*/ 2147483647 h 1018"/>
                <a:gd name="T8" fmla="*/ 2147483647 w 1227"/>
                <a:gd name="T9" fmla="*/ 2147483647 h 1018"/>
                <a:gd name="T10" fmla="*/ 2147483647 w 1227"/>
                <a:gd name="T11" fmla="*/ 2147483647 h 1018"/>
                <a:gd name="T12" fmla="*/ 2147483647 w 1227"/>
                <a:gd name="T13" fmla="*/ 2147483647 h 1018"/>
                <a:gd name="T14" fmla="*/ 2147483647 w 1227"/>
                <a:gd name="T15" fmla="*/ 2147483647 h 1018"/>
                <a:gd name="T16" fmla="*/ 2147483647 w 1227"/>
                <a:gd name="T17" fmla="*/ 2147483647 h 1018"/>
                <a:gd name="T18" fmla="*/ 2147483647 w 1227"/>
                <a:gd name="T19" fmla="*/ 2147483647 h 1018"/>
                <a:gd name="T20" fmla="*/ 2147483647 w 1227"/>
                <a:gd name="T21" fmla="*/ 2147483647 h 1018"/>
                <a:gd name="T22" fmla="*/ 2147483647 w 1227"/>
                <a:gd name="T23" fmla="*/ 2147483647 h 1018"/>
                <a:gd name="T24" fmla="*/ 2147483647 w 1227"/>
                <a:gd name="T25" fmla="*/ 2147483647 h 1018"/>
                <a:gd name="T26" fmla="*/ 2147483647 w 1227"/>
                <a:gd name="T27" fmla="*/ 2147483647 h 1018"/>
                <a:gd name="T28" fmla="*/ 2147483647 w 1227"/>
                <a:gd name="T29" fmla="*/ 2147483647 h 1018"/>
                <a:gd name="T30" fmla="*/ 2147483647 w 1227"/>
                <a:gd name="T31" fmla="*/ 2147483647 h 1018"/>
                <a:gd name="T32" fmla="*/ 2147483647 w 1227"/>
                <a:gd name="T33" fmla="*/ 2147483647 h 1018"/>
                <a:gd name="T34" fmla="*/ 2147483647 w 1227"/>
                <a:gd name="T35" fmla="*/ 2147483647 h 1018"/>
                <a:gd name="T36" fmla="*/ 2147483647 w 1227"/>
                <a:gd name="T37" fmla="*/ 2147483647 h 1018"/>
                <a:gd name="T38" fmla="*/ 2147483647 w 1227"/>
                <a:gd name="T39" fmla="*/ 2147483647 h 1018"/>
                <a:gd name="T40" fmla="*/ 2147483647 w 1227"/>
                <a:gd name="T41" fmla="*/ 2147483647 h 1018"/>
                <a:gd name="T42" fmla="*/ 2147483647 w 1227"/>
                <a:gd name="T43" fmla="*/ 2147483647 h 1018"/>
                <a:gd name="T44" fmla="*/ 2147483647 w 1227"/>
                <a:gd name="T45" fmla="*/ 2147483647 h 1018"/>
                <a:gd name="T46" fmla="*/ 2147483647 w 1227"/>
                <a:gd name="T47" fmla="*/ 2147483647 h 1018"/>
                <a:gd name="T48" fmla="*/ 2147483647 w 1227"/>
                <a:gd name="T49" fmla="*/ 2147483647 h 1018"/>
                <a:gd name="T50" fmla="*/ 2147483647 w 1227"/>
                <a:gd name="T51" fmla="*/ 2147483647 h 1018"/>
                <a:gd name="T52" fmla="*/ 2147483647 w 1227"/>
                <a:gd name="T53" fmla="*/ 2147483647 h 1018"/>
                <a:gd name="T54" fmla="*/ 2147483647 w 1227"/>
                <a:gd name="T55" fmla="*/ 2147483647 h 1018"/>
                <a:gd name="T56" fmla="*/ 2147483647 w 1227"/>
                <a:gd name="T57" fmla="*/ 2147483647 h 1018"/>
                <a:gd name="T58" fmla="*/ 2147483647 w 1227"/>
                <a:gd name="T59" fmla="*/ 2147483647 h 1018"/>
                <a:gd name="T60" fmla="*/ 2147483647 w 1227"/>
                <a:gd name="T61" fmla="*/ 2147483647 h 1018"/>
                <a:gd name="T62" fmla="*/ 2147483647 w 1227"/>
                <a:gd name="T63" fmla="*/ 2147483647 h 1018"/>
                <a:gd name="T64" fmla="*/ 2147483647 w 1227"/>
                <a:gd name="T65" fmla="*/ 2147483647 h 1018"/>
                <a:gd name="T66" fmla="*/ 2147483647 w 1227"/>
                <a:gd name="T67" fmla="*/ 2147483647 h 1018"/>
                <a:gd name="T68" fmla="*/ 2147483647 w 1227"/>
                <a:gd name="T69" fmla="*/ 2147483647 h 1018"/>
                <a:gd name="T70" fmla="*/ 2147483647 w 1227"/>
                <a:gd name="T71" fmla="*/ 2147483647 h 1018"/>
                <a:gd name="T72" fmla="*/ 2147483647 w 1227"/>
                <a:gd name="T73" fmla="*/ 2147483647 h 1018"/>
                <a:gd name="T74" fmla="*/ 2147483647 w 1227"/>
                <a:gd name="T75" fmla="*/ 2147483647 h 1018"/>
                <a:gd name="T76" fmla="*/ 2147483647 w 1227"/>
                <a:gd name="T77" fmla="*/ 2147483647 h 1018"/>
                <a:gd name="T78" fmla="*/ 2147483647 w 1227"/>
                <a:gd name="T79" fmla="*/ 2147483647 h 1018"/>
                <a:gd name="T80" fmla="*/ 2147483647 w 1227"/>
                <a:gd name="T81" fmla="*/ 2147483647 h 1018"/>
                <a:gd name="T82" fmla="*/ 2147483647 w 1227"/>
                <a:gd name="T83" fmla="*/ 2147483647 h 1018"/>
                <a:gd name="T84" fmla="*/ 2147483647 w 1227"/>
                <a:gd name="T85" fmla="*/ 2147483647 h 1018"/>
                <a:gd name="T86" fmla="*/ 2147483647 w 1227"/>
                <a:gd name="T87" fmla="*/ 0 h 1018"/>
                <a:gd name="T88" fmla="*/ 2147483647 w 1227"/>
                <a:gd name="T89" fmla="*/ 2147483647 h 1018"/>
                <a:gd name="T90" fmla="*/ 2147483647 w 1227"/>
                <a:gd name="T91" fmla="*/ 2147483647 h 1018"/>
                <a:gd name="T92" fmla="*/ 2147483647 w 1227"/>
                <a:gd name="T93" fmla="*/ 2147483647 h 1018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1227"/>
                <a:gd name="T142" fmla="*/ 0 h 1018"/>
                <a:gd name="T143" fmla="*/ 1227 w 1227"/>
                <a:gd name="T144" fmla="*/ 1018 h 1018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1227" h="1018">
                  <a:moveTo>
                    <a:pt x="1227" y="1018"/>
                  </a:moveTo>
                  <a:lnTo>
                    <a:pt x="1007" y="1011"/>
                  </a:lnTo>
                  <a:lnTo>
                    <a:pt x="1004" y="1003"/>
                  </a:lnTo>
                  <a:lnTo>
                    <a:pt x="1000" y="996"/>
                  </a:lnTo>
                  <a:lnTo>
                    <a:pt x="993" y="989"/>
                  </a:lnTo>
                  <a:lnTo>
                    <a:pt x="985" y="978"/>
                  </a:lnTo>
                  <a:lnTo>
                    <a:pt x="982" y="970"/>
                  </a:lnTo>
                  <a:lnTo>
                    <a:pt x="960" y="949"/>
                  </a:lnTo>
                  <a:lnTo>
                    <a:pt x="952" y="945"/>
                  </a:lnTo>
                  <a:lnTo>
                    <a:pt x="945" y="938"/>
                  </a:lnTo>
                  <a:lnTo>
                    <a:pt x="934" y="930"/>
                  </a:lnTo>
                  <a:lnTo>
                    <a:pt x="927" y="927"/>
                  </a:lnTo>
                  <a:lnTo>
                    <a:pt x="916" y="927"/>
                  </a:lnTo>
                  <a:lnTo>
                    <a:pt x="908" y="930"/>
                  </a:lnTo>
                  <a:lnTo>
                    <a:pt x="905" y="934"/>
                  </a:lnTo>
                  <a:lnTo>
                    <a:pt x="897" y="938"/>
                  </a:lnTo>
                  <a:lnTo>
                    <a:pt x="886" y="941"/>
                  </a:lnTo>
                  <a:lnTo>
                    <a:pt x="879" y="938"/>
                  </a:lnTo>
                  <a:lnTo>
                    <a:pt x="872" y="938"/>
                  </a:lnTo>
                  <a:lnTo>
                    <a:pt x="868" y="934"/>
                  </a:lnTo>
                  <a:lnTo>
                    <a:pt x="861" y="934"/>
                  </a:lnTo>
                  <a:lnTo>
                    <a:pt x="850" y="938"/>
                  </a:lnTo>
                  <a:lnTo>
                    <a:pt x="835" y="941"/>
                  </a:lnTo>
                  <a:lnTo>
                    <a:pt x="824" y="945"/>
                  </a:lnTo>
                  <a:lnTo>
                    <a:pt x="813" y="949"/>
                  </a:lnTo>
                  <a:lnTo>
                    <a:pt x="806" y="945"/>
                  </a:lnTo>
                  <a:lnTo>
                    <a:pt x="798" y="938"/>
                  </a:lnTo>
                  <a:lnTo>
                    <a:pt x="791" y="938"/>
                  </a:lnTo>
                  <a:lnTo>
                    <a:pt x="780" y="938"/>
                  </a:lnTo>
                  <a:lnTo>
                    <a:pt x="777" y="938"/>
                  </a:lnTo>
                  <a:lnTo>
                    <a:pt x="769" y="941"/>
                  </a:lnTo>
                  <a:lnTo>
                    <a:pt x="762" y="945"/>
                  </a:lnTo>
                  <a:lnTo>
                    <a:pt x="758" y="952"/>
                  </a:lnTo>
                  <a:lnTo>
                    <a:pt x="755" y="963"/>
                  </a:lnTo>
                  <a:lnTo>
                    <a:pt x="758" y="970"/>
                  </a:lnTo>
                  <a:lnTo>
                    <a:pt x="762" y="981"/>
                  </a:lnTo>
                  <a:lnTo>
                    <a:pt x="729" y="945"/>
                  </a:lnTo>
                  <a:lnTo>
                    <a:pt x="722" y="945"/>
                  </a:lnTo>
                  <a:lnTo>
                    <a:pt x="714" y="941"/>
                  </a:lnTo>
                  <a:lnTo>
                    <a:pt x="707" y="941"/>
                  </a:lnTo>
                  <a:lnTo>
                    <a:pt x="700" y="941"/>
                  </a:lnTo>
                  <a:lnTo>
                    <a:pt x="696" y="945"/>
                  </a:lnTo>
                  <a:lnTo>
                    <a:pt x="689" y="952"/>
                  </a:lnTo>
                  <a:lnTo>
                    <a:pt x="685" y="956"/>
                  </a:lnTo>
                  <a:lnTo>
                    <a:pt x="681" y="967"/>
                  </a:lnTo>
                  <a:lnTo>
                    <a:pt x="681" y="974"/>
                  </a:lnTo>
                  <a:lnTo>
                    <a:pt x="685" y="981"/>
                  </a:lnTo>
                  <a:lnTo>
                    <a:pt x="689" y="989"/>
                  </a:lnTo>
                  <a:lnTo>
                    <a:pt x="689" y="992"/>
                  </a:lnTo>
                  <a:lnTo>
                    <a:pt x="516" y="981"/>
                  </a:lnTo>
                  <a:lnTo>
                    <a:pt x="344" y="967"/>
                  </a:lnTo>
                  <a:lnTo>
                    <a:pt x="172" y="963"/>
                  </a:lnTo>
                  <a:lnTo>
                    <a:pt x="0" y="960"/>
                  </a:lnTo>
                  <a:lnTo>
                    <a:pt x="62" y="641"/>
                  </a:lnTo>
                  <a:lnTo>
                    <a:pt x="92" y="600"/>
                  </a:lnTo>
                  <a:lnTo>
                    <a:pt x="106" y="578"/>
                  </a:lnTo>
                  <a:lnTo>
                    <a:pt x="121" y="556"/>
                  </a:lnTo>
                  <a:lnTo>
                    <a:pt x="135" y="534"/>
                  </a:lnTo>
                  <a:lnTo>
                    <a:pt x="150" y="513"/>
                  </a:lnTo>
                  <a:lnTo>
                    <a:pt x="157" y="491"/>
                  </a:lnTo>
                  <a:lnTo>
                    <a:pt x="168" y="465"/>
                  </a:lnTo>
                  <a:lnTo>
                    <a:pt x="179" y="443"/>
                  </a:lnTo>
                  <a:lnTo>
                    <a:pt x="187" y="414"/>
                  </a:lnTo>
                  <a:lnTo>
                    <a:pt x="194" y="392"/>
                  </a:lnTo>
                  <a:lnTo>
                    <a:pt x="198" y="366"/>
                  </a:lnTo>
                  <a:lnTo>
                    <a:pt x="201" y="340"/>
                  </a:lnTo>
                  <a:lnTo>
                    <a:pt x="201" y="329"/>
                  </a:lnTo>
                  <a:lnTo>
                    <a:pt x="311" y="161"/>
                  </a:lnTo>
                  <a:lnTo>
                    <a:pt x="319" y="146"/>
                  </a:lnTo>
                  <a:lnTo>
                    <a:pt x="330" y="135"/>
                  </a:lnTo>
                  <a:lnTo>
                    <a:pt x="337" y="131"/>
                  </a:lnTo>
                  <a:lnTo>
                    <a:pt x="344" y="128"/>
                  </a:lnTo>
                  <a:lnTo>
                    <a:pt x="352" y="124"/>
                  </a:lnTo>
                  <a:lnTo>
                    <a:pt x="359" y="120"/>
                  </a:lnTo>
                  <a:lnTo>
                    <a:pt x="374" y="117"/>
                  </a:lnTo>
                  <a:lnTo>
                    <a:pt x="388" y="117"/>
                  </a:lnTo>
                  <a:lnTo>
                    <a:pt x="396" y="117"/>
                  </a:lnTo>
                  <a:lnTo>
                    <a:pt x="410" y="113"/>
                  </a:lnTo>
                  <a:lnTo>
                    <a:pt x="421" y="106"/>
                  </a:lnTo>
                  <a:lnTo>
                    <a:pt x="432" y="98"/>
                  </a:lnTo>
                  <a:lnTo>
                    <a:pt x="443" y="91"/>
                  </a:lnTo>
                  <a:lnTo>
                    <a:pt x="461" y="76"/>
                  </a:lnTo>
                  <a:lnTo>
                    <a:pt x="480" y="69"/>
                  </a:lnTo>
                  <a:lnTo>
                    <a:pt x="502" y="62"/>
                  </a:lnTo>
                  <a:lnTo>
                    <a:pt x="524" y="58"/>
                  </a:lnTo>
                  <a:lnTo>
                    <a:pt x="601" y="11"/>
                  </a:lnTo>
                  <a:lnTo>
                    <a:pt x="590" y="0"/>
                  </a:lnTo>
                  <a:lnTo>
                    <a:pt x="872" y="0"/>
                  </a:lnTo>
                  <a:lnTo>
                    <a:pt x="1146" y="0"/>
                  </a:lnTo>
                  <a:lnTo>
                    <a:pt x="1154" y="230"/>
                  </a:lnTo>
                  <a:lnTo>
                    <a:pt x="1168" y="465"/>
                  </a:lnTo>
                  <a:lnTo>
                    <a:pt x="1187" y="699"/>
                  </a:lnTo>
                  <a:lnTo>
                    <a:pt x="1216" y="930"/>
                  </a:lnTo>
                  <a:lnTo>
                    <a:pt x="1227" y="1018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5" name="Freeform 21"/>
            <p:cNvSpPr>
              <a:spLocks/>
            </p:cNvSpPr>
            <p:nvPr/>
          </p:nvSpPr>
          <p:spPr bwMode="auto">
            <a:xfrm>
              <a:off x="507" y="3973"/>
              <a:ext cx="1742" cy="296"/>
            </a:xfrm>
            <a:custGeom>
              <a:avLst/>
              <a:gdLst>
                <a:gd name="T0" fmla="*/ 2147483647 w 846"/>
                <a:gd name="T1" fmla="*/ 2147483647 h 139"/>
                <a:gd name="T2" fmla="*/ 2147483647 w 846"/>
                <a:gd name="T3" fmla="*/ 2147483647 h 139"/>
                <a:gd name="T4" fmla="*/ 2147483647 w 846"/>
                <a:gd name="T5" fmla="*/ 2147483647 h 139"/>
                <a:gd name="T6" fmla="*/ 2147483647 w 846"/>
                <a:gd name="T7" fmla="*/ 2147483647 h 139"/>
                <a:gd name="T8" fmla="*/ 2147483647 w 846"/>
                <a:gd name="T9" fmla="*/ 2147483647 h 139"/>
                <a:gd name="T10" fmla="*/ 2147483647 w 846"/>
                <a:gd name="T11" fmla="*/ 2147483647 h 139"/>
                <a:gd name="T12" fmla="*/ 2147483647 w 846"/>
                <a:gd name="T13" fmla="*/ 2147483647 h 139"/>
                <a:gd name="T14" fmla="*/ 2147483647 w 846"/>
                <a:gd name="T15" fmla="*/ 2147483647 h 139"/>
                <a:gd name="T16" fmla="*/ 2147483647 w 846"/>
                <a:gd name="T17" fmla="*/ 2147483647 h 139"/>
                <a:gd name="T18" fmla="*/ 2147483647 w 846"/>
                <a:gd name="T19" fmla="*/ 2147483647 h 139"/>
                <a:gd name="T20" fmla="*/ 2147483647 w 846"/>
                <a:gd name="T21" fmla="*/ 2147483647 h 139"/>
                <a:gd name="T22" fmla="*/ 2147483647 w 846"/>
                <a:gd name="T23" fmla="*/ 2147483647 h 139"/>
                <a:gd name="T24" fmla="*/ 2147483647 w 846"/>
                <a:gd name="T25" fmla="*/ 2147483647 h 139"/>
                <a:gd name="T26" fmla="*/ 2147483647 w 846"/>
                <a:gd name="T27" fmla="*/ 2147483647 h 139"/>
                <a:gd name="T28" fmla="*/ 2147483647 w 846"/>
                <a:gd name="T29" fmla="*/ 2147483647 h 139"/>
                <a:gd name="T30" fmla="*/ 2147483647 w 846"/>
                <a:gd name="T31" fmla="*/ 2147483647 h 139"/>
                <a:gd name="T32" fmla="*/ 0 w 846"/>
                <a:gd name="T33" fmla="*/ 2147483647 h 139"/>
                <a:gd name="T34" fmla="*/ 0 w 846"/>
                <a:gd name="T35" fmla="*/ 2147483647 h 139"/>
                <a:gd name="T36" fmla="*/ 2147483647 w 846"/>
                <a:gd name="T37" fmla="*/ 2147483647 h 139"/>
                <a:gd name="T38" fmla="*/ 2147483647 w 846"/>
                <a:gd name="T39" fmla="*/ 2147483647 h 139"/>
                <a:gd name="T40" fmla="*/ 2147483647 w 846"/>
                <a:gd name="T41" fmla="*/ 2147483647 h 139"/>
                <a:gd name="T42" fmla="*/ 2147483647 w 846"/>
                <a:gd name="T43" fmla="*/ 2147483647 h 139"/>
                <a:gd name="T44" fmla="*/ 2147483647 w 846"/>
                <a:gd name="T45" fmla="*/ 2147483647 h 139"/>
                <a:gd name="T46" fmla="*/ 2147483647 w 846"/>
                <a:gd name="T47" fmla="*/ 0 h 139"/>
                <a:gd name="T48" fmla="*/ 2147483647 w 846"/>
                <a:gd name="T49" fmla="*/ 0 h 139"/>
                <a:gd name="T50" fmla="*/ 2147483647 w 846"/>
                <a:gd name="T51" fmla="*/ 2147483647 h 139"/>
                <a:gd name="T52" fmla="*/ 2147483647 w 846"/>
                <a:gd name="T53" fmla="*/ 2147483647 h 139"/>
                <a:gd name="T54" fmla="*/ 2147483647 w 846"/>
                <a:gd name="T55" fmla="*/ 2147483647 h 139"/>
                <a:gd name="T56" fmla="*/ 2147483647 w 846"/>
                <a:gd name="T57" fmla="*/ 2147483647 h 139"/>
                <a:gd name="T58" fmla="*/ 2147483647 w 846"/>
                <a:gd name="T59" fmla="*/ 2147483647 h 139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846"/>
                <a:gd name="T91" fmla="*/ 0 h 139"/>
                <a:gd name="T92" fmla="*/ 846 w 846"/>
                <a:gd name="T93" fmla="*/ 139 h 139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846" h="139">
                  <a:moveTo>
                    <a:pt x="766" y="36"/>
                  </a:moveTo>
                  <a:lnTo>
                    <a:pt x="846" y="139"/>
                  </a:lnTo>
                  <a:lnTo>
                    <a:pt x="780" y="135"/>
                  </a:lnTo>
                  <a:lnTo>
                    <a:pt x="597" y="128"/>
                  </a:lnTo>
                  <a:lnTo>
                    <a:pt x="414" y="121"/>
                  </a:lnTo>
                  <a:lnTo>
                    <a:pt x="227" y="117"/>
                  </a:lnTo>
                  <a:lnTo>
                    <a:pt x="40" y="121"/>
                  </a:lnTo>
                  <a:lnTo>
                    <a:pt x="33" y="117"/>
                  </a:lnTo>
                  <a:lnTo>
                    <a:pt x="29" y="113"/>
                  </a:lnTo>
                  <a:lnTo>
                    <a:pt x="22" y="113"/>
                  </a:lnTo>
                  <a:lnTo>
                    <a:pt x="15" y="102"/>
                  </a:lnTo>
                  <a:lnTo>
                    <a:pt x="11" y="99"/>
                  </a:lnTo>
                  <a:lnTo>
                    <a:pt x="11" y="91"/>
                  </a:lnTo>
                  <a:lnTo>
                    <a:pt x="7" y="84"/>
                  </a:lnTo>
                  <a:lnTo>
                    <a:pt x="4" y="77"/>
                  </a:lnTo>
                  <a:lnTo>
                    <a:pt x="4" y="66"/>
                  </a:lnTo>
                  <a:lnTo>
                    <a:pt x="0" y="58"/>
                  </a:lnTo>
                  <a:lnTo>
                    <a:pt x="0" y="47"/>
                  </a:lnTo>
                  <a:lnTo>
                    <a:pt x="4" y="40"/>
                  </a:lnTo>
                  <a:lnTo>
                    <a:pt x="4" y="33"/>
                  </a:lnTo>
                  <a:lnTo>
                    <a:pt x="7" y="25"/>
                  </a:lnTo>
                  <a:lnTo>
                    <a:pt x="11" y="14"/>
                  </a:lnTo>
                  <a:lnTo>
                    <a:pt x="18" y="4"/>
                  </a:lnTo>
                  <a:lnTo>
                    <a:pt x="29" y="0"/>
                  </a:lnTo>
                  <a:lnTo>
                    <a:pt x="40" y="0"/>
                  </a:lnTo>
                  <a:lnTo>
                    <a:pt x="77" y="4"/>
                  </a:lnTo>
                  <a:lnTo>
                    <a:pt x="249" y="7"/>
                  </a:lnTo>
                  <a:lnTo>
                    <a:pt x="421" y="11"/>
                  </a:lnTo>
                  <a:lnTo>
                    <a:pt x="593" y="25"/>
                  </a:lnTo>
                  <a:lnTo>
                    <a:pt x="766" y="36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6" name="Freeform 22"/>
            <p:cNvSpPr>
              <a:spLocks/>
            </p:cNvSpPr>
            <p:nvPr/>
          </p:nvSpPr>
          <p:spPr bwMode="auto">
            <a:xfrm>
              <a:off x="2740" y="4091"/>
              <a:ext cx="620" cy="280"/>
            </a:xfrm>
            <a:custGeom>
              <a:avLst/>
              <a:gdLst>
                <a:gd name="T0" fmla="*/ 0 w 301"/>
                <a:gd name="T1" fmla="*/ 0 h 132"/>
                <a:gd name="T2" fmla="*/ 2147483647 w 301"/>
                <a:gd name="T3" fmla="*/ 2147483647 h 132"/>
                <a:gd name="T4" fmla="*/ 2147483647 w 301"/>
                <a:gd name="T5" fmla="*/ 2147483647 h 132"/>
                <a:gd name="T6" fmla="*/ 2147483647 w 301"/>
                <a:gd name="T7" fmla="*/ 2147483647 h 132"/>
                <a:gd name="T8" fmla="*/ 2147483647 w 301"/>
                <a:gd name="T9" fmla="*/ 2147483647 h 132"/>
                <a:gd name="T10" fmla="*/ 2147483647 w 301"/>
                <a:gd name="T11" fmla="*/ 2147483647 h 132"/>
                <a:gd name="T12" fmla="*/ 2147483647 w 301"/>
                <a:gd name="T13" fmla="*/ 2147483647 h 132"/>
                <a:gd name="T14" fmla="*/ 2147483647 w 301"/>
                <a:gd name="T15" fmla="*/ 2147483647 h 132"/>
                <a:gd name="T16" fmla="*/ 2147483647 w 301"/>
                <a:gd name="T17" fmla="*/ 2147483647 h 132"/>
                <a:gd name="T18" fmla="*/ 2147483647 w 301"/>
                <a:gd name="T19" fmla="*/ 2147483647 h 132"/>
                <a:gd name="T20" fmla="*/ 2147483647 w 301"/>
                <a:gd name="T21" fmla="*/ 2147483647 h 132"/>
                <a:gd name="T22" fmla="*/ 2147483647 w 301"/>
                <a:gd name="T23" fmla="*/ 2147483647 h 132"/>
                <a:gd name="T24" fmla="*/ 2147483647 w 301"/>
                <a:gd name="T25" fmla="*/ 2147483647 h 132"/>
                <a:gd name="T26" fmla="*/ 2147483647 w 301"/>
                <a:gd name="T27" fmla="*/ 2147483647 h 132"/>
                <a:gd name="T28" fmla="*/ 2147483647 w 301"/>
                <a:gd name="T29" fmla="*/ 2147483647 h 132"/>
                <a:gd name="T30" fmla="*/ 2147483647 w 301"/>
                <a:gd name="T31" fmla="*/ 2147483647 h 132"/>
                <a:gd name="T32" fmla="*/ 2147483647 w 301"/>
                <a:gd name="T33" fmla="*/ 2147483647 h 132"/>
                <a:gd name="T34" fmla="*/ 2147483647 w 301"/>
                <a:gd name="T35" fmla="*/ 2147483647 h 132"/>
                <a:gd name="T36" fmla="*/ 2147483647 w 301"/>
                <a:gd name="T37" fmla="*/ 2147483647 h 132"/>
                <a:gd name="T38" fmla="*/ 2147483647 w 301"/>
                <a:gd name="T39" fmla="*/ 2147483647 h 132"/>
                <a:gd name="T40" fmla="*/ 2147483647 w 301"/>
                <a:gd name="T41" fmla="*/ 2147483647 h 132"/>
                <a:gd name="T42" fmla="*/ 2147483647 w 301"/>
                <a:gd name="T43" fmla="*/ 2147483647 h 132"/>
                <a:gd name="T44" fmla="*/ 2147483647 w 301"/>
                <a:gd name="T45" fmla="*/ 2147483647 h 132"/>
                <a:gd name="T46" fmla="*/ 2147483647 w 301"/>
                <a:gd name="T47" fmla="*/ 2147483647 h 132"/>
                <a:gd name="T48" fmla="*/ 2147483647 w 301"/>
                <a:gd name="T49" fmla="*/ 2147483647 h 132"/>
                <a:gd name="T50" fmla="*/ 2147483647 w 301"/>
                <a:gd name="T51" fmla="*/ 2147483647 h 132"/>
                <a:gd name="T52" fmla="*/ 2147483647 w 301"/>
                <a:gd name="T53" fmla="*/ 2147483647 h 132"/>
                <a:gd name="T54" fmla="*/ 2147483647 w 301"/>
                <a:gd name="T55" fmla="*/ 2147483647 h 132"/>
                <a:gd name="T56" fmla="*/ 2147483647 w 301"/>
                <a:gd name="T57" fmla="*/ 2147483647 h 132"/>
                <a:gd name="T58" fmla="*/ 2147483647 w 301"/>
                <a:gd name="T59" fmla="*/ 2147483647 h 132"/>
                <a:gd name="T60" fmla="*/ 0 w 301"/>
                <a:gd name="T61" fmla="*/ 0 h 132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301"/>
                <a:gd name="T94" fmla="*/ 0 h 132"/>
                <a:gd name="T95" fmla="*/ 301 w 301"/>
                <a:gd name="T96" fmla="*/ 132 h 132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301" h="132">
                  <a:moveTo>
                    <a:pt x="0" y="0"/>
                  </a:moveTo>
                  <a:lnTo>
                    <a:pt x="220" y="7"/>
                  </a:lnTo>
                  <a:lnTo>
                    <a:pt x="271" y="11"/>
                  </a:lnTo>
                  <a:lnTo>
                    <a:pt x="279" y="14"/>
                  </a:lnTo>
                  <a:lnTo>
                    <a:pt x="282" y="14"/>
                  </a:lnTo>
                  <a:lnTo>
                    <a:pt x="290" y="22"/>
                  </a:lnTo>
                  <a:lnTo>
                    <a:pt x="293" y="25"/>
                  </a:lnTo>
                  <a:lnTo>
                    <a:pt x="297" y="33"/>
                  </a:lnTo>
                  <a:lnTo>
                    <a:pt x="301" y="40"/>
                  </a:lnTo>
                  <a:lnTo>
                    <a:pt x="301" y="51"/>
                  </a:lnTo>
                  <a:lnTo>
                    <a:pt x="301" y="58"/>
                  </a:lnTo>
                  <a:lnTo>
                    <a:pt x="301" y="80"/>
                  </a:lnTo>
                  <a:lnTo>
                    <a:pt x="301" y="91"/>
                  </a:lnTo>
                  <a:lnTo>
                    <a:pt x="297" y="102"/>
                  </a:lnTo>
                  <a:lnTo>
                    <a:pt x="293" y="110"/>
                  </a:lnTo>
                  <a:lnTo>
                    <a:pt x="290" y="117"/>
                  </a:lnTo>
                  <a:lnTo>
                    <a:pt x="286" y="121"/>
                  </a:lnTo>
                  <a:lnTo>
                    <a:pt x="282" y="124"/>
                  </a:lnTo>
                  <a:lnTo>
                    <a:pt x="279" y="128"/>
                  </a:lnTo>
                  <a:lnTo>
                    <a:pt x="271" y="132"/>
                  </a:lnTo>
                  <a:lnTo>
                    <a:pt x="268" y="132"/>
                  </a:lnTo>
                  <a:lnTo>
                    <a:pt x="264" y="128"/>
                  </a:lnTo>
                  <a:lnTo>
                    <a:pt x="257" y="124"/>
                  </a:lnTo>
                  <a:lnTo>
                    <a:pt x="253" y="124"/>
                  </a:lnTo>
                  <a:lnTo>
                    <a:pt x="253" y="121"/>
                  </a:lnTo>
                  <a:lnTo>
                    <a:pt x="41" y="102"/>
                  </a:lnTo>
                  <a:lnTo>
                    <a:pt x="33" y="80"/>
                  </a:lnTo>
                  <a:lnTo>
                    <a:pt x="26" y="58"/>
                  </a:lnTo>
                  <a:lnTo>
                    <a:pt x="15" y="33"/>
                  </a:lnTo>
                  <a:lnTo>
                    <a:pt x="4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23"/>
            <p:cNvGrpSpPr>
              <a:grpSpLocks/>
            </p:cNvGrpSpPr>
            <p:nvPr/>
          </p:nvGrpSpPr>
          <p:grpSpPr bwMode="auto">
            <a:xfrm>
              <a:off x="1488" y="2116"/>
              <a:ext cx="816" cy="332"/>
              <a:chOff x="1488" y="2116"/>
              <a:chExt cx="816" cy="332"/>
            </a:xfrm>
          </p:grpSpPr>
          <p:sp>
            <p:nvSpPr>
              <p:cNvPr id="5148" name="Freeform 24"/>
              <p:cNvSpPr>
                <a:spLocks/>
              </p:cNvSpPr>
              <p:nvPr/>
            </p:nvSpPr>
            <p:spPr bwMode="auto">
              <a:xfrm>
                <a:off x="1488" y="2116"/>
                <a:ext cx="398" cy="332"/>
              </a:xfrm>
              <a:custGeom>
                <a:avLst/>
                <a:gdLst>
                  <a:gd name="T0" fmla="*/ 120564 w 308"/>
                  <a:gd name="T1" fmla="*/ 265723 h 253"/>
                  <a:gd name="T2" fmla="*/ 129059 w 308"/>
                  <a:gd name="T3" fmla="*/ 231114 h 253"/>
                  <a:gd name="T4" fmla="*/ 134791 w 308"/>
                  <a:gd name="T5" fmla="*/ 176452 h 253"/>
                  <a:gd name="T6" fmla="*/ 134791 w 308"/>
                  <a:gd name="T7" fmla="*/ 134212 h 253"/>
                  <a:gd name="T8" fmla="*/ 134791 w 308"/>
                  <a:gd name="T9" fmla="*/ 89426 h 253"/>
                  <a:gd name="T10" fmla="*/ 143274 w 308"/>
                  <a:gd name="T11" fmla="*/ 59505 h 253"/>
                  <a:gd name="T12" fmla="*/ 163891 w 308"/>
                  <a:gd name="T13" fmla="*/ 52705 h 253"/>
                  <a:gd name="T14" fmla="*/ 201318 w 308"/>
                  <a:gd name="T15" fmla="*/ 59505 h 253"/>
                  <a:gd name="T16" fmla="*/ 225074 w 308"/>
                  <a:gd name="T17" fmla="*/ 74489 h 253"/>
                  <a:gd name="T18" fmla="*/ 201318 w 308"/>
                  <a:gd name="T19" fmla="*/ 0 h 253"/>
                  <a:gd name="T20" fmla="*/ 182805 w 308"/>
                  <a:gd name="T21" fmla="*/ 8472 h 253"/>
                  <a:gd name="T22" fmla="*/ 158037 w 308"/>
                  <a:gd name="T23" fmla="*/ 15263 h 253"/>
                  <a:gd name="T24" fmla="*/ 143274 w 308"/>
                  <a:gd name="T25" fmla="*/ 30607 h 253"/>
                  <a:gd name="T26" fmla="*/ 129059 w 308"/>
                  <a:gd name="T27" fmla="*/ 45260 h 253"/>
                  <a:gd name="T28" fmla="*/ 110618 w 308"/>
                  <a:gd name="T29" fmla="*/ 74489 h 253"/>
                  <a:gd name="T30" fmla="*/ 101481 w 308"/>
                  <a:gd name="T31" fmla="*/ 97528 h 253"/>
                  <a:gd name="T32" fmla="*/ 94644 w 308"/>
                  <a:gd name="T33" fmla="*/ 127981 h 253"/>
                  <a:gd name="T34" fmla="*/ 91172 w 308"/>
                  <a:gd name="T35" fmla="*/ 193635 h 253"/>
                  <a:gd name="T36" fmla="*/ 82555 w 308"/>
                  <a:gd name="T37" fmla="*/ 244401 h 253"/>
                  <a:gd name="T38" fmla="*/ 58099 w 308"/>
                  <a:gd name="T39" fmla="*/ 303852 h 253"/>
                  <a:gd name="T40" fmla="*/ 0 w 308"/>
                  <a:gd name="T41" fmla="*/ 370231 h 253"/>
                  <a:gd name="T42" fmla="*/ 34794 w 308"/>
                  <a:gd name="T43" fmla="*/ 370231 h 253"/>
                  <a:gd name="T44" fmla="*/ 77081 w 308"/>
                  <a:gd name="T45" fmla="*/ 393458 h 253"/>
                  <a:gd name="T46" fmla="*/ 120564 w 308"/>
                  <a:gd name="T47" fmla="*/ 430284 h 253"/>
                  <a:gd name="T48" fmla="*/ 152988 w 308"/>
                  <a:gd name="T49" fmla="*/ 457888 h 253"/>
                  <a:gd name="T50" fmla="*/ 192995 w 308"/>
                  <a:gd name="T51" fmla="*/ 482896 h 253"/>
                  <a:gd name="T52" fmla="*/ 225074 w 308"/>
                  <a:gd name="T53" fmla="*/ 496402 h 253"/>
                  <a:gd name="T54" fmla="*/ 263891 w 308"/>
                  <a:gd name="T55" fmla="*/ 510855 h 253"/>
                  <a:gd name="T56" fmla="*/ 308427 w 308"/>
                  <a:gd name="T57" fmla="*/ 510855 h 253"/>
                  <a:gd name="T58" fmla="*/ 336161 w 308"/>
                  <a:gd name="T59" fmla="*/ 503048 h 253"/>
                  <a:gd name="T60" fmla="*/ 359848 w 308"/>
                  <a:gd name="T61" fmla="*/ 496402 h 253"/>
                  <a:gd name="T62" fmla="*/ 389172 w 308"/>
                  <a:gd name="T63" fmla="*/ 465585 h 253"/>
                  <a:gd name="T64" fmla="*/ 384358 w 308"/>
                  <a:gd name="T65" fmla="*/ 430284 h 253"/>
                  <a:gd name="T66" fmla="*/ 354730 w 308"/>
                  <a:gd name="T67" fmla="*/ 465585 h 253"/>
                  <a:gd name="T68" fmla="*/ 332334 w 308"/>
                  <a:gd name="T69" fmla="*/ 482896 h 253"/>
                  <a:gd name="T70" fmla="*/ 312126 w 308"/>
                  <a:gd name="T71" fmla="*/ 482896 h 253"/>
                  <a:gd name="T72" fmla="*/ 282955 w 308"/>
                  <a:gd name="T73" fmla="*/ 482896 h 253"/>
                  <a:gd name="T74" fmla="*/ 260074 w 308"/>
                  <a:gd name="T75" fmla="*/ 465585 h 253"/>
                  <a:gd name="T76" fmla="*/ 225074 w 308"/>
                  <a:gd name="T77" fmla="*/ 430284 h 253"/>
                  <a:gd name="T78" fmla="*/ 178131 w 308"/>
                  <a:gd name="T79" fmla="*/ 385473 h 253"/>
                  <a:gd name="T80" fmla="*/ 129059 w 308"/>
                  <a:gd name="T81" fmla="*/ 348696 h 253"/>
                  <a:gd name="T82" fmla="*/ 94644 w 308"/>
                  <a:gd name="T83" fmla="*/ 327897 h 253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308"/>
                  <a:gd name="T127" fmla="*/ 0 h 253"/>
                  <a:gd name="T128" fmla="*/ 308 w 308"/>
                  <a:gd name="T129" fmla="*/ 253 h 253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308" h="253">
                    <a:moveTo>
                      <a:pt x="84" y="143"/>
                    </a:moveTo>
                    <a:lnTo>
                      <a:pt x="92" y="132"/>
                    </a:lnTo>
                    <a:lnTo>
                      <a:pt x="95" y="121"/>
                    </a:lnTo>
                    <a:lnTo>
                      <a:pt x="99" y="114"/>
                    </a:lnTo>
                    <a:lnTo>
                      <a:pt x="99" y="103"/>
                    </a:lnTo>
                    <a:lnTo>
                      <a:pt x="103" y="88"/>
                    </a:lnTo>
                    <a:lnTo>
                      <a:pt x="103" y="81"/>
                    </a:lnTo>
                    <a:lnTo>
                      <a:pt x="103" y="66"/>
                    </a:lnTo>
                    <a:lnTo>
                      <a:pt x="103" y="59"/>
                    </a:lnTo>
                    <a:lnTo>
                      <a:pt x="103" y="44"/>
                    </a:lnTo>
                    <a:lnTo>
                      <a:pt x="103" y="37"/>
                    </a:lnTo>
                    <a:lnTo>
                      <a:pt x="110" y="30"/>
                    </a:lnTo>
                    <a:lnTo>
                      <a:pt x="114" y="30"/>
                    </a:lnTo>
                    <a:lnTo>
                      <a:pt x="125" y="26"/>
                    </a:lnTo>
                    <a:lnTo>
                      <a:pt x="143" y="26"/>
                    </a:lnTo>
                    <a:lnTo>
                      <a:pt x="154" y="30"/>
                    </a:lnTo>
                    <a:lnTo>
                      <a:pt x="161" y="30"/>
                    </a:lnTo>
                    <a:lnTo>
                      <a:pt x="172" y="37"/>
                    </a:lnTo>
                    <a:lnTo>
                      <a:pt x="180" y="0"/>
                    </a:lnTo>
                    <a:lnTo>
                      <a:pt x="154" y="0"/>
                    </a:lnTo>
                    <a:lnTo>
                      <a:pt x="147" y="4"/>
                    </a:lnTo>
                    <a:lnTo>
                      <a:pt x="139" y="4"/>
                    </a:lnTo>
                    <a:lnTo>
                      <a:pt x="128" y="8"/>
                    </a:lnTo>
                    <a:lnTo>
                      <a:pt x="121" y="8"/>
                    </a:lnTo>
                    <a:lnTo>
                      <a:pt x="114" y="11"/>
                    </a:lnTo>
                    <a:lnTo>
                      <a:pt x="110" y="15"/>
                    </a:lnTo>
                    <a:lnTo>
                      <a:pt x="103" y="19"/>
                    </a:lnTo>
                    <a:lnTo>
                      <a:pt x="99" y="22"/>
                    </a:lnTo>
                    <a:lnTo>
                      <a:pt x="92" y="26"/>
                    </a:lnTo>
                    <a:lnTo>
                      <a:pt x="84" y="37"/>
                    </a:lnTo>
                    <a:lnTo>
                      <a:pt x="81" y="41"/>
                    </a:lnTo>
                    <a:lnTo>
                      <a:pt x="77" y="48"/>
                    </a:lnTo>
                    <a:lnTo>
                      <a:pt x="73" y="52"/>
                    </a:lnTo>
                    <a:lnTo>
                      <a:pt x="73" y="63"/>
                    </a:lnTo>
                    <a:lnTo>
                      <a:pt x="70" y="74"/>
                    </a:lnTo>
                    <a:lnTo>
                      <a:pt x="70" y="96"/>
                    </a:lnTo>
                    <a:lnTo>
                      <a:pt x="70" y="103"/>
                    </a:lnTo>
                    <a:lnTo>
                      <a:pt x="63" y="121"/>
                    </a:lnTo>
                    <a:lnTo>
                      <a:pt x="55" y="136"/>
                    </a:lnTo>
                    <a:lnTo>
                      <a:pt x="44" y="151"/>
                    </a:lnTo>
                    <a:lnTo>
                      <a:pt x="26" y="165"/>
                    </a:lnTo>
                    <a:lnTo>
                      <a:pt x="0" y="184"/>
                    </a:lnTo>
                    <a:lnTo>
                      <a:pt x="8" y="184"/>
                    </a:lnTo>
                    <a:lnTo>
                      <a:pt x="26" y="184"/>
                    </a:lnTo>
                    <a:lnTo>
                      <a:pt x="44" y="187"/>
                    </a:lnTo>
                    <a:lnTo>
                      <a:pt x="59" y="195"/>
                    </a:lnTo>
                    <a:lnTo>
                      <a:pt x="77" y="202"/>
                    </a:lnTo>
                    <a:lnTo>
                      <a:pt x="92" y="213"/>
                    </a:lnTo>
                    <a:lnTo>
                      <a:pt x="106" y="220"/>
                    </a:lnTo>
                    <a:lnTo>
                      <a:pt x="117" y="228"/>
                    </a:lnTo>
                    <a:lnTo>
                      <a:pt x="132" y="235"/>
                    </a:lnTo>
                    <a:lnTo>
                      <a:pt x="147" y="239"/>
                    </a:lnTo>
                    <a:lnTo>
                      <a:pt x="158" y="242"/>
                    </a:lnTo>
                    <a:lnTo>
                      <a:pt x="172" y="246"/>
                    </a:lnTo>
                    <a:lnTo>
                      <a:pt x="187" y="250"/>
                    </a:lnTo>
                    <a:lnTo>
                      <a:pt x="202" y="253"/>
                    </a:lnTo>
                    <a:lnTo>
                      <a:pt x="216" y="253"/>
                    </a:lnTo>
                    <a:lnTo>
                      <a:pt x="235" y="253"/>
                    </a:lnTo>
                    <a:lnTo>
                      <a:pt x="246" y="253"/>
                    </a:lnTo>
                    <a:lnTo>
                      <a:pt x="257" y="250"/>
                    </a:lnTo>
                    <a:lnTo>
                      <a:pt x="268" y="246"/>
                    </a:lnTo>
                    <a:lnTo>
                      <a:pt x="275" y="246"/>
                    </a:lnTo>
                    <a:lnTo>
                      <a:pt x="286" y="239"/>
                    </a:lnTo>
                    <a:lnTo>
                      <a:pt x="297" y="231"/>
                    </a:lnTo>
                    <a:lnTo>
                      <a:pt x="308" y="224"/>
                    </a:lnTo>
                    <a:lnTo>
                      <a:pt x="293" y="213"/>
                    </a:lnTo>
                    <a:lnTo>
                      <a:pt x="282" y="224"/>
                    </a:lnTo>
                    <a:lnTo>
                      <a:pt x="271" y="231"/>
                    </a:lnTo>
                    <a:lnTo>
                      <a:pt x="260" y="235"/>
                    </a:lnTo>
                    <a:lnTo>
                      <a:pt x="253" y="239"/>
                    </a:lnTo>
                    <a:lnTo>
                      <a:pt x="246" y="239"/>
                    </a:lnTo>
                    <a:lnTo>
                      <a:pt x="238" y="239"/>
                    </a:lnTo>
                    <a:lnTo>
                      <a:pt x="224" y="239"/>
                    </a:lnTo>
                    <a:lnTo>
                      <a:pt x="216" y="239"/>
                    </a:lnTo>
                    <a:lnTo>
                      <a:pt x="209" y="235"/>
                    </a:lnTo>
                    <a:lnTo>
                      <a:pt x="198" y="231"/>
                    </a:lnTo>
                    <a:lnTo>
                      <a:pt x="187" y="224"/>
                    </a:lnTo>
                    <a:lnTo>
                      <a:pt x="172" y="213"/>
                    </a:lnTo>
                    <a:lnTo>
                      <a:pt x="154" y="202"/>
                    </a:lnTo>
                    <a:lnTo>
                      <a:pt x="136" y="191"/>
                    </a:lnTo>
                    <a:lnTo>
                      <a:pt x="117" y="180"/>
                    </a:lnTo>
                    <a:lnTo>
                      <a:pt x="99" y="173"/>
                    </a:lnTo>
                    <a:lnTo>
                      <a:pt x="81" y="165"/>
                    </a:lnTo>
                    <a:lnTo>
                      <a:pt x="73" y="162"/>
                    </a:lnTo>
                    <a:lnTo>
                      <a:pt x="84" y="143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9" name="Freeform 25"/>
              <p:cNvSpPr>
                <a:spLocks/>
              </p:cNvSpPr>
              <p:nvPr/>
            </p:nvSpPr>
            <p:spPr bwMode="auto">
              <a:xfrm>
                <a:off x="1796" y="2211"/>
                <a:ext cx="208" cy="187"/>
              </a:xfrm>
              <a:custGeom>
                <a:avLst/>
                <a:gdLst>
                  <a:gd name="T0" fmla="*/ 120143 w 161"/>
                  <a:gd name="T1" fmla="*/ 40487 h 143"/>
                  <a:gd name="T2" fmla="*/ 85453 w 161"/>
                  <a:gd name="T3" fmla="*/ 34603 h 143"/>
                  <a:gd name="T4" fmla="*/ 66144 w 161"/>
                  <a:gd name="T5" fmla="*/ 40487 h 143"/>
                  <a:gd name="T6" fmla="*/ 57908 w 161"/>
                  <a:gd name="T7" fmla="*/ 54749 h 143"/>
                  <a:gd name="T8" fmla="*/ 48217 w 161"/>
                  <a:gd name="T9" fmla="*/ 80853 h 143"/>
                  <a:gd name="T10" fmla="*/ 43260 w 161"/>
                  <a:gd name="T11" fmla="*/ 119636 h 143"/>
                  <a:gd name="T12" fmla="*/ 48217 w 161"/>
                  <a:gd name="T13" fmla="*/ 180807 h 143"/>
                  <a:gd name="T14" fmla="*/ 57908 w 161"/>
                  <a:gd name="T15" fmla="*/ 201566 h 143"/>
                  <a:gd name="T16" fmla="*/ 71982 w 161"/>
                  <a:gd name="T17" fmla="*/ 207965 h 143"/>
                  <a:gd name="T18" fmla="*/ 94340 w 161"/>
                  <a:gd name="T19" fmla="*/ 195780 h 143"/>
                  <a:gd name="T20" fmla="*/ 114927 w 161"/>
                  <a:gd name="T21" fmla="*/ 176519 h 143"/>
                  <a:gd name="T22" fmla="*/ 114927 w 161"/>
                  <a:gd name="T23" fmla="*/ 114487 h 143"/>
                  <a:gd name="T24" fmla="*/ 120143 w 161"/>
                  <a:gd name="T25" fmla="*/ 40487 h 143"/>
                  <a:gd name="T26" fmla="*/ 162784 w 161"/>
                  <a:gd name="T27" fmla="*/ 40487 h 143"/>
                  <a:gd name="T28" fmla="*/ 152250 w 161"/>
                  <a:gd name="T29" fmla="*/ 114487 h 143"/>
                  <a:gd name="T30" fmla="*/ 157460 w 161"/>
                  <a:gd name="T31" fmla="*/ 189018 h 143"/>
                  <a:gd name="T32" fmla="*/ 166029 w 161"/>
                  <a:gd name="T33" fmla="*/ 207965 h 143"/>
                  <a:gd name="T34" fmla="*/ 186309 w 161"/>
                  <a:gd name="T35" fmla="*/ 207965 h 143"/>
                  <a:gd name="T36" fmla="*/ 200528 w 161"/>
                  <a:gd name="T37" fmla="*/ 207965 h 143"/>
                  <a:gd name="T38" fmla="*/ 142627 w 161"/>
                  <a:gd name="T39" fmla="*/ 256020 h 143"/>
                  <a:gd name="T40" fmla="*/ 134324 w 161"/>
                  <a:gd name="T41" fmla="*/ 261429 h 143"/>
                  <a:gd name="T42" fmla="*/ 128513 w 161"/>
                  <a:gd name="T43" fmla="*/ 256020 h 143"/>
                  <a:gd name="T44" fmla="*/ 123721 w 161"/>
                  <a:gd name="T45" fmla="*/ 249657 h 143"/>
                  <a:gd name="T46" fmla="*/ 114927 w 161"/>
                  <a:gd name="T47" fmla="*/ 228086 h 143"/>
                  <a:gd name="T48" fmla="*/ 110135 w 161"/>
                  <a:gd name="T49" fmla="*/ 201566 h 143"/>
                  <a:gd name="T50" fmla="*/ 52446 w 161"/>
                  <a:gd name="T51" fmla="*/ 249657 h 143"/>
                  <a:gd name="T52" fmla="*/ 43260 w 161"/>
                  <a:gd name="T53" fmla="*/ 249657 h 143"/>
                  <a:gd name="T54" fmla="*/ 34695 w 161"/>
                  <a:gd name="T55" fmla="*/ 249657 h 143"/>
                  <a:gd name="T56" fmla="*/ 28713 w 161"/>
                  <a:gd name="T57" fmla="*/ 241931 h 143"/>
                  <a:gd name="T58" fmla="*/ 14192 w 161"/>
                  <a:gd name="T59" fmla="*/ 228086 h 143"/>
                  <a:gd name="T60" fmla="*/ 9727 w 161"/>
                  <a:gd name="T61" fmla="*/ 221051 h 143"/>
                  <a:gd name="T62" fmla="*/ 4780 w 161"/>
                  <a:gd name="T63" fmla="*/ 201566 h 143"/>
                  <a:gd name="T64" fmla="*/ 0 w 161"/>
                  <a:gd name="T65" fmla="*/ 189018 h 143"/>
                  <a:gd name="T66" fmla="*/ 0 w 161"/>
                  <a:gd name="T67" fmla="*/ 160102 h 143"/>
                  <a:gd name="T68" fmla="*/ 0 w 161"/>
                  <a:gd name="T69" fmla="*/ 119636 h 143"/>
                  <a:gd name="T70" fmla="*/ 4780 w 161"/>
                  <a:gd name="T71" fmla="*/ 100933 h 143"/>
                  <a:gd name="T72" fmla="*/ 9727 w 161"/>
                  <a:gd name="T73" fmla="*/ 80853 h 143"/>
                  <a:gd name="T74" fmla="*/ 14192 w 161"/>
                  <a:gd name="T75" fmla="*/ 59173 h 143"/>
                  <a:gd name="T76" fmla="*/ 28713 w 161"/>
                  <a:gd name="T77" fmla="*/ 47281 h 143"/>
                  <a:gd name="T78" fmla="*/ 37322 w 161"/>
                  <a:gd name="T79" fmla="*/ 34603 h 143"/>
                  <a:gd name="T80" fmla="*/ 52446 w 161"/>
                  <a:gd name="T81" fmla="*/ 19995 h 143"/>
                  <a:gd name="T82" fmla="*/ 66144 w 161"/>
                  <a:gd name="T83" fmla="*/ 13845 h 143"/>
                  <a:gd name="T84" fmla="*/ 80478 w 161"/>
                  <a:gd name="T85" fmla="*/ 7458 h 143"/>
                  <a:gd name="T86" fmla="*/ 99474 w 161"/>
                  <a:gd name="T87" fmla="*/ 0 h 143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161"/>
                  <a:gd name="T133" fmla="*/ 0 h 143"/>
                  <a:gd name="T134" fmla="*/ 161 w 161"/>
                  <a:gd name="T135" fmla="*/ 143 h 143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161" h="143">
                    <a:moveTo>
                      <a:pt x="128" y="0"/>
                    </a:moveTo>
                    <a:lnTo>
                      <a:pt x="92" y="22"/>
                    </a:lnTo>
                    <a:lnTo>
                      <a:pt x="81" y="22"/>
                    </a:lnTo>
                    <a:lnTo>
                      <a:pt x="66" y="19"/>
                    </a:lnTo>
                    <a:lnTo>
                      <a:pt x="59" y="22"/>
                    </a:lnTo>
                    <a:lnTo>
                      <a:pt x="51" y="22"/>
                    </a:lnTo>
                    <a:lnTo>
                      <a:pt x="48" y="26"/>
                    </a:lnTo>
                    <a:lnTo>
                      <a:pt x="44" y="30"/>
                    </a:lnTo>
                    <a:lnTo>
                      <a:pt x="40" y="37"/>
                    </a:lnTo>
                    <a:lnTo>
                      <a:pt x="37" y="44"/>
                    </a:lnTo>
                    <a:lnTo>
                      <a:pt x="37" y="59"/>
                    </a:lnTo>
                    <a:lnTo>
                      <a:pt x="33" y="66"/>
                    </a:lnTo>
                    <a:lnTo>
                      <a:pt x="33" y="92"/>
                    </a:lnTo>
                    <a:lnTo>
                      <a:pt x="37" y="99"/>
                    </a:lnTo>
                    <a:lnTo>
                      <a:pt x="40" y="107"/>
                    </a:lnTo>
                    <a:lnTo>
                      <a:pt x="44" y="110"/>
                    </a:lnTo>
                    <a:lnTo>
                      <a:pt x="48" y="114"/>
                    </a:lnTo>
                    <a:lnTo>
                      <a:pt x="55" y="114"/>
                    </a:lnTo>
                    <a:lnTo>
                      <a:pt x="66" y="110"/>
                    </a:lnTo>
                    <a:lnTo>
                      <a:pt x="73" y="107"/>
                    </a:lnTo>
                    <a:lnTo>
                      <a:pt x="84" y="99"/>
                    </a:lnTo>
                    <a:lnTo>
                      <a:pt x="88" y="96"/>
                    </a:lnTo>
                    <a:lnTo>
                      <a:pt x="88" y="81"/>
                    </a:lnTo>
                    <a:lnTo>
                      <a:pt x="88" y="63"/>
                    </a:lnTo>
                    <a:lnTo>
                      <a:pt x="92" y="44"/>
                    </a:lnTo>
                    <a:lnTo>
                      <a:pt x="92" y="22"/>
                    </a:lnTo>
                    <a:lnTo>
                      <a:pt x="128" y="0"/>
                    </a:lnTo>
                    <a:lnTo>
                      <a:pt x="125" y="22"/>
                    </a:lnTo>
                    <a:lnTo>
                      <a:pt x="121" y="44"/>
                    </a:lnTo>
                    <a:lnTo>
                      <a:pt x="117" y="63"/>
                    </a:lnTo>
                    <a:lnTo>
                      <a:pt x="117" y="96"/>
                    </a:lnTo>
                    <a:lnTo>
                      <a:pt x="121" y="103"/>
                    </a:lnTo>
                    <a:lnTo>
                      <a:pt x="121" y="107"/>
                    </a:lnTo>
                    <a:lnTo>
                      <a:pt x="128" y="114"/>
                    </a:lnTo>
                    <a:lnTo>
                      <a:pt x="136" y="114"/>
                    </a:lnTo>
                    <a:lnTo>
                      <a:pt x="143" y="114"/>
                    </a:lnTo>
                    <a:lnTo>
                      <a:pt x="150" y="114"/>
                    </a:lnTo>
                    <a:lnTo>
                      <a:pt x="154" y="114"/>
                    </a:lnTo>
                    <a:lnTo>
                      <a:pt x="161" y="114"/>
                    </a:lnTo>
                    <a:lnTo>
                      <a:pt x="110" y="140"/>
                    </a:lnTo>
                    <a:lnTo>
                      <a:pt x="106" y="143"/>
                    </a:lnTo>
                    <a:lnTo>
                      <a:pt x="103" y="143"/>
                    </a:lnTo>
                    <a:lnTo>
                      <a:pt x="99" y="140"/>
                    </a:lnTo>
                    <a:lnTo>
                      <a:pt x="95" y="136"/>
                    </a:lnTo>
                    <a:lnTo>
                      <a:pt x="92" y="129"/>
                    </a:lnTo>
                    <a:lnTo>
                      <a:pt x="88" y="125"/>
                    </a:lnTo>
                    <a:lnTo>
                      <a:pt x="88" y="118"/>
                    </a:lnTo>
                    <a:lnTo>
                      <a:pt x="84" y="110"/>
                    </a:lnTo>
                    <a:lnTo>
                      <a:pt x="48" y="132"/>
                    </a:lnTo>
                    <a:lnTo>
                      <a:pt x="40" y="136"/>
                    </a:lnTo>
                    <a:lnTo>
                      <a:pt x="37" y="136"/>
                    </a:lnTo>
                    <a:lnTo>
                      <a:pt x="33" y="136"/>
                    </a:lnTo>
                    <a:lnTo>
                      <a:pt x="29" y="136"/>
                    </a:lnTo>
                    <a:lnTo>
                      <a:pt x="26" y="136"/>
                    </a:lnTo>
                    <a:lnTo>
                      <a:pt x="22" y="136"/>
                    </a:lnTo>
                    <a:lnTo>
                      <a:pt x="22" y="132"/>
                    </a:lnTo>
                    <a:lnTo>
                      <a:pt x="15" y="129"/>
                    </a:lnTo>
                    <a:lnTo>
                      <a:pt x="11" y="125"/>
                    </a:lnTo>
                    <a:lnTo>
                      <a:pt x="11" y="121"/>
                    </a:lnTo>
                    <a:lnTo>
                      <a:pt x="7" y="121"/>
                    </a:lnTo>
                    <a:lnTo>
                      <a:pt x="4" y="114"/>
                    </a:lnTo>
                    <a:lnTo>
                      <a:pt x="4" y="110"/>
                    </a:lnTo>
                    <a:lnTo>
                      <a:pt x="4" y="107"/>
                    </a:lnTo>
                    <a:lnTo>
                      <a:pt x="0" y="103"/>
                    </a:lnTo>
                    <a:lnTo>
                      <a:pt x="0" y="92"/>
                    </a:lnTo>
                    <a:lnTo>
                      <a:pt x="0" y="88"/>
                    </a:lnTo>
                    <a:lnTo>
                      <a:pt x="0" y="74"/>
                    </a:lnTo>
                    <a:lnTo>
                      <a:pt x="0" y="66"/>
                    </a:lnTo>
                    <a:lnTo>
                      <a:pt x="0" y="63"/>
                    </a:lnTo>
                    <a:lnTo>
                      <a:pt x="4" y="55"/>
                    </a:lnTo>
                    <a:lnTo>
                      <a:pt x="4" y="48"/>
                    </a:lnTo>
                    <a:lnTo>
                      <a:pt x="7" y="44"/>
                    </a:lnTo>
                    <a:lnTo>
                      <a:pt x="7" y="41"/>
                    </a:lnTo>
                    <a:lnTo>
                      <a:pt x="11" y="33"/>
                    </a:lnTo>
                    <a:lnTo>
                      <a:pt x="15" y="30"/>
                    </a:lnTo>
                    <a:lnTo>
                      <a:pt x="22" y="26"/>
                    </a:lnTo>
                    <a:lnTo>
                      <a:pt x="26" y="22"/>
                    </a:lnTo>
                    <a:lnTo>
                      <a:pt x="29" y="19"/>
                    </a:lnTo>
                    <a:lnTo>
                      <a:pt x="33" y="15"/>
                    </a:lnTo>
                    <a:lnTo>
                      <a:pt x="40" y="11"/>
                    </a:lnTo>
                    <a:lnTo>
                      <a:pt x="48" y="8"/>
                    </a:lnTo>
                    <a:lnTo>
                      <a:pt x="51" y="8"/>
                    </a:lnTo>
                    <a:lnTo>
                      <a:pt x="59" y="8"/>
                    </a:lnTo>
                    <a:lnTo>
                      <a:pt x="62" y="4"/>
                    </a:lnTo>
                    <a:lnTo>
                      <a:pt x="66" y="4"/>
                    </a:lnTo>
                    <a:lnTo>
                      <a:pt x="77" y="0"/>
                    </a:lnTo>
                    <a:lnTo>
                      <a:pt x="128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0" name="Freeform 26"/>
              <p:cNvSpPr>
                <a:spLocks/>
              </p:cNvSpPr>
              <p:nvPr/>
            </p:nvSpPr>
            <p:spPr bwMode="auto">
              <a:xfrm>
                <a:off x="2007" y="2195"/>
                <a:ext cx="297" cy="193"/>
              </a:xfrm>
              <a:custGeom>
                <a:avLst/>
                <a:gdLst>
                  <a:gd name="T0" fmla="*/ 175585 w 231"/>
                  <a:gd name="T1" fmla="*/ 283525 h 147"/>
                  <a:gd name="T2" fmla="*/ 233598 w 231"/>
                  <a:gd name="T3" fmla="*/ 170949 h 147"/>
                  <a:gd name="T4" fmla="*/ 245901 w 231"/>
                  <a:gd name="T5" fmla="*/ 158404 h 147"/>
                  <a:gd name="T6" fmla="*/ 250581 w 231"/>
                  <a:gd name="T7" fmla="*/ 143807 h 147"/>
                  <a:gd name="T8" fmla="*/ 258232 w 231"/>
                  <a:gd name="T9" fmla="*/ 125277 h 147"/>
                  <a:gd name="T10" fmla="*/ 258232 w 231"/>
                  <a:gd name="T11" fmla="*/ 112579 h 147"/>
                  <a:gd name="T12" fmla="*/ 262683 w 231"/>
                  <a:gd name="T13" fmla="*/ 104907 h 147"/>
                  <a:gd name="T14" fmla="*/ 262683 w 231"/>
                  <a:gd name="T15" fmla="*/ 53310 h 147"/>
                  <a:gd name="T16" fmla="*/ 258232 w 231"/>
                  <a:gd name="T17" fmla="*/ 37888 h 147"/>
                  <a:gd name="T18" fmla="*/ 258232 w 231"/>
                  <a:gd name="T19" fmla="*/ 30926 h 147"/>
                  <a:gd name="T20" fmla="*/ 253738 w 231"/>
                  <a:gd name="T21" fmla="*/ 14747 h 147"/>
                  <a:gd name="T22" fmla="*/ 250581 w 231"/>
                  <a:gd name="T23" fmla="*/ 8555 h 147"/>
                  <a:gd name="T24" fmla="*/ 250581 w 231"/>
                  <a:gd name="T25" fmla="*/ 0 h 147"/>
                  <a:gd name="T26" fmla="*/ 207804 w 231"/>
                  <a:gd name="T27" fmla="*/ 30926 h 147"/>
                  <a:gd name="T28" fmla="*/ 219803 w 231"/>
                  <a:gd name="T29" fmla="*/ 53310 h 147"/>
                  <a:gd name="T30" fmla="*/ 225752 w 231"/>
                  <a:gd name="T31" fmla="*/ 75535 h 147"/>
                  <a:gd name="T32" fmla="*/ 228583 w 231"/>
                  <a:gd name="T33" fmla="*/ 104907 h 147"/>
                  <a:gd name="T34" fmla="*/ 228583 w 231"/>
                  <a:gd name="T35" fmla="*/ 120650 h 147"/>
                  <a:gd name="T36" fmla="*/ 225752 w 231"/>
                  <a:gd name="T37" fmla="*/ 135708 h 147"/>
                  <a:gd name="T38" fmla="*/ 225752 w 231"/>
                  <a:gd name="T39" fmla="*/ 149470 h 147"/>
                  <a:gd name="T40" fmla="*/ 216042 w 231"/>
                  <a:gd name="T41" fmla="*/ 164479 h 147"/>
                  <a:gd name="T42" fmla="*/ 216042 w 231"/>
                  <a:gd name="T43" fmla="*/ 180836 h 147"/>
                  <a:gd name="T44" fmla="*/ 207804 w 231"/>
                  <a:gd name="T45" fmla="*/ 188808 h 147"/>
                  <a:gd name="T46" fmla="*/ 200242 w 231"/>
                  <a:gd name="T47" fmla="*/ 209589 h 147"/>
                  <a:gd name="T48" fmla="*/ 183336 w 231"/>
                  <a:gd name="T49" fmla="*/ 239715 h 147"/>
                  <a:gd name="T50" fmla="*/ 175585 w 231"/>
                  <a:gd name="T51" fmla="*/ 202998 h 147"/>
                  <a:gd name="T52" fmla="*/ 170789 w 231"/>
                  <a:gd name="T53" fmla="*/ 158404 h 147"/>
                  <a:gd name="T54" fmla="*/ 166463 w 231"/>
                  <a:gd name="T55" fmla="*/ 112579 h 147"/>
                  <a:gd name="T56" fmla="*/ 163164 w 231"/>
                  <a:gd name="T57" fmla="*/ 59963 h 147"/>
                  <a:gd name="T58" fmla="*/ 163164 w 231"/>
                  <a:gd name="T59" fmla="*/ 14747 h 147"/>
                  <a:gd name="T60" fmla="*/ 132836 w 231"/>
                  <a:gd name="T61" fmla="*/ 21980 h 147"/>
                  <a:gd name="T62" fmla="*/ 83650 w 231"/>
                  <a:gd name="T63" fmla="*/ 209589 h 147"/>
                  <a:gd name="T64" fmla="*/ 74767 w 231"/>
                  <a:gd name="T65" fmla="*/ 53310 h 147"/>
                  <a:gd name="T66" fmla="*/ 67197 w 231"/>
                  <a:gd name="T67" fmla="*/ 30926 h 147"/>
                  <a:gd name="T68" fmla="*/ 67197 w 231"/>
                  <a:gd name="T69" fmla="*/ 14747 h 147"/>
                  <a:gd name="T70" fmla="*/ 62501 w 231"/>
                  <a:gd name="T71" fmla="*/ 14747 h 147"/>
                  <a:gd name="T72" fmla="*/ 58152 w 231"/>
                  <a:gd name="T73" fmla="*/ 14747 h 147"/>
                  <a:gd name="T74" fmla="*/ 0 w 231"/>
                  <a:gd name="T75" fmla="*/ 30926 h 147"/>
                  <a:gd name="T76" fmla="*/ 4234 w 231"/>
                  <a:gd name="T77" fmla="*/ 59963 h 147"/>
                  <a:gd name="T78" fmla="*/ 16552 w 231"/>
                  <a:gd name="T79" fmla="*/ 53310 h 147"/>
                  <a:gd name="T80" fmla="*/ 28724 w 231"/>
                  <a:gd name="T81" fmla="*/ 59963 h 147"/>
                  <a:gd name="T82" fmla="*/ 36931 w 231"/>
                  <a:gd name="T83" fmla="*/ 75535 h 147"/>
                  <a:gd name="T84" fmla="*/ 36931 w 231"/>
                  <a:gd name="T85" fmla="*/ 98423 h 147"/>
                  <a:gd name="T86" fmla="*/ 50603 w 231"/>
                  <a:gd name="T87" fmla="*/ 292454 h 147"/>
                  <a:gd name="T88" fmla="*/ 83650 w 231"/>
                  <a:gd name="T89" fmla="*/ 279611 h 147"/>
                  <a:gd name="T90" fmla="*/ 132836 w 231"/>
                  <a:gd name="T91" fmla="*/ 104907 h 147"/>
                  <a:gd name="T92" fmla="*/ 140279 w 231"/>
                  <a:gd name="T93" fmla="*/ 299918 h 147"/>
                  <a:gd name="T94" fmla="*/ 175585 w 231"/>
                  <a:gd name="T95" fmla="*/ 283525 h 147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231"/>
                  <a:gd name="T145" fmla="*/ 0 h 147"/>
                  <a:gd name="T146" fmla="*/ 231 w 231"/>
                  <a:gd name="T147" fmla="*/ 147 h 147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231" h="147">
                    <a:moveTo>
                      <a:pt x="154" y="139"/>
                    </a:moveTo>
                    <a:lnTo>
                      <a:pt x="205" y="84"/>
                    </a:lnTo>
                    <a:lnTo>
                      <a:pt x="216" y="77"/>
                    </a:lnTo>
                    <a:lnTo>
                      <a:pt x="220" y="70"/>
                    </a:lnTo>
                    <a:lnTo>
                      <a:pt x="227" y="62"/>
                    </a:lnTo>
                    <a:lnTo>
                      <a:pt x="227" y="55"/>
                    </a:lnTo>
                    <a:lnTo>
                      <a:pt x="231" y="51"/>
                    </a:lnTo>
                    <a:lnTo>
                      <a:pt x="231" y="26"/>
                    </a:lnTo>
                    <a:lnTo>
                      <a:pt x="227" y="18"/>
                    </a:lnTo>
                    <a:lnTo>
                      <a:pt x="227" y="15"/>
                    </a:lnTo>
                    <a:lnTo>
                      <a:pt x="223" y="7"/>
                    </a:lnTo>
                    <a:lnTo>
                      <a:pt x="220" y="4"/>
                    </a:lnTo>
                    <a:lnTo>
                      <a:pt x="220" y="0"/>
                    </a:lnTo>
                    <a:lnTo>
                      <a:pt x="183" y="15"/>
                    </a:lnTo>
                    <a:lnTo>
                      <a:pt x="194" y="26"/>
                    </a:lnTo>
                    <a:lnTo>
                      <a:pt x="198" y="37"/>
                    </a:lnTo>
                    <a:lnTo>
                      <a:pt x="201" y="51"/>
                    </a:lnTo>
                    <a:lnTo>
                      <a:pt x="201" y="59"/>
                    </a:lnTo>
                    <a:lnTo>
                      <a:pt x="198" y="66"/>
                    </a:lnTo>
                    <a:lnTo>
                      <a:pt x="198" y="73"/>
                    </a:lnTo>
                    <a:lnTo>
                      <a:pt x="190" y="81"/>
                    </a:lnTo>
                    <a:lnTo>
                      <a:pt x="190" y="88"/>
                    </a:lnTo>
                    <a:lnTo>
                      <a:pt x="183" y="92"/>
                    </a:lnTo>
                    <a:lnTo>
                      <a:pt x="176" y="103"/>
                    </a:lnTo>
                    <a:lnTo>
                      <a:pt x="161" y="117"/>
                    </a:lnTo>
                    <a:lnTo>
                      <a:pt x="154" y="99"/>
                    </a:lnTo>
                    <a:lnTo>
                      <a:pt x="150" y="77"/>
                    </a:lnTo>
                    <a:lnTo>
                      <a:pt x="146" y="55"/>
                    </a:lnTo>
                    <a:lnTo>
                      <a:pt x="143" y="29"/>
                    </a:lnTo>
                    <a:lnTo>
                      <a:pt x="143" y="7"/>
                    </a:lnTo>
                    <a:lnTo>
                      <a:pt x="117" y="11"/>
                    </a:lnTo>
                    <a:lnTo>
                      <a:pt x="73" y="103"/>
                    </a:lnTo>
                    <a:lnTo>
                      <a:pt x="66" y="26"/>
                    </a:lnTo>
                    <a:lnTo>
                      <a:pt x="59" y="15"/>
                    </a:lnTo>
                    <a:lnTo>
                      <a:pt x="59" y="7"/>
                    </a:lnTo>
                    <a:lnTo>
                      <a:pt x="55" y="7"/>
                    </a:lnTo>
                    <a:lnTo>
                      <a:pt x="51" y="7"/>
                    </a:lnTo>
                    <a:lnTo>
                      <a:pt x="0" y="15"/>
                    </a:lnTo>
                    <a:lnTo>
                      <a:pt x="4" y="29"/>
                    </a:lnTo>
                    <a:lnTo>
                      <a:pt x="15" y="26"/>
                    </a:lnTo>
                    <a:lnTo>
                      <a:pt x="26" y="29"/>
                    </a:lnTo>
                    <a:lnTo>
                      <a:pt x="33" y="37"/>
                    </a:lnTo>
                    <a:lnTo>
                      <a:pt x="33" y="48"/>
                    </a:lnTo>
                    <a:lnTo>
                      <a:pt x="44" y="143"/>
                    </a:lnTo>
                    <a:lnTo>
                      <a:pt x="73" y="136"/>
                    </a:lnTo>
                    <a:lnTo>
                      <a:pt x="117" y="51"/>
                    </a:lnTo>
                    <a:lnTo>
                      <a:pt x="124" y="147"/>
                    </a:lnTo>
                    <a:lnTo>
                      <a:pt x="154" y="139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5125" name="Rectangle 2"/>
          <p:cNvSpPr>
            <a:spLocks noChangeArrowheads="1"/>
          </p:cNvSpPr>
          <p:nvPr/>
        </p:nvSpPr>
        <p:spPr bwMode="auto">
          <a:xfrm>
            <a:off x="1503363" y="3124200"/>
            <a:ext cx="2763837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/>
          <a:lstStyle/>
          <a:p>
            <a:pPr defTabSz="820738">
              <a:spcBef>
                <a:spcPct val="20000"/>
              </a:spcBef>
            </a:pPr>
            <a:r>
              <a:rPr lang="en-US" sz="1600" i="0" dirty="0">
                <a:solidFill>
                  <a:srgbClr val="644C3A"/>
                </a:solidFill>
                <a:latin typeface="Century Gothic" pitchFamily="34" charset="0"/>
              </a:rPr>
              <a:t>ORS 223.297 - 314, defines “a uniform </a:t>
            </a:r>
            <a:r>
              <a:rPr lang="en-US" sz="1600" i="0" dirty="0" smtClean="0">
                <a:solidFill>
                  <a:srgbClr val="644C3A"/>
                </a:solidFill>
                <a:latin typeface="Century Gothic" pitchFamily="34" charset="0"/>
              </a:rPr>
              <a:t>framework</a:t>
            </a:r>
            <a:r>
              <a:rPr lang="en-US" sz="1600" i="0" dirty="0">
                <a:solidFill>
                  <a:srgbClr val="644C3A"/>
                </a:solidFill>
                <a:latin typeface="Century Gothic" pitchFamily="34" charset="0"/>
              </a:rPr>
              <a:t> for the imposition of” SDCs, “to provide equitable funding for orderly growth and development in Oregon’s communities”</a:t>
            </a:r>
          </a:p>
        </p:txBody>
      </p:sp>
      <p:sp>
        <p:nvSpPr>
          <p:cNvPr id="5126" name="Rectangle 29"/>
          <p:cNvSpPr>
            <a:spLocks noChangeArrowheads="1"/>
          </p:cNvSpPr>
          <p:nvPr/>
        </p:nvSpPr>
        <p:spPr bwMode="auto">
          <a:xfrm>
            <a:off x="5003800" y="2133600"/>
            <a:ext cx="3759200" cy="4275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29" tIns="45714" rIns="91429" bIns="45714">
            <a:spAutoFit/>
          </a:bodyPr>
          <a:lstStyle/>
          <a:p>
            <a:pPr marL="409575" indent="-409575" algn="l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3399FF"/>
              </a:buClr>
              <a:buFontTx/>
              <a:buAutoNum type="arabicPeriod"/>
            </a:pPr>
            <a:r>
              <a:rPr lang="en-US" sz="1800" b="0" i="0" dirty="0">
                <a:solidFill>
                  <a:srgbClr val="644C3A"/>
                </a:solidFill>
                <a:latin typeface="Century Gothic" pitchFamily="34" charset="0"/>
              </a:rPr>
              <a:t>SDCs are one-time charges, not ongoing rates.</a:t>
            </a:r>
          </a:p>
          <a:p>
            <a:pPr marL="409575" indent="-409575" algn="l" eaLnBrk="1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3399FF"/>
              </a:buClr>
              <a:buFont typeface="Wingdings" pitchFamily="2" charset="2"/>
              <a:buAutoNum type="arabicPeriod"/>
            </a:pPr>
            <a:r>
              <a:rPr lang="en-US" sz="1800" b="0" i="0" dirty="0">
                <a:solidFill>
                  <a:srgbClr val="644C3A"/>
                </a:solidFill>
                <a:latin typeface="Century Gothic" pitchFamily="34" charset="0"/>
              </a:rPr>
              <a:t>SDCs are for capital only, in both their calculation and in their use.</a:t>
            </a:r>
          </a:p>
          <a:p>
            <a:pPr marL="409575" indent="-409575" algn="l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3399FF"/>
              </a:buClr>
              <a:buFontTx/>
              <a:buAutoNum type="arabicPeriod"/>
            </a:pPr>
            <a:r>
              <a:rPr lang="en-US" sz="1800" b="0" i="0" dirty="0">
                <a:solidFill>
                  <a:srgbClr val="644C3A"/>
                </a:solidFill>
                <a:latin typeface="Century Gothic" pitchFamily="34" charset="0"/>
              </a:rPr>
              <a:t>Properties which are already developed do not pay SDCs unless they “redevelop”.</a:t>
            </a:r>
          </a:p>
          <a:p>
            <a:pPr marL="409575" indent="-409575" algn="l" eaLnBrk="1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3399FF"/>
              </a:buClr>
              <a:buFont typeface="Wingdings" pitchFamily="2" charset="2"/>
              <a:buAutoNum type="arabicPeriod"/>
            </a:pPr>
            <a:r>
              <a:rPr lang="en-US" sz="1800" b="0" i="0" dirty="0">
                <a:solidFill>
                  <a:srgbClr val="644C3A"/>
                </a:solidFill>
                <a:latin typeface="Century Gothic" pitchFamily="34" charset="0"/>
              </a:rPr>
              <a:t>SDCs include both future and existing cost components.</a:t>
            </a:r>
          </a:p>
          <a:p>
            <a:pPr marL="409575" indent="-409575" algn="l" eaLnBrk="1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3399FF"/>
              </a:buClr>
              <a:buFont typeface="Wingdings" pitchFamily="2" charset="2"/>
              <a:buAutoNum type="arabicPeriod"/>
            </a:pPr>
            <a:r>
              <a:rPr lang="en-US" sz="1800" b="0" i="0" dirty="0">
                <a:solidFill>
                  <a:srgbClr val="644C3A"/>
                </a:solidFill>
                <a:latin typeface="Century Gothic" pitchFamily="34" charset="0"/>
              </a:rPr>
              <a:t>SDCs are for general facilities, not “local” facilities.</a:t>
            </a:r>
          </a:p>
        </p:txBody>
      </p:sp>
      <p:sp>
        <p:nvSpPr>
          <p:cNvPr id="5127" name="Text Box 31"/>
          <p:cNvSpPr txBox="1">
            <a:spLocks noChangeArrowheads="1"/>
          </p:cNvSpPr>
          <p:nvPr/>
        </p:nvSpPr>
        <p:spPr bwMode="auto">
          <a:xfrm>
            <a:off x="5395912" y="1620598"/>
            <a:ext cx="2909888" cy="4368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058" tIns="41029" rIns="82058" bIns="41029">
            <a:spAutoFit/>
          </a:bodyPr>
          <a:lstStyle/>
          <a:p>
            <a:pPr algn="ctr" eaLnBrk="1" hangingPunct="1"/>
            <a:r>
              <a:rPr lang="en-US" sz="2300" i="0" dirty="0">
                <a:solidFill>
                  <a:srgbClr val="CF8142"/>
                </a:solidFill>
                <a:latin typeface="Century Gothic" pitchFamily="34" charset="0"/>
              </a:rPr>
              <a:t>Key Characteristics</a:t>
            </a:r>
          </a:p>
        </p:txBody>
      </p:sp>
      <p:sp>
        <p:nvSpPr>
          <p:cNvPr id="31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8153400" y="6377847"/>
            <a:ext cx="762000" cy="381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Page </a:t>
            </a:r>
            <a:fld id="{E61A4924-EC24-498C-B0AF-7CC35EA54E27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11 Presentation">
  <a:themeElements>
    <a:clrScheme name="Brainstorming Session 2">
      <a:dk1>
        <a:srgbClr val="868686"/>
      </a:dk1>
      <a:lt1>
        <a:srgbClr val="FFFFFF"/>
      </a:lt1>
      <a:dk2>
        <a:srgbClr val="009999"/>
      </a:dk2>
      <a:lt2>
        <a:srgbClr val="6600FF"/>
      </a:lt2>
      <a:accent1>
        <a:srgbClr val="9999FF"/>
      </a:accent1>
      <a:accent2>
        <a:srgbClr val="CBCBCB"/>
      </a:accent2>
      <a:accent3>
        <a:srgbClr val="FFFFFF"/>
      </a:accent3>
      <a:accent4>
        <a:srgbClr val="727272"/>
      </a:accent4>
      <a:accent5>
        <a:srgbClr val="CACAFF"/>
      </a:accent5>
      <a:accent6>
        <a:srgbClr val="B8B8B8"/>
      </a:accent6>
      <a:hlink>
        <a:srgbClr val="6600FF"/>
      </a:hlink>
      <a:folHlink>
        <a:srgbClr val="009999"/>
      </a:folHlink>
    </a:clrScheme>
    <a:fontScheme name="Brainstorming Session">
      <a:majorFont>
        <a:latin typeface="ZapfHumnst BT"/>
        <a:ea typeface=""/>
        <a:cs typeface=""/>
      </a:majorFont>
      <a:minorFont>
        <a:latin typeface="Adobe Garamon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1"/>
          </a:buClr>
          <a:buSzPct val="100000"/>
          <a:buFont typeface="Wingdings" pitchFamily="2" charset="2"/>
          <a:buNone/>
          <a:tabLst/>
          <a:defRPr kumimoji="0" lang="en-US" sz="2800" b="1" i="1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1"/>
          </a:buClr>
          <a:buSzPct val="100000"/>
          <a:buFont typeface="Wingdings" pitchFamily="2" charset="2"/>
          <a:buNone/>
          <a:tabLst/>
          <a:defRPr kumimoji="0" lang="en-US" sz="2800" b="1" i="1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rainstorming Session 1">
        <a:dk1>
          <a:srgbClr val="FFCC00"/>
        </a:dk1>
        <a:lt1>
          <a:srgbClr val="F8F8F8"/>
        </a:lt1>
        <a:dk2>
          <a:srgbClr val="000000"/>
        </a:dk2>
        <a:lt2>
          <a:srgbClr val="6666FF"/>
        </a:lt2>
        <a:accent1>
          <a:srgbClr val="669900"/>
        </a:accent1>
        <a:accent2>
          <a:srgbClr val="006600"/>
        </a:accent2>
        <a:accent3>
          <a:srgbClr val="AAAAAA"/>
        </a:accent3>
        <a:accent4>
          <a:srgbClr val="D4D4D4"/>
        </a:accent4>
        <a:accent5>
          <a:srgbClr val="B8CAAA"/>
        </a:accent5>
        <a:accent6>
          <a:srgbClr val="005C00"/>
        </a:accent6>
        <a:hlink>
          <a:srgbClr val="0099FF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rainstorming Session 2">
        <a:dk1>
          <a:srgbClr val="868686"/>
        </a:dk1>
        <a:lt1>
          <a:srgbClr val="FFFFFF"/>
        </a:lt1>
        <a:dk2>
          <a:srgbClr val="009999"/>
        </a:dk2>
        <a:lt2>
          <a:srgbClr val="6600FF"/>
        </a:lt2>
        <a:accent1>
          <a:srgbClr val="9999FF"/>
        </a:accent1>
        <a:accent2>
          <a:srgbClr val="CBCBCB"/>
        </a:accent2>
        <a:accent3>
          <a:srgbClr val="FFFFFF"/>
        </a:accent3>
        <a:accent4>
          <a:srgbClr val="727272"/>
        </a:accent4>
        <a:accent5>
          <a:srgbClr val="CACAFF"/>
        </a:accent5>
        <a:accent6>
          <a:srgbClr val="B8B8B8"/>
        </a:accent6>
        <a:hlink>
          <a:srgbClr val="6600FF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rainstorming Session 3">
        <a:dk1>
          <a:srgbClr val="1C1C1C"/>
        </a:dk1>
        <a:lt1>
          <a:srgbClr val="FFFFFF"/>
        </a:lt1>
        <a:dk2>
          <a:srgbClr val="000000"/>
        </a:dk2>
        <a:lt2>
          <a:srgbClr val="969696"/>
        </a:lt2>
        <a:accent1>
          <a:srgbClr val="DDDDDD"/>
        </a:accent1>
        <a:accent2>
          <a:srgbClr val="CBCBCB"/>
        </a:accent2>
        <a:accent3>
          <a:srgbClr val="FFFFFF"/>
        </a:accent3>
        <a:accent4>
          <a:srgbClr val="161616"/>
        </a:accent4>
        <a:accent5>
          <a:srgbClr val="EBEBEB"/>
        </a:accent5>
        <a:accent6>
          <a:srgbClr val="B8B8B8"/>
        </a:accent6>
        <a:hlink>
          <a:srgbClr val="4D4D4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rainstorming Session 4">
        <a:dk1>
          <a:srgbClr val="FFCC00"/>
        </a:dk1>
        <a:lt1>
          <a:srgbClr val="FFFFCC"/>
        </a:lt1>
        <a:dk2>
          <a:srgbClr val="000099"/>
        </a:dk2>
        <a:lt2>
          <a:srgbClr val="00CC00"/>
        </a:lt2>
        <a:accent1>
          <a:srgbClr val="3333FF"/>
        </a:accent1>
        <a:accent2>
          <a:srgbClr val="3333CC"/>
        </a:accent2>
        <a:accent3>
          <a:srgbClr val="AAAACA"/>
        </a:accent3>
        <a:accent4>
          <a:srgbClr val="DADAAE"/>
        </a:accent4>
        <a:accent5>
          <a:srgbClr val="ADADFF"/>
        </a:accent5>
        <a:accent6>
          <a:srgbClr val="2D2DB9"/>
        </a:accent6>
        <a:hlink>
          <a:srgbClr val="0099FF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rainstorming Session 5">
        <a:dk1>
          <a:srgbClr val="FFFF00"/>
        </a:dk1>
        <a:lt1>
          <a:srgbClr val="FFFFFF"/>
        </a:lt1>
        <a:dk2>
          <a:srgbClr val="FF0033"/>
        </a:dk2>
        <a:lt2>
          <a:srgbClr val="000000"/>
        </a:lt2>
        <a:accent1>
          <a:srgbClr val="330099"/>
        </a:accent1>
        <a:accent2>
          <a:srgbClr val="CC0000"/>
        </a:accent2>
        <a:accent3>
          <a:srgbClr val="FFAAAD"/>
        </a:accent3>
        <a:accent4>
          <a:srgbClr val="DADADA"/>
        </a:accent4>
        <a:accent5>
          <a:srgbClr val="ADAACA"/>
        </a:accent5>
        <a:accent6>
          <a:srgbClr val="B90000"/>
        </a:accent6>
        <a:hlink>
          <a:srgbClr val="0099FF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2011 Presentation</Template>
  <TotalTime>1884</TotalTime>
  <Words>314</Words>
  <Application>Microsoft Office PowerPoint</Application>
  <PresentationFormat>On-screen Show (4:3)</PresentationFormat>
  <Paragraphs>86</Paragraphs>
  <Slides>12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2011 Presentation</vt:lpstr>
      <vt:lpstr>Slide 1</vt:lpstr>
      <vt:lpstr>Presentation Outline</vt:lpstr>
      <vt:lpstr>What Should Rates Do?</vt:lpstr>
      <vt:lpstr>Key Assumptions</vt:lpstr>
      <vt:lpstr>Rate Scenario 1</vt:lpstr>
      <vt:lpstr>Rate Scenario 2</vt:lpstr>
      <vt:lpstr>Rate Scenario 3</vt:lpstr>
      <vt:lpstr>Scenario Comparison</vt:lpstr>
      <vt:lpstr>SDC Background</vt:lpstr>
      <vt:lpstr>SDC Methodology</vt:lpstr>
      <vt:lpstr>SDC Calculation Summary</vt:lpstr>
      <vt:lpstr>Comparable SDCs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Doug Gabbard</dc:creator>
  <cp:lastModifiedBy>Wayne Gresh</cp:lastModifiedBy>
  <cp:revision>234</cp:revision>
  <cp:lastPrinted>1601-01-01T00:00:00Z</cp:lastPrinted>
  <dcterms:created xsi:type="dcterms:W3CDTF">2011-10-20T19:14:02Z</dcterms:created>
  <dcterms:modified xsi:type="dcterms:W3CDTF">2012-11-27T01:18:21Z</dcterms:modified>
</cp:coreProperties>
</file>